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1.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39"/>
  </p:notesMasterIdLst>
  <p:sldIdLst>
    <p:sldId id="257" r:id="rId5"/>
    <p:sldId id="487" r:id="rId6"/>
    <p:sldId id="494" r:id="rId7"/>
    <p:sldId id="274" r:id="rId8"/>
    <p:sldId id="277" r:id="rId9"/>
    <p:sldId id="294" r:id="rId10"/>
    <p:sldId id="489" r:id="rId11"/>
    <p:sldId id="490" r:id="rId12"/>
    <p:sldId id="491" r:id="rId13"/>
    <p:sldId id="309" r:id="rId14"/>
    <p:sldId id="493" r:id="rId15"/>
    <p:sldId id="303" r:id="rId16"/>
    <p:sldId id="469" r:id="rId17"/>
    <p:sldId id="305" r:id="rId18"/>
    <p:sldId id="474" r:id="rId19"/>
    <p:sldId id="304" r:id="rId20"/>
    <p:sldId id="495" r:id="rId21"/>
    <p:sldId id="313" r:id="rId22"/>
    <p:sldId id="318" r:id="rId23"/>
    <p:sldId id="319" r:id="rId24"/>
    <p:sldId id="467" r:id="rId25"/>
    <p:sldId id="468" r:id="rId26"/>
    <p:sldId id="315" r:id="rId27"/>
    <p:sldId id="312" r:id="rId28"/>
    <p:sldId id="320" r:id="rId29"/>
    <p:sldId id="473" r:id="rId30"/>
    <p:sldId id="258" r:id="rId31"/>
    <p:sldId id="470" r:id="rId32"/>
    <p:sldId id="471" r:id="rId33"/>
    <p:sldId id="267" r:id="rId34"/>
    <p:sldId id="488" r:id="rId35"/>
    <p:sldId id="307" r:id="rId36"/>
    <p:sldId id="472" r:id="rId37"/>
    <p:sldId id="26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ustini, John" initials="FJ" lastIdx="3" clrIdx="0">
    <p:extLst>
      <p:ext uri="{19B8F6BF-5375-455C-9EA6-DF929625EA0E}">
        <p15:presenceInfo xmlns:p15="http://schemas.microsoft.com/office/powerpoint/2012/main" userId="S::john_faustini@fws.gov::6c0594d0-5d4d-4ca9-80f2-3262569c4f76" providerId="AD"/>
      </p:ext>
    </p:extLst>
  </p:cmAuthor>
  <p:cmAuthor id="2" name="Moorman, Michelle C" initials="MC" lastIdx="1" clrIdx="1">
    <p:extLst>
      <p:ext uri="{19B8F6BF-5375-455C-9EA6-DF929625EA0E}">
        <p15:presenceInfo xmlns:p15="http://schemas.microsoft.com/office/powerpoint/2012/main" userId="S::michelle_moorman@fws.gov::200181e5-5e49-4299-a522-f8fd723ca3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4EDE90-5EEC-479D-B376-572035564DFC}" v="1671" dt="2023-07-12T11:00:54.9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13" autoAdjust="0"/>
    <p:restoredTop sz="81281" autoAdjust="0"/>
  </p:normalViewPr>
  <p:slideViewPr>
    <p:cSldViewPr snapToGrid="0">
      <p:cViewPr varScale="1">
        <p:scale>
          <a:sx n="70" d="100"/>
          <a:sy n="70" d="100"/>
        </p:scale>
        <p:origin x="181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5-13T08:48:07.285" idx="1">
    <p:pos x="10" y="10"/>
    <p:text>Might want to be more consistent on whether you include both FWS and NWRS logos or just FWS logo</p:text>
    <p:extLst>
      <p:ext uri="{C676402C-5697-4E1C-873F-D02D1690AC5C}">
        <p15:threadingInfo xmlns:p15="http://schemas.microsoft.com/office/powerpoint/2012/main" timeZoneBias="420"/>
      </p:ext>
    </p:extLst>
  </p:cm>
  <p:cm authorId="2" dt="2021-05-13T08:57:20.139" idx="1">
    <p:pos x="10" y="106"/>
    <p:text>Good catch</p:text>
    <p:extLst>
      <p:ext uri="{C676402C-5697-4E1C-873F-D02D1690AC5C}">
        <p15:threadingInfo xmlns:p15="http://schemas.microsoft.com/office/powerpoint/2012/main" timeZoneBias="420">
          <p15:parentCm authorId="1" idx="1"/>
        </p15:threadingInfo>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73834C-E0C8-4D46-8CA7-E6D5950E269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568C581-B2BB-4F10-B048-43E8222C0800}">
      <dgm:prSet/>
      <dgm:spPr/>
      <dgm:t>
        <a:bodyPr/>
        <a:lstStyle/>
        <a:p>
          <a:r>
            <a:rPr lang="en-US" i="0" dirty="0"/>
            <a:t>Flexible design: </a:t>
          </a:r>
          <a:r>
            <a:rPr lang="en-US" i="1" dirty="0" err="1"/>
            <a:t>dataRetrieval</a:t>
          </a:r>
          <a:r>
            <a:rPr lang="en-US" dirty="0"/>
            <a:t> retrieves available data for a specified list of parameters defined in </a:t>
          </a:r>
          <a:r>
            <a:rPr lang="en-US" i="1" dirty="0" err="1"/>
            <a:t>paramLookup</a:t>
          </a:r>
          <a:r>
            <a:rPr lang="en-US" i="1" dirty="0"/>
            <a:t> </a:t>
          </a:r>
          <a:r>
            <a:rPr lang="en-US" i="0" dirty="0"/>
            <a:t>and specified dates</a:t>
          </a:r>
        </a:p>
      </dgm:t>
    </dgm:pt>
    <dgm:pt modelId="{870C16E4-14C9-487D-B9CD-8FD0083F565A}" type="parTrans" cxnId="{8687E7EE-D79E-46BD-AD16-64E132378A84}">
      <dgm:prSet/>
      <dgm:spPr/>
      <dgm:t>
        <a:bodyPr/>
        <a:lstStyle/>
        <a:p>
          <a:endParaRPr lang="en-US"/>
        </a:p>
      </dgm:t>
    </dgm:pt>
    <dgm:pt modelId="{F8C2EF8A-BD8F-458F-8179-E06C5039F616}" type="sibTrans" cxnId="{8687E7EE-D79E-46BD-AD16-64E132378A84}">
      <dgm:prSet/>
      <dgm:spPr/>
      <dgm:t>
        <a:bodyPr/>
        <a:lstStyle/>
        <a:p>
          <a:endParaRPr lang="en-US"/>
        </a:p>
      </dgm:t>
    </dgm:pt>
    <dgm:pt modelId="{E59AD758-E58A-4642-8CF1-F31DBBC9F620}">
      <dgm:prSet/>
      <dgm:spPr/>
      <dgm:t>
        <a:bodyPr/>
        <a:lstStyle/>
        <a:p>
          <a:r>
            <a:rPr lang="en-US"/>
            <a:t>Sample values are compared to known benchmarks for aquatic life or state standards</a:t>
          </a:r>
        </a:p>
      </dgm:t>
    </dgm:pt>
    <dgm:pt modelId="{7CBA6EAD-8D3D-4932-B09D-956719B16E2A}" type="parTrans" cxnId="{5A5B31F6-0E62-4736-A1A8-F84DF94DABB9}">
      <dgm:prSet/>
      <dgm:spPr/>
      <dgm:t>
        <a:bodyPr/>
        <a:lstStyle/>
        <a:p>
          <a:endParaRPr lang="en-US"/>
        </a:p>
      </dgm:t>
    </dgm:pt>
    <dgm:pt modelId="{3C44875A-C316-4942-B097-02DD87E47AC9}" type="sibTrans" cxnId="{5A5B31F6-0E62-4736-A1A8-F84DF94DABB9}">
      <dgm:prSet/>
      <dgm:spPr/>
      <dgm:t>
        <a:bodyPr/>
        <a:lstStyle/>
        <a:p>
          <a:endParaRPr lang="en-US"/>
        </a:p>
      </dgm:t>
    </dgm:pt>
    <dgm:pt modelId="{BA7FFC28-3375-4B58-A8FE-4BFFCBF05113}">
      <dgm:prSet/>
      <dgm:spPr/>
      <dgm:t>
        <a:bodyPr/>
        <a:lstStyle/>
        <a:p>
          <a:r>
            <a:rPr lang="en-US"/>
            <a:t>A crosswalk table was developed to allow measurements of equal parameters, disparate units to be compared</a:t>
          </a:r>
          <a:endParaRPr lang="en-US" dirty="0"/>
        </a:p>
      </dgm:t>
    </dgm:pt>
    <dgm:pt modelId="{E764A989-2063-41C1-9D23-986648D3D24A}" type="parTrans" cxnId="{23235425-33E7-46A7-BEE5-B5ACE5370BF6}">
      <dgm:prSet/>
      <dgm:spPr/>
      <dgm:t>
        <a:bodyPr/>
        <a:lstStyle/>
        <a:p>
          <a:endParaRPr lang="en-US"/>
        </a:p>
      </dgm:t>
    </dgm:pt>
    <dgm:pt modelId="{C2CA4A48-18F8-405D-A898-DE22C08590D7}" type="sibTrans" cxnId="{23235425-33E7-46A7-BEE5-B5ACE5370BF6}">
      <dgm:prSet/>
      <dgm:spPr/>
      <dgm:t>
        <a:bodyPr/>
        <a:lstStyle/>
        <a:p>
          <a:endParaRPr lang="en-US"/>
        </a:p>
      </dgm:t>
    </dgm:pt>
    <dgm:pt modelId="{D2497846-FB57-426C-9448-4A0953722B93}">
      <dgm:prSet/>
      <dgm:spPr/>
      <dgm:t>
        <a:bodyPr/>
        <a:lstStyle/>
        <a:p>
          <a:r>
            <a:rPr lang="en-US" dirty="0"/>
            <a:t>Data is retrieved by geographic location </a:t>
          </a:r>
          <a:r>
            <a:rPr lang="en-US"/>
            <a:t>by specified NWR(s) and HUC 10</a:t>
          </a:r>
          <a:endParaRPr lang="en-US" dirty="0"/>
        </a:p>
      </dgm:t>
    </dgm:pt>
    <dgm:pt modelId="{068684A1-3729-4090-A0B6-A227E8826157}" type="parTrans" cxnId="{E3F9332C-68C2-44CE-90AF-4070A93BF7B2}">
      <dgm:prSet/>
      <dgm:spPr/>
      <dgm:t>
        <a:bodyPr/>
        <a:lstStyle/>
        <a:p>
          <a:endParaRPr lang="en-US"/>
        </a:p>
      </dgm:t>
    </dgm:pt>
    <dgm:pt modelId="{F59F8833-6FF4-4CD5-AC71-0A4959602ACF}" type="sibTrans" cxnId="{E3F9332C-68C2-44CE-90AF-4070A93BF7B2}">
      <dgm:prSet/>
      <dgm:spPr/>
      <dgm:t>
        <a:bodyPr/>
        <a:lstStyle/>
        <a:p>
          <a:endParaRPr lang="en-US"/>
        </a:p>
      </dgm:t>
    </dgm:pt>
    <dgm:pt modelId="{F7B5B69E-A494-4D96-BA6E-0BA69C49D343}" type="pres">
      <dgm:prSet presAssocID="{0A73834C-E0C8-4D46-8CA7-E6D5950E269A}" presName="vert0" presStyleCnt="0">
        <dgm:presLayoutVars>
          <dgm:dir/>
          <dgm:animOne val="branch"/>
          <dgm:animLvl val="lvl"/>
        </dgm:presLayoutVars>
      </dgm:prSet>
      <dgm:spPr/>
    </dgm:pt>
    <dgm:pt modelId="{02C7140D-8725-450A-A236-7DCDA799CC77}" type="pres">
      <dgm:prSet presAssocID="{D2497846-FB57-426C-9448-4A0953722B93}" presName="thickLine" presStyleLbl="alignNode1" presStyleIdx="0" presStyleCnt="4"/>
      <dgm:spPr/>
    </dgm:pt>
    <dgm:pt modelId="{7206C0C9-3401-459B-98E3-4BCCD68EB202}" type="pres">
      <dgm:prSet presAssocID="{D2497846-FB57-426C-9448-4A0953722B93}" presName="horz1" presStyleCnt="0"/>
      <dgm:spPr/>
    </dgm:pt>
    <dgm:pt modelId="{3B074BE1-63FE-4AFD-9D40-1AF7C7ED28DC}" type="pres">
      <dgm:prSet presAssocID="{D2497846-FB57-426C-9448-4A0953722B93}" presName="tx1" presStyleLbl="revTx" presStyleIdx="0" presStyleCnt="4"/>
      <dgm:spPr/>
    </dgm:pt>
    <dgm:pt modelId="{B775E9A1-1BBC-4A72-BBC3-6D3796BCC582}" type="pres">
      <dgm:prSet presAssocID="{D2497846-FB57-426C-9448-4A0953722B93}" presName="vert1" presStyleCnt="0"/>
      <dgm:spPr/>
    </dgm:pt>
    <dgm:pt modelId="{CA1A974D-B336-4295-926F-CA1842C44E7D}" type="pres">
      <dgm:prSet presAssocID="{6568C581-B2BB-4F10-B048-43E8222C0800}" presName="thickLine" presStyleLbl="alignNode1" presStyleIdx="1" presStyleCnt="4"/>
      <dgm:spPr/>
    </dgm:pt>
    <dgm:pt modelId="{4CF8C05F-69A7-48D5-A654-D3A6103AE96C}" type="pres">
      <dgm:prSet presAssocID="{6568C581-B2BB-4F10-B048-43E8222C0800}" presName="horz1" presStyleCnt="0"/>
      <dgm:spPr/>
    </dgm:pt>
    <dgm:pt modelId="{448AB335-1212-4DDA-870F-33F62560F353}" type="pres">
      <dgm:prSet presAssocID="{6568C581-B2BB-4F10-B048-43E8222C0800}" presName="tx1" presStyleLbl="revTx" presStyleIdx="1" presStyleCnt="4"/>
      <dgm:spPr/>
    </dgm:pt>
    <dgm:pt modelId="{AC519A78-160F-4602-BD72-5DD460B9B9EF}" type="pres">
      <dgm:prSet presAssocID="{6568C581-B2BB-4F10-B048-43E8222C0800}" presName="vert1" presStyleCnt="0"/>
      <dgm:spPr/>
    </dgm:pt>
    <dgm:pt modelId="{20E214F3-C625-4D6E-A818-77AD59796D4A}" type="pres">
      <dgm:prSet presAssocID="{BA7FFC28-3375-4B58-A8FE-4BFFCBF05113}" presName="thickLine" presStyleLbl="alignNode1" presStyleIdx="2" presStyleCnt="4"/>
      <dgm:spPr/>
    </dgm:pt>
    <dgm:pt modelId="{08366E74-76E9-4885-AA07-67A4E7C396DA}" type="pres">
      <dgm:prSet presAssocID="{BA7FFC28-3375-4B58-A8FE-4BFFCBF05113}" presName="horz1" presStyleCnt="0"/>
      <dgm:spPr/>
    </dgm:pt>
    <dgm:pt modelId="{66DFFAD4-9E09-44ED-ACEA-14E77468EEA9}" type="pres">
      <dgm:prSet presAssocID="{BA7FFC28-3375-4B58-A8FE-4BFFCBF05113}" presName="tx1" presStyleLbl="revTx" presStyleIdx="2" presStyleCnt="4"/>
      <dgm:spPr/>
    </dgm:pt>
    <dgm:pt modelId="{DC93A53D-35CE-4535-9784-3B8756BF69B2}" type="pres">
      <dgm:prSet presAssocID="{BA7FFC28-3375-4B58-A8FE-4BFFCBF05113}" presName="vert1" presStyleCnt="0"/>
      <dgm:spPr/>
    </dgm:pt>
    <dgm:pt modelId="{BCD4BFE6-B88D-40D6-9093-E200F033550F}" type="pres">
      <dgm:prSet presAssocID="{E59AD758-E58A-4642-8CF1-F31DBBC9F620}" presName="thickLine" presStyleLbl="alignNode1" presStyleIdx="3" presStyleCnt="4"/>
      <dgm:spPr/>
    </dgm:pt>
    <dgm:pt modelId="{74570678-0AEF-47F0-A29A-E7A4DBF61E64}" type="pres">
      <dgm:prSet presAssocID="{E59AD758-E58A-4642-8CF1-F31DBBC9F620}" presName="horz1" presStyleCnt="0"/>
      <dgm:spPr/>
    </dgm:pt>
    <dgm:pt modelId="{FB6F6475-9314-4681-852C-D916DF1801AB}" type="pres">
      <dgm:prSet presAssocID="{E59AD758-E58A-4642-8CF1-F31DBBC9F620}" presName="tx1" presStyleLbl="revTx" presStyleIdx="3" presStyleCnt="4"/>
      <dgm:spPr/>
    </dgm:pt>
    <dgm:pt modelId="{08D4D1DF-1B3D-44F5-9988-300BB1C502D9}" type="pres">
      <dgm:prSet presAssocID="{E59AD758-E58A-4642-8CF1-F31DBBC9F620}" presName="vert1" presStyleCnt="0"/>
      <dgm:spPr/>
    </dgm:pt>
  </dgm:ptLst>
  <dgm:cxnLst>
    <dgm:cxn modelId="{57061E0B-7BC8-486C-8E67-3AC3503FD153}" type="presOf" srcId="{0A73834C-E0C8-4D46-8CA7-E6D5950E269A}" destId="{F7B5B69E-A494-4D96-BA6E-0BA69C49D343}" srcOrd="0" destOrd="0" presId="urn:microsoft.com/office/officeart/2008/layout/LinedList"/>
    <dgm:cxn modelId="{6BEF0E20-DCA2-4EA0-9C62-8CB6A4C2EEC3}" type="presOf" srcId="{D2497846-FB57-426C-9448-4A0953722B93}" destId="{3B074BE1-63FE-4AFD-9D40-1AF7C7ED28DC}" srcOrd="0" destOrd="0" presId="urn:microsoft.com/office/officeart/2008/layout/LinedList"/>
    <dgm:cxn modelId="{23235425-33E7-46A7-BEE5-B5ACE5370BF6}" srcId="{0A73834C-E0C8-4D46-8CA7-E6D5950E269A}" destId="{BA7FFC28-3375-4B58-A8FE-4BFFCBF05113}" srcOrd="2" destOrd="0" parTransId="{E764A989-2063-41C1-9D23-986648D3D24A}" sibTransId="{C2CA4A48-18F8-405D-A898-DE22C08590D7}"/>
    <dgm:cxn modelId="{E3F9332C-68C2-44CE-90AF-4070A93BF7B2}" srcId="{0A73834C-E0C8-4D46-8CA7-E6D5950E269A}" destId="{D2497846-FB57-426C-9448-4A0953722B93}" srcOrd="0" destOrd="0" parTransId="{068684A1-3729-4090-A0B6-A227E8826157}" sibTransId="{F59F8833-6FF4-4CD5-AC71-0A4959602ACF}"/>
    <dgm:cxn modelId="{0502573A-08EC-4AF2-911B-713EDF74FB79}" type="presOf" srcId="{E59AD758-E58A-4642-8CF1-F31DBBC9F620}" destId="{FB6F6475-9314-4681-852C-D916DF1801AB}" srcOrd="0" destOrd="0" presId="urn:microsoft.com/office/officeart/2008/layout/LinedList"/>
    <dgm:cxn modelId="{85CCC371-2C47-40A3-8381-812015AC69CF}" type="presOf" srcId="{BA7FFC28-3375-4B58-A8FE-4BFFCBF05113}" destId="{66DFFAD4-9E09-44ED-ACEA-14E77468EEA9}" srcOrd="0" destOrd="0" presId="urn:microsoft.com/office/officeart/2008/layout/LinedList"/>
    <dgm:cxn modelId="{0F4A44C8-4A90-456A-BF95-D0DFD47422CE}" type="presOf" srcId="{6568C581-B2BB-4F10-B048-43E8222C0800}" destId="{448AB335-1212-4DDA-870F-33F62560F353}" srcOrd="0" destOrd="0" presId="urn:microsoft.com/office/officeart/2008/layout/LinedList"/>
    <dgm:cxn modelId="{8687E7EE-D79E-46BD-AD16-64E132378A84}" srcId="{0A73834C-E0C8-4D46-8CA7-E6D5950E269A}" destId="{6568C581-B2BB-4F10-B048-43E8222C0800}" srcOrd="1" destOrd="0" parTransId="{870C16E4-14C9-487D-B9CD-8FD0083F565A}" sibTransId="{F8C2EF8A-BD8F-458F-8179-E06C5039F616}"/>
    <dgm:cxn modelId="{5A5B31F6-0E62-4736-A1A8-F84DF94DABB9}" srcId="{0A73834C-E0C8-4D46-8CA7-E6D5950E269A}" destId="{E59AD758-E58A-4642-8CF1-F31DBBC9F620}" srcOrd="3" destOrd="0" parTransId="{7CBA6EAD-8D3D-4932-B09D-956719B16E2A}" sibTransId="{3C44875A-C316-4942-B097-02DD87E47AC9}"/>
    <dgm:cxn modelId="{E5324964-9635-483B-AC66-6BC67FB2BD22}" type="presParOf" srcId="{F7B5B69E-A494-4D96-BA6E-0BA69C49D343}" destId="{02C7140D-8725-450A-A236-7DCDA799CC77}" srcOrd="0" destOrd="0" presId="urn:microsoft.com/office/officeart/2008/layout/LinedList"/>
    <dgm:cxn modelId="{1904002A-173A-4A2E-82A3-5B47767F920E}" type="presParOf" srcId="{F7B5B69E-A494-4D96-BA6E-0BA69C49D343}" destId="{7206C0C9-3401-459B-98E3-4BCCD68EB202}" srcOrd="1" destOrd="0" presId="urn:microsoft.com/office/officeart/2008/layout/LinedList"/>
    <dgm:cxn modelId="{7061C3F3-15D0-4CBB-99E8-43C617CDC3DE}" type="presParOf" srcId="{7206C0C9-3401-459B-98E3-4BCCD68EB202}" destId="{3B074BE1-63FE-4AFD-9D40-1AF7C7ED28DC}" srcOrd="0" destOrd="0" presId="urn:microsoft.com/office/officeart/2008/layout/LinedList"/>
    <dgm:cxn modelId="{57431AA1-F050-473C-B297-4A4FCF06E70A}" type="presParOf" srcId="{7206C0C9-3401-459B-98E3-4BCCD68EB202}" destId="{B775E9A1-1BBC-4A72-BBC3-6D3796BCC582}" srcOrd="1" destOrd="0" presId="urn:microsoft.com/office/officeart/2008/layout/LinedList"/>
    <dgm:cxn modelId="{A0D052DF-8EB6-4C9C-BB45-9BD4DBEBCE0B}" type="presParOf" srcId="{F7B5B69E-A494-4D96-BA6E-0BA69C49D343}" destId="{CA1A974D-B336-4295-926F-CA1842C44E7D}" srcOrd="2" destOrd="0" presId="urn:microsoft.com/office/officeart/2008/layout/LinedList"/>
    <dgm:cxn modelId="{8D67D5E0-ED94-446F-A5EA-5B03F265B710}" type="presParOf" srcId="{F7B5B69E-A494-4D96-BA6E-0BA69C49D343}" destId="{4CF8C05F-69A7-48D5-A654-D3A6103AE96C}" srcOrd="3" destOrd="0" presId="urn:microsoft.com/office/officeart/2008/layout/LinedList"/>
    <dgm:cxn modelId="{045D8B62-B8C9-4D53-86A3-8076FCFADC90}" type="presParOf" srcId="{4CF8C05F-69A7-48D5-A654-D3A6103AE96C}" destId="{448AB335-1212-4DDA-870F-33F62560F353}" srcOrd="0" destOrd="0" presId="urn:microsoft.com/office/officeart/2008/layout/LinedList"/>
    <dgm:cxn modelId="{DAEA6DBC-25B3-4DFA-B2BA-7D602906D8FD}" type="presParOf" srcId="{4CF8C05F-69A7-48D5-A654-D3A6103AE96C}" destId="{AC519A78-160F-4602-BD72-5DD460B9B9EF}" srcOrd="1" destOrd="0" presId="urn:microsoft.com/office/officeart/2008/layout/LinedList"/>
    <dgm:cxn modelId="{F3D20562-50B0-424C-9DC0-2B9C6D73074D}" type="presParOf" srcId="{F7B5B69E-A494-4D96-BA6E-0BA69C49D343}" destId="{20E214F3-C625-4D6E-A818-77AD59796D4A}" srcOrd="4" destOrd="0" presId="urn:microsoft.com/office/officeart/2008/layout/LinedList"/>
    <dgm:cxn modelId="{451458AF-0D1C-49D9-9909-40E0CF8459AF}" type="presParOf" srcId="{F7B5B69E-A494-4D96-BA6E-0BA69C49D343}" destId="{08366E74-76E9-4885-AA07-67A4E7C396DA}" srcOrd="5" destOrd="0" presId="urn:microsoft.com/office/officeart/2008/layout/LinedList"/>
    <dgm:cxn modelId="{EBA26793-B33A-4B06-948A-135A161E262D}" type="presParOf" srcId="{08366E74-76E9-4885-AA07-67A4E7C396DA}" destId="{66DFFAD4-9E09-44ED-ACEA-14E77468EEA9}" srcOrd="0" destOrd="0" presId="urn:microsoft.com/office/officeart/2008/layout/LinedList"/>
    <dgm:cxn modelId="{F0B27D92-0B5D-4AAC-BD54-6D39D20FDF12}" type="presParOf" srcId="{08366E74-76E9-4885-AA07-67A4E7C396DA}" destId="{DC93A53D-35CE-4535-9784-3B8756BF69B2}" srcOrd="1" destOrd="0" presId="urn:microsoft.com/office/officeart/2008/layout/LinedList"/>
    <dgm:cxn modelId="{76172B5B-B3AB-4E43-AB7D-D89CAAE42549}" type="presParOf" srcId="{F7B5B69E-A494-4D96-BA6E-0BA69C49D343}" destId="{BCD4BFE6-B88D-40D6-9093-E200F033550F}" srcOrd="6" destOrd="0" presId="urn:microsoft.com/office/officeart/2008/layout/LinedList"/>
    <dgm:cxn modelId="{FFA172E5-FC8C-454E-A292-C13E8B61A9FD}" type="presParOf" srcId="{F7B5B69E-A494-4D96-BA6E-0BA69C49D343}" destId="{74570678-0AEF-47F0-A29A-E7A4DBF61E64}" srcOrd="7" destOrd="0" presId="urn:microsoft.com/office/officeart/2008/layout/LinedList"/>
    <dgm:cxn modelId="{598FA2CA-02E4-4601-844E-39D55D2F1CE1}" type="presParOf" srcId="{74570678-0AEF-47F0-A29A-E7A4DBF61E64}" destId="{FB6F6475-9314-4681-852C-D916DF1801AB}" srcOrd="0" destOrd="0" presId="urn:microsoft.com/office/officeart/2008/layout/LinedList"/>
    <dgm:cxn modelId="{D2060544-D455-4318-81FB-2F57F30A9FFF}" type="presParOf" srcId="{74570678-0AEF-47F0-A29A-E7A4DBF61E64}" destId="{08D4D1DF-1B3D-44F5-9988-300BB1C502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73834C-E0C8-4D46-8CA7-E6D5950E269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0BFC20AC-C8A9-4205-97A6-ECA47D9BDF63}">
      <dgm:prSet/>
      <dgm:spPr/>
      <dgm:t>
        <a:bodyPr/>
        <a:lstStyle/>
        <a:p>
          <a:r>
            <a:rPr lang="en-US"/>
            <a:t>Loop written to pull all refuge data for southeast region for specified parameters</a:t>
          </a:r>
        </a:p>
      </dgm:t>
    </dgm:pt>
    <dgm:pt modelId="{EA13EB72-BFAB-4CF6-ABE5-28101E60A9B0}" type="parTrans" cxnId="{67539F9C-DE43-4543-A0EC-0579A59EAC21}">
      <dgm:prSet/>
      <dgm:spPr/>
      <dgm:t>
        <a:bodyPr/>
        <a:lstStyle/>
        <a:p>
          <a:endParaRPr lang="en-US"/>
        </a:p>
      </dgm:t>
    </dgm:pt>
    <dgm:pt modelId="{FE6CD9FA-9E57-4657-A15A-B7CA6E8675A4}" type="sibTrans" cxnId="{67539F9C-DE43-4543-A0EC-0579A59EAC21}">
      <dgm:prSet/>
      <dgm:spPr/>
      <dgm:t>
        <a:bodyPr/>
        <a:lstStyle/>
        <a:p>
          <a:endParaRPr lang="en-US"/>
        </a:p>
      </dgm:t>
    </dgm:pt>
    <dgm:pt modelId="{6568C581-B2BB-4F10-B048-43E8222C0800}">
      <dgm:prSet/>
      <dgm:spPr/>
      <dgm:t>
        <a:bodyPr/>
        <a:lstStyle/>
        <a:p>
          <a:r>
            <a:rPr lang="en-US"/>
            <a:t>Flexible design allows user to choose NWRs, timeframe, and parameters to be included in report</a:t>
          </a:r>
        </a:p>
      </dgm:t>
    </dgm:pt>
    <dgm:pt modelId="{870C16E4-14C9-487D-B9CD-8FD0083F565A}" type="parTrans" cxnId="{8687E7EE-D79E-46BD-AD16-64E132378A84}">
      <dgm:prSet/>
      <dgm:spPr/>
      <dgm:t>
        <a:bodyPr/>
        <a:lstStyle/>
        <a:p>
          <a:endParaRPr lang="en-US"/>
        </a:p>
      </dgm:t>
    </dgm:pt>
    <dgm:pt modelId="{F8C2EF8A-BD8F-458F-8179-E06C5039F616}" type="sibTrans" cxnId="{8687E7EE-D79E-46BD-AD16-64E132378A84}">
      <dgm:prSet/>
      <dgm:spPr/>
      <dgm:t>
        <a:bodyPr/>
        <a:lstStyle/>
        <a:p>
          <a:endParaRPr lang="en-US"/>
        </a:p>
      </dgm:t>
    </dgm:pt>
    <dgm:pt modelId="{88101A9C-7967-477B-BD22-DA627ABBCEC8}">
      <dgm:prSet/>
      <dgm:spPr/>
      <dgm:t>
        <a:bodyPr/>
        <a:lstStyle/>
        <a:p>
          <a:r>
            <a:rPr lang="en-US"/>
            <a:t>Report allows user to quickly identify data gaps and hotspots</a:t>
          </a:r>
        </a:p>
      </dgm:t>
    </dgm:pt>
    <dgm:pt modelId="{8178EAED-B022-4D0D-BE19-D20DA869E9BA}" type="parTrans" cxnId="{AF47B1A4-956D-4B77-8308-A46F2C9FB7F6}">
      <dgm:prSet/>
      <dgm:spPr/>
      <dgm:t>
        <a:bodyPr/>
        <a:lstStyle/>
        <a:p>
          <a:endParaRPr lang="en-US"/>
        </a:p>
      </dgm:t>
    </dgm:pt>
    <dgm:pt modelId="{16337067-3D12-451F-BDF7-C5373A1B0613}" type="sibTrans" cxnId="{AF47B1A4-956D-4B77-8308-A46F2C9FB7F6}">
      <dgm:prSet/>
      <dgm:spPr/>
      <dgm:t>
        <a:bodyPr/>
        <a:lstStyle/>
        <a:p>
          <a:endParaRPr lang="en-US"/>
        </a:p>
      </dgm:t>
    </dgm:pt>
    <dgm:pt modelId="{47C3413C-FA7F-424E-B2B6-A8345BAA00E8}">
      <dgm:prSet/>
      <dgm:spPr/>
      <dgm:t>
        <a:bodyPr/>
        <a:lstStyle/>
        <a:p>
          <a:r>
            <a:rPr lang="en-US"/>
            <a:t>Interactive plots in development for html version</a:t>
          </a:r>
        </a:p>
      </dgm:t>
    </dgm:pt>
    <dgm:pt modelId="{C76F8228-C691-4B62-8B71-D4923C8EC68E}" type="parTrans" cxnId="{3432CF93-0E4B-4368-BE8C-A1A1341A1C3F}">
      <dgm:prSet/>
      <dgm:spPr/>
      <dgm:t>
        <a:bodyPr/>
        <a:lstStyle/>
        <a:p>
          <a:endParaRPr lang="en-US"/>
        </a:p>
      </dgm:t>
    </dgm:pt>
    <dgm:pt modelId="{72219541-DE17-40BD-8898-4D6B13C4040D}" type="sibTrans" cxnId="{3432CF93-0E4B-4368-BE8C-A1A1341A1C3F}">
      <dgm:prSet/>
      <dgm:spPr/>
      <dgm:t>
        <a:bodyPr/>
        <a:lstStyle/>
        <a:p>
          <a:endParaRPr lang="en-US"/>
        </a:p>
      </dgm:t>
    </dgm:pt>
    <dgm:pt modelId="{2D4A7D64-A890-4BF2-B68E-77FD194D559D}" type="pres">
      <dgm:prSet presAssocID="{0A73834C-E0C8-4D46-8CA7-E6D5950E269A}" presName="vert0" presStyleCnt="0">
        <dgm:presLayoutVars>
          <dgm:dir/>
          <dgm:animOne val="branch"/>
          <dgm:animLvl val="lvl"/>
        </dgm:presLayoutVars>
      </dgm:prSet>
      <dgm:spPr/>
    </dgm:pt>
    <dgm:pt modelId="{EDEBE0F0-BDF8-4405-8F63-FE3B79B81A9C}" type="pres">
      <dgm:prSet presAssocID="{0BFC20AC-C8A9-4205-97A6-ECA47D9BDF63}" presName="thickLine" presStyleLbl="alignNode1" presStyleIdx="0" presStyleCnt="4"/>
      <dgm:spPr/>
    </dgm:pt>
    <dgm:pt modelId="{CD9F07A4-AC55-4173-BE9E-342C5065A4AB}" type="pres">
      <dgm:prSet presAssocID="{0BFC20AC-C8A9-4205-97A6-ECA47D9BDF63}" presName="horz1" presStyleCnt="0"/>
      <dgm:spPr/>
    </dgm:pt>
    <dgm:pt modelId="{7B088A07-3C68-454A-8F13-0B0A698B80E2}" type="pres">
      <dgm:prSet presAssocID="{0BFC20AC-C8A9-4205-97A6-ECA47D9BDF63}" presName="tx1" presStyleLbl="revTx" presStyleIdx="0" presStyleCnt="4"/>
      <dgm:spPr/>
    </dgm:pt>
    <dgm:pt modelId="{7D849BAA-DBD7-43DE-8359-0F0AE5A6A1F0}" type="pres">
      <dgm:prSet presAssocID="{0BFC20AC-C8A9-4205-97A6-ECA47D9BDF63}" presName="vert1" presStyleCnt="0"/>
      <dgm:spPr/>
    </dgm:pt>
    <dgm:pt modelId="{BCC9CA8C-4ABB-4B8E-8DE7-09EB414375E8}" type="pres">
      <dgm:prSet presAssocID="{6568C581-B2BB-4F10-B048-43E8222C0800}" presName="thickLine" presStyleLbl="alignNode1" presStyleIdx="1" presStyleCnt="4"/>
      <dgm:spPr/>
    </dgm:pt>
    <dgm:pt modelId="{9C70E8C8-9AFE-43A8-81EA-B632619C9480}" type="pres">
      <dgm:prSet presAssocID="{6568C581-B2BB-4F10-B048-43E8222C0800}" presName="horz1" presStyleCnt="0"/>
      <dgm:spPr/>
    </dgm:pt>
    <dgm:pt modelId="{2C788AFB-801F-4CB8-8A9F-5D8986001F19}" type="pres">
      <dgm:prSet presAssocID="{6568C581-B2BB-4F10-B048-43E8222C0800}" presName="tx1" presStyleLbl="revTx" presStyleIdx="1" presStyleCnt="4"/>
      <dgm:spPr/>
    </dgm:pt>
    <dgm:pt modelId="{990A74F0-1F79-4D5F-9083-4659830B4431}" type="pres">
      <dgm:prSet presAssocID="{6568C581-B2BB-4F10-B048-43E8222C0800}" presName="vert1" presStyleCnt="0"/>
      <dgm:spPr/>
    </dgm:pt>
    <dgm:pt modelId="{61710C43-0017-4D2E-92DA-3FBAFB8B8961}" type="pres">
      <dgm:prSet presAssocID="{88101A9C-7967-477B-BD22-DA627ABBCEC8}" presName="thickLine" presStyleLbl="alignNode1" presStyleIdx="2" presStyleCnt="4"/>
      <dgm:spPr/>
    </dgm:pt>
    <dgm:pt modelId="{C6026376-ADDB-4779-A75A-C53FC58A206F}" type="pres">
      <dgm:prSet presAssocID="{88101A9C-7967-477B-BD22-DA627ABBCEC8}" presName="horz1" presStyleCnt="0"/>
      <dgm:spPr/>
    </dgm:pt>
    <dgm:pt modelId="{751689C8-553C-4DE1-BC73-4FF9B91B74FE}" type="pres">
      <dgm:prSet presAssocID="{88101A9C-7967-477B-BD22-DA627ABBCEC8}" presName="tx1" presStyleLbl="revTx" presStyleIdx="2" presStyleCnt="4"/>
      <dgm:spPr/>
    </dgm:pt>
    <dgm:pt modelId="{84602BDD-3E4D-4A8B-BFB5-6A6E2D061598}" type="pres">
      <dgm:prSet presAssocID="{88101A9C-7967-477B-BD22-DA627ABBCEC8}" presName="vert1" presStyleCnt="0"/>
      <dgm:spPr/>
    </dgm:pt>
    <dgm:pt modelId="{AF2C9009-4164-4602-A3EE-44F64027D1B4}" type="pres">
      <dgm:prSet presAssocID="{47C3413C-FA7F-424E-B2B6-A8345BAA00E8}" presName="thickLine" presStyleLbl="alignNode1" presStyleIdx="3" presStyleCnt="4"/>
      <dgm:spPr/>
    </dgm:pt>
    <dgm:pt modelId="{B0AF1417-F11F-4F4B-951A-9B1F9D9D5104}" type="pres">
      <dgm:prSet presAssocID="{47C3413C-FA7F-424E-B2B6-A8345BAA00E8}" presName="horz1" presStyleCnt="0"/>
      <dgm:spPr/>
    </dgm:pt>
    <dgm:pt modelId="{89C7BF29-E9AD-4456-9C6A-4FA836082772}" type="pres">
      <dgm:prSet presAssocID="{47C3413C-FA7F-424E-B2B6-A8345BAA00E8}" presName="tx1" presStyleLbl="revTx" presStyleIdx="3" presStyleCnt="4"/>
      <dgm:spPr/>
    </dgm:pt>
    <dgm:pt modelId="{A1FCF61F-0983-4669-9956-8275687BCFB3}" type="pres">
      <dgm:prSet presAssocID="{47C3413C-FA7F-424E-B2B6-A8345BAA00E8}" presName="vert1" presStyleCnt="0"/>
      <dgm:spPr/>
    </dgm:pt>
  </dgm:ptLst>
  <dgm:cxnLst>
    <dgm:cxn modelId="{EF730C2B-54BB-4676-9FE2-7C98790E91F2}" type="presOf" srcId="{0BFC20AC-C8A9-4205-97A6-ECA47D9BDF63}" destId="{7B088A07-3C68-454A-8F13-0B0A698B80E2}" srcOrd="0" destOrd="0" presId="urn:microsoft.com/office/officeart/2008/layout/LinedList"/>
    <dgm:cxn modelId="{78C92C31-BF61-47A4-B2E6-D50E2493A2EC}" type="presOf" srcId="{47C3413C-FA7F-424E-B2B6-A8345BAA00E8}" destId="{89C7BF29-E9AD-4456-9C6A-4FA836082772}" srcOrd="0" destOrd="0" presId="urn:microsoft.com/office/officeart/2008/layout/LinedList"/>
    <dgm:cxn modelId="{46998431-9F64-4DC6-BCFE-39B69DEE1DEA}" type="presOf" srcId="{6568C581-B2BB-4F10-B048-43E8222C0800}" destId="{2C788AFB-801F-4CB8-8A9F-5D8986001F19}" srcOrd="0" destOrd="0" presId="urn:microsoft.com/office/officeart/2008/layout/LinedList"/>
    <dgm:cxn modelId="{EDB58468-9B86-40CB-BFAE-9834A933CD09}" type="presOf" srcId="{0A73834C-E0C8-4D46-8CA7-E6D5950E269A}" destId="{2D4A7D64-A890-4BF2-B68E-77FD194D559D}" srcOrd="0" destOrd="0" presId="urn:microsoft.com/office/officeart/2008/layout/LinedList"/>
    <dgm:cxn modelId="{3432CF93-0E4B-4368-BE8C-A1A1341A1C3F}" srcId="{0A73834C-E0C8-4D46-8CA7-E6D5950E269A}" destId="{47C3413C-FA7F-424E-B2B6-A8345BAA00E8}" srcOrd="3" destOrd="0" parTransId="{C76F8228-C691-4B62-8B71-D4923C8EC68E}" sibTransId="{72219541-DE17-40BD-8898-4D6B13C4040D}"/>
    <dgm:cxn modelId="{67539F9C-DE43-4543-A0EC-0579A59EAC21}" srcId="{0A73834C-E0C8-4D46-8CA7-E6D5950E269A}" destId="{0BFC20AC-C8A9-4205-97A6-ECA47D9BDF63}" srcOrd="0" destOrd="0" parTransId="{EA13EB72-BFAB-4CF6-ABE5-28101E60A9B0}" sibTransId="{FE6CD9FA-9E57-4657-A15A-B7CA6E8675A4}"/>
    <dgm:cxn modelId="{AF47B1A4-956D-4B77-8308-A46F2C9FB7F6}" srcId="{0A73834C-E0C8-4D46-8CA7-E6D5950E269A}" destId="{88101A9C-7967-477B-BD22-DA627ABBCEC8}" srcOrd="2" destOrd="0" parTransId="{8178EAED-B022-4D0D-BE19-D20DA869E9BA}" sibTransId="{16337067-3D12-451F-BDF7-C5373A1B0613}"/>
    <dgm:cxn modelId="{ADAF65CF-49E1-41BA-9C19-0FD60343F5CE}" type="presOf" srcId="{88101A9C-7967-477B-BD22-DA627ABBCEC8}" destId="{751689C8-553C-4DE1-BC73-4FF9B91B74FE}" srcOrd="0" destOrd="0" presId="urn:microsoft.com/office/officeart/2008/layout/LinedList"/>
    <dgm:cxn modelId="{8687E7EE-D79E-46BD-AD16-64E132378A84}" srcId="{0A73834C-E0C8-4D46-8CA7-E6D5950E269A}" destId="{6568C581-B2BB-4F10-B048-43E8222C0800}" srcOrd="1" destOrd="0" parTransId="{870C16E4-14C9-487D-B9CD-8FD0083F565A}" sibTransId="{F8C2EF8A-BD8F-458F-8179-E06C5039F616}"/>
    <dgm:cxn modelId="{DFB55667-D1E9-41B2-9F1B-87C97729E3D1}" type="presParOf" srcId="{2D4A7D64-A890-4BF2-B68E-77FD194D559D}" destId="{EDEBE0F0-BDF8-4405-8F63-FE3B79B81A9C}" srcOrd="0" destOrd="0" presId="urn:microsoft.com/office/officeart/2008/layout/LinedList"/>
    <dgm:cxn modelId="{71F7453A-8218-43B6-A50E-AD34FBF2A9B8}" type="presParOf" srcId="{2D4A7D64-A890-4BF2-B68E-77FD194D559D}" destId="{CD9F07A4-AC55-4173-BE9E-342C5065A4AB}" srcOrd="1" destOrd="0" presId="urn:microsoft.com/office/officeart/2008/layout/LinedList"/>
    <dgm:cxn modelId="{691E21C9-BC95-4AC1-B412-E04E93442395}" type="presParOf" srcId="{CD9F07A4-AC55-4173-BE9E-342C5065A4AB}" destId="{7B088A07-3C68-454A-8F13-0B0A698B80E2}" srcOrd="0" destOrd="0" presId="urn:microsoft.com/office/officeart/2008/layout/LinedList"/>
    <dgm:cxn modelId="{DB8F1DCB-E778-49BC-9FF4-A83FEF43E8A2}" type="presParOf" srcId="{CD9F07A4-AC55-4173-BE9E-342C5065A4AB}" destId="{7D849BAA-DBD7-43DE-8359-0F0AE5A6A1F0}" srcOrd="1" destOrd="0" presId="urn:microsoft.com/office/officeart/2008/layout/LinedList"/>
    <dgm:cxn modelId="{BF9023A7-B0F0-4C9B-8E7F-B73A157932C9}" type="presParOf" srcId="{2D4A7D64-A890-4BF2-B68E-77FD194D559D}" destId="{BCC9CA8C-4ABB-4B8E-8DE7-09EB414375E8}" srcOrd="2" destOrd="0" presId="urn:microsoft.com/office/officeart/2008/layout/LinedList"/>
    <dgm:cxn modelId="{C2C0BCAC-59F4-468C-9D29-D720EDAEEA7A}" type="presParOf" srcId="{2D4A7D64-A890-4BF2-B68E-77FD194D559D}" destId="{9C70E8C8-9AFE-43A8-81EA-B632619C9480}" srcOrd="3" destOrd="0" presId="urn:microsoft.com/office/officeart/2008/layout/LinedList"/>
    <dgm:cxn modelId="{E4C4A684-2388-4C90-934D-03CAE1569FBB}" type="presParOf" srcId="{9C70E8C8-9AFE-43A8-81EA-B632619C9480}" destId="{2C788AFB-801F-4CB8-8A9F-5D8986001F19}" srcOrd="0" destOrd="0" presId="urn:microsoft.com/office/officeart/2008/layout/LinedList"/>
    <dgm:cxn modelId="{F0177C5D-D11E-4B75-808B-FFA96C52D863}" type="presParOf" srcId="{9C70E8C8-9AFE-43A8-81EA-B632619C9480}" destId="{990A74F0-1F79-4D5F-9083-4659830B4431}" srcOrd="1" destOrd="0" presId="urn:microsoft.com/office/officeart/2008/layout/LinedList"/>
    <dgm:cxn modelId="{E68231D7-59DF-4AAB-A50C-2BDCBC1B6682}" type="presParOf" srcId="{2D4A7D64-A890-4BF2-B68E-77FD194D559D}" destId="{61710C43-0017-4D2E-92DA-3FBAFB8B8961}" srcOrd="4" destOrd="0" presId="urn:microsoft.com/office/officeart/2008/layout/LinedList"/>
    <dgm:cxn modelId="{A1919B20-D3D8-4DE8-836E-C8E2AD3D49E1}" type="presParOf" srcId="{2D4A7D64-A890-4BF2-B68E-77FD194D559D}" destId="{C6026376-ADDB-4779-A75A-C53FC58A206F}" srcOrd="5" destOrd="0" presId="urn:microsoft.com/office/officeart/2008/layout/LinedList"/>
    <dgm:cxn modelId="{B36181C5-B70D-435E-9960-20DC5C049531}" type="presParOf" srcId="{C6026376-ADDB-4779-A75A-C53FC58A206F}" destId="{751689C8-553C-4DE1-BC73-4FF9B91B74FE}" srcOrd="0" destOrd="0" presId="urn:microsoft.com/office/officeart/2008/layout/LinedList"/>
    <dgm:cxn modelId="{316A7E94-A5FD-474E-8603-405770051861}" type="presParOf" srcId="{C6026376-ADDB-4779-A75A-C53FC58A206F}" destId="{84602BDD-3E4D-4A8B-BFB5-6A6E2D061598}" srcOrd="1" destOrd="0" presId="urn:microsoft.com/office/officeart/2008/layout/LinedList"/>
    <dgm:cxn modelId="{E05F8500-7076-48D0-9C1A-1D855E258CFC}" type="presParOf" srcId="{2D4A7D64-A890-4BF2-B68E-77FD194D559D}" destId="{AF2C9009-4164-4602-A3EE-44F64027D1B4}" srcOrd="6" destOrd="0" presId="urn:microsoft.com/office/officeart/2008/layout/LinedList"/>
    <dgm:cxn modelId="{10D735A7-3345-4EC9-AE17-8487A671309B}" type="presParOf" srcId="{2D4A7D64-A890-4BF2-B68E-77FD194D559D}" destId="{B0AF1417-F11F-4F4B-951A-9B1F9D9D5104}" srcOrd="7" destOrd="0" presId="urn:microsoft.com/office/officeart/2008/layout/LinedList"/>
    <dgm:cxn modelId="{A7241EC5-D29D-478C-AD2F-9DD88D809319}" type="presParOf" srcId="{B0AF1417-F11F-4F4B-951A-9B1F9D9D5104}" destId="{89C7BF29-E9AD-4456-9C6A-4FA836082772}" srcOrd="0" destOrd="0" presId="urn:microsoft.com/office/officeart/2008/layout/LinedList"/>
    <dgm:cxn modelId="{37462815-159A-4741-ABD5-2AD84B7009B5}" type="presParOf" srcId="{B0AF1417-F11F-4F4B-951A-9B1F9D9D5104}" destId="{A1FCF61F-0983-4669-9956-8275687BCFB3}"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C7140D-8725-450A-A236-7DCDA799CC77}">
      <dsp:nvSpPr>
        <dsp:cNvPr id="0" name=""/>
        <dsp:cNvSpPr/>
      </dsp:nvSpPr>
      <dsp:spPr>
        <a:xfrm>
          <a:off x="0" y="0"/>
          <a:ext cx="486965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074BE1-63FE-4AFD-9D40-1AF7C7ED28DC}">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dirty="0"/>
            <a:t>Data is retrieved by geographic location </a:t>
          </a:r>
          <a:r>
            <a:rPr lang="en-US" sz="2000" kern="1200"/>
            <a:t>by specified NWR(s) and HUC 10</a:t>
          </a:r>
          <a:endParaRPr lang="en-US" sz="2000" kern="1200" dirty="0"/>
        </a:p>
      </dsp:txBody>
      <dsp:txXfrm>
        <a:off x="0" y="0"/>
        <a:ext cx="4869656" cy="1276350"/>
      </dsp:txXfrm>
    </dsp:sp>
    <dsp:sp modelId="{CA1A974D-B336-4295-926F-CA1842C44E7D}">
      <dsp:nvSpPr>
        <dsp:cNvPr id="0" name=""/>
        <dsp:cNvSpPr/>
      </dsp:nvSpPr>
      <dsp:spPr>
        <a:xfrm>
          <a:off x="0" y="1276350"/>
          <a:ext cx="4869656"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8AB335-1212-4DDA-870F-33F62560F353}">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i="0" kern="1200" dirty="0"/>
            <a:t>Flexible design: </a:t>
          </a:r>
          <a:r>
            <a:rPr lang="en-US" sz="2000" i="1" kern="1200" dirty="0" err="1"/>
            <a:t>dataRetrieval</a:t>
          </a:r>
          <a:r>
            <a:rPr lang="en-US" sz="2000" kern="1200" dirty="0"/>
            <a:t> retrieves available data for a specified list of parameters defined in </a:t>
          </a:r>
          <a:r>
            <a:rPr lang="en-US" sz="2000" i="1" kern="1200" dirty="0" err="1"/>
            <a:t>paramLookup</a:t>
          </a:r>
          <a:r>
            <a:rPr lang="en-US" sz="2000" i="1" kern="1200" dirty="0"/>
            <a:t> </a:t>
          </a:r>
          <a:r>
            <a:rPr lang="en-US" sz="2000" i="0" kern="1200" dirty="0"/>
            <a:t>and specified dates</a:t>
          </a:r>
        </a:p>
      </dsp:txBody>
      <dsp:txXfrm>
        <a:off x="0" y="1276350"/>
        <a:ext cx="4869656" cy="1276350"/>
      </dsp:txXfrm>
    </dsp:sp>
    <dsp:sp modelId="{20E214F3-C625-4D6E-A818-77AD59796D4A}">
      <dsp:nvSpPr>
        <dsp:cNvPr id="0" name=""/>
        <dsp:cNvSpPr/>
      </dsp:nvSpPr>
      <dsp:spPr>
        <a:xfrm>
          <a:off x="0" y="2552700"/>
          <a:ext cx="4869656"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DFFAD4-9E09-44ED-ACEA-14E77468EEA9}">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A crosswalk table was developed to allow measurements of equal parameters, disparate units to be compared</a:t>
          </a:r>
          <a:endParaRPr lang="en-US" sz="2000" kern="1200" dirty="0"/>
        </a:p>
      </dsp:txBody>
      <dsp:txXfrm>
        <a:off x="0" y="2552700"/>
        <a:ext cx="4869656" cy="1276350"/>
      </dsp:txXfrm>
    </dsp:sp>
    <dsp:sp modelId="{BCD4BFE6-B88D-40D6-9093-E200F033550F}">
      <dsp:nvSpPr>
        <dsp:cNvPr id="0" name=""/>
        <dsp:cNvSpPr/>
      </dsp:nvSpPr>
      <dsp:spPr>
        <a:xfrm>
          <a:off x="0" y="3829050"/>
          <a:ext cx="486965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B6F6475-9314-4681-852C-D916DF1801AB}">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kern="1200"/>
            <a:t>Sample values are compared to known benchmarks for aquatic life or state standards</a:t>
          </a:r>
        </a:p>
      </dsp:txBody>
      <dsp:txXfrm>
        <a:off x="0" y="3829050"/>
        <a:ext cx="4869656" cy="12763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EBE0F0-BDF8-4405-8F63-FE3B79B81A9C}">
      <dsp:nvSpPr>
        <dsp:cNvPr id="0" name=""/>
        <dsp:cNvSpPr/>
      </dsp:nvSpPr>
      <dsp:spPr>
        <a:xfrm>
          <a:off x="0" y="0"/>
          <a:ext cx="4869656"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B088A07-3C68-454A-8F13-0B0A698B80E2}">
      <dsp:nvSpPr>
        <dsp:cNvPr id="0" name=""/>
        <dsp:cNvSpPr/>
      </dsp:nvSpPr>
      <dsp:spPr>
        <a:xfrm>
          <a:off x="0" y="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Loop written to pull all refuge data for southeast region for specified parameters</a:t>
          </a:r>
        </a:p>
      </dsp:txBody>
      <dsp:txXfrm>
        <a:off x="0" y="0"/>
        <a:ext cx="4869656" cy="1276350"/>
      </dsp:txXfrm>
    </dsp:sp>
    <dsp:sp modelId="{BCC9CA8C-4ABB-4B8E-8DE7-09EB414375E8}">
      <dsp:nvSpPr>
        <dsp:cNvPr id="0" name=""/>
        <dsp:cNvSpPr/>
      </dsp:nvSpPr>
      <dsp:spPr>
        <a:xfrm>
          <a:off x="0" y="1276350"/>
          <a:ext cx="4869656"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788AFB-801F-4CB8-8A9F-5D8986001F19}">
      <dsp:nvSpPr>
        <dsp:cNvPr id="0" name=""/>
        <dsp:cNvSpPr/>
      </dsp:nvSpPr>
      <dsp:spPr>
        <a:xfrm>
          <a:off x="0" y="12763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Flexible design allows user to choose NWRs, timeframe, and parameters to be included in report</a:t>
          </a:r>
        </a:p>
      </dsp:txBody>
      <dsp:txXfrm>
        <a:off x="0" y="1276350"/>
        <a:ext cx="4869656" cy="1276350"/>
      </dsp:txXfrm>
    </dsp:sp>
    <dsp:sp modelId="{61710C43-0017-4D2E-92DA-3FBAFB8B8961}">
      <dsp:nvSpPr>
        <dsp:cNvPr id="0" name=""/>
        <dsp:cNvSpPr/>
      </dsp:nvSpPr>
      <dsp:spPr>
        <a:xfrm>
          <a:off x="0" y="2552700"/>
          <a:ext cx="4869656"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1689C8-553C-4DE1-BC73-4FF9B91B74FE}">
      <dsp:nvSpPr>
        <dsp:cNvPr id="0" name=""/>
        <dsp:cNvSpPr/>
      </dsp:nvSpPr>
      <dsp:spPr>
        <a:xfrm>
          <a:off x="0" y="255270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Report allows user to quickly identify data gaps and hotspots</a:t>
          </a:r>
        </a:p>
      </dsp:txBody>
      <dsp:txXfrm>
        <a:off x="0" y="2552700"/>
        <a:ext cx="4869656" cy="1276350"/>
      </dsp:txXfrm>
    </dsp:sp>
    <dsp:sp modelId="{AF2C9009-4164-4602-A3EE-44F64027D1B4}">
      <dsp:nvSpPr>
        <dsp:cNvPr id="0" name=""/>
        <dsp:cNvSpPr/>
      </dsp:nvSpPr>
      <dsp:spPr>
        <a:xfrm>
          <a:off x="0" y="3829050"/>
          <a:ext cx="4869656"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C7BF29-E9AD-4456-9C6A-4FA836082772}">
      <dsp:nvSpPr>
        <dsp:cNvPr id="0" name=""/>
        <dsp:cNvSpPr/>
      </dsp:nvSpPr>
      <dsp:spPr>
        <a:xfrm>
          <a:off x="0" y="3829050"/>
          <a:ext cx="4869656"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Interactive plots in development for html version</a:t>
          </a:r>
        </a:p>
      </dsp:txBody>
      <dsp:txXfrm>
        <a:off x="0" y="3829050"/>
        <a:ext cx="4869656" cy="127635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888923-8E29-4896-9599-F25DCF66860C}" type="datetimeFigureOut">
              <a:rPr lang="en-US" smtClean="0"/>
              <a:t>7/12/2023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362CF-735B-4CE9-BA57-3C8B14F9FB14}" type="slidenum">
              <a:rPr lang="en-US" smtClean="0"/>
              <a:t>‹#›</a:t>
            </a:fld>
            <a:endParaRPr lang="en-US"/>
          </a:p>
        </p:txBody>
      </p:sp>
    </p:spTree>
    <p:extLst>
      <p:ext uri="{BB962C8B-B14F-4D97-AF65-F5344CB8AC3E}">
        <p14:creationId xmlns:p14="http://schemas.microsoft.com/office/powerpoint/2010/main" val="20665672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b="1" i="0" dirty="0">
              <a:solidFill>
                <a:srgbClr val="292929"/>
              </a:solidFill>
              <a:effectLst/>
              <a:latin typeface="sohne"/>
            </a:endParaRPr>
          </a:p>
          <a:p>
            <a:r>
              <a:rPr lang="en-US" dirty="0">
                <a:solidFill>
                  <a:srgbClr val="292929"/>
                </a:solidFill>
                <a:latin typeface="sohne"/>
              </a:rPr>
              <a:t>We need information in order to make informed decisions on our management in the face of climate change</a:t>
            </a:r>
            <a:endParaRPr lang="en-US" dirty="0">
              <a:solidFill>
                <a:srgbClr val="292929"/>
              </a:solidFill>
              <a:effectLst/>
              <a:latin typeface="sohne"/>
            </a:endParaRPr>
          </a:p>
          <a:p>
            <a:r>
              <a:rPr lang="en-US" b="1" i="0" dirty="0">
                <a:solidFill>
                  <a:srgbClr val="292929"/>
                </a:solidFill>
                <a:effectLst/>
                <a:latin typeface="sohne"/>
              </a:rPr>
              <a:t>And that information requires reliable and trustworthy data</a:t>
            </a:r>
          </a:p>
          <a:p>
            <a:endParaRPr lang="en-US" b="1" i="0" dirty="0">
              <a:solidFill>
                <a:srgbClr val="292929"/>
              </a:solidFill>
              <a:effectLst/>
              <a:latin typeface="sohne"/>
            </a:endParaRPr>
          </a:p>
          <a:p>
            <a:endParaRPr lang="en-US" b="1" i="1" dirty="0">
              <a:solidFill>
                <a:srgbClr val="292929"/>
              </a:solidFill>
              <a:latin typeface="sohne"/>
            </a:endParaRPr>
          </a:p>
          <a:p>
            <a:r>
              <a:rPr lang="en-US" b="1" dirty="0">
                <a:solidFill>
                  <a:srgbClr val="292929"/>
                </a:solidFill>
                <a:latin typeface="sohne"/>
              </a:rPr>
              <a:t>One of my many jobs as an USFWS I&amp;M ecologists is to help turn reliable climate, water, and ecological data into information to support NWR management decisions</a:t>
            </a:r>
          </a:p>
          <a:p>
            <a:endParaRPr lang="en-US" b="1" dirty="0">
              <a:solidFill>
                <a:srgbClr val="292929"/>
              </a:solidFill>
              <a:latin typeface="sohne"/>
            </a:endParaRPr>
          </a:p>
          <a:p>
            <a:r>
              <a:rPr lang="en-US" i="1" dirty="0">
                <a:solidFill>
                  <a:schemeClr val="accent1">
                    <a:lumMod val="75000"/>
                  </a:schemeClr>
                </a:solidFill>
              </a:rPr>
              <a:t>“</a:t>
            </a:r>
            <a:r>
              <a:rPr lang="en-US" b="1" i="1" dirty="0">
                <a:solidFill>
                  <a:schemeClr val="accent1">
                    <a:lumMod val="75000"/>
                  </a:schemeClr>
                </a:solidFill>
                <a:effectLst/>
                <a:latin typeface="sohne"/>
              </a:rPr>
              <a:t>Water is life. We must ensure the availability and integrity of this resource for generations to come.”</a:t>
            </a:r>
          </a:p>
          <a:p>
            <a:r>
              <a:rPr lang="en-US" b="1" i="1" dirty="0">
                <a:solidFill>
                  <a:schemeClr val="accent1">
                    <a:lumMod val="75000"/>
                  </a:schemeClr>
                </a:solidFill>
                <a:latin typeface="sohne"/>
              </a:rPr>
              <a:t>“</a:t>
            </a:r>
            <a:r>
              <a:rPr lang="en-US" b="1" i="1" dirty="0">
                <a:solidFill>
                  <a:schemeClr val="accent1">
                    <a:lumMod val="75000"/>
                  </a:schemeClr>
                </a:solidFill>
                <a:effectLst/>
                <a:latin typeface="sohne"/>
              </a:rPr>
              <a:t>Climate change has had a devastating impact on the sustainability of freshwater.”</a:t>
            </a:r>
          </a:p>
          <a:p>
            <a:endParaRPr lang="en-US" b="1" dirty="0">
              <a:solidFill>
                <a:srgbClr val="292929"/>
              </a:solidFill>
              <a:latin typeface="sohne"/>
            </a:endParaRPr>
          </a:p>
          <a:p>
            <a:endParaRPr lang="en-US" b="1" i="0" dirty="0">
              <a:solidFill>
                <a:srgbClr val="292929"/>
              </a:solidFill>
              <a:effectLst/>
              <a:latin typeface="sohne"/>
            </a:endParaRPr>
          </a:p>
          <a:p>
            <a:endParaRPr lang="en-US" b="1" i="0" dirty="0">
              <a:solidFill>
                <a:srgbClr val="292929"/>
              </a:solidFill>
              <a:effectLst/>
              <a:latin typeface="sohne"/>
            </a:endParaRPr>
          </a:p>
          <a:p>
            <a:endParaRPr lang="en-US" dirty="0"/>
          </a:p>
        </p:txBody>
      </p:sp>
      <p:sp>
        <p:nvSpPr>
          <p:cNvPr id="4" name="Slide Number Placeholder 3"/>
          <p:cNvSpPr>
            <a:spLocks noGrp="1"/>
          </p:cNvSpPr>
          <p:nvPr>
            <p:ph type="sldNum" sz="quarter" idx="10"/>
          </p:nvPr>
        </p:nvSpPr>
        <p:spPr/>
        <p:txBody>
          <a:bodyPr/>
          <a:lstStyle/>
          <a:p>
            <a:fld id="{7E8B2D96-FF98-460C-BFFD-C7E7241298D5}" type="slidenum">
              <a:rPr lang="en-US" smtClean="0"/>
              <a:t>1</a:t>
            </a:fld>
            <a:endParaRPr lang="en-US"/>
          </a:p>
        </p:txBody>
      </p:sp>
    </p:spTree>
    <p:extLst>
      <p:ext uri="{BB962C8B-B14F-4D97-AF65-F5344CB8AC3E}">
        <p14:creationId xmlns:p14="http://schemas.microsoft.com/office/powerpoint/2010/main" val="40514743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Thus this project became a partnership between USFWS, USGS, APNEP, UNC-CH, and KDV solutions</a:t>
            </a:r>
          </a:p>
          <a:p>
            <a:r>
              <a:rPr lang="en-US"/>
              <a:t>It began in 2019 as a collaborative pilot project with Ashton Drew with KDV solutions and Nathan Hall (UNC-CH) and we developed 2 reports using the data Retrieval package for </a:t>
            </a:r>
          </a:p>
          <a:p>
            <a:r>
              <a:rPr lang="en-US"/>
              <a:t>In 2020, we decided to expand the code to see if we could develop a report that covered more parameters and all the NWRs across the southeast (and country)</a:t>
            </a:r>
          </a:p>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11</a:t>
            </a:fld>
            <a:endParaRPr lang="en-US"/>
          </a:p>
        </p:txBody>
      </p:sp>
    </p:spTree>
    <p:extLst>
      <p:ext uri="{BB962C8B-B14F-4D97-AF65-F5344CB8AC3E}">
        <p14:creationId xmlns:p14="http://schemas.microsoft.com/office/powerpoint/2010/main" val="257957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-Summarizes data for specific parameters initially chosen as Tier 1 parameters by the APNEP Monitoring and Assessment team or identified by the SAV monitoring team. It should be noted there are 1000s of potential parameters in </a:t>
            </a:r>
            <a:r>
              <a:rPr lang="en-US" err="1"/>
              <a:t>wqPortal</a:t>
            </a:r>
            <a:r>
              <a:rPr lang="en-US"/>
              <a:t> – so there was a need to choose a limited number of parameters.</a:t>
            </a:r>
          </a:p>
          <a:p>
            <a:r>
              <a:rPr lang="en-US"/>
              <a:t>-Utilized a crosswalk table to compare reported parameters that utilized different units – for example filtered nitrate as Nitrogen in micrograms per a liter could be converted to filtered nitrate as nitrate in mg/L so that all reported samples could be compared – no need for post-hoc user conversions</a:t>
            </a:r>
          </a:p>
          <a:p>
            <a:r>
              <a:rPr lang="en-US"/>
              <a:t>-A table of known aquatic benchmarks and state standards was created so that values could be quickly compared to known standards to have a better snapshot of “good or bad”</a:t>
            </a:r>
          </a:p>
        </p:txBody>
      </p:sp>
      <p:sp>
        <p:nvSpPr>
          <p:cNvPr id="4" name="Slide Number Placeholder 3"/>
          <p:cNvSpPr>
            <a:spLocks noGrp="1"/>
          </p:cNvSpPr>
          <p:nvPr>
            <p:ph type="sldNum" sz="quarter" idx="5"/>
          </p:nvPr>
        </p:nvSpPr>
        <p:spPr/>
        <p:txBody>
          <a:bodyPr/>
          <a:lstStyle/>
          <a:p>
            <a:fld id="{F30362CF-735B-4CE9-BA57-3C8B14F9FB14}" type="slidenum">
              <a:rPr lang="en-US" smtClean="0"/>
              <a:t>12</a:t>
            </a:fld>
            <a:endParaRPr lang="en-US"/>
          </a:p>
        </p:txBody>
      </p:sp>
    </p:spTree>
    <p:extLst>
      <p:ext uri="{BB962C8B-B14F-4D97-AF65-F5344CB8AC3E}">
        <p14:creationId xmlns:p14="http://schemas.microsoft.com/office/powerpoint/2010/main" val="1958008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1) </a:t>
            </a:r>
            <a:r>
              <a:rPr lang="en-US" sz="1200"/>
              <a:t>Do we keep it or throw it out?</a:t>
            </a:r>
          </a:p>
          <a:p>
            <a:r>
              <a:rPr lang="en-US"/>
              <a:t>2) Crosswalk table with equations to convert disparate units into a common language</a:t>
            </a:r>
          </a:p>
          <a:p>
            <a:r>
              <a:rPr lang="en-US"/>
              <a:t>3) Currently reporting all thresholds, but no context provided</a:t>
            </a:r>
          </a:p>
        </p:txBody>
      </p:sp>
      <p:sp>
        <p:nvSpPr>
          <p:cNvPr id="4" name="Slide Number Placeholder 3"/>
          <p:cNvSpPr>
            <a:spLocks noGrp="1"/>
          </p:cNvSpPr>
          <p:nvPr>
            <p:ph type="sldNum" sz="quarter" idx="5"/>
          </p:nvPr>
        </p:nvSpPr>
        <p:spPr/>
        <p:txBody>
          <a:bodyPr/>
          <a:lstStyle/>
          <a:p>
            <a:fld id="{F30362CF-735B-4CE9-BA57-3C8B14F9FB14}" type="slidenum">
              <a:rPr lang="en-US" smtClean="0"/>
              <a:t>14</a:t>
            </a:fld>
            <a:endParaRPr lang="en-US"/>
          </a:p>
        </p:txBody>
      </p:sp>
    </p:spTree>
    <p:extLst>
      <p:ext uri="{BB962C8B-B14F-4D97-AF65-F5344CB8AC3E}">
        <p14:creationId xmlns:p14="http://schemas.microsoft.com/office/powerpoint/2010/main" val="26859702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with location map</a:t>
            </a:r>
          </a:p>
        </p:txBody>
      </p:sp>
      <p:sp>
        <p:nvSpPr>
          <p:cNvPr id="4" name="Slide Number Placeholder 3"/>
          <p:cNvSpPr>
            <a:spLocks noGrp="1"/>
          </p:cNvSpPr>
          <p:nvPr>
            <p:ph type="sldNum" sz="quarter" idx="5"/>
          </p:nvPr>
        </p:nvSpPr>
        <p:spPr/>
        <p:txBody>
          <a:bodyPr/>
          <a:lstStyle/>
          <a:p>
            <a:fld id="{F30362CF-735B-4CE9-BA57-3C8B14F9FB14}" type="slidenum">
              <a:rPr lang="en-US" smtClean="0"/>
              <a:t>17</a:t>
            </a:fld>
            <a:endParaRPr lang="en-US"/>
          </a:p>
        </p:txBody>
      </p:sp>
    </p:spTree>
    <p:extLst>
      <p:ext uri="{BB962C8B-B14F-4D97-AF65-F5344CB8AC3E}">
        <p14:creationId xmlns:p14="http://schemas.microsoft.com/office/powerpoint/2010/main" val="602162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Each report is broken into chapters. This combines “like parameters” into a single chapter. For our reports, we utilize 8 chapters</a:t>
            </a:r>
          </a:p>
          <a:p>
            <a:endParaRPr lang="en-US"/>
          </a:p>
          <a:p>
            <a:r>
              <a:rPr lang="en-US"/>
              <a:t>-Each report has a table of contents that allows the users to scroll through the various chapters</a:t>
            </a:r>
          </a:p>
          <a:p>
            <a:r>
              <a:rPr lang="en-US"/>
              <a:t>Chapters are sorted by Parameter Groups</a:t>
            </a:r>
          </a:p>
          <a:p>
            <a:r>
              <a:rPr lang="en-US"/>
              <a:t>Biological: Algae</a:t>
            </a:r>
          </a:p>
          <a:p>
            <a:r>
              <a:rPr lang="en-US"/>
              <a:t>Inorganics, Major, Non-metals: Major Ions</a:t>
            </a:r>
          </a:p>
          <a:p>
            <a:r>
              <a:rPr lang="en-US"/>
              <a:t>Inorganics, Minor, Non-metals and DO: Minor Ions</a:t>
            </a:r>
          </a:p>
          <a:p>
            <a:r>
              <a:rPr lang="en-US"/>
              <a:t>Inorganics, Minor, metals: Metals</a:t>
            </a:r>
          </a:p>
          <a:p>
            <a:r>
              <a:rPr lang="en-US"/>
              <a:t>Nutrients</a:t>
            </a:r>
          </a:p>
          <a:p>
            <a:r>
              <a:rPr lang="en-US"/>
              <a:t>Microbiological: Fecal Indicator Bacteria</a:t>
            </a:r>
          </a:p>
          <a:p>
            <a:r>
              <a:rPr lang="en-US"/>
              <a:t>Physical measurements: field parameters, turbidity and solids</a:t>
            </a:r>
          </a:p>
          <a:p>
            <a:r>
              <a:rPr lang="en-US"/>
              <a:t>Pesticides </a:t>
            </a:r>
          </a:p>
          <a:p>
            <a:r>
              <a:rPr lang="en-US"/>
              <a:t>Organics</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18</a:t>
            </a:fld>
            <a:endParaRPr lang="en-US"/>
          </a:p>
        </p:txBody>
      </p:sp>
    </p:spTree>
    <p:extLst>
      <p:ext uri="{BB962C8B-B14F-4D97-AF65-F5344CB8AC3E}">
        <p14:creationId xmlns:p14="http://schemas.microsoft.com/office/powerpoint/2010/main" val="16971418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 see what this looks like for the Biological chapter in this example:</a:t>
            </a:r>
          </a:p>
          <a:p>
            <a:r>
              <a:rPr lang="en-US"/>
              <a:t>The overview provides a summary of the number of surface water, groundwater, and “undefined media” samples at the geographies of interest</a:t>
            </a:r>
          </a:p>
          <a:p>
            <a:r>
              <a:rPr lang="en-US"/>
              <a:t>If no samples exist, then no table exists</a:t>
            </a:r>
          </a:p>
          <a:p>
            <a:r>
              <a:rPr lang="en-US"/>
              <a:t>A quick skim of these chapter tables provides a brief overview of the data available – in particular, it can quickly illuminate if data is available at the Refuge level in the </a:t>
            </a:r>
            <a:r>
              <a:rPr lang="en-US" err="1"/>
              <a:t>wqPortal</a:t>
            </a:r>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19</a:t>
            </a:fld>
            <a:endParaRPr lang="en-US"/>
          </a:p>
        </p:txBody>
      </p:sp>
    </p:spTree>
    <p:extLst>
      <p:ext uri="{BB962C8B-B14F-4D97-AF65-F5344CB8AC3E}">
        <p14:creationId xmlns:p14="http://schemas.microsoft.com/office/powerpoint/2010/main" val="10192085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we can take a closer look at a single parameter – Chlorophyll </a:t>
            </a:r>
            <a:r>
              <a:rPr lang="en-US" i="1"/>
              <a:t>a</a:t>
            </a:r>
          </a:p>
          <a:p>
            <a:r>
              <a:rPr lang="en-US" b="0" i="0"/>
              <a:t>Each parameter has a brief description of that the parameter is</a:t>
            </a:r>
          </a:p>
        </p:txBody>
      </p:sp>
      <p:sp>
        <p:nvSpPr>
          <p:cNvPr id="4" name="Slide Number Placeholder 3"/>
          <p:cNvSpPr>
            <a:spLocks noGrp="1"/>
          </p:cNvSpPr>
          <p:nvPr>
            <p:ph type="sldNum" sz="quarter" idx="5"/>
          </p:nvPr>
        </p:nvSpPr>
        <p:spPr/>
        <p:txBody>
          <a:bodyPr/>
          <a:lstStyle/>
          <a:p>
            <a:fld id="{F30362CF-735B-4CE9-BA57-3C8B14F9FB14}" type="slidenum">
              <a:rPr lang="en-US" smtClean="0"/>
              <a:t>20</a:t>
            </a:fld>
            <a:endParaRPr lang="en-US"/>
          </a:p>
        </p:txBody>
      </p:sp>
    </p:spTree>
    <p:extLst>
      <p:ext uri="{BB962C8B-B14F-4D97-AF65-F5344CB8AC3E}">
        <p14:creationId xmlns:p14="http://schemas.microsoft.com/office/powerpoint/2010/main" val="3605689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Then a summary table of the number of the available samples and sample results for that parameter are provided</a:t>
            </a:r>
          </a:p>
        </p:txBody>
      </p:sp>
      <p:sp>
        <p:nvSpPr>
          <p:cNvPr id="4" name="Slide Number Placeholder 3"/>
          <p:cNvSpPr>
            <a:spLocks noGrp="1"/>
          </p:cNvSpPr>
          <p:nvPr>
            <p:ph type="sldNum" sz="quarter" idx="5"/>
          </p:nvPr>
        </p:nvSpPr>
        <p:spPr/>
        <p:txBody>
          <a:bodyPr/>
          <a:lstStyle/>
          <a:p>
            <a:fld id="{F30362CF-735B-4CE9-BA57-3C8B14F9FB14}" type="slidenum">
              <a:rPr lang="en-US" smtClean="0"/>
              <a:t>21</a:t>
            </a:fld>
            <a:endParaRPr lang="en-US"/>
          </a:p>
        </p:txBody>
      </p:sp>
    </p:spTree>
    <p:extLst>
      <p:ext uri="{BB962C8B-B14F-4D97-AF65-F5344CB8AC3E}">
        <p14:creationId xmlns:p14="http://schemas.microsoft.com/office/powerpoint/2010/main" val="3849098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summary of benchmarks or standards associated with each parameter is provided.</a:t>
            </a:r>
          </a:p>
          <a:p>
            <a:r>
              <a:rPr lang="en-US" dirty="0"/>
              <a:t>Each report has a table of contents that allows the users to scroll through the various chapters</a:t>
            </a:r>
          </a:p>
          <a:p>
            <a:r>
              <a:rPr lang="en-US" dirty="0"/>
              <a:t>Chapters are sorted by Parameter Groups</a:t>
            </a:r>
          </a:p>
        </p:txBody>
      </p:sp>
      <p:sp>
        <p:nvSpPr>
          <p:cNvPr id="4" name="Slide Number Placeholder 3"/>
          <p:cNvSpPr>
            <a:spLocks noGrp="1"/>
          </p:cNvSpPr>
          <p:nvPr>
            <p:ph type="sldNum" sz="quarter" idx="5"/>
          </p:nvPr>
        </p:nvSpPr>
        <p:spPr/>
        <p:txBody>
          <a:bodyPr/>
          <a:lstStyle/>
          <a:p>
            <a:fld id="{F30362CF-735B-4CE9-BA57-3C8B14F9FB14}" type="slidenum">
              <a:rPr lang="en-US" smtClean="0"/>
              <a:t>22</a:t>
            </a:fld>
            <a:endParaRPr lang="en-US"/>
          </a:p>
        </p:txBody>
      </p:sp>
    </p:spTree>
    <p:extLst>
      <p:ext uri="{BB962C8B-B14F-4D97-AF65-F5344CB8AC3E}">
        <p14:creationId xmlns:p14="http://schemas.microsoft.com/office/powerpoint/2010/main" val="2475755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Additional plotting is provided for each parameter: including a map</a:t>
            </a:r>
          </a:p>
        </p:txBody>
      </p:sp>
      <p:sp>
        <p:nvSpPr>
          <p:cNvPr id="4" name="Slide Number Placeholder 3"/>
          <p:cNvSpPr>
            <a:spLocks noGrp="1"/>
          </p:cNvSpPr>
          <p:nvPr>
            <p:ph type="sldNum" sz="quarter" idx="5"/>
          </p:nvPr>
        </p:nvSpPr>
        <p:spPr/>
        <p:txBody>
          <a:bodyPr/>
          <a:lstStyle/>
          <a:p>
            <a:fld id="{F30362CF-735B-4CE9-BA57-3C8B14F9FB14}" type="slidenum">
              <a:rPr lang="en-US" smtClean="0"/>
              <a:t>23</a:t>
            </a:fld>
            <a:endParaRPr lang="en-US"/>
          </a:p>
        </p:txBody>
      </p:sp>
    </p:spTree>
    <p:extLst>
      <p:ext uri="{BB962C8B-B14F-4D97-AF65-F5344CB8AC3E}">
        <p14:creationId xmlns:p14="http://schemas.microsoft.com/office/powerpoint/2010/main" val="1581856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NWRs have a huge focus on wetland management and many of our trust species depend on wetlands and water bodies for survival.</a:t>
            </a:r>
          </a:p>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2</a:t>
            </a:fld>
            <a:endParaRPr lang="en-US"/>
          </a:p>
        </p:txBody>
      </p:sp>
    </p:spTree>
    <p:extLst>
      <p:ext uri="{BB962C8B-B14F-4D97-AF65-F5344CB8AC3E}">
        <p14:creationId xmlns:p14="http://schemas.microsoft.com/office/powerpoint/2010/main" val="808248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next section is an available data summary</a:t>
            </a:r>
          </a:p>
        </p:txBody>
      </p:sp>
      <p:sp>
        <p:nvSpPr>
          <p:cNvPr id="4" name="Slide Number Placeholder 3"/>
          <p:cNvSpPr>
            <a:spLocks noGrp="1"/>
          </p:cNvSpPr>
          <p:nvPr>
            <p:ph type="sldNum" sz="quarter" idx="5"/>
          </p:nvPr>
        </p:nvSpPr>
        <p:spPr/>
        <p:txBody>
          <a:bodyPr/>
          <a:lstStyle/>
          <a:p>
            <a:fld id="{F30362CF-735B-4CE9-BA57-3C8B14F9FB14}" type="slidenum">
              <a:rPr lang="en-US" smtClean="0"/>
              <a:t>24</a:t>
            </a:fld>
            <a:endParaRPr lang="en-US"/>
          </a:p>
        </p:txBody>
      </p:sp>
    </p:spTree>
    <p:extLst>
      <p:ext uri="{BB962C8B-B14F-4D97-AF65-F5344CB8AC3E}">
        <p14:creationId xmlns:p14="http://schemas.microsoft.com/office/powerpoint/2010/main" val="23584140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Table 1. summarizes all available data from the WQ portal – it provide the source of the data, the number of sample sites and number of samples</a:t>
            </a:r>
          </a:p>
        </p:txBody>
      </p:sp>
      <p:sp>
        <p:nvSpPr>
          <p:cNvPr id="4" name="Slide Number Placeholder 3"/>
          <p:cNvSpPr>
            <a:spLocks noGrp="1"/>
          </p:cNvSpPr>
          <p:nvPr>
            <p:ph type="sldNum" sz="quarter" idx="5"/>
          </p:nvPr>
        </p:nvSpPr>
        <p:spPr/>
        <p:txBody>
          <a:bodyPr/>
          <a:lstStyle/>
          <a:p>
            <a:fld id="{F30362CF-735B-4CE9-BA57-3C8B14F9FB14}" type="slidenum">
              <a:rPr lang="en-US" smtClean="0"/>
              <a:t>25</a:t>
            </a:fld>
            <a:endParaRPr lang="en-US"/>
          </a:p>
        </p:txBody>
      </p:sp>
    </p:spTree>
    <p:extLst>
      <p:ext uri="{BB962C8B-B14F-4D97-AF65-F5344CB8AC3E}">
        <p14:creationId xmlns:p14="http://schemas.microsoft.com/office/powerpoint/2010/main" val="41574978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26</a:t>
            </a:fld>
            <a:endParaRPr lang="en-US"/>
          </a:p>
        </p:txBody>
      </p:sp>
    </p:spTree>
    <p:extLst>
      <p:ext uri="{BB962C8B-B14F-4D97-AF65-F5344CB8AC3E}">
        <p14:creationId xmlns:p14="http://schemas.microsoft.com/office/powerpoint/2010/main" val="24931411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131 NWRs, it was challenging to think about how we might visualize and </a:t>
            </a:r>
            <a:r>
              <a:rPr lang="en-US" err="1"/>
              <a:t>synthsize</a:t>
            </a:r>
            <a:r>
              <a:rPr lang="en-US"/>
              <a:t> the data in a meaningful way. The objective of the regional synthesis for NWRs in the southeast was to identify hotspots and data gaps. The point was this report was lean focused on commonly measured parameters that were Chlorophyll a</a:t>
            </a:r>
          </a:p>
        </p:txBody>
      </p:sp>
      <p:sp>
        <p:nvSpPr>
          <p:cNvPr id="4" name="Slide Number Placeholder 3"/>
          <p:cNvSpPr>
            <a:spLocks noGrp="1"/>
          </p:cNvSpPr>
          <p:nvPr>
            <p:ph type="sldNum" sz="quarter" idx="5"/>
          </p:nvPr>
        </p:nvSpPr>
        <p:spPr/>
        <p:txBody>
          <a:bodyPr/>
          <a:lstStyle/>
          <a:p>
            <a:fld id="{F30362CF-735B-4CE9-BA57-3C8B14F9FB14}" type="slidenum">
              <a:rPr lang="en-US" smtClean="0"/>
              <a:t>28</a:t>
            </a:fld>
            <a:endParaRPr lang="en-US"/>
          </a:p>
        </p:txBody>
      </p:sp>
    </p:spTree>
    <p:extLst>
      <p:ext uri="{BB962C8B-B14F-4D97-AF65-F5344CB8AC3E}">
        <p14:creationId xmlns:p14="http://schemas.microsoft.com/office/powerpoint/2010/main" val="3035181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example, additional storm tide monitoring at refuges</a:t>
            </a:r>
          </a:p>
        </p:txBody>
      </p:sp>
      <p:sp>
        <p:nvSpPr>
          <p:cNvPr id="4" name="Slide Number Placeholder 3"/>
          <p:cNvSpPr>
            <a:spLocks noGrp="1"/>
          </p:cNvSpPr>
          <p:nvPr>
            <p:ph type="sldNum" sz="quarter" idx="5"/>
          </p:nvPr>
        </p:nvSpPr>
        <p:spPr/>
        <p:txBody>
          <a:bodyPr/>
          <a:lstStyle/>
          <a:p>
            <a:fld id="{F30362CF-735B-4CE9-BA57-3C8B14F9FB14}" type="slidenum">
              <a:rPr lang="en-US" smtClean="0"/>
              <a:t>30</a:t>
            </a:fld>
            <a:endParaRPr lang="en-US"/>
          </a:p>
        </p:txBody>
      </p:sp>
    </p:spTree>
    <p:extLst>
      <p:ext uri="{BB962C8B-B14F-4D97-AF65-F5344CB8AC3E}">
        <p14:creationId xmlns:p14="http://schemas.microsoft.com/office/powerpoint/2010/main" val="4749431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Identification of vulnerable watersheds occupied by Threatened, Endangered or At-Risk species</a:t>
            </a:r>
          </a:p>
          <a:p>
            <a:pPr lvl="1"/>
            <a:r>
              <a:rPr lang="en-US"/>
              <a:t>Key Cave NWR: assessment of water quality in recharge areas and it’s risk to Alabama cave fish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Quantifying current and future conditions of water quality in an SSA: Tennessee cave salamander: Assessment of available data in a series of caves home to the fish</a:t>
            </a:r>
          </a:p>
          <a:p>
            <a:endParaRPr lang="en-US"/>
          </a:p>
          <a:p>
            <a:pPr lvl="1"/>
            <a:r>
              <a:rPr lang="en-US"/>
              <a:t>Mattamuskeet NWR: assessment for watershed planning and SAV restoration</a:t>
            </a:r>
          </a:p>
          <a:p>
            <a:r>
              <a:rPr lang="en-US"/>
              <a:t>APNEP: Watershed assessments for status and trend report focused on SAV restoration</a:t>
            </a:r>
          </a:p>
          <a:p>
            <a:r>
              <a:rPr lang="en-US"/>
              <a:t>Identification of potential reintroduction or restocking sites for aquatic species </a:t>
            </a:r>
          </a:p>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31</a:t>
            </a:fld>
            <a:endParaRPr lang="en-US"/>
          </a:p>
        </p:txBody>
      </p:sp>
    </p:spTree>
    <p:extLst>
      <p:ext uri="{BB962C8B-B14F-4D97-AF65-F5344CB8AC3E}">
        <p14:creationId xmlns:p14="http://schemas.microsoft.com/office/powerpoint/2010/main" val="8957150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links to Vignette: https://rconnect.usgs.gov/wqReport/</a:t>
            </a:r>
          </a:p>
        </p:txBody>
      </p:sp>
      <p:sp>
        <p:nvSpPr>
          <p:cNvPr id="4" name="Slide Number Placeholder 3"/>
          <p:cNvSpPr>
            <a:spLocks noGrp="1"/>
          </p:cNvSpPr>
          <p:nvPr>
            <p:ph type="sldNum" sz="quarter" idx="10"/>
          </p:nvPr>
        </p:nvSpPr>
        <p:spPr/>
        <p:txBody>
          <a:bodyPr/>
          <a:lstStyle/>
          <a:p>
            <a:fld id="{7E8B2D96-FF98-460C-BFFD-C7E7241298D5}" type="slidenum">
              <a:rPr lang="en-US" smtClean="0"/>
              <a:t>34</a:t>
            </a:fld>
            <a:endParaRPr lang="en-US"/>
          </a:p>
        </p:txBody>
      </p:sp>
    </p:spTree>
    <p:extLst>
      <p:ext uri="{BB962C8B-B14F-4D97-AF65-F5344CB8AC3E}">
        <p14:creationId xmlns:p14="http://schemas.microsoft.com/office/powerpoint/2010/main" val="1168661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The refuge system has since grown to more than 566 national wildlife refuges spanning approximately 100 million acres of lands and 750 million acres of oceans in the United States.</a:t>
            </a:r>
          </a:p>
          <a:p>
            <a:pPr marL="0" lvl="0" indent="0" eaLnBrk="0" fontAlgn="base" hangingPunct="0">
              <a:lnSpc>
                <a:spcPct val="100000"/>
              </a:lnSpc>
              <a:spcBef>
                <a:spcPct val="0"/>
              </a:spcBef>
              <a:spcAft>
                <a:spcPct val="0"/>
              </a:spcAft>
              <a:buFontTx/>
              <a:buChar char="•"/>
            </a:pPr>
            <a:r>
              <a:rPr lang="en-US" sz="1200"/>
              <a:t>The Inventory &amp; Monitoring program provides science support to advance </a:t>
            </a:r>
            <a:r>
              <a:rPr lang="en-US" sz="1200" b="1"/>
              <a:t>scientific-based conservation planning and management at multiple spatial scales</a:t>
            </a:r>
            <a:r>
              <a:rPr lang="en-US" sz="1200"/>
              <a:t> </a:t>
            </a:r>
            <a:endParaRPr lang="en-US" sz="1200">
              <a:solidFill>
                <a:srgbClr val="333333"/>
              </a:solidFill>
            </a:endParaRPr>
          </a:p>
          <a:p>
            <a:endParaRPr lang="en-US"/>
          </a:p>
        </p:txBody>
      </p:sp>
      <p:sp>
        <p:nvSpPr>
          <p:cNvPr id="4" name="Slide Number Placeholder 3"/>
          <p:cNvSpPr>
            <a:spLocks noGrp="1"/>
          </p:cNvSpPr>
          <p:nvPr>
            <p:ph type="sldNum" sz="quarter" idx="10"/>
          </p:nvPr>
        </p:nvSpPr>
        <p:spPr/>
        <p:txBody>
          <a:bodyPr/>
          <a:lstStyle/>
          <a:p>
            <a:fld id="{68461D54-7169-4BD1-B8F2-97A78541E8BA}" type="slidenum">
              <a:rPr lang="en-US" smtClean="0"/>
              <a:t>3</a:t>
            </a:fld>
            <a:endParaRPr lang="en-US"/>
          </a:p>
        </p:txBody>
      </p:sp>
    </p:spTree>
    <p:extLst>
      <p:ext uri="{BB962C8B-B14F-4D97-AF65-F5344CB8AC3E}">
        <p14:creationId xmlns:p14="http://schemas.microsoft.com/office/powerpoint/2010/main" val="16095617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E8B2D96-FF98-460C-BFFD-C7E7241298D5}" type="slidenum">
              <a:rPr lang="en-US" smtClean="0"/>
              <a:t>4</a:t>
            </a:fld>
            <a:endParaRPr lang="en-US"/>
          </a:p>
        </p:txBody>
      </p:sp>
    </p:spTree>
    <p:extLst>
      <p:ext uri="{BB962C8B-B14F-4D97-AF65-F5344CB8AC3E}">
        <p14:creationId xmlns:p14="http://schemas.microsoft.com/office/powerpoint/2010/main" val="38053436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a:solidFill>
                  <a:schemeClr val="tx1"/>
                </a:solidFill>
                <a:latin typeface="+mn-lt"/>
                <a:ea typeface="+mn-ea"/>
                <a:cs typeface="+mn-cs"/>
              </a:rPr>
              <a:t>National Wildlife Refuges depend on water as a major component of their management, restoration and preservation of wetland and aquatic habitats and the species that inhabit them. Therefore, it is critical that the refuges have an understanding of water resources; including, but not limited to, water availability, water quality, land management within the watershed, aquatic ecosystem needs and status, and our changing climate. Water monitoring can provide indications of how a specific refuge, or complex of refuges, can best manage and protect their water resources. Monitoring can be as simple as collecting water levels from an outfall gage, or as complex as continuous water quality and quantity measurements and modeling at multiple locations on a studied waterbody. Developing and implementing strategies for monitoring is influenced by the types of water issues present at the refuges, historical references and investigations, and resources available (funding, time, staffing, etc.). </a:t>
            </a:r>
            <a:endParaRPr lang="en-US"/>
          </a:p>
          <a:p>
            <a:endParaRPr lang="en-US"/>
          </a:p>
        </p:txBody>
      </p:sp>
      <p:sp>
        <p:nvSpPr>
          <p:cNvPr id="4" name="Slide Number Placeholder 3"/>
          <p:cNvSpPr>
            <a:spLocks noGrp="1"/>
          </p:cNvSpPr>
          <p:nvPr>
            <p:ph type="sldNum" sz="quarter" idx="10"/>
          </p:nvPr>
        </p:nvSpPr>
        <p:spPr/>
        <p:txBody>
          <a:bodyPr/>
          <a:lstStyle/>
          <a:p>
            <a:fld id="{7E8B2D96-FF98-460C-BFFD-C7E7241298D5}" type="slidenum">
              <a:rPr lang="en-US" smtClean="0"/>
              <a:t>5</a:t>
            </a:fld>
            <a:endParaRPr lang="en-US"/>
          </a:p>
        </p:txBody>
      </p:sp>
    </p:spTree>
    <p:extLst>
      <p:ext uri="{BB962C8B-B14F-4D97-AF65-F5344CB8AC3E}">
        <p14:creationId xmlns:p14="http://schemas.microsoft.com/office/powerpoint/2010/main" val="1353319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Picture of a manatee and dead</a:t>
            </a:r>
            <a:r>
              <a:rPr lang="en-US" baseline="0" dirty="0"/>
              <a:t> and dying Appalachian </a:t>
            </a:r>
            <a:r>
              <a:rPr lang="en-US" baseline="0" dirty="0" err="1"/>
              <a:t>elktoe</a:t>
            </a:r>
            <a:r>
              <a:rPr lang="en-US" baseline="0" dirty="0"/>
              <a:t> mussels, 2 species that depend on good water quality for survival</a:t>
            </a:r>
          </a:p>
          <a:p>
            <a:endParaRPr lang="en-US" baseline="0" dirty="0"/>
          </a:p>
          <a:p>
            <a:r>
              <a:rPr lang="en-US" baseline="0" dirty="0"/>
              <a:t>Manatees depend on SAV in the winter to survive. Recently there have been food shortages for manatee due to declining SAV, partially as a result of poor water quality which has resulted in USFWS needing to enact an emergency response team to help feed and care for the starved manatees.</a:t>
            </a:r>
          </a:p>
          <a:p>
            <a:endParaRPr lang="en-US" baseline="0" dirty="0"/>
          </a:p>
          <a:p>
            <a:r>
              <a:rPr lang="en-US" altLang="en-US" dirty="0">
                <a:latin typeface="Arial" panose="020B0604020202020204" pitchFamily="34" charset="0"/>
              </a:rPr>
              <a:t>North American mussel fauna was diverse (~300 species);  269 known from the Southeast </a:t>
            </a:r>
          </a:p>
          <a:p>
            <a:r>
              <a:rPr lang="en-US" altLang="en-US" dirty="0">
                <a:latin typeface="Arial" panose="020B0604020202020204" pitchFamily="34" charset="0"/>
              </a:rPr>
              <a:t>Many populations and species are declining or gone and water quality cited as most significant threat to population declines</a:t>
            </a:r>
            <a:endParaRPr lang="en-US" dirty="0"/>
          </a:p>
        </p:txBody>
      </p:sp>
      <p:sp>
        <p:nvSpPr>
          <p:cNvPr id="4" name="Slide Number Placeholder 3"/>
          <p:cNvSpPr>
            <a:spLocks noGrp="1"/>
          </p:cNvSpPr>
          <p:nvPr>
            <p:ph type="sldNum" sz="quarter" idx="10"/>
          </p:nvPr>
        </p:nvSpPr>
        <p:spPr/>
        <p:txBody>
          <a:bodyPr/>
          <a:lstStyle/>
          <a:p>
            <a:fld id="{A7378F39-6220-4A46-98F7-861A87DA09F2}" type="slidenum">
              <a:rPr lang="en-US" smtClean="0"/>
              <a:t>6</a:t>
            </a:fld>
            <a:endParaRPr lang="en-US"/>
          </a:p>
        </p:txBody>
      </p:sp>
    </p:spTree>
    <p:extLst>
      <p:ext uri="{BB962C8B-B14F-4D97-AF65-F5344CB8AC3E}">
        <p14:creationId xmlns:p14="http://schemas.microsoft.com/office/powerpoint/2010/main" val="1585607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a:r>
              <a:rPr lang="en-US" sz="1200"/>
              <a:t>Inventory baseline information on natural setting, water rights, water quantity, water quality, water management, and climate, threats to water supplies, and other water resource issues for each Refuge</a:t>
            </a:r>
          </a:p>
        </p:txBody>
      </p:sp>
      <p:sp>
        <p:nvSpPr>
          <p:cNvPr id="4" name="Slide Number Placeholder 3"/>
          <p:cNvSpPr>
            <a:spLocks noGrp="1"/>
          </p:cNvSpPr>
          <p:nvPr>
            <p:ph type="sldNum" sz="quarter" idx="5"/>
          </p:nvPr>
        </p:nvSpPr>
        <p:spPr/>
        <p:txBody>
          <a:bodyPr/>
          <a:lstStyle/>
          <a:p>
            <a:fld id="{F30362CF-735B-4CE9-BA57-3C8B14F9FB14}" type="slidenum">
              <a:rPr lang="en-US" smtClean="0"/>
              <a:t>7</a:t>
            </a:fld>
            <a:endParaRPr lang="en-US"/>
          </a:p>
        </p:txBody>
      </p:sp>
    </p:spTree>
    <p:extLst>
      <p:ext uri="{BB962C8B-B14F-4D97-AF65-F5344CB8AC3E}">
        <p14:creationId xmlns:p14="http://schemas.microsoft.com/office/powerpoint/2010/main" val="185759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a:t>51 NWRs completed in total for Southeast region, 42 have been completed since 2018 with a contract with the UGA</a:t>
            </a:r>
          </a:p>
        </p:txBody>
      </p:sp>
      <p:sp>
        <p:nvSpPr>
          <p:cNvPr id="4" name="Slide Number Placeholder 3"/>
          <p:cNvSpPr>
            <a:spLocks noGrp="1"/>
          </p:cNvSpPr>
          <p:nvPr>
            <p:ph type="sldNum" sz="quarter" idx="10"/>
          </p:nvPr>
        </p:nvSpPr>
        <p:spPr/>
        <p:txBody>
          <a:bodyPr/>
          <a:lstStyle/>
          <a:p>
            <a:fld id="{7E8B2D96-FF98-460C-BFFD-C7E7241298D5}" type="slidenum">
              <a:rPr lang="en-US" smtClean="0"/>
              <a:t>8</a:t>
            </a:fld>
            <a:endParaRPr lang="en-US"/>
          </a:p>
        </p:txBody>
      </p:sp>
    </p:spTree>
    <p:extLst>
      <p:ext uri="{BB962C8B-B14F-4D97-AF65-F5344CB8AC3E}">
        <p14:creationId xmlns:p14="http://schemas.microsoft.com/office/powerpoint/2010/main" val="38336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very informative for assessing water quality</a:t>
            </a:r>
          </a:p>
          <a:p>
            <a:r>
              <a:rPr lang="en-US"/>
              <a:t>Most NWRs expressed concerns about water quality in threats and needs assessment</a:t>
            </a:r>
          </a:p>
          <a:p>
            <a:endParaRPr lang="en-US"/>
          </a:p>
        </p:txBody>
      </p:sp>
      <p:sp>
        <p:nvSpPr>
          <p:cNvPr id="4" name="Slide Number Placeholder 3"/>
          <p:cNvSpPr>
            <a:spLocks noGrp="1"/>
          </p:cNvSpPr>
          <p:nvPr>
            <p:ph type="sldNum" sz="quarter" idx="5"/>
          </p:nvPr>
        </p:nvSpPr>
        <p:spPr/>
        <p:txBody>
          <a:bodyPr/>
          <a:lstStyle/>
          <a:p>
            <a:fld id="{F30362CF-735B-4CE9-BA57-3C8B14F9FB14}" type="slidenum">
              <a:rPr lang="en-US" smtClean="0"/>
              <a:t>9</a:t>
            </a:fld>
            <a:endParaRPr lang="en-US"/>
          </a:p>
        </p:txBody>
      </p:sp>
    </p:spTree>
    <p:extLst>
      <p:ext uri="{BB962C8B-B14F-4D97-AF65-F5344CB8AC3E}">
        <p14:creationId xmlns:p14="http://schemas.microsoft.com/office/powerpoint/2010/main" val="1990154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674597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99890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048720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19010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28290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59551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7/12/2023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59264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7/12/2023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040613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00090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472122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08071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7/12/2023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27364683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hyperlink" Target="https://ecos.fws.gov/ServCat/Reference/Profile/147358" TargetMode="External"/><Relationship Id="rId2" Type="http://schemas.openxmlformats.org/officeDocument/2006/relationships/hyperlink" Target="https://rconnect.usgs.gov/wqReport/"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ecos.fws.gov/ServCat/Reference/Profile/152664"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jpe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comments" Target="../comments/comment1.xml"/></Relationships>
</file>

<file path=ppt/slides/_rels/slide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405845" y="395840"/>
            <a:ext cx="9144000" cy="2246769"/>
          </a:xfrm>
          <a:prstGeom prst="rect">
            <a:avLst/>
          </a:prstGeom>
          <a:noFill/>
          <a:ln w="9525">
            <a:noFill/>
            <a:miter lim="800000"/>
            <a:headEnd/>
            <a:tailEnd/>
          </a:ln>
          <a:effectLst/>
        </p:spPr>
        <p:txBody>
          <a:bodyPr wrap="square" lIns="91440" tIns="45720" rIns="91440" bIns="45720" anchor="t">
            <a:spAutoFit/>
          </a:bodyPr>
          <a:lstStyle/>
          <a:p>
            <a:pPr algn="ctr"/>
            <a:r>
              <a:rPr lang="en-US" sz="3600" i="1"/>
              <a:t>        </a:t>
            </a:r>
            <a:r>
              <a:rPr lang="en-US" sz="3600" b="1" i="1"/>
              <a:t>Tool Time: </a:t>
            </a:r>
            <a:r>
              <a:rPr lang="en-US" sz="3600" b="1" i="1" err="1"/>
              <a:t>wqReport</a:t>
            </a:r>
            <a:endParaRPr lang="en-US" sz="3600" b="1" i="1"/>
          </a:p>
          <a:p>
            <a:pPr algn="ctr"/>
            <a:endParaRPr lang="en-US" sz="2000" i="1"/>
          </a:p>
          <a:p>
            <a:pPr algn="ctr"/>
            <a:r>
              <a:rPr lang="en-US" sz="2400" b="1"/>
              <a:t>USFWS Southeast Region I&amp;M Branch</a:t>
            </a:r>
            <a:endParaRPr lang="en-US" sz="2400" b="1">
              <a:cs typeface="Calibri"/>
            </a:endParaRPr>
          </a:p>
          <a:p>
            <a:pPr algn="ctr"/>
            <a:r>
              <a:rPr lang="en-US" sz="2400"/>
              <a:t>Michelle Moorman</a:t>
            </a:r>
            <a:endParaRPr lang="en-US" sz="2400">
              <a:cs typeface="Calibri"/>
            </a:endParaRPr>
          </a:p>
          <a:p>
            <a:pPr algn="ctr"/>
            <a:r>
              <a:rPr lang="en-US"/>
              <a:t>USFWS Inventory and Monitoring Ecologist</a:t>
            </a:r>
            <a:endParaRPr lang="en-US">
              <a:cs typeface="Calibri"/>
            </a:endParaRPr>
          </a:p>
          <a:p>
            <a:pPr algn="ctr"/>
            <a:r>
              <a:rPr lang="en-US"/>
              <a:t>Michelle_moorman@fws.gov</a:t>
            </a:r>
            <a:endParaRPr lang="en-US">
              <a:cs typeface="Calibri"/>
            </a:endParaRPr>
          </a:p>
        </p:txBody>
      </p:sp>
      <p:sp>
        <p:nvSpPr>
          <p:cNvPr id="21" name="Text Box 4"/>
          <p:cNvSpPr txBox="1">
            <a:spLocks noChangeArrowheads="1"/>
          </p:cNvSpPr>
          <p:nvPr/>
        </p:nvSpPr>
        <p:spPr bwMode="auto">
          <a:xfrm>
            <a:off x="216765" y="6073916"/>
            <a:ext cx="5041037" cy="646331"/>
          </a:xfrm>
          <a:prstGeom prst="rect">
            <a:avLst/>
          </a:prstGeom>
          <a:noFill/>
          <a:ln w="9525">
            <a:noFill/>
            <a:miter lim="800000"/>
            <a:headEnd/>
            <a:tailEnd/>
          </a:ln>
          <a:effectLst/>
        </p:spPr>
        <p:txBody>
          <a:bodyPr wrap="square">
            <a:spAutoFit/>
          </a:bodyPr>
          <a:lstStyle/>
          <a:p>
            <a:r>
              <a:rPr lang="en-US" b="1">
                <a:solidFill>
                  <a:schemeClr val="bg1"/>
                </a:solidFill>
              </a:rPr>
              <a:t>Nicole M. Rankin</a:t>
            </a:r>
          </a:p>
          <a:p>
            <a:r>
              <a:rPr lang="en-US" b="1">
                <a:solidFill>
                  <a:schemeClr val="bg1"/>
                </a:solidFill>
              </a:rPr>
              <a:t>USFWS Inventory and Monitoring Network</a:t>
            </a:r>
          </a:p>
        </p:txBody>
      </p:sp>
      <p:sp>
        <p:nvSpPr>
          <p:cNvPr id="22" name="Text Box 4"/>
          <p:cNvSpPr txBox="1">
            <a:spLocks noChangeArrowheads="1"/>
          </p:cNvSpPr>
          <p:nvPr/>
        </p:nvSpPr>
        <p:spPr bwMode="auto">
          <a:xfrm>
            <a:off x="3874365" y="6073916"/>
            <a:ext cx="5041037" cy="646331"/>
          </a:xfrm>
          <a:prstGeom prst="rect">
            <a:avLst/>
          </a:prstGeom>
          <a:noFill/>
          <a:ln w="9525">
            <a:noFill/>
            <a:miter lim="800000"/>
            <a:headEnd/>
            <a:tailEnd/>
          </a:ln>
          <a:effectLst/>
        </p:spPr>
        <p:txBody>
          <a:bodyPr wrap="square">
            <a:spAutoFit/>
          </a:bodyPr>
          <a:lstStyle/>
          <a:p>
            <a:pPr algn="r"/>
            <a:r>
              <a:rPr lang="en-US" b="1">
                <a:solidFill>
                  <a:schemeClr val="bg1"/>
                </a:solidFill>
              </a:rPr>
              <a:t>Climate Connection Workshop</a:t>
            </a:r>
          </a:p>
          <a:p>
            <a:pPr algn="r"/>
            <a:r>
              <a:rPr lang="en-US" b="1">
                <a:solidFill>
                  <a:schemeClr val="bg1"/>
                </a:solidFill>
              </a:rPr>
              <a:t>September 13, 2012</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p:blipFill>
        <p:spPr>
          <a:xfrm>
            <a:off x="762000" y="2740073"/>
            <a:ext cx="7314016" cy="3657008"/>
          </a:xfrm>
          <a:prstGeom prst="rect">
            <a:avLst/>
          </a:prstGeom>
        </p:spPr>
      </p:pic>
      <p:pic>
        <p:nvPicPr>
          <p:cNvPr id="7" name="Picture 2">
            <a:extLst>
              <a:ext uri="{FF2B5EF4-FFF2-40B4-BE49-F238E27FC236}">
                <a16:creationId xmlns:a16="http://schemas.microsoft.com/office/drawing/2014/main" id="{C4709C17-ABD5-49A9-BC8C-934F01C48C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a:extLst>
              <a:ext uri="{FF2B5EF4-FFF2-40B4-BE49-F238E27FC236}">
                <a16:creationId xmlns:a16="http://schemas.microsoft.com/office/drawing/2014/main" id="{0A668B33-C300-4797-BBA8-DE6BD9CE088F}"/>
              </a:ext>
            </a:extLst>
          </p:cNvPr>
          <p:cNvPicPr>
            <a:picLocks noChangeAspect="1"/>
          </p:cNvPicPr>
          <p:nvPr/>
        </p:nvPicPr>
        <p:blipFill>
          <a:blip r:embed="rId5"/>
          <a:stretch>
            <a:fillRect/>
          </a:stretch>
        </p:blipFill>
        <p:spPr>
          <a:xfrm>
            <a:off x="762000" y="52983"/>
            <a:ext cx="623310" cy="727881"/>
          </a:xfrm>
          <a:prstGeom prst="rect">
            <a:avLst/>
          </a:prstGeom>
        </p:spPr>
      </p:pic>
    </p:spTree>
    <p:extLst>
      <p:ext uri="{BB962C8B-B14F-4D97-AF65-F5344CB8AC3E}">
        <p14:creationId xmlns:p14="http://schemas.microsoft.com/office/powerpoint/2010/main" val="3750032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AF9014-E589-44EF-9361-903F8C95B2B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0"/>
            <a:ext cx="9141693" cy="6857990"/>
          </a:xfrm>
          <a:prstGeom prst="rect">
            <a:avLst/>
          </a:prstGeom>
        </p:spPr>
      </p:pic>
      <p:sp>
        <p:nvSpPr>
          <p:cNvPr id="2" name="Title 1">
            <a:extLst>
              <a:ext uri="{FF2B5EF4-FFF2-40B4-BE49-F238E27FC236}">
                <a16:creationId xmlns:a16="http://schemas.microsoft.com/office/drawing/2014/main" id="{B646F719-F7FB-41A1-BD31-DE8365AB87EB}"/>
              </a:ext>
            </a:extLst>
          </p:cNvPr>
          <p:cNvSpPr>
            <a:spLocks noGrp="1"/>
          </p:cNvSpPr>
          <p:nvPr>
            <p:ph type="title"/>
          </p:nvPr>
        </p:nvSpPr>
        <p:spPr>
          <a:xfrm>
            <a:off x="771525" y="190501"/>
            <a:ext cx="2164556" cy="2486024"/>
          </a:xfrm>
          <a:noFill/>
        </p:spPr>
        <p:txBody>
          <a:bodyPr vert="horz" lIns="91440" tIns="45720" rIns="91440" bIns="45720" rtlCol="0" anchor="ctr">
            <a:normAutofit fontScale="90000"/>
          </a:bodyPr>
          <a:lstStyle/>
          <a:p>
            <a:pPr algn="ctr"/>
            <a:r>
              <a:rPr lang="en-US" sz="2900">
                <a:solidFill>
                  <a:schemeClr val="bg1"/>
                </a:solidFill>
              </a:rPr>
              <a:t>Can we get better baseline water-quality assessments for our NWRs and WRIAs?</a:t>
            </a:r>
          </a:p>
        </p:txBody>
      </p:sp>
      <p:pic>
        <p:nvPicPr>
          <p:cNvPr id="3" name="Picture 2">
            <a:extLst>
              <a:ext uri="{FF2B5EF4-FFF2-40B4-BE49-F238E27FC236}">
                <a16:creationId xmlns:a16="http://schemas.microsoft.com/office/drawing/2014/main" id="{EFE6DFA9-2A2C-05E9-E8CA-C88A183EE2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59954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E981D-39B9-400B-AC65-26904BA7D4DD}"/>
              </a:ext>
            </a:extLst>
          </p:cNvPr>
          <p:cNvPicPr>
            <a:picLocks noChangeAspect="1"/>
          </p:cNvPicPr>
          <p:nvPr/>
        </p:nvPicPr>
        <p:blipFill>
          <a:blip r:embed="rId3"/>
          <a:stretch>
            <a:fillRect/>
          </a:stretch>
        </p:blipFill>
        <p:spPr>
          <a:xfrm>
            <a:off x="0" y="857250"/>
            <a:ext cx="9144000" cy="5143500"/>
          </a:xfrm>
          <a:prstGeom prst="rect">
            <a:avLst/>
          </a:prstGeom>
        </p:spPr>
      </p:pic>
      <p:sp>
        <p:nvSpPr>
          <p:cNvPr id="2" name="TextBox 1">
            <a:extLst>
              <a:ext uri="{FF2B5EF4-FFF2-40B4-BE49-F238E27FC236}">
                <a16:creationId xmlns:a16="http://schemas.microsoft.com/office/drawing/2014/main" id="{3244EC0D-9705-48DC-A0EF-A6891DA0F4E5}"/>
              </a:ext>
            </a:extLst>
          </p:cNvPr>
          <p:cNvSpPr txBox="1"/>
          <p:nvPr/>
        </p:nvSpPr>
        <p:spPr>
          <a:xfrm>
            <a:off x="685800" y="224538"/>
            <a:ext cx="8307274" cy="461665"/>
          </a:xfrm>
          <a:prstGeom prst="rect">
            <a:avLst/>
          </a:prstGeom>
          <a:noFill/>
        </p:spPr>
        <p:txBody>
          <a:bodyPr wrap="none" rtlCol="0">
            <a:spAutoFit/>
          </a:bodyPr>
          <a:lstStyle/>
          <a:p>
            <a:r>
              <a:rPr lang="en-US" sz="2400"/>
              <a:t>Key developers of the </a:t>
            </a:r>
            <a:r>
              <a:rPr lang="en-US" sz="2400" err="1"/>
              <a:t>wqReport</a:t>
            </a:r>
            <a:r>
              <a:rPr lang="en-US" sz="2400"/>
              <a:t> package: FWS and their partners</a:t>
            </a:r>
          </a:p>
        </p:txBody>
      </p:sp>
      <p:sp>
        <p:nvSpPr>
          <p:cNvPr id="6" name="TextBox 5">
            <a:extLst>
              <a:ext uri="{FF2B5EF4-FFF2-40B4-BE49-F238E27FC236}">
                <a16:creationId xmlns:a16="http://schemas.microsoft.com/office/drawing/2014/main" id="{A558F8F2-C50F-4428-8368-77F6D8E7C532}"/>
              </a:ext>
            </a:extLst>
          </p:cNvPr>
          <p:cNvSpPr txBox="1"/>
          <p:nvPr/>
        </p:nvSpPr>
        <p:spPr>
          <a:xfrm>
            <a:off x="76200" y="3148552"/>
            <a:ext cx="2861168" cy="369332"/>
          </a:xfrm>
          <a:prstGeom prst="rect">
            <a:avLst/>
          </a:prstGeom>
          <a:solidFill>
            <a:schemeClr val="bg1"/>
          </a:solidFill>
        </p:spPr>
        <p:txBody>
          <a:bodyPr wrap="none" rtlCol="0">
            <a:spAutoFit/>
          </a:bodyPr>
          <a:lstStyle/>
          <a:p>
            <a:r>
              <a:rPr lang="en-US"/>
              <a:t>Ashton Drew: Original Coder</a:t>
            </a:r>
          </a:p>
        </p:txBody>
      </p:sp>
      <p:sp>
        <p:nvSpPr>
          <p:cNvPr id="7" name="TextBox 6">
            <a:extLst>
              <a:ext uri="{FF2B5EF4-FFF2-40B4-BE49-F238E27FC236}">
                <a16:creationId xmlns:a16="http://schemas.microsoft.com/office/drawing/2014/main" id="{A4B0AB0F-5245-4043-8CC2-E874D25B0F15}"/>
              </a:ext>
            </a:extLst>
          </p:cNvPr>
          <p:cNvSpPr txBox="1"/>
          <p:nvPr/>
        </p:nvSpPr>
        <p:spPr>
          <a:xfrm>
            <a:off x="3179516" y="3148552"/>
            <a:ext cx="2934393" cy="369332"/>
          </a:xfrm>
          <a:prstGeom prst="rect">
            <a:avLst/>
          </a:prstGeom>
          <a:solidFill>
            <a:schemeClr val="bg1"/>
          </a:solidFill>
        </p:spPr>
        <p:txBody>
          <a:bodyPr wrap="none" rtlCol="0">
            <a:spAutoFit/>
          </a:bodyPr>
          <a:lstStyle/>
          <a:p>
            <a:r>
              <a:rPr lang="en-US"/>
              <a:t>Laura </a:t>
            </a:r>
            <a:r>
              <a:rPr lang="en-US" err="1"/>
              <a:t>DeCicco</a:t>
            </a:r>
            <a:r>
              <a:rPr lang="en-US"/>
              <a:t>: USGS Package</a:t>
            </a:r>
          </a:p>
        </p:txBody>
      </p:sp>
      <p:sp>
        <p:nvSpPr>
          <p:cNvPr id="8" name="TextBox 7">
            <a:extLst>
              <a:ext uri="{FF2B5EF4-FFF2-40B4-BE49-F238E27FC236}">
                <a16:creationId xmlns:a16="http://schemas.microsoft.com/office/drawing/2014/main" id="{99AADEDA-6998-49E0-8B9E-7D8AEF419052}"/>
              </a:ext>
            </a:extLst>
          </p:cNvPr>
          <p:cNvSpPr txBox="1"/>
          <p:nvPr/>
        </p:nvSpPr>
        <p:spPr>
          <a:xfrm>
            <a:off x="6778644" y="2155670"/>
            <a:ext cx="1687963" cy="646331"/>
          </a:xfrm>
          <a:prstGeom prst="rect">
            <a:avLst/>
          </a:prstGeom>
          <a:solidFill>
            <a:schemeClr val="bg1"/>
          </a:solidFill>
        </p:spPr>
        <p:txBody>
          <a:bodyPr wrap="none" rtlCol="0">
            <a:spAutoFit/>
          </a:bodyPr>
          <a:lstStyle/>
          <a:p>
            <a:r>
              <a:rPr lang="en-US"/>
              <a:t>USGS and FWS</a:t>
            </a:r>
          </a:p>
          <a:p>
            <a:r>
              <a:rPr lang="en-US"/>
              <a:t> Student Interns</a:t>
            </a:r>
          </a:p>
        </p:txBody>
      </p:sp>
      <p:sp>
        <p:nvSpPr>
          <p:cNvPr id="10" name="TextBox 9">
            <a:extLst>
              <a:ext uri="{FF2B5EF4-FFF2-40B4-BE49-F238E27FC236}">
                <a16:creationId xmlns:a16="http://schemas.microsoft.com/office/drawing/2014/main" id="{DA03F29C-BED4-4015-AE2A-A20F788469FA}"/>
              </a:ext>
            </a:extLst>
          </p:cNvPr>
          <p:cNvSpPr txBox="1"/>
          <p:nvPr/>
        </p:nvSpPr>
        <p:spPr>
          <a:xfrm>
            <a:off x="172039" y="5393083"/>
            <a:ext cx="2926250" cy="369332"/>
          </a:xfrm>
          <a:prstGeom prst="rect">
            <a:avLst/>
          </a:prstGeom>
          <a:solidFill>
            <a:schemeClr val="bg1"/>
          </a:solidFill>
        </p:spPr>
        <p:txBody>
          <a:bodyPr wrap="none" rtlCol="0">
            <a:spAutoFit/>
          </a:bodyPr>
          <a:lstStyle/>
          <a:p>
            <a:r>
              <a:rPr lang="en-US"/>
              <a:t>John Faustini, USFWS, retired</a:t>
            </a:r>
          </a:p>
        </p:txBody>
      </p:sp>
      <p:sp>
        <p:nvSpPr>
          <p:cNvPr id="11" name="TextBox 10">
            <a:extLst>
              <a:ext uri="{FF2B5EF4-FFF2-40B4-BE49-F238E27FC236}">
                <a16:creationId xmlns:a16="http://schemas.microsoft.com/office/drawing/2014/main" id="{FD44C890-C58B-4491-BAB1-A27ED11C10C1}"/>
              </a:ext>
            </a:extLst>
          </p:cNvPr>
          <p:cNvSpPr txBox="1"/>
          <p:nvPr/>
        </p:nvSpPr>
        <p:spPr>
          <a:xfrm>
            <a:off x="3260371" y="5393083"/>
            <a:ext cx="2724657" cy="369332"/>
          </a:xfrm>
          <a:prstGeom prst="rect">
            <a:avLst/>
          </a:prstGeom>
          <a:solidFill>
            <a:schemeClr val="bg1"/>
          </a:solidFill>
        </p:spPr>
        <p:txBody>
          <a:bodyPr wrap="none" rtlCol="0">
            <a:spAutoFit/>
          </a:bodyPr>
          <a:lstStyle/>
          <a:p>
            <a:r>
              <a:rPr lang="en-US"/>
              <a:t>Nathan Hall: WQ specialist</a:t>
            </a:r>
          </a:p>
        </p:txBody>
      </p:sp>
      <p:sp>
        <p:nvSpPr>
          <p:cNvPr id="12" name="TextBox 11">
            <a:extLst>
              <a:ext uri="{FF2B5EF4-FFF2-40B4-BE49-F238E27FC236}">
                <a16:creationId xmlns:a16="http://schemas.microsoft.com/office/drawing/2014/main" id="{49ED9E6E-6A11-4519-B8E6-594B3B6977B2}"/>
              </a:ext>
            </a:extLst>
          </p:cNvPr>
          <p:cNvSpPr txBox="1"/>
          <p:nvPr/>
        </p:nvSpPr>
        <p:spPr>
          <a:xfrm>
            <a:off x="6247304" y="5393083"/>
            <a:ext cx="1694695" cy="369332"/>
          </a:xfrm>
          <a:prstGeom prst="rect">
            <a:avLst/>
          </a:prstGeom>
          <a:solidFill>
            <a:schemeClr val="bg1"/>
          </a:solidFill>
        </p:spPr>
        <p:txBody>
          <a:bodyPr wrap="none" rtlCol="0">
            <a:spAutoFit/>
          </a:bodyPr>
          <a:lstStyle/>
          <a:p>
            <a:r>
              <a:rPr lang="en-US"/>
              <a:t>Tim Ellis: APNEP</a:t>
            </a:r>
          </a:p>
        </p:txBody>
      </p:sp>
      <p:pic>
        <p:nvPicPr>
          <p:cNvPr id="4" name="Picture 2">
            <a:extLst>
              <a:ext uri="{FF2B5EF4-FFF2-40B4-BE49-F238E27FC236}">
                <a16:creationId xmlns:a16="http://schemas.microsoft.com/office/drawing/2014/main" id="{FDD84312-3C85-45FB-A566-3C59715B39C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836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2DE34C-C1F7-4494-8918-99031AF90E4C}"/>
              </a:ext>
            </a:extLst>
          </p:cNvPr>
          <p:cNvSpPr>
            <a:spLocks noGrp="1"/>
          </p:cNvSpPr>
          <p:nvPr>
            <p:ph type="title"/>
          </p:nvPr>
        </p:nvSpPr>
        <p:spPr>
          <a:xfrm>
            <a:off x="486696" y="629266"/>
            <a:ext cx="2629122" cy="1622321"/>
          </a:xfrm>
        </p:spPr>
        <p:txBody>
          <a:bodyPr>
            <a:normAutofit/>
          </a:bodyPr>
          <a:lstStyle/>
          <a:p>
            <a:r>
              <a:rPr lang="en-US" sz="4100"/>
              <a:t>What is </a:t>
            </a:r>
            <a:r>
              <a:rPr lang="en-US" sz="4100" err="1"/>
              <a:t>wqReport</a:t>
            </a:r>
            <a:r>
              <a:rPr lang="en-US" sz="4100"/>
              <a:t>?</a:t>
            </a:r>
          </a:p>
        </p:txBody>
      </p:sp>
      <p:sp>
        <p:nvSpPr>
          <p:cNvPr id="5" name="Content Placeholder 4">
            <a:extLst>
              <a:ext uri="{FF2B5EF4-FFF2-40B4-BE49-F238E27FC236}">
                <a16:creationId xmlns:a16="http://schemas.microsoft.com/office/drawing/2014/main" id="{E14E4C22-6042-441F-8758-E07F61B0EEBE}"/>
              </a:ext>
            </a:extLst>
          </p:cNvPr>
          <p:cNvSpPr>
            <a:spLocks noGrp="1"/>
          </p:cNvSpPr>
          <p:nvPr>
            <p:ph idx="1"/>
          </p:nvPr>
        </p:nvSpPr>
        <p:spPr>
          <a:xfrm>
            <a:off x="486698" y="2438400"/>
            <a:ext cx="2629120" cy="3785419"/>
          </a:xfrm>
        </p:spPr>
        <p:txBody>
          <a:bodyPr>
            <a:normAutofit fontScale="92500" lnSpcReduction="10000"/>
          </a:bodyPr>
          <a:lstStyle/>
          <a:p>
            <a:r>
              <a:rPr lang="en-US" sz="2000" dirty="0"/>
              <a:t>NWR report and watershed water quality report (HUC 8 and HUC 10)</a:t>
            </a:r>
          </a:p>
          <a:p>
            <a:r>
              <a:rPr lang="en-US" sz="2000" dirty="0"/>
              <a:t>Utilizes data from water quality portal</a:t>
            </a:r>
          </a:p>
          <a:p>
            <a:r>
              <a:rPr lang="en-US" sz="2000" dirty="0"/>
              <a:t>Summarizes existing datasets for pre-defined parameters</a:t>
            </a:r>
          </a:p>
          <a:p>
            <a:r>
              <a:rPr lang="en-US" sz="2000" dirty="0"/>
              <a:t>Compares measured values against published benchmarks for aquatic life and known standards</a:t>
            </a:r>
          </a:p>
        </p:txBody>
      </p:sp>
      <p:pic>
        <p:nvPicPr>
          <p:cNvPr id="3076" name="Picture 4" descr="A group of people sitting on a hill&#10;&#10;Description automatically generated with low confidence">
            <a:extLst>
              <a:ext uri="{FF2B5EF4-FFF2-40B4-BE49-F238E27FC236}">
                <a16:creationId xmlns:a16="http://schemas.microsoft.com/office/drawing/2014/main" id="{0B211979-A06E-44E0-B58A-17EB7087511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p:blipFill>
        <p:spPr bwMode="auto">
          <a:xfrm>
            <a:off x="4054396" y="1170128"/>
            <a:ext cx="4514498" cy="45144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D2FA0123-8E52-58EF-5C5E-1890E46DA3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488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74B6EB-D234-4005-ADE0-89F6CBC160FD}"/>
              </a:ext>
            </a:extLst>
          </p:cNvPr>
          <p:cNvSpPr>
            <a:spLocks noGrp="1"/>
          </p:cNvSpPr>
          <p:nvPr>
            <p:ph type="title"/>
          </p:nvPr>
        </p:nvSpPr>
        <p:spPr/>
        <p:txBody>
          <a:bodyPr/>
          <a:lstStyle/>
          <a:p>
            <a:r>
              <a:rPr lang="en-US" b="1"/>
              <a:t>Data Source: Water Quality Portal</a:t>
            </a:r>
          </a:p>
        </p:txBody>
      </p:sp>
      <p:sp>
        <p:nvSpPr>
          <p:cNvPr id="5" name="Content Placeholder 4">
            <a:extLst>
              <a:ext uri="{FF2B5EF4-FFF2-40B4-BE49-F238E27FC236}">
                <a16:creationId xmlns:a16="http://schemas.microsoft.com/office/drawing/2014/main" id="{D3B07332-11EA-4081-894B-02C38FF163E0}"/>
              </a:ext>
            </a:extLst>
          </p:cNvPr>
          <p:cNvSpPr>
            <a:spLocks noGrp="1"/>
          </p:cNvSpPr>
          <p:nvPr>
            <p:ph idx="1"/>
          </p:nvPr>
        </p:nvSpPr>
        <p:spPr/>
        <p:txBody>
          <a:bodyPr vert="horz" lIns="91440" tIns="45720" rIns="91440" bIns="45720" rtlCol="0" anchor="t">
            <a:normAutofit/>
          </a:bodyPr>
          <a:lstStyle/>
          <a:p>
            <a:r>
              <a:rPr lang="en-US"/>
              <a:t>Premier source of discrete water-quality data in US</a:t>
            </a:r>
          </a:p>
          <a:p>
            <a:r>
              <a:rPr lang="en-US"/>
              <a:t>National Water Quality Monitoring Council initiative</a:t>
            </a:r>
          </a:p>
          <a:p>
            <a:r>
              <a:rPr lang="en-US"/>
              <a:t>Integrates publicly available data from:</a:t>
            </a:r>
          </a:p>
          <a:p>
            <a:pPr lvl="1"/>
            <a:r>
              <a:rPr lang="en-US"/>
              <a:t>USGS</a:t>
            </a:r>
          </a:p>
          <a:p>
            <a:pPr lvl="1"/>
            <a:r>
              <a:rPr lang="en-US"/>
              <a:t>EPA (including legacy STORET)</a:t>
            </a:r>
          </a:p>
          <a:p>
            <a:pPr lvl="1"/>
            <a:r>
              <a:rPr lang="en-US"/>
              <a:t>400 state, federal, tribal, and local agencies</a:t>
            </a:r>
          </a:p>
          <a:p>
            <a:r>
              <a:rPr lang="en-US"/>
              <a:t>Ensures data sources have proper metadata </a:t>
            </a:r>
          </a:p>
          <a:p>
            <a:r>
              <a:rPr lang="en-US"/>
              <a:t>USGS R-based tool for </a:t>
            </a:r>
            <a:r>
              <a:rPr lang="en-US" err="1"/>
              <a:t>dataRetrieval</a:t>
            </a:r>
          </a:p>
        </p:txBody>
      </p:sp>
      <p:pic>
        <p:nvPicPr>
          <p:cNvPr id="2" name="Picture 2">
            <a:extLst>
              <a:ext uri="{FF2B5EF4-FFF2-40B4-BE49-F238E27FC236}">
                <a16:creationId xmlns:a16="http://schemas.microsoft.com/office/drawing/2014/main" id="{EAC1A738-2802-9D17-49F9-DCBF1D5BA7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1817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F3AAD-74D5-4983-8288-FA49BD726355}"/>
              </a:ext>
            </a:extLst>
          </p:cNvPr>
          <p:cNvSpPr>
            <a:spLocks noGrp="1"/>
          </p:cNvSpPr>
          <p:nvPr>
            <p:ph type="title"/>
          </p:nvPr>
        </p:nvSpPr>
        <p:spPr>
          <a:xfrm>
            <a:off x="473202" y="639520"/>
            <a:ext cx="2571750" cy="1719072"/>
          </a:xfrm>
        </p:spPr>
        <p:txBody>
          <a:bodyPr anchor="b">
            <a:normAutofit/>
          </a:bodyPr>
          <a:lstStyle/>
          <a:p>
            <a:r>
              <a:rPr lang="en-US" sz="4300"/>
              <a:t>Challenges of Big Data</a:t>
            </a:r>
          </a:p>
        </p:txBody>
      </p:sp>
      <p:sp>
        <p:nvSpPr>
          <p:cNvPr id="3" name="Content Placeholder 2">
            <a:extLst>
              <a:ext uri="{FF2B5EF4-FFF2-40B4-BE49-F238E27FC236}">
                <a16:creationId xmlns:a16="http://schemas.microsoft.com/office/drawing/2014/main" id="{8D105C91-E3C5-4D48-A872-0B34369A5C77}"/>
              </a:ext>
            </a:extLst>
          </p:cNvPr>
          <p:cNvSpPr>
            <a:spLocks noGrp="1"/>
          </p:cNvSpPr>
          <p:nvPr>
            <p:ph idx="1"/>
          </p:nvPr>
        </p:nvSpPr>
        <p:spPr>
          <a:xfrm>
            <a:off x="473202" y="2807208"/>
            <a:ext cx="3090130" cy="3410712"/>
          </a:xfrm>
        </p:spPr>
        <p:txBody>
          <a:bodyPr anchor="t">
            <a:normAutofit lnSpcReduction="10000"/>
          </a:bodyPr>
          <a:lstStyle/>
          <a:p>
            <a:r>
              <a:rPr lang="en-US" sz="1900"/>
              <a:t>Some agencies have missing or erroneous metadata such as units and medium</a:t>
            </a:r>
          </a:p>
          <a:p>
            <a:r>
              <a:rPr lang="en-US" sz="1900"/>
              <a:t>Same parameter, different units</a:t>
            </a:r>
          </a:p>
          <a:p>
            <a:r>
              <a:rPr lang="en-US" sz="1900"/>
              <a:t>Multiple state standards with multiple assessment methods</a:t>
            </a:r>
          </a:p>
          <a:p>
            <a:r>
              <a:rPr lang="en-US" sz="1900"/>
              <a:t>Lots of information: Over 10,000 chemicals could be measured</a:t>
            </a:r>
          </a:p>
          <a:p>
            <a:endParaRPr lang="en-US" sz="1900"/>
          </a:p>
          <a:p>
            <a:endParaRPr lang="en-US" sz="1900"/>
          </a:p>
          <a:p>
            <a:endParaRPr lang="en-US" sz="1900"/>
          </a:p>
        </p:txBody>
      </p:sp>
      <p:pic>
        <p:nvPicPr>
          <p:cNvPr id="1026" name="Picture 2" descr="17 Apples and Oranges ideas | oranges, apple, this or that questions">
            <a:extLst>
              <a:ext uri="{FF2B5EF4-FFF2-40B4-BE49-F238E27FC236}">
                <a16:creationId xmlns:a16="http://schemas.microsoft.com/office/drawing/2014/main" id="{D16CC841-C586-4A15-A209-0E920BB22A1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90722" y="1487329"/>
            <a:ext cx="5177790" cy="388334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679AA8E-80A7-4CA3-B927-276ADE75D3D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3946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FC728AC-1D5E-49F3-8B63-9505EC6A97BC}"/>
              </a:ext>
            </a:extLst>
          </p:cNvPr>
          <p:cNvSpPr>
            <a:spLocks noGrp="1"/>
          </p:cNvSpPr>
          <p:nvPr>
            <p:ph type="title"/>
          </p:nvPr>
        </p:nvSpPr>
        <p:spPr>
          <a:xfrm>
            <a:off x="401265" y="685800"/>
            <a:ext cx="2085203" cy="5105400"/>
          </a:xfrm>
        </p:spPr>
        <p:txBody>
          <a:bodyPr>
            <a:normAutofit/>
          </a:bodyPr>
          <a:lstStyle/>
          <a:p>
            <a:r>
              <a:rPr lang="en-US" sz="3500" dirty="0" err="1">
                <a:solidFill>
                  <a:srgbClr val="FFFFFF"/>
                </a:solidFill>
              </a:rPr>
              <a:t>wqReport</a:t>
            </a:r>
            <a:r>
              <a:rPr lang="en-US" sz="3500" dirty="0">
                <a:solidFill>
                  <a:srgbClr val="FFFFFF"/>
                </a:solidFill>
              </a:rPr>
              <a:t>: one solution to our big data challenges</a:t>
            </a:r>
          </a:p>
        </p:txBody>
      </p:sp>
      <p:graphicFrame>
        <p:nvGraphicFramePr>
          <p:cNvPr id="5" name="Content Placeholder 2">
            <a:extLst>
              <a:ext uri="{FF2B5EF4-FFF2-40B4-BE49-F238E27FC236}">
                <a16:creationId xmlns:a16="http://schemas.microsoft.com/office/drawing/2014/main" id="{2DE2ECFF-7905-2709-677B-D03A856FDFCB}"/>
              </a:ext>
            </a:extLst>
          </p:cNvPr>
          <p:cNvGraphicFramePr>
            <a:graphicFrameLocks noGrp="1"/>
          </p:cNvGraphicFramePr>
          <p:nvPr>
            <p:ph idx="1"/>
            <p:extLst>
              <p:ext uri="{D42A27DB-BD31-4B8C-83A1-F6EECF244321}">
                <p14:modId xmlns:p14="http://schemas.microsoft.com/office/powerpoint/2010/main" val="1499067722"/>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a:extLst>
              <a:ext uri="{FF2B5EF4-FFF2-40B4-BE49-F238E27FC236}">
                <a16:creationId xmlns:a16="http://schemas.microsoft.com/office/drawing/2014/main" id="{80A905DC-369F-0B34-19E7-703B7AB5884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9958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4FA2D-7D23-4D56-8B1B-ADF8B3582DB1}"/>
              </a:ext>
            </a:extLst>
          </p:cNvPr>
          <p:cNvSpPr>
            <a:spLocks noGrp="1"/>
          </p:cNvSpPr>
          <p:nvPr>
            <p:ph type="title"/>
          </p:nvPr>
        </p:nvSpPr>
        <p:spPr>
          <a:xfrm>
            <a:off x="692667" y="487842"/>
            <a:ext cx="4945641" cy="1625210"/>
          </a:xfrm>
        </p:spPr>
        <p:txBody>
          <a:bodyPr>
            <a:normAutofit/>
          </a:bodyPr>
          <a:lstStyle/>
          <a:p>
            <a:r>
              <a:rPr lang="en-US"/>
              <a:t>Benefits of a code-based workflow</a:t>
            </a:r>
          </a:p>
        </p:txBody>
      </p:sp>
      <p:pic>
        <p:nvPicPr>
          <p:cNvPr id="8" name="Picture 2">
            <a:extLst>
              <a:ext uri="{FF2B5EF4-FFF2-40B4-BE49-F238E27FC236}">
                <a16:creationId xmlns:a16="http://schemas.microsoft.com/office/drawing/2014/main" id="{AAB8FBEA-1ECB-43BB-B6AB-DEC22C734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26" b="2226"/>
          <a:stretch/>
        </p:blipFill>
        <p:spPr bwMode="auto">
          <a:xfrm>
            <a:off x="245660" y="2454903"/>
            <a:ext cx="4715949" cy="3640639"/>
          </a:xfrm>
          <a:prstGeom prst="rect">
            <a:avLst/>
          </a:prstGeom>
          <a:noFill/>
          <a:extLst>
            <a:ext uri="{909E8E84-426E-40DD-AFC4-6F175D3DCCD1}">
              <a14:hiddenFill xmlns:a14="http://schemas.microsoft.com/office/drawing/2010/main">
                <a:solidFill>
                  <a:srgbClr val="FFFFFF"/>
                </a:solidFill>
              </a14:hiddenFill>
            </a:ext>
          </a:extLst>
        </p:spPr>
      </p:pic>
      <p:sp>
        <p:nvSpPr>
          <p:cNvPr id="13" name="Content Placeholder 2">
            <a:extLst>
              <a:ext uri="{FF2B5EF4-FFF2-40B4-BE49-F238E27FC236}">
                <a16:creationId xmlns:a16="http://schemas.microsoft.com/office/drawing/2014/main" id="{8412FAE4-F916-4799-B0FF-81C201D41E61}"/>
              </a:ext>
            </a:extLst>
          </p:cNvPr>
          <p:cNvSpPr>
            <a:spLocks noGrp="1"/>
          </p:cNvSpPr>
          <p:nvPr>
            <p:ph idx="1"/>
          </p:nvPr>
        </p:nvSpPr>
        <p:spPr>
          <a:xfrm>
            <a:off x="5343726" y="127008"/>
            <a:ext cx="3636190" cy="6593914"/>
          </a:xfrm>
        </p:spPr>
        <p:txBody>
          <a:bodyPr anchor="ctr">
            <a:normAutofit/>
          </a:bodyPr>
          <a:lstStyle/>
          <a:p>
            <a:r>
              <a:rPr lang="en-US" sz="2000" dirty="0"/>
              <a:t>Rapid water-quality assessment reports by Refuge or watershed that can be updated through time</a:t>
            </a:r>
          </a:p>
          <a:p>
            <a:r>
              <a:rPr lang="en-US" sz="2000" dirty="0"/>
              <a:t>Utilizes existing data</a:t>
            </a:r>
          </a:p>
          <a:p>
            <a:r>
              <a:rPr lang="en-US" sz="2000" dirty="0"/>
              <a:t>Incorporates conversion tools to bring disparate parameters into a single unit</a:t>
            </a:r>
          </a:p>
          <a:p>
            <a:r>
              <a:rPr lang="en-US" sz="2000" dirty="0"/>
              <a:t>Compares concentrations against known standards and thresholds </a:t>
            </a:r>
          </a:p>
          <a:p>
            <a:r>
              <a:rPr lang="en-US" sz="2000" dirty="0"/>
              <a:t>Provides context of Refuge data relative to the surrounding area</a:t>
            </a:r>
          </a:p>
          <a:p>
            <a:r>
              <a:rPr lang="en-US" sz="2000" dirty="0"/>
              <a:t>Can evaluate watersheds, other chemicals, subsets of parameters, and selected time frames</a:t>
            </a:r>
          </a:p>
          <a:p>
            <a:r>
              <a:rPr lang="en-US" sz="2000" dirty="0"/>
              <a:t>Report can identify data missing from the </a:t>
            </a:r>
            <a:r>
              <a:rPr lang="en-US" sz="2000" dirty="0" err="1"/>
              <a:t>wq</a:t>
            </a:r>
            <a:r>
              <a:rPr lang="en-US" sz="2000" dirty="0"/>
              <a:t> Portal</a:t>
            </a:r>
          </a:p>
          <a:p>
            <a:endParaRPr lang="en-US" sz="1800" dirty="0">
              <a:solidFill>
                <a:srgbClr val="FFFFFF"/>
              </a:solidFill>
            </a:endParaRPr>
          </a:p>
        </p:txBody>
      </p:sp>
      <p:pic>
        <p:nvPicPr>
          <p:cNvPr id="4" name="Picture 2">
            <a:extLst>
              <a:ext uri="{FF2B5EF4-FFF2-40B4-BE49-F238E27FC236}">
                <a16:creationId xmlns:a16="http://schemas.microsoft.com/office/drawing/2014/main" id="{5A062F16-4009-4876-8468-3B8F3C5C342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582558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5D882C-8FC1-4110-A936-B4D8092A96A3}"/>
              </a:ext>
            </a:extLst>
          </p:cNvPr>
          <p:cNvSpPr>
            <a:spLocks noGrp="1"/>
          </p:cNvSpPr>
          <p:nvPr>
            <p:ph type="title"/>
          </p:nvPr>
        </p:nvSpPr>
        <p:spPr>
          <a:xfrm>
            <a:off x="417399" y="643467"/>
            <a:ext cx="8408193" cy="744836"/>
          </a:xfrm>
        </p:spPr>
        <p:txBody>
          <a:bodyPr vert="horz" lIns="91440" tIns="45720" rIns="91440" bIns="45720" rtlCol="0" anchor="ctr">
            <a:normAutofit/>
          </a:bodyPr>
          <a:lstStyle/>
          <a:p>
            <a:pPr algn="ctr"/>
            <a:r>
              <a:rPr lang="en-US" sz="2800" kern="1200" dirty="0">
                <a:solidFill>
                  <a:schemeClr val="bg1"/>
                </a:solidFill>
                <a:latin typeface="+mj-lt"/>
                <a:ea typeface="+mj-ea"/>
                <a:cs typeface="+mj-cs"/>
              </a:rPr>
              <a:t>What’s in a Water Quality Report produced by </a:t>
            </a:r>
            <a:r>
              <a:rPr lang="en-US" sz="2800" kern="1200" dirty="0" err="1">
                <a:solidFill>
                  <a:schemeClr val="bg1"/>
                </a:solidFill>
                <a:latin typeface="+mj-lt"/>
                <a:ea typeface="+mj-ea"/>
                <a:cs typeface="+mj-cs"/>
              </a:rPr>
              <a:t>wqReport</a:t>
            </a:r>
            <a:r>
              <a:rPr lang="en-US" sz="2800" kern="1200" dirty="0">
                <a:solidFill>
                  <a:schemeClr val="bg1"/>
                </a:solidFill>
                <a:latin typeface="+mj-lt"/>
                <a:ea typeface="+mj-ea"/>
                <a:cs typeface="+mj-cs"/>
              </a:rPr>
              <a:t>?</a:t>
            </a:r>
          </a:p>
        </p:txBody>
      </p:sp>
      <p:pic>
        <p:nvPicPr>
          <p:cNvPr id="5" name="Picture 4">
            <a:extLst>
              <a:ext uri="{FF2B5EF4-FFF2-40B4-BE49-F238E27FC236}">
                <a16:creationId xmlns:a16="http://schemas.microsoft.com/office/drawing/2014/main" id="{4C9C8456-DEA5-4801-87A5-8FA38D90EEA2}"/>
              </a:ext>
            </a:extLst>
          </p:cNvPr>
          <p:cNvPicPr>
            <a:picLocks noChangeAspect="1"/>
          </p:cNvPicPr>
          <p:nvPr/>
        </p:nvPicPr>
        <p:blipFill>
          <a:blip r:embed="rId3"/>
          <a:stretch>
            <a:fillRect/>
          </a:stretch>
        </p:blipFill>
        <p:spPr>
          <a:xfrm>
            <a:off x="482600" y="1899192"/>
            <a:ext cx="8178799" cy="3946269"/>
          </a:xfrm>
          <a:prstGeom prst="rect">
            <a:avLst/>
          </a:prstGeom>
        </p:spPr>
      </p:pic>
    </p:spTree>
    <p:extLst>
      <p:ext uri="{BB962C8B-B14F-4D97-AF65-F5344CB8AC3E}">
        <p14:creationId xmlns:p14="http://schemas.microsoft.com/office/powerpoint/2010/main" val="485572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FF0288-2055-41C4-B4A7-DD90716BA44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129" r="4434"/>
          <a:stretch/>
        </p:blipFill>
        <p:spPr>
          <a:xfrm>
            <a:off x="20" y="10"/>
            <a:ext cx="5257402" cy="6857990"/>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6" name="Freeform: Shape 8">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5" y="-1"/>
            <a:ext cx="4860055"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7" name="Freeform: Shape 10">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0"/>
            <a:ext cx="4686912"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9860A4B-0B9A-4009-8BED-7682CA762F69}"/>
              </a:ext>
            </a:extLst>
          </p:cNvPr>
          <p:cNvSpPr>
            <a:spLocks noGrp="1"/>
          </p:cNvSpPr>
          <p:nvPr>
            <p:ph type="title"/>
          </p:nvPr>
        </p:nvSpPr>
        <p:spPr>
          <a:xfrm>
            <a:off x="5101077" y="1396289"/>
            <a:ext cx="3614964" cy="1325563"/>
          </a:xfrm>
        </p:spPr>
        <p:txBody>
          <a:bodyPr>
            <a:normAutofit/>
          </a:bodyPr>
          <a:lstStyle/>
          <a:p>
            <a:r>
              <a:rPr lang="en-US"/>
              <a:t>Broken down by “Chapters”</a:t>
            </a:r>
          </a:p>
        </p:txBody>
      </p:sp>
      <p:sp>
        <p:nvSpPr>
          <p:cNvPr id="3" name="Content Placeholder 2">
            <a:extLst>
              <a:ext uri="{FF2B5EF4-FFF2-40B4-BE49-F238E27FC236}">
                <a16:creationId xmlns:a16="http://schemas.microsoft.com/office/drawing/2014/main" id="{040EAC5D-F991-4B7D-B0C7-CFBD06C9119D}"/>
              </a:ext>
            </a:extLst>
          </p:cNvPr>
          <p:cNvSpPr>
            <a:spLocks noGrp="1"/>
          </p:cNvSpPr>
          <p:nvPr>
            <p:ph idx="1"/>
          </p:nvPr>
        </p:nvSpPr>
        <p:spPr>
          <a:xfrm>
            <a:off x="5101076" y="2871982"/>
            <a:ext cx="3614963" cy="3181684"/>
          </a:xfrm>
        </p:spPr>
        <p:txBody>
          <a:bodyPr anchor="t">
            <a:normAutofit/>
          </a:bodyPr>
          <a:lstStyle/>
          <a:p>
            <a:r>
              <a:rPr lang="en-US" sz="1600" dirty="0"/>
              <a:t>Biological</a:t>
            </a:r>
          </a:p>
          <a:p>
            <a:r>
              <a:rPr lang="en-US" sz="1600" dirty="0"/>
              <a:t>Major Ions</a:t>
            </a:r>
          </a:p>
          <a:p>
            <a:r>
              <a:rPr lang="en-US" sz="1600" dirty="0"/>
              <a:t>Minor Ions</a:t>
            </a:r>
          </a:p>
          <a:p>
            <a:r>
              <a:rPr lang="en-US" sz="1600" dirty="0"/>
              <a:t>Metals</a:t>
            </a:r>
          </a:p>
          <a:p>
            <a:r>
              <a:rPr lang="en-US" sz="1600" dirty="0"/>
              <a:t>Nutrients</a:t>
            </a:r>
          </a:p>
          <a:p>
            <a:r>
              <a:rPr lang="en-US" sz="1600" dirty="0"/>
              <a:t>Microbiological</a:t>
            </a:r>
          </a:p>
          <a:p>
            <a:r>
              <a:rPr lang="en-US" sz="1600" dirty="0"/>
              <a:t>Physical measurements</a:t>
            </a:r>
          </a:p>
          <a:p>
            <a:r>
              <a:rPr lang="en-US" sz="1600" dirty="0"/>
              <a:t>Pesticides </a:t>
            </a:r>
          </a:p>
          <a:p>
            <a:r>
              <a:rPr lang="en-US" sz="1600" dirty="0"/>
              <a:t>Organics</a:t>
            </a:r>
          </a:p>
          <a:p>
            <a:endParaRPr lang="en-US" sz="1600" dirty="0"/>
          </a:p>
          <a:p>
            <a:endParaRPr lang="en-US" sz="1600" dirty="0"/>
          </a:p>
          <a:p>
            <a:endParaRPr lang="en-US" sz="1600" dirty="0"/>
          </a:p>
        </p:txBody>
      </p:sp>
    </p:spTree>
    <p:extLst>
      <p:ext uri="{BB962C8B-B14F-4D97-AF65-F5344CB8AC3E}">
        <p14:creationId xmlns:p14="http://schemas.microsoft.com/office/powerpoint/2010/main" val="3781295535"/>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Content Placeholder 8">
            <a:extLst>
              <a:ext uri="{FF2B5EF4-FFF2-40B4-BE49-F238E27FC236}">
                <a16:creationId xmlns:a16="http://schemas.microsoft.com/office/drawing/2014/main" id="{026F927C-DB67-4EFD-9A44-2C731F3D641C}"/>
              </a:ext>
            </a:extLst>
          </p:cNvPr>
          <p:cNvPicPr>
            <a:picLocks noGrp="1" noChangeAspect="1"/>
          </p:cNvPicPr>
          <p:nvPr>
            <p:ph idx="1"/>
          </p:nvPr>
        </p:nvPicPr>
        <p:blipFill rotWithShape="1">
          <a:blip r:embed="rId3"/>
          <a:srcRect r="8613" b="-2"/>
          <a:stretch/>
        </p:blipFill>
        <p:spPr>
          <a:xfrm>
            <a:off x="342900" y="457200"/>
            <a:ext cx="8458200" cy="5943600"/>
          </a:xfrm>
          <a:prstGeom prst="rect">
            <a:avLst/>
          </a:prstGeom>
        </p:spPr>
      </p:pic>
      <p:pic>
        <p:nvPicPr>
          <p:cNvPr id="2" name="Picture 2">
            <a:extLst>
              <a:ext uri="{FF2B5EF4-FFF2-40B4-BE49-F238E27FC236}">
                <a16:creationId xmlns:a16="http://schemas.microsoft.com/office/drawing/2014/main" id="{F2DB0185-DEE9-E7F5-539E-5394BAA1DD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1627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743BB-00FE-46F2-B459-333F5CB226FE}"/>
              </a:ext>
            </a:extLst>
          </p:cNvPr>
          <p:cNvSpPr>
            <a:spLocks noGrp="1"/>
          </p:cNvSpPr>
          <p:nvPr>
            <p:ph type="ctrTitle"/>
          </p:nvPr>
        </p:nvSpPr>
        <p:spPr>
          <a:xfrm>
            <a:off x="487836" y="4559523"/>
            <a:ext cx="8176104" cy="1236440"/>
          </a:xfrm>
          <a:noFill/>
        </p:spPr>
        <p:txBody>
          <a:bodyPr>
            <a:normAutofit fontScale="90000"/>
          </a:bodyPr>
          <a:lstStyle/>
          <a:p>
            <a:r>
              <a:rPr lang="en-US"/>
              <a:t>Why develop a water quality reporting tool for NWRs?</a:t>
            </a:r>
          </a:p>
        </p:txBody>
      </p:sp>
      <p:sp>
        <p:nvSpPr>
          <p:cNvPr id="3" name="Subtitle 2">
            <a:extLst>
              <a:ext uri="{FF2B5EF4-FFF2-40B4-BE49-F238E27FC236}">
                <a16:creationId xmlns:a16="http://schemas.microsoft.com/office/drawing/2014/main" id="{82781D3B-C478-4C79-8268-8F37D847D4DC}"/>
              </a:ext>
            </a:extLst>
          </p:cNvPr>
          <p:cNvSpPr>
            <a:spLocks noGrp="1"/>
          </p:cNvSpPr>
          <p:nvPr>
            <p:ph type="subTitle" idx="1"/>
          </p:nvPr>
        </p:nvSpPr>
        <p:spPr>
          <a:xfrm>
            <a:off x="487836" y="5795963"/>
            <a:ext cx="8176104" cy="560388"/>
          </a:xfrm>
          <a:noFill/>
        </p:spPr>
        <p:txBody>
          <a:bodyPr>
            <a:normAutofit/>
          </a:bodyPr>
          <a:lstStyle/>
          <a:p>
            <a:endParaRPr lang="en-US">
              <a:solidFill>
                <a:schemeClr val="bg1"/>
              </a:solidFill>
            </a:endParaRPr>
          </a:p>
        </p:txBody>
      </p:sp>
      <p:pic>
        <p:nvPicPr>
          <p:cNvPr id="5" name="Picture 4" descr="A picture containing bird, water, outdoor, flock&#10;&#10;Description automatically generated">
            <a:extLst>
              <a:ext uri="{FF2B5EF4-FFF2-40B4-BE49-F238E27FC236}">
                <a16:creationId xmlns:a16="http://schemas.microsoft.com/office/drawing/2014/main" id="{59A56A0E-EB7A-4945-B080-014785BFAECF}"/>
              </a:ext>
            </a:extLst>
          </p:cNvPr>
          <p:cNvPicPr>
            <a:picLocks noChangeAspect="1"/>
          </p:cNvPicPr>
          <p:nvPr/>
        </p:nvPicPr>
        <p:blipFill rotWithShape="1">
          <a:blip r:embed="rId3">
            <a:extLst>
              <a:ext uri="{28A0092B-C50C-407E-A947-70E740481C1C}">
                <a14:useLocalDpi xmlns:a14="http://schemas.microsoft.com/office/drawing/2010/main" val="0"/>
              </a:ext>
            </a:extLst>
          </a:blip>
          <a:srcRect t="22366" b="15816"/>
          <a:stretch/>
        </p:blipFill>
        <p:spPr>
          <a:xfrm>
            <a:off x="20" y="1"/>
            <a:ext cx="9143979" cy="4239482"/>
          </a:xfrm>
          <a:prstGeom prst="rect">
            <a:avLst/>
          </a:prstGeom>
        </p:spPr>
      </p:pic>
      <p:pic>
        <p:nvPicPr>
          <p:cNvPr id="9" name="Picture 2">
            <a:extLst>
              <a:ext uri="{FF2B5EF4-FFF2-40B4-BE49-F238E27FC236}">
                <a16:creationId xmlns:a16="http://schemas.microsoft.com/office/drawing/2014/main" id="{F2BEF262-9D3E-4EA1-8369-B6881EED4A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a:extLst>
              <a:ext uri="{FF2B5EF4-FFF2-40B4-BE49-F238E27FC236}">
                <a16:creationId xmlns:a16="http://schemas.microsoft.com/office/drawing/2014/main" id="{3E0758F7-1934-4EAE-BC12-E002716146D3}"/>
              </a:ext>
            </a:extLst>
          </p:cNvPr>
          <p:cNvPicPr>
            <a:picLocks noChangeAspect="1"/>
          </p:cNvPicPr>
          <p:nvPr/>
        </p:nvPicPr>
        <p:blipFill>
          <a:blip r:embed="rId5"/>
          <a:stretch>
            <a:fillRect/>
          </a:stretch>
        </p:blipFill>
        <p:spPr>
          <a:xfrm>
            <a:off x="762000" y="52983"/>
            <a:ext cx="623310" cy="727881"/>
          </a:xfrm>
          <a:prstGeom prst="rect">
            <a:avLst/>
          </a:prstGeom>
        </p:spPr>
      </p:pic>
    </p:spTree>
    <p:extLst>
      <p:ext uri="{BB962C8B-B14F-4D97-AF65-F5344CB8AC3E}">
        <p14:creationId xmlns:p14="http://schemas.microsoft.com/office/powerpoint/2010/main" val="3202246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A4B-0B9A-4009-8BED-7682CA762F69}"/>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DFAD2344-8EF1-47FF-826E-B93AA3FA11CA}"/>
              </a:ext>
            </a:extLst>
          </p:cNvPr>
          <p:cNvPicPr>
            <a:picLocks noChangeAspect="1"/>
          </p:cNvPicPr>
          <p:nvPr/>
        </p:nvPicPr>
        <p:blipFill>
          <a:blip r:embed="rId3"/>
          <a:stretch>
            <a:fillRect/>
          </a:stretch>
        </p:blipFill>
        <p:spPr>
          <a:xfrm>
            <a:off x="628650" y="294990"/>
            <a:ext cx="7844500" cy="1530635"/>
          </a:xfrm>
          <a:prstGeom prst="rect">
            <a:avLst/>
          </a:prstGeom>
        </p:spPr>
      </p:pic>
      <p:pic>
        <p:nvPicPr>
          <p:cNvPr id="3" name="Picture 2">
            <a:extLst>
              <a:ext uri="{FF2B5EF4-FFF2-40B4-BE49-F238E27FC236}">
                <a16:creationId xmlns:a16="http://schemas.microsoft.com/office/drawing/2014/main" id="{68865F1C-8BB3-DA4D-BA63-01A32AEA07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4781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A4B-0B9A-4009-8BED-7682CA762F69}"/>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DFAD2344-8EF1-47FF-826E-B93AA3FA11CA}"/>
              </a:ext>
            </a:extLst>
          </p:cNvPr>
          <p:cNvPicPr>
            <a:picLocks noChangeAspect="1"/>
          </p:cNvPicPr>
          <p:nvPr/>
        </p:nvPicPr>
        <p:blipFill>
          <a:blip r:embed="rId3"/>
          <a:stretch>
            <a:fillRect/>
          </a:stretch>
        </p:blipFill>
        <p:spPr>
          <a:xfrm>
            <a:off x="628650" y="294990"/>
            <a:ext cx="7844500" cy="1530635"/>
          </a:xfrm>
          <a:prstGeom prst="rect">
            <a:avLst/>
          </a:prstGeom>
        </p:spPr>
      </p:pic>
      <p:pic>
        <p:nvPicPr>
          <p:cNvPr id="4" name="Picture 3">
            <a:extLst>
              <a:ext uri="{FF2B5EF4-FFF2-40B4-BE49-F238E27FC236}">
                <a16:creationId xmlns:a16="http://schemas.microsoft.com/office/drawing/2014/main" id="{3FADB52F-AD43-40A5-9E5D-1A52184D08C5}"/>
              </a:ext>
            </a:extLst>
          </p:cNvPr>
          <p:cNvPicPr>
            <a:picLocks noChangeAspect="1"/>
          </p:cNvPicPr>
          <p:nvPr/>
        </p:nvPicPr>
        <p:blipFill>
          <a:blip r:embed="rId4"/>
          <a:stretch>
            <a:fillRect/>
          </a:stretch>
        </p:blipFill>
        <p:spPr>
          <a:xfrm>
            <a:off x="264745" y="2272268"/>
            <a:ext cx="8796031" cy="3958850"/>
          </a:xfrm>
          <a:prstGeom prst="rect">
            <a:avLst/>
          </a:prstGeom>
        </p:spPr>
      </p:pic>
      <p:sp>
        <p:nvSpPr>
          <p:cNvPr id="6" name="Oval 5">
            <a:extLst>
              <a:ext uri="{FF2B5EF4-FFF2-40B4-BE49-F238E27FC236}">
                <a16:creationId xmlns:a16="http://schemas.microsoft.com/office/drawing/2014/main" id="{21B603D8-F44F-4E7D-912C-DBE8B799213D}"/>
              </a:ext>
            </a:extLst>
          </p:cNvPr>
          <p:cNvSpPr/>
          <p:nvPr/>
        </p:nvSpPr>
        <p:spPr>
          <a:xfrm>
            <a:off x="-103695" y="1583703"/>
            <a:ext cx="9580579" cy="282804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E18FAF6-0247-B237-DD8D-D3D460090C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4865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60A4B-0B9A-4009-8BED-7682CA762F69}"/>
              </a:ext>
            </a:extLst>
          </p:cNvPr>
          <p:cNvSpPr>
            <a:spLocks noGrp="1"/>
          </p:cNvSpPr>
          <p:nvPr>
            <p:ph type="title"/>
          </p:nvPr>
        </p:nvSpPr>
        <p:spPr/>
        <p:txBody>
          <a:bodyPr/>
          <a:lstStyle/>
          <a:p>
            <a:endParaRPr lang="en-US"/>
          </a:p>
        </p:txBody>
      </p:sp>
      <p:pic>
        <p:nvPicPr>
          <p:cNvPr id="12" name="Picture 11">
            <a:extLst>
              <a:ext uri="{FF2B5EF4-FFF2-40B4-BE49-F238E27FC236}">
                <a16:creationId xmlns:a16="http://schemas.microsoft.com/office/drawing/2014/main" id="{DFAD2344-8EF1-47FF-826E-B93AA3FA11CA}"/>
              </a:ext>
            </a:extLst>
          </p:cNvPr>
          <p:cNvPicPr>
            <a:picLocks noChangeAspect="1"/>
          </p:cNvPicPr>
          <p:nvPr/>
        </p:nvPicPr>
        <p:blipFill>
          <a:blip r:embed="rId3"/>
          <a:stretch>
            <a:fillRect/>
          </a:stretch>
        </p:blipFill>
        <p:spPr>
          <a:xfrm>
            <a:off x="628650" y="294990"/>
            <a:ext cx="7844500" cy="1530635"/>
          </a:xfrm>
          <a:prstGeom prst="rect">
            <a:avLst/>
          </a:prstGeom>
        </p:spPr>
      </p:pic>
      <p:pic>
        <p:nvPicPr>
          <p:cNvPr id="4" name="Picture 3">
            <a:extLst>
              <a:ext uri="{FF2B5EF4-FFF2-40B4-BE49-F238E27FC236}">
                <a16:creationId xmlns:a16="http://schemas.microsoft.com/office/drawing/2014/main" id="{3FADB52F-AD43-40A5-9E5D-1A52184D08C5}"/>
              </a:ext>
            </a:extLst>
          </p:cNvPr>
          <p:cNvPicPr>
            <a:picLocks noChangeAspect="1"/>
          </p:cNvPicPr>
          <p:nvPr/>
        </p:nvPicPr>
        <p:blipFill>
          <a:blip r:embed="rId4"/>
          <a:stretch>
            <a:fillRect/>
          </a:stretch>
        </p:blipFill>
        <p:spPr>
          <a:xfrm>
            <a:off x="264745" y="2272268"/>
            <a:ext cx="8796031" cy="3958850"/>
          </a:xfrm>
          <a:prstGeom prst="rect">
            <a:avLst/>
          </a:prstGeom>
        </p:spPr>
      </p:pic>
      <p:sp>
        <p:nvSpPr>
          <p:cNvPr id="6" name="Oval 5">
            <a:extLst>
              <a:ext uri="{FF2B5EF4-FFF2-40B4-BE49-F238E27FC236}">
                <a16:creationId xmlns:a16="http://schemas.microsoft.com/office/drawing/2014/main" id="{21B603D8-F44F-4E7D-912C-DBE8B799213D}"/>
              </a:ext>
            </a:extLst>
          </p:cNvPr>
          <p:cNvSpPr/>
          <p:nvPr/>
        </p:nvSpPr>
        <p:spPr>
          <a:xfrm>
            <a:off x="-876693" y="3849720"/>
            <a:ext cx="10652289" cy="2828041"/>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A2DA649-D2A1-8E0B-92C4-79EC27D2389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1929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95C313-8113-4E8F-A093-E37C44EFEA79}"/>
              </a:ext>
            </a:extLst>
          </p:cNvPr>
          <p:cNvSpPr>
            <a:spLocks noGrp="1"/>
          </p:cNvSpPr>
          <p:nvPr>
            <p:ph type="title"/>
          </p:nvPr>
        </p:nvSpPr>
        <p:spPr>
          <a:xfrm>
            <a:off x="473202" y="639520"/>
            <a:ext cx="2571750" cy="1719072"/>
          </a:xfrm>
        </p:spPr>
        <p:txBody>
          <a:bodyPr anchor="b">
            <a:normAutofit/>
          </a:bodyPr>
          <a:lstStyle/>
          <a:p>
            <a:r>
              <a:rPr lang="en-US" sz="3600"/>
              <a:t>Map for each parameter</a:t>
            </a:r>
          </a:p>
        </p:txBody>
      </p:sp>
      <p:sp>
        <p:nvSpPr>
          <p:cNvPr id="37"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573756"/>
            <a:ext cx="2441321" cy="18288"/>
          </a:xfrm>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 name="connsiteX0" fmla="*/ 0 w 2441321"/>
              <a:gd name="connsiteY0" fmla="*/ 0 h 18288"/>
              <a:gd name="connsiteX1" fmla="*/ 585917 w 2441321"/>
              <a:gd name="connsiteY1" fmla="*/ 0 h 18288"/>
              <a:gd name="connsiteX2" fmla="*/ 1123008 w 2441321"/>
              <a:gd name="connsiteY2" fmla="*/ 0 h 18288"/>
              <a:gd name="connsiteX3" fmla="*/ 1782164 w 2441321"/>
              <a:gd name="connsiteY3" fmla="*/ 0 h 18288"/>
              <a:gd name="connsiteX4" fmla="*/ 2441321 w 2441321"/>
              <a:gd name="connsiteY4" fmla="*/ 0 h 18288"/>
              <a:gd name="connsiteX5" fmla="*/ 2441321 w 2441321"/>
              <a:gd name="connsiteY5" fmla="*/ 18288 h 18288"/>
              <a:gd name="connsiteX6" fmla="*/ 1879817 w 2441321"/>
              <a:gd name="connsiteY6" fmla="*/ 18288 h 18288"/>
              <a:gd name="connsiteX7" fmla="*/ 1318313 w 2441321"/>
              <a:gd name="connsiteY7" fmla="*/ 18288 h 18288"/>
              <a:gd name="connsiteX8" fmla="*/ 659157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E2EC35A-EE96-4802-8049-334B6F65E3A8}"/>
              </a:ext>
            </a:extLst>
          </p:cNvPr>
          <p:cNvSpPr>
            <a:spLocks noGrp="1"/>
          </p:cNvSpPr>
          <p:nvPr>
            <p:ph idx="1"/>
          </p:nvPr>
        </p:nvSpPr>
        <p:spPr>
          <a:xfrm>
            <a:off x="473202" y="2807208"/>
            <a:ext cx="2571750" cy="3410712"/>
          </a:xfrm>
        </p:spPr>
        <p:txBody>
          <a:bodyPr anchor="t">
            <a:normAutofit/>
          </a:bodyPr>
          <a:lstStyle/>
          <a:p>
            <a:r>
              <a:rPr lang="en-US" sz="1900"/>
              <a:t>Sample locations</a:t>
            </a:r>
          </a:p>
          <a:p>
            <a:r>
              <a:rPr lang="en-US" sz="1900"/>
              <a:t>Color and size used to symbolize measurement</a:t>
            </a:r>
          </a:p>
          <a:p>
            <a:r>
              <a:rPr lang="en-US" sz="1900"/>
              <a:t>Outlines of HUCs and Refuge shown</a:t>
            </a:r>
          </a:p>
        </p:txBody>
      </p:sp>
      <p:pic>
        <p:nvPicPr>
          <p:cNvPr id="6" name="Picture 5">
            <a:extLst>
              <a:ext uri="{FF2B5EF4-FFF2-40B4-BE49-F238E27FC236}">
                <a16:creationId xmlns:a16="http://schemas.microsoft.com/office/drawing/2014/main" id="{B054F977-429D-4BF9-88F3-EE15B6435D1E}"/>
              </a:ext>
            </a:extLst>
          </p:cNvPr>
          <p:cNvPicPr>
            <a:picLocks noChangeAspect="1"/>
          </p:cNvPicPr>
          <p:nvPr/>
        </p:nvPicPr>
        <p:blipFill>
          <a:blip r:embed="rId3"/>
          <a:stretch>
            <a:fillRect/>
          </a:stretch>
        </p:blipFill>
        <p:spPr>
          <a:xfrm>
            <a:off x="3195687" y="1169181"/>
            <a:ext cx="5872694" cy="3902440"/>
          </a:xfrm>
          <a:prstGeom prst="rect">
            <a:avLst/>
          </a:prstGeom>
        </p:spPr>
      </p:pic>
      <p:pic>
        <p:nvPicPr>
          <p:cNvPr id="4" name="Picture 2">
            <a:extLst>
              <a:ext uri="{FF2B5EF4-FFF2-40B4-BE49-F238E27FC236}">
                <a16:creationId xmlns:a16="http://schemas.microsoft.com/office/drawing/2014/main" id="{6977580C-8513-02C1-ABB1-BF2C7B2929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01746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a:extLst>
              <a:ext uri="{FF2B5EF4-FFF2-40B4-BE49-F238E27FC236}">
                <a16:creationId xmlns:a16="http://schemas.microsoft.com/office/drawing/2014/main" id="{F6193343-74FA-4456-BF82-0F59C97D83F7}"/>
              </a:ext>
            </a:extLst>
          </p:cNvPr>
          <p:cNvPicPr>
            <a:picLocks noGrp="1" noChangeAspect="1"/>
          </p:cNvPicPr>
          <p:nvPr>
            <p:ph idx="1"/>
          </p:nvPr>
        </p:nvPicPr>
        <p:blipFill rotWithShape="1">
          <a:blip r:embed="rId3"/>
          <a:srcRect l="2851" r="6072" b="-1"/>
          <a:stretch/>
        </p:blipFill>
        <p:spPr>
          <a:xfrm>
            <a:off x="342900" y="457200"/>
            <a:ext cx="8458200" cy="5943600"/>
          </a:xfrm>
          <a:prstGeom prst="rect">
            <a:avLst/>
          </a:prstGeom>
        </p:spPr>
      </p:pic>
      <p:pic>
        <p:nvPicPr>
          <p:cNvPr id="2" name="Picture 2">
            <a:extLst>
              <a:ext uri="{FF2B5EF4-FFF2-40B4-BE49-F238E27FC236}">
                <a16:creationId xmlns:a16="http://schemas.microsoft.com/office/drawing/2014/main" id="{B468A528-4C6B-AA5F-2B53-C7DA760B5D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0682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42713" y="-1142284"/>
            <a:ext cx="6858000" cy="9143425"/>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733" y="0"/>
            <a:ext cx="6803134"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125298" y="-161647"/>
            <a:ext cx="4894564" cy="9145160"/>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a:extLst>
              <a:ext uri="{FF2B5EF4-FFF2-40B4-BE49-F238E27FC236}">
                <a16:creationId xmlns:a16="http://schemas.microsoft.com/office/drawing/2014/main" id="{A28B96A1-FD2B-4019-BE17-B983581C3C7E}"/>
              </a:ext>
            </a:extLst>
          </p:cNvPr>
          <p:cNvPicPr>
            <a:picLocks noGrp="1" noChangeAspect="1"/>
          </p:cNvPicPr>
          <p:nvPr>
            <p:ph idx="1"/>
          </p:nvPr>
        </p:nvPicPr>
        <p:blipFill rotWithShape="1">
          <a:blip r:embed="rId3"/>
          <a:srcRect l="759" r="1557" b="1"/>
          <a:stretch/>
        </p:blipFill>
        <p:spPr>
          <a:xfrm>
            <a:off x="342900" y="457200"/>
            <a:ext cx="8530167" cy="5479497"/>
          </a:xfrm>
          <a:prstGeom prst="rect">
            <a:avLst/>
          </a:prstGeom>
        </p:spPr>
      </p:pic>
      <p:pic>
        <p:nvPicPr>
          <p:cNvPr id="2" name="Picture 2">
            <a:extLst>
              <a:ext uri="{FF2B5EF4-FFF2-40B4-BE49-F238E27FC236}">
                <a16:creationId xmlns:a16="http://schemas.microsoft.com/office/drawing/2014/main" id="{664CD7FF-1DCE-262D-07F5-BD276BA44C6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387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1"/>
            <a:ext cx="3302781"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86469" y="0"/>
            <a:ext cx="1827609"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5FC728AC-1D5E-49F3-8B63-9505EC6A97BC}"/>
              </a:ext>
            </a:extLst>
          </p:cNvPr>
          <p:cNvSpPr>
            <a:spLocks noGrp="1"/>
          </p:cNvSpPr>
          <p:nvPr>
            <p:ph type="title"/>
          </p:nvPr>
        </p:nvSpPr>
        <p:spPr>
          <a:xfrm>
            <a:off x="401265" y="685800"/>
            <a:ext cx="2085203" cy="5105400"/>
          </a:xfrm>
        </p:spPr>
        <p:txBody>
          <a:bodyPr>
            <a:normAutofit/>
          </a:bodyPr>
          <a:lstStyle/>
          <a:p>
            <a:r>
              <a:rPr lang="en-US" sz="3500">
                <a:solidFill>
                  <a:srgbClr val="FFFFFF"/>
                </a:solidFill>
              </a:rPr>
              <a:t>wqReport regional report</a:t>
            </a:r>
          </a:p>
        </p:txBody>
      </p:sp>
      <p:graphicFrame>
        <p:nvGraphicFramePr>
          <p:cNvPr id="5" name="Content Placeholder 2">
            <a:extLst>
              <a:ext uri="{FF2B5EF4-FFF2-40B4-BE49-F238E27FC236}">
                <a16:creationId xmlns:a16="http://schemas.microsoft.com/office/drawing/2014/main" id="{2DE2ECFF-7905-2709-677B-D03A856FDFCB}"/>
              </a:ext>
            </a:extLst>
          </p:cNvPr>
          <p:cNvGraphicFramePr>
            <a:graphicFrameLocks noGrp="1"/>
          </p:cNvGraphicFramePr>
          <p:nvPr>
            <p:ph idx="1"/>
            <p:extLst>
              <p:ext uri="{D42A27DB-BD31-4B8C-83A1-F6EECF244321}">
                <p14:modId xmlns:p14="http://schemas.microsoft.com/office/powerpoint/2010/main" val="2894753437"/>
              </p:ext>
            </p:extLst>
          </p:nvPr>
        </p:nvGraphicFramePr>
        <p:xfrm>
          <a:off x="3757612" y="685800"/>
          <a:ext cx="4869656"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F189F68A-F46F-7A5F-5281-DD3BBB0D8F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428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DF2B7-CFC0-4153-84DC-CA86D637D2FE}"/>
              </a:ext>
            </a:extLst>
          </p:cNvPr>
          <p:cNvSpPr>
            <a:spLocks noGrp="1"/>
          </p:cNvSpPr>
          <p:nvPr>
            <p:ph type="title"/>
          </p:nvPr>
        </p:nvSpPr>
        <p:spPr/>
        <p:txBody>
          <a:bodyPr/>
          <a:lstStyle/>
          <a:p>
            <a:r>
              <a:rPr lang="en-US"/>
              <a:t>Report summarizes data for all NWRs in southeast</a:t>
            </a:r>
          </a:p>
        </p:txBody>
      </p:sp>
      <p:sp>
        <p:nvSpPr>
          <p:cNvPr id="3" name="Content Placeholder 2">
            <a:extLst>
              <a:ext uri="{FF2B5EF4-FFF2-40B4-BE49-F238E27FC236}">
                <a16:creationId xmlns:a16="http://schemas.microsoft.com/office/drawing/2014/main" id="{58F7746D-B342-45F4-B1EA-C74C6D242A76}"/>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FC5C59F-0870-46F1-9EE9-A2A83F0668A3}"/>
              </a:ext>
            </a:extLst>
          </p:cNvPr>
          <p:cNvPicPr>
            <a:picLocks noChangeAspect="1"/>
          </p:cNvPicPr>
          <p:nvPr/>
        </p:nvPicPr>
        <p:blipFill>
          <a:blip r:embed="rId2"/>
          <a:stretch>
            <a:fillRect/>
          </a:stretch>
        </p:blipFill>
        <p:spPr>
          <a:xfrm>
            <a:off x="379684" y="1585753"/>
            <a:ext cx="8384632" cy="3686495"/>
          </a:xfrm>
          <a:prstGeom prst="rect">
            <a:avLst/>
          </a:prstGeom>
        </p:spPr>
      </p:pic>
      <p:pic>
        <p:nvPicPr>
          <p:cNvPr id="4" name="Picture 2">
            <a:extLst>
              <a:ext uri="{FF2B5EF4-FFF2-40B4-BE49-F238E27FC236}">
                <a16:creationId xmlns:a16="http://schemas.microsoft.com/office/drawing/2014/main" id="{6E12AA40-9745-3EDF-572D-D006245BCF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83889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9144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0EE0A0-17CD-62D5-3D26-834D3BEFC6DD}"/>
              </a:ext>
            </a:extLst>
          </p:cNvPr>
          <p:cNvSpPr>
            <a:spLocks noGrp="1"/>
          </p:cNvSpPr>
          <p:nvPr>
            <p:ph type="title"/>
          </p:nvPr>
        </p:nvSpPr>
        <p:spPr>
          <a:xfrm>
            <a:off x="417399" y="643467"/>
            <a:ext cx="8408193" cy="744836"/>
          </a:xfrm>
        </p:spPr>
        <p:txBody>
          <a:bodyPr vert="horz" lIns="91440" tIns="45720" rIns="91440" bIns="45720" rtlCol="0" anchor="ctr">
            <a:normAutofit fontScale="90000"/>
          </a:bodyPr>
          <a:lstStyle/>
          <a:p>
            <a:pPr algn="ctr"/>
            <a:r>
              <a:rPr lang="en-US" sz="2800">
                <a:solidFill>
                  <a:schemeClr val="bg1"/>
                </a:solidFill>
              </a:rPr>
              <a:t>Minimum or maximum values are mapped against known standards</a:t>
            </a:r>
            <a:endParaRPr lang="en-US" sz="2800" kern="1200">
              <a:solidFill>
                <a:schemeClr val="bg1"/>
              </a:solidFill>
              <a:latin typeface="+mj-lt"/>
              <a:ea typeface="+mj-ea"/>
              <a:cs typeface="+mj-cs"/>
            </a:endParaRPr>
          </a:p>
        </p:txBody>
      </p:sp>
      <p:pic>
        <p:nvPicPr>
          <p:cNvPr id="3074" name="Picture 2" descr="Maximum sample measured at each NWR of Chlorophyll a [ug/l], Particulate">
            <a:extLst>
              <a:ext uri="{FF2B5EF4-FFF2-40B4-BE49-F238E27FC236}">
                <a16:creationId xmlns:a16="http://schemas.microsoft.com/office/drawing/2014/main" id="{9A7338AE-D671-63A6-ACBD-07DA43A951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734270" y="1675227"/>
            <a:ext cx="7675458" cy="43941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6013299-B800-D7E7-F9B3-331C179DA4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780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3" name="Rectangle 1037">
            <a:extLst>
              <a:ext uri="{FF2B5EF4-FFF2-40B4-BE49-F238E27FC236}">
                <a16:creationId xmlns:a16="http://schemas.microsoft.com/office/drawing/2014/main" id="{C232B152-3720-4D3B-97ED-45CE5483F1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Freeform: Shape 1039">
            <a:extLst>
              <a:ext uri="{FF2B5EF4-FFF2-40B4-BE49-F238E27FC236}">
                <a16:creationId xmlns:a16="http://schemas.microsoft.com/office/drawing/2014/main" id="{11BAB570-FF10-4E96-8A3F-FA9804702B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3520273" cy="6858000"/>
          </a:xfrm>
          <a:custGeom>
            <a:avLst/>
            <a:gdLst>
              <a:gd name="connsiteX0" fmla="*/ 0 w 4693698"/>
              <a:gd name="connsiteY0" fmla="*/ 0 h 6858000"/>
              <a:gd name="connsiteX1" fmla="*/ 420914 w 4693698"/>
              <a:gd name="connsiteY1" fmla="*/ 0 h 6858000"/>
              <a:gd name="connsiteX2" fmla="*/ 1582057 w 4693698"/>
              <a:gd name="connsiteY2" fmla="*/ 0 h 6858000"/>
              <a:gd name="connsiteX3" fmla="*/ 4503903 w 4693698"/>
              <a:gd name="connsiteY3" fmla="*/ 0 h 6858000"/>
              <a:gd name="connsiteX4" fmla="*/ 4508943 w 4693698"/>
              <a:gd name="connsiteY4" fmla="*/ 66675 h 6858000"/>
              <a:gd name="connsiteX5" fmla="*/ 4517340 w 4693698"/>
              <a:gd name="connsiteY5" fmla="*/ 122237 h 6858000"/>
              <a:gd name="connsiteX6" fmla="*/ 4527418 w 4693698"/>
              <a:gd name="connsiteY6" fmla="*/ 174625 h 6858000"/>
              <a:gd name="connsiteX7" fmla="*/ 4544214 w 4693698"/>
              <a:gd name="connsiteY7" fmla="*/ 217487 h 6858000"/>
              <a:gd name="connsiteX8" fmla="*/ 4561010 w 4693698"/>
              <a:gd name="connsiteY8" fmla="*/ 260350 h 6858000"/>
              <a:gd name="connsiteX9" fmla="*/ 4581165 w 4693698"/>
              <a:gd name="connsiteY9" fmla="*/ 296862 h 6858000"/>
              <a:gd name="connsiteX10" fmla="*/ 4601320 w 4693698"/>
              <a:gd name="connsiteY10" fmla="*/ 334962 h 6858000"/>
              <a:gd name="connsiteX11" fmla="*/ 4619796 w 4693698"/>
              <a:gd name="connsiteY11" fmla="*/ 369887 h 6858000"/>
              <a:gd name="connsiteX12" fmla="*/ 4638271 w 4693698"/>
              <a:gd name="connsiteY12" fmla="*/ 409575 h 6858000"/>
              <a:gd name="connsiteX13" fmla="*/ 4655067 w 4693698"/>
              <a:gd name="connsiteY13" fmla="*/ 450850 h 6858000"/>
              <a:gd name="connsiteX14" fmla="*/ 4670184 w 4693698"/>
              <a:gd name="connsiteY14" fmla="*/ 496887 h 6858000"/>
              <a:gd name="connsiteX15" fmla="*/ 4681941 w 4693698"/>
              <a:gd name="connsiteY15" fmla="*/ 546100 h 6858000"/>
              <a:gd name="connsiteX16" fmla="*/ 4690339 w 4693698"/>
              <a:gd name="connsiteY16" fmla="*/ 606425 h 6858000"/>
              <a:gd name="connsiteX17" fmla="*/ 4693698 w 4693698"/>
              <a:gd name="connsiteY17" fmla="*/ 673100 h 6858000"/>
              <a:gd name="connsiteX18" fmla="*/ 4690339 w 4693698"/>
              <a:gd name="connsiteY18" fmla="*/ 744537 h 6858000"/>
              <a:gd name="connsiteX19" fmla="*/ 4681941 w 4693698"/>
              <a:gd name="connsiteY19" fmla="*/ 801687 h 6858000"/>
              <a:gd name="connsiteX20" fmla="*/ 4670184 w 4693698"/>
              <a:gd name="connsiteY20" fmla="*/ 854075 h 6858000"/>
              <a:gd name="connsiteX21" fmla="*/ 4655067 w 4693698"/>
              <a:gd name="connsiteY21" fmla="*/ 901700 h 6858000"/>
              <a:gd name="connsiteX22" fmla="*/ 4638271 w 4693698"/>
              <a:gd name="connsiteY22" fmla="*/ 942975 h 6858000"/>
              <a:gd name="connsiteX23" fmla="*/ 4618116 w 4693698"/>
              <a:gd name="connsiteY23" fmla="*/ 981075 h 6858000"/>
              <a:gd name="connsiteX24" fmla="*/ 4597961 w 4693698"/>
              <a:gd name="connsiteY24" fmla="*/ 1017587 h 6858000"/>
              <a:gd name="connsiteX25" fmla="*/ 4577806 w 4693698"/>
              <a:gd name="connsiteY25" fmla="*/ 1055687 h 6858000"/>
              <a:gd name="connsiteX26" fmla="*/ 4559330 w 4693698"/>
              <a:gd name="connsiteY26" fmla="*/ 1095375 h 6858000"/>
              <a:gd name="connsiteX27" fmla="*/ 4540854 w 4693698"/>
              <a:gd name="connsiteY27" fmla="*/ 1136650 h 6858000"/>
              <a:gd name="connsiteX28" fmla="*/ 4525739 w 4693698"/>
              <a:gd name="connsiteY28" fmla="*/ 1182687 h 6858000"/>
              <a:gd name="connsiteX29" fmla="*/ 4515661 w 4693698"/>
              <a:gd name="connsiteY29" fmla="*/ 1235075 h 6858000"/>
              <a:gd name="connsiteX30" fmla="*/ 4505583 w 4693698"/>
              <a:gd name="connsiteY30" fmla="*/ 1295400 h 6858000"/>
              <a:gd name="connsiteX31" fmla="*/ 4503903 w 4693698"/>
              <a:gd name="connsiteY31" fmla="*/ 1363662 h 6858000"/>
              <a:gd name="connsiteX32" fmla="*/ 4505583 w 4693698"/>
              <a:gd name="connsiteY32" fmla="*/ 1431925 h 6858000"/>
              <a:gd name="connsiteX33" fmla="*/ 4515661 w 4693698"/>
              <a:gd name="connsiteY33" fmla="*/ 1492250 h 6858000"/>
              <a:gd name="connsiteX34" fmla="*/ 4525739 w 4693698"/>
              <a:gd name="connsiteY34" fmla="*/ 1544637 h 6858000"/>
              <a:gd name="connsiteX35" fmla="*/ 4540854 w 4693698"/>
              <a:gd name="connsiteY35" fmla="*/ 1589087 h 6858000"/>
              <a:gd name="connsiteX36" fmla="*/ 4559330 w 4693698"/>
              <a:gd name="connsiteY36" fmla="*/ 1631950 h 6858000"/>
              <a:gd name="connsiteX37" fmla="*/ 4577806 w 4693698"/>
              <a:gd name="connsiteY37" fmla="*/ 1671637 h 6858000"/>
              <a:gd name="connsiteX38" fmla="*/ 4597961 w 4693698"/>
              <a:gd name="connsiteY38" fmla="*/ 1708150 h 6858000"/>
              <a:gd name="connsiteX39" fmla="*/ 4618116 w 4693698"/>
              <a:gd name="connsiteY39" fmla="*/ 1743075 h 6858000"/>
              <a:gd name="connsiteX40" fmla="*/ 4638271 w 4693698"/>
              <a:gd name="connsiteY40" fmla="*/ 1782762 h 6858000"/>
              <a:gd name="connsiteX41" fmla="*/ 4655067 w 4693698"/>
              <a:gd name="connsiteY41" fmla="*/ 1824037 h 6858000"/>
              <a:gd name="connsiteX42" fmla="*/ 4670184 w 4693698"/>
              <a:gd name="connsiteY42" fmla="*/ 1870075 h 6858000"/>
              <a:gd name="connsiteX43" fmla="*/ 4681941 w 4693698"/>
              <a:gd name="connsiteY43" fmla="*/ 1922462 h 6858000"/>
              <a:gd name="connsiteX44" fmla="*/ 4690339 w 4693698"/>
              <a:gd name="connsiteY44" fmla="*/ 1982787 h 6858000"/>
              <a:gd name="connsiteX45" fmla="*/ 4693698 w 4693698"/>
              <a:gd name="connsiteY45" fmla="*/ 2051050 h 6858000"/>
              <a:gd name="connsiteX46" fmla="*/ 4690339 w 4693698"/>
              <a:gd name="connsiteY46" fmla="*/ 2119312 h 6858000"/>
              <a:gd name="connsiteX47" fmla="*/ 4681941 w 4693698"/>
              <a:gd name="connsiteY47" fmla="*/ 2179637 h 6858000"/>
              <a:gd name="connsiteX48" fmla="*/ 4670184 w 4693698"/>
              <a:gd name="connsiteY48" fmla="*/ 2232025 h 6858000"/>
              <a:gd name="connsiteX49" fmla="*/ 4655067 w 4693698"/>
              <a:gd name="connsiteY49" fmla="*/ 2278062 h 6858000"/>
              <a:gd name="connsiteX50" fmla="*/ 4638271 w 4693698"/>
              <a:gd name="connsiteY50" fmla="*/ 2319337 h 6858000"/>
              <a:gd name="connsiteX51" fmla="*/ 4618116 w 4693698"/>
              <a:gd name="connsiteY51" fmla="*/ 2359025 h 6858000"/>
              <a:gd name="connsiteX52" fmla="*/ 4597961 w 4693698"/>
              <a:gd name="connsiteY52" fmla="*/ 2395537 h 6858000"/>
              <a:gd name="connsiteX53" fmla="*/ 4577806 w 4693698"/>
              <a:gd name="connsiteY53" fmla="*/ 2433637 h 6858000"/>
              <a:gd name="connsiteX54" fmla="*/ 4559330 w 4693698"/>
              <a:gd name="connsiteY54" fmla="*/ 2471737 h 6858000"/>
              <a:gd name="connsiteX55" fmla="*/ 4540854 w 4693698"/>
              <a:gd name="connsiteY55" fmla="*/ 2513012 h 6858000"/>
              <a:gd name="connsiteX56" fmla="*/ 4525739 w 4693698"/>
              <a:gd name="connsiteY56" fmla="*/ 2560637 h 6858000"/>
              <a:gd name="connsiteX57" fmla="*/ 4515661 w 4693698"/>
              <a:gd name="connsiteY57" fmla="*/ 2613025 h 6858000"/>
              <a:gd name="connsiteX58" fmla="*/ 4505583 w 4693698"/>
              <a:gd name="connsiteY58" fmla="*/ 2671762 h 6858000"/>
              <a:gd name="connsiteX59" fmla="*/ 4503903 w 4693698"/>
              <a:gd name="connsiteY59" fmla="*/ 2741612 h 6858000"/>
              <a:gd name="connsiteX60" fmla="*/ 4505583 w 4693698"/>
              <a:gd name="connsiteY60" fmla="*/ 2809875 h 6858000"/>
              <a:gd name="connsiteX61" fmla="*/ 4515661 w 4693698"/>
              <a:gd name="connsiteY61" fmla="*/ 2868612 h 6858000"/>
              <a:gd name="connsiteX62" fmla="*/ 4525739 w 4693698"/>
              <a:gd name="connsiteY62" fmla="*/ 2922587 h 6858000"/>
              <a:gd name="connsiteX63" fmla="*/ 4540854 w 4693698"/>
              <a:gd name="connsiteY63" fmla="*/ 2967037 h 6858000"/>
              <a:gd name="connsiteX64" fmla="*/ 4559330 w 4693698"/>
              <a:gd name="connsiteY64" fmla="*/ 3009900 h 6858000"/>
              <a:gd name="connsiteX65" fmla="*/ 4577806 w 4693698"/>
              <a:gd name="connsiteY65" fmla="*/ 3046412 h 6858000"/>
              <a:gd name="connsiteX66" fmla="*/ 4597961 w 4693698"/>
              <a:gd name="connsiteY66" fmla="*/ 3084512 h 6858000"/>
              <a:gd name="connsiteX67" fmla="*/ 4618116 w 4693698"/>
              <a:gd name="connsiteY67" fmla="*/ 3121025 h 6858000"/>
              <a:gd name="connsiteX68" fmla="*/ 4638271 w 4693698"/>
              <a:gd name="connsiteY68" fmla="*/ 3160712 h 6858000"/>
              <a:gd name="connsiteX69" fmla="*/ 4655067 w 4693698"/>
              <a:gd name="connsiteY69" fmla="*/ 3201987 h 6858000"/>
              <a:gd name="connsiteX70" fmla="*/ 4670184 w 4693698"/>
              <a:gd name="connsiteY70" fmla="*/ 3248025 h 6858000"/>
              <a:gd name="connsiteX71" fmla="*/ 4681941 w 4693698"/>
              <a:gd name="connsiteY71" fmla="*/ 3300412 h 6858000"/>
              <a:gd name="connsiteX72" fmla="*/ 4690339 w 4693698"/>
              <a:gd name="connsiteY72" fmla="*/ 3360737 h 6858000"/>
              <a:gd name="connsiteX73" fmla="*/ 4693698 w 4693698"/>
              <a:gd name="connsiteY73" fmla="*/ 3427412 h 6858000"/>
              <a:gd name="connsiteX74" fmla="*/ 4690339 w 4693698"/>
              <a:gd name="connsiteY74" fmla="*/ 3497262 h 6858000"/>
              <a:gd name="connsiteX75" fmla="*/ 4681941 w 4693698"/>
              <a:gd name="connsiteY75" fmla="*/ 3557587 h 6858000"/>
              <a:gd name="connsiteX76" fmla="*/ 4670184 w 4693698"/>
              <a:gd name="connsiteY76" fmla="*/ 3609975 h 6858000"/>
              <a:gd name="connsiteX77" fmla="*/ 4655067 w 4693698"/>
              <a:gd name="connsiteY77" fmla="*/ 3656012 h 6858000"/>
              <a:gd name="connsiteX78" fmla="*/ 4638271 w 4693698"/>
              <a:gd name="connsiteY78" fmla="*/ 3697287 h 6858000"/>
              <a:gd name="connsiteX79" fmla="*/ 4618116 w 4693698"/>
              <a:gd name="connsiteY79" fmla="*/ 3736975 h 6858000"/>
              <a:gd name="connsiteX80" fmla="*/ 4577806 w 4693698"/>
              <a:gd name="connsiteY80" fmla="*/ 3811587 h 6858000"/>
              <a:gd name="connsiteX81" fmla="*/ 4559330 w 4693698"/>
              <a:gd name="connsiteY81" fmla="*/ 3848100 h 6858000"/>
              <a:gd name="connsiteX82" fmla="*/ 4540854 w 4693698"/>
              <a:gd name="connsiteY82" fmla="*/ 3890962 h 6858000"/>
              <a:gd name="connsiteX83" fmla="*/ 4525739 w 4693698"/>
              <a:gd name="connsiteY83" fmla="*/ 3935412 h 6858000"/>
              <a:gd name="connsiteX84" fmla="*/ 4515661 w 4693698"/>
              <a:gd name="connsiteY84" fmla="*/ 3987800 h 6858000"/>
              <a:gd name="connsiteX85" fmla="*/ 4505583 w 4693698"/>
              <a:gd name="connsiteY85" fmla="*/ 4048125 h 6858000"/>
              <a:gd name="connsiteX86" fmla="*/ 4503903 w 4693698"/>
              <a:gd name="connsiteY86" fmla="*/ 4116387 h 6858000"/>
              <a:gd name="connsiteX87" fmla="*/ 4505583 w 4693698"/>
              <a:gd name="connsiteY87" fmla="*/ 4186237 h 6858000"/>
              <a:gd name="connsiteX88" fmla="*/ 4515661 w 4693698"/>
              <a:gd name="connsiteY88" fmla="*/ 4244975 h 6858000"/>
              <a:gd name="connsiteX89" fmla="*/ 4525739 w 4693698"/>
              <a:gd name="connsiteY89" fmla="*/ 4297362 h 6858000"/>
              <a:gd name="connsiteX90" fmla="*/ 4540854 w 4693698"/>
              <a:gd name="connsiteY90" fmla="*/ 4343400 h 6858000"/>
              <a:gd name="connsiteX91" fmla="*/ 4559330 w 4693698"/>
              <a:gd name="connsiteY91" fmla="*/ 4386262 h 6858000"/>
              <a:gd name="connsiteX92" fmla="*/ 4577806 w 4693698"/>
              <a:gd name="connsiteY92" fmla="*/ 4424362 h 6858000"/>
              <a:gd name="connsiteX93" fmla="*/ 4618116 w 4693698"/>
              <a:gd name="connsiteY93" fmla="*/ 4498975 h 6858000"/>
              <a:gd name="connsiteX94" fmla="*/ 4638271 w 4693698"/>
              <a:gd name="connsiteY94" fmla="*/ 4537075 h 6858000"/>
              <a:gd name="connsiteX95" fmla="*/ 4655067 w 4693698"/>
              <a:gd name="connsiteY95" fmla="*/ 4579937 h 6858000"/>
              <a:gd name="connsiteX96" fmla="*/ 4670184 w 4693698"/>
              <a:gd name="connsiteY96" fmla="*/ 4625975 h 6858000"/>
              <a:gd name="connsiteX97" fmla="*/ 4681941 w 4693698"/>
              <a:gd name="connsiteY97" fmla="*/ 4678362 h 6858000"/>
              <a:gd name="connsiteX98" fmla="*/ 4690339 w 4693698"/>
              <a:gd name="connsiteY98" fmla="*/ 4738687 h 6858000"/>
              <a:gd name="connsiteX99" fmla="*/ 4693698 w 4693698"/>
              <a:gd name="connsiteY99" fmla="*/ 4806950 h 6858000"/>
              <a:gd name="connsiteX100" fmla="*/ 4690339 w 4693698"/>
              <a:gd name="connsiteY100" fmla="*/ 4875212 h 6858000"/>
              <a:gd name="connsiteX101" fmla="*/ 4681941 w 4693698"/>
              <a:gd name="connsiteY101" fmla="*/ 4935537 h 6858000"/>
              <a:gd name="connsiteX102" fmla="*/ 4670184 w 4693698"/>
              <a:gd name="connsiteY102" fmla="*/ 4987925 h 6858000"/>
              <a:gd name="connsiteX103" fmla="*/ 4655067 w 4693698"/>
              <a:gd name="connsiteY103" fmla="*/ 5033962 h 6858000"/>
              <a:gd name="connsiteX104" fmla="*/ 4638271 w 4693698"/>
              <a:gd name="connsiteY104" fmla="*/ 5075237 h 6858000"/>
              <a:gd name="connsiteX105" fmla="*/ 4618116 w 4693698"/>
              <a:gd name="connsiteY105" fmla="*/ 5114925 h 6858000"/>
              <a:gd name="connsiteX106" fmla="*/ 4597961 w 4693698"/>
              <a:gd name="connsiteY106" fmla="*/ 5149850 h 6858000"/>
              <a:gd name="connsiteX107" fmla="*/ 4577806 w 4693698"/>
              <a:gd name="connsiteY107" fmla="*/ 5186362 h 6858000"/>
              <a:gd name="connsiteX108" fmla="*/ 4559330 w 4693698"/>
              <a:gd name="connsiteY108" fmla="*/ 5226050 h 6858000"/>
              <a:gd name="connsiteX109" fmla="*/ 4540854 w 4693698"/>
              <a:gd name="connsiteY109" fmla="*/ 5268912 h 6858000"/>
              <a:gd name="connsiteX110" fmla="*/ 4525739 w 4693698"/>
              <a:gd name="connsiteY110" fmla="*/ 5313362 h 6858000"/>
              <a:gd name="connsiteX111" fmla="*/ 4515661 w 4693698"/>
              <a:gd name="connsiteY111" fmla="*/ 5365750 h 6858000"/>
              <a:gd name="connsiteX112" fmla="*/ 4505583 w 4693698"/>
              <a:gd name="connsiteY112" fmla="*/ 5426075 h 6858000"/>
              <a:gd name="connsiteX113" fmla="*/ 4503903 w 4693698"/>
              <a:gd name="connsiteY113" fmla="*/ 5494337 h 6858000"/>
              <a:gd name="connsiteX114" fmla="*/ 4505583 w 4693698"/>
              <a:gd name="connsiteY114" fmla="*/ 5562600 h 6858000"/>
              <a:gd name="connsiteX115" fmla="*/ 4515661 w 4693698"/>
              <a:gd name="connsiteY115" fmla="*/ 5622925 h 6858000"/>
              <a:gd name="connsiteX116" fmla="*/ 4525739 w 4693698"/>
              <a:gd name="connsiteY116" fmla="*/ 5675312 h 6858000"/>
              <a:gd name="connsiteX117" fmla="*/ 4540854 w 4693698"/>
              <a:gd name="connsiteY117" fmla="*/ 5721350 h 6858000"/>
              <a:gd name="connsiteX118" fmla="*/ 4559330 w 4693698"/>
              <a:gd name="connsiteY118" fmla="*/ 5762625 h 6858000"/>
              <a:gd name="connsiteX119" fmla="*/ 4577806 w 4693698"/>
              <a:gd name="connsiteY119" fmla="*/ 5802312 h 6858000"/>
              <a:gd name="connsiteX120" fmla="*/ 4597961 w 4693698"/>
              <a:gd name="connsiteY120" fmla="*/ 5840412 h 6858000"/>
              <a:gd name="connsiteX121" fmla="*/ 4618116 w 4693698"/>
              <a:gd name="connsiteY121" fmla="*/ 5876925 h 6858000"/>
              <a:gd name="connsiteX122" fmla="*/ 4638271 w 4693698"/>
              <a:gd name="connsiteY122" fmla="*/ 5915025 h 6858000"/>
              <a:gd name="connsiteX123" fmla="*/ 4655067 w 4693698"/>
              <a:gd name="connsiteY123" fmla="*/ 5956300 h 6858000"/>
              <a:gd name="connsiteX124" fmla="*/ 4670184 w 4693698"/>
              <a:gd name="connsiteY124" fmla="*/ 6003925 h 6858000"/>
              <a:gd name="connsiteX125" fmla="*/ 4681941 w 4693698"/>
              <a:gd name="connsiteY125" fmla="*/ 6056312 h 6858000"/>
              <a:gd name="connsiteX126" fmla="*/ 4690339 w 4693698"/>
              <a:gd name="connsiteY126" fmla="*/ 6113462 h 6858000"/>
              <a:gd name="connsiteX127" fmla="*/ 4693698 w 4693698"/>
              <a:gd name="connsiteY127" fmla="*/ 6183312 h 6858000"/>
              <a:gd name="connsiteX128" fmla="*/ 4690339 w 4693698"/>
              <a:gd name="connsiteY128" fmla="*/ 6251575 h 6858000"/>
              <a:gd name="connsiteX129" fmla="*/ 4681941 w 4693698"/>
              <a:gd name="connsiteY129" fmla="*/ 6311900 h 6858000"/>
              <a:gd name="connsiteX130" fmla="*/ 4670184 w 4693698"/>
              <a:gd name="connsiteY130" fmla="*/ 6361112 h 6858000"/>
              <a:gd name="connsiteX131" fmla="*/ 4655067 w 4693698"/>
              <a:gd name="connsiteY131" fmla="*/ 6407150 h 6858000"/>
              <a:gd name="connsiteX132" fmla="*/ 4638271 w 4693698"/>
              <a:gd name="connsiteY132" fmla="*/ 6448425 h 6858000"/>
              <a:gd name="connsiteX133" fmla="*/ 4619796 w 4693698"/>
              <a:gd name="connsiteY133" fmla="*/ 6488112 h 6858000"/>
              <a:gd name="connsiteX134" fmla="*/ 4601320 w 4693698"/>
              <a:gd name="connsiteY134" fmla="*/ 6523037 h 6858000"/>
              <a:gd name="connsiteX135" fmla="*/ 4581165 w 4693698"/>
              <a:gd name="connsiteY135" fmla="*/ 6561137 h 6858000"/>
              <a:gd name="connsiteX136" fmla="*/ 4561010 w 4693698"/>
              <a:gd name="connsiteY136" fmla="*/ 6597650 h 6858000"/>
              <a:gd name="connsiteX137" fmla="*/ 4544214 w 4693698"/>
              <a:gd name="connsiteY137" fmla="*/ 6640512 h 6858000"/>
              <a:gd name="connsiteX138" fmla="*/ 4527418 w 4693698"/>
              <a:gd name="connsiteY138" fmla="*/ 6683375 h 6858000"/>
              <a:gd name="connsiteX139" fmla="*/ 4517340 w 4693698"/>
              <a:gd name="connsiteY139" fmla="*/ 6735762 h 6858000"/>
              <a:gd name="connsiteX140" fmla="*/ 4508943 w 4693698"/>
              <a:gd name="connsiteY140" fmla="*/ 6791325 h 6858000"/>
              <a:gd name="connsiteX141" fmla="*/ 4503903 w 4693698"/>
              <a:gd name="connsiteY141" fmla="*/ 6858000 h 6858000"/>
              <a:gd name="connsiteX142" fmla="*/ 1582057 w 4693698"/>
              <a:gd name="connsiteY142" fmla="*/ 6858000 h 6858000"/>
              <a:gd name="connsiteX143" fmla="*/ 420914 w 4693698"/>
              <a:gd name="connsiteY143" fmla="*/ 6858000 h 6858000"/>
              <a:gd name="connsiteX144" fmla="*/ 0 w 4693698"/>
              <a:gd name="connsiteY14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4693698" h="6858000">
                <a:moveTo>
                  <a:pt x="0" y="0"/>
                </a:moveTo>
                <a:lnTo>
                  <a:pt x="420914" y="0"/>
                </a:lnTo>
                <a:lnTo>
                  <a:pt x="1582057" y="0"/>
                </a:lnTo>
                <a:lnTo>
                  <a:pt x="4503903" y="0"/>
                </a:lnTo>
                <a:lnTo>
                  <a:pt x="4508943" y="66675"/>
                </a:lnTo>
                <a:lnTo>
                  <a:pt x="4517340" y="122237"/>
                </a:lnTo>
                <a:lnTo>
                  <a:pt x="4527418" y="174625"/>
                </a:lnTo>
                <a:lnTo>
                  <a:pt x="4544214" y="217487"/>
                </a:lnTo>
                <a:lnTo>
                  <a:pt x="4561010" y="260350"/>
                </a:lnTo>
                <a:lnTo>
                  <a:pt x="4581165" y="296862"/>
                </a:lnTo>
                <a:lnTo>
                  <a:pt x="4601320" y="334962"/>
                </a:lnTo>
                <a:lnTo>
                  <a:pt x="4619796" y="369887"/>
                </a:lnTo>
                <a:lnTo>
                  <a:pt x="4638271" y="409575"/>
                </a:lnTo>
                <a:lnTo>
                  <a:pt x="4655067" y="450850"/>
                </a:lnTo>
                <a:lnTo>
                  <a:pt x="4670184" y="496887"/>
                </a:lnTo>
                <a:lnTo>
                  <a:pt x="4681941" y="546100"/>
                </a:lnTo>
                <a:lnTo>
                  <a:pt x="4690339" y="606425"/>
                </a:lnTo>
                <a:lnTo>
                  <a:pt x="4693698" y="673100"/>
                </a:lnTo>
                <a:lnTo>
                  <a:pt x="4690339" y="744537"/>
                </a:lnTo>
                <a:lnTo>
                  <a:pt x="4681941" y="801687"/>
                </a:lnTo>
                <a:lnTo>
                  <a:pt x="4670184" y="854075"/>
                </a:lnTo>
                <a:lnTo>
                  <a:pt x="4655067" y="901700"/>
                </a:lnTo>
                <a:lnTo>
                  <a:pt x="4638271" y="942975"/>
                </a:lnTo>
                <a:lnTo>
                  <a:pt x="4618116" y="981075"/>
                </a:lnTo>
                <a:lnTo>
                  <a:pt x="4597961" y="1017587"/>
                </a:lnTo>
                <a:lnTo>
                  <a:pt x="4577806" y="1055687"/>
                </a:lnTo>
                <a:lnTo>
                  <a:pt x="4559330" y="1095375"/>
                </a:lnTo>
                <a:lnTo>
                  <a:pt x="4540854" y="1136650"/>
                </a:lnTo>
                <a:lnTo>
                  <a:pt x="4525739" y="1182687"/>
                </a:lnTo>
                <a:lnTo>
                  <a:pt x="4515661" y="1235075"/>
                </a:lnTo>
                <a:lnTo>
                  <a:pt x="4505583" y="1295400"/>
                </a:lnTo>
                <a:lnTo>
                  <a:pt x="4503903" y="1363662"/>
                </a:lnTo>
                <a:lnTo>
                  <a:pt x="4505583" y="1431925"/>
                </a:lnTo>
                <a:lnTo>
                  <a:pt x="4515661" y="1492250"/>
                </a:lnTo>
                <a:lnTo>
                  <a:pt x="4525739" y="1544637"/>
                </a:lnTo>
                <a:lnTo>
                  <a:pt x="4540854" y="1589087"/>
                </a:lnTo>
                <a:lnTo>
                  <a:pt x="4559330" y="1631950"/>
                </a:lnTo>
                <a:lnTo>
                  <a:pt x="4577806" y="1671637"/>
                </a:lnTo>
                <a:lnTo>
                  <a:pt x="4597961" y="1708150"/>
                </a:lnTo>
                <a:lnTo>
                  <a:pt x="4618116" y="1743075"/>
                </a:lnTo>
                <a:lnTo>
                  <a:pt x="4638271" y="1782762"/>
                </a:lnTo>
                <a:lnTo>
                  <a:pt x="4655067" y="1824037"/>
                </a:lnTo>
                <a:lnTo>
                  <a:pt x="4670184" y="1870075"/>
                </a:lnTo>
                <a:lnTo>
                  <a:pt x="4681941" y="1922462"/>
                </a:lnTo>
                <a:lnTo>
                  <a:pt x="4690339" y="1982787"/>
                </a:lnTo>
                <a:lnTo>
                  <a:pt x="4693698" y="2051050"/>
                </a:lnTo>
                <a:lnTo>
                  <a:pt x="4690339" y="2119312"/>
                </a:lnTo>
                <a:lnTo>
                  <a:pt x="4681941" y="2179637"/>
                </a:lnTo>
                <a:lnTo>
                  <a:pt x="4670184" y="2232025"/>
                </a:lnTo>
                <a:lnTo>
                  <a:pt x="4655067" y="2278062"/>
                </a:lnTo>
                <a:lnTo>
                  <a:pt x="4638271" y="2319337"/>
                </a:lnTo>
                <a:lnTo>
                  <a:pt x="4618116" y="2359025"/>
                </a:lnTo>
                <a:lnTo>
                  <a:pt x="4597961" y="2395537"/>
                </a:lnTo>
                <a:lnTo>
                  <a:pt x="4577806" y="2433637"/>
                </a:lnTo>
                <a:lnTo>
                  <a:pt x="4559330" y="2471737"/>
                </a:lnTo>
                <a:lnTo>
                  <a:pt x="4540854" y="2513012"/>
                </a:lnTo>
                <a:lnTo>
                  <a:pt x="4525739" y="2560637"/>
                </a:lnTo>
                <a:lnTo>
                  <a:pt x="4515661" y="2613025"/>
                </a:lnTo>
                <a:lnTo>
                  <a:pt x="4505583" y="2671762"/>
                </a:lnTo>
                <a:lnTo>
                  <a:pt x="4503903" y="2741612"/>
                </a:lnTo>
                <a:lnTo>
                  <a:pt x="4505583" y="2809875"/>
                </a:lnTo>
                <a:lnTo>
                  <a:pt x="4515661" y="2868612"/>
                </a:lnTo>
                <a:lnTo>
                  <a:pt x="4525739" y="2922587"/>
                </a:lnTo>
                <a:lnTo>
                  <a:pt x="4540854" y="2967037"/>
                </a:lnTo>
                <a:lnTo>
                  <a:pt x="4559330" y="3009900"/>
                </a:lnTo>
                <a:lnTo>
                  <a:pt x="4577806" y="3046412"/>
                </a:lnTo>
                <a:lnTo>
                  <a:pt x="4597961" y="3084512"/>
                </a:lnTo>
                <a:lnTo>
                  <a:pt x="4618116" y="3121025"/>
                </a:lnTo>
                <a:lnTo>
                  <a:pt x="4638271" y="3160712"/>
                </a:lnTo>
                <a:lnTo>
                  <a:pt x="4655067" y="3201987"/>
                </a:lnTo>
                <a:lnTo>
                  <a:pt x="4670184" y="3248025"/>
                </a:lnTo>
                <a:lnTo>
                  <a:pt x="4681941" y="3300412"/>
                </a:lnTo>
                <a:lnTo>
                  <a:pt x="4690339" y="3360737"/>
                </a:lnTo>
                <a:lnTo>
                  <a:pt x="4693698" y="3427412"/>
                </a:lnTo>
                <a:lnTo>
                  <a:pt x="4690339" y="3497262"/>
                </a:lnTo>
                <a:lnTo>
                  <a:pt x="4681941" y="3557587"/>
                </a:lnTo>
                <a:lnTo>
                  <a:pt x="4670184" y="3609975"/>
                </a:lnTo>
                <a:lnTo>
                  <a:pt x="4655067" y="3656012"/>
                </a:lnTo>
                <a:lnTo>
                  <a:pt x="4638271" y="3697287"/>
                </a:lnTo>
                <a:lnTo>
                  <a:pt x="4618116" y="3736975"/>
                </a:lnTo>
                <a:lnTo>
                  <a:pt x="4577806" y="3811587"/>
                </a:lnTo>
                <a:lnTo>
                  <a:pt x="4559330" y="3848100"/>
                </a:lnTo>
                <a:lnTo>
                  <a:pt x="4540854" y="3890962"/>
                </a:lnTo>
                <a:lnTo>
                  <a:pt x="4525739" y="3935412"/>
                </a:lnTo>
                <a:lnTo>
                  <a:pt x="4515661" y="3987800"/>
                </a:lnTo>
                <a:lnTo>
                  <a:pt x="4505583" y="4048125"/>
                </a:lnTo>
                <a:lnTo>
                  <a:pt x="4503903" y="4116387"/>
                </a:lnTo>
                <a:lnTo>
                  <a:pt x="4505583" y="4186237"/>
                </a:lnTo>
                <a:lnTo>
                  <a:pt x="4515661" y="4244975"/>
                </a:lnTo>
                <a:lnTo>
                  <a:pt x="4525739" y="4297362"/>
                </a:lnTo>
                <a:lnTo>
                  <a:pt x="4540854" y="4343400"/>
                </a:lnTo>
                <a:lnTo>
                  <a:pt x="4559330" y="4386262"/>
                </a:lnTo>
                <a:lnTo>
                  <a:pt x="4577806" y="4424362"/>
                </a:lnTo>
                <a:lnTo>
                  <a:pt x="4618116" y="4498975"/>
                </a:lnTo>
                <a:lnTo>
                  <a:pt x="4638271" y="4537075"/>
                </a:lnTo>
                <a:lnTo>
                  <a:pt x="4655067" y="4579937"/>
                </a:lnTo>
                <a:lnTo>
                  <a:pt x="4670184" y="4625975"/>
                </a:lnTo>
                <a:lnTo>
                  <a:pt x="4681941" y="4678362"/>
                </a:lnTo>
                <a:lnTo>
                  <a:pt x="4690339" y="4738687"/>
                </a:lnTo>
                <a:lnTo>
                  <a:pt x="4693698" y="4806950"/>
                </a:lnTo>
                <a:lnTo>
                  <a:pt x="4690339" y="4875212"/>
                </a:lnTo>
                <a:lnTo>
                  <a:pt x="4681941" y="4935537"/>
                </a:lnTo>
                <a:lnTo>
                  <a:pt x="4670184" y="4987925"/>
                </a:lnTo>
                <a:lnTo>
                  <a:pt x="4655067" y="5033962"/>
                </a:lnTo>
                <a:lnTo>
                  <a:pt x="4638271" y="5075237"/>
                </a:lnTo>
                <a:lnTo>
                  <a:pt x="4618116" y="5114925"/>
                </a:lnTo>
                <a:lnTo>
                  <a:pt x="4597961" y="5149850"/>
                </a:lnTo>
                <a:lnTo>
                  <a:pt x="4577806" y="5186362"/>
                </a:lnTo>
                <a:lnTo>
                  <a:pt x="4559330" y="5226050"/>
                </a:lnTo>
                <a:lnTo>
                  <a:pt x="4540854" y="5268912"/>
                </a:lnTo>
                <a:lnTo>
                  <a:pt x="4525739" y="5313362"/>
                </a:lnTo>
                <a:lnTo>
                  <a:pt x="4515661" y="5365750"/>
                </a:lnTo>
                <a:lnTo>
                  <a:pt x="4505583" y="5426075"/>
                </a:lnTo>
                <a:lnTo>
                  <a:pt x="4503903" y="5494337"/>
                </a:lnTo>
                <a:lnTo>
                  <a:pt x="4505583" y="5562600"/>
                </a:lnTo>
                <a:lnTo>
                  <a:pt x="4515661" y="5622925"/>
                </a:lnTo>
                <a:lnTo>
                  <a:pt x="4525739" y="5675312"/>
                </a:lnTo>
                <a:lnTo>
                  <a:pt x="4540854" y="5721350"/>
                </a:lnTo>
                <a:lnTo>
                  <a:pt x="4559330" y="5762625"/>
                </a:lnTo>
                <a:lnTo>
                  <a:pt x="4577806" y="5802312"/>
                </a:lnTo>
                <a:lnTo>
                  <a:pt x="4597961" y="5840412"/>
                </a:lnTo>
                <a:lnTo>
                  <a:pt x="4618116" y="5876925"/>
                </a:lnTo>
                <a:lnTo>
                  <a:pt x="4638271" y="5915025"/>
                </a:lnTo>
                <a:lnTo>
                  <a:pt x="4655067" y="5956300"/>
                </a:lnTo>
                <a:lnTo>
                  <a:pt x="4670184" y="6003925"/>
                </a:lnTo>
                <a:lnTo>
                  <a:pt x="4681941" y="6056312"/>
                </a:lnTo>
                <a:lnTo>
                  <a:pt x="4690339" y="6113462"/>
                </a:lnTo>
                <a:lnTo>
                  <a:pt x="4693698" y="6183312"/>
                </a:lnTo>
                <a:lnTo>
                  <a:pt x="4690339" y="6251575"/>
                </a:lnTo>
                <a:lnTo>
                  <a:pt x="4681941" y="6311900"/>
                </a:lnTo>
                <a:lnTo>
                  <a:pt x="4670184" y="6361112"/>
                </a:lnTo>
                <a:lnTo>
                  <a:pt x="4655067" y="6407150"/>
                </a:lnTo>
                <a:lnTo>
                  <a:pt x="4638271" y="6448425"/>
                </a:lnTo>
                <a:lnTo>
                  <a:pt x="4619796" y="6488112"/>
                </a:lnTo>
                <a:lnTo>
                  <a:pt x="4601320" y="6523037"/>
                </a:lnTo>
                <a:lnTo>
                  <a:pt x="4581165" y="6561137"/>
                </a:lnTo>
                <a:lnTo>
                  <a:pt x="4561010" y="6597650"/>
                </a:lnTo>
                <a:lnTo>
                  <a:pt x="4544214" y="6640512"/>
                </a:lnTo>
                <a:lnTo>
                  <a:pt x="4527418" y="6683375"/>
                </a:lnTo>
                <a:lnTo>
                  <a:pt x="4517340" y="6735762"/>
                </a:lnTo>
                <a:lnTo>
                  <a:pt x="4508943" y="6791325"/>
                </a:lnTo>
                <a:lnTo>
                  <a:pt x="4503903" y="6858000"/>
                </a:lnTo>
                <a:lnTo>
                  <a:pt x="1582057" y="6858000"/>
                </a:lnTo>
                <a:lnTo>
                  <a:pt x="420914" y="6858000"/>
                </a:lnTo>
                <a:lnTo>
                  <a:pt x="0" y="6858000"/>
                </a:lnTo>
                <a:close/>
              </a:path>
            </a:pathLst>
          </a:custGeom>
          <a:solidFill>
            <a:schemeClr val="tx1"/>
          </a:solidFill>
          <a:ln w="0">
            <a:noFill/>
            <a:prstDash val="solid"/>
            <a:round/>
            <a:headEnd/>
            <a:tailEnd/>
          </a:ln>
        </p:spPr>
        <p:txBody>
          <a:bodyPr wrap="square">
            <a:noAutofit/>
          </a:bodyPr>
          <a:lstStyle/>
          <a:p>
            <a:endParaRPr lang="en-US"/>
          </a:p>
        </p:txBody>
      </p:sp>
      <p:sp>
        <p:nvSpPr>
          <p:cNvPr id="1042" name="Freeform: Shape 1041">
            <a:extLst>
              <a:ext uri="{FF2B5EF4-FFF2-40B4-BE49-F238E27FC236}">
                <a16:creationId xmlns:a16="http://schemas.microsoft.com/office/drawing/2014/main" id="{4B9FAFB2-BEB5-4848-8018-BCAD99E2E1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3628557" cy="6858000"/>
          </a:xfrm>
          <a:custGeom>
            <a:avLst/>
            <a:gdLst>
              <a:gd name="connsiteX0" fmla="*/ 4838076 w 4838076"/>
              <a:gd name="connsiteY0" fmla="*/ 0 h 6858000"/>
              <a:gd name="connsiteX1" fmla="*/ 4417162 w 4838076"/>
              <a:gd name="connsiteY1" fmla="*/ 0 h 6858000"/>
              <a:gd name="connsiteX2" fmla="*/ 3459219 w 4838076"/>
              <a:gd name="connsiteY2" fmla="*/ 0 h 6858000"/>
              <a:gd name="connsiteX3" fmla="*/ 334174 w 4838076"/>
              <a:gd name="connsiteY3" fmla="*/ 0 h 6858000"/>
              <a:gd name="connsiteX4" fmla="*/ 334173 w 4838076"/>
              <a:gd name="connsiteY4" fmla="*/ 0 h 6858000"/>
              <a:gd name="connsiteX5" fmla="*/ 189795 w 4838076"/>
              <a:gd name="connsiteY5" fmla="*/ 0 h 6858000"/>
              <a:gd name="connsiteX6" fmla="*/ 184756 w 4838076"/>
              <a:gd name="connsiteY6" fmla="*/ 66675 h 6858000"/>
              <a:gd name="connsiteX7" fmla="*/ 176358 w 4838076"/>
              <a:gd name="connsiteY7" fmla="*/ 122237 h 6858000"/>
              <a:gd name="connsiteX8" fmla="*/ 166281 w 4838076"/>
              <a:gd name="connsiteY8" fmla="*/ 174625 h 6858000"/>
              <a:gd name="connsiteX9" fmla="*/ 149485 w 4838076"/>
              <a:gd name="connsiteY9" fmla="*/ 217487 h 6858000"/>
              <a:gd name="connsiteX10" fmla="*/ 132689 w 4838076"/>
              <a:gd name="connsiteY10" fmla="*/ 260350 h 6858000"/>
              <a:gd name="connsiteX11" fmla="*/ 112534 w 4838076"/>
              <a:gd name="connsiteY11" fmla="*/ 296862 h 6858000"/>
              <a:gd name="connsiteX12" fmla="*/ 92379 w 4838076"/>
              <a:gd name="connsiteY12" fmla="*/ 334962 h 6858000"/>
              <a:gd name="connsiteX13" fmla="*/ 73903 w 4838076"/>
              <a:gd name="connsiteY13" fmla="*/ 369887 h 6858000"/>
              <a:gd name="connsiteX14" fmla="*/ 55427 w 4838076"/>
              <a:gd name="connsiteY14" fmla="*/ 409575 h 6858000"/>
              <a:gd name="connsiteX15" fmla="*/ 38632 w 4838076"/>
              <a:gd name="connsiteY15" fmla="*/ 450850 h 6858000"/>
              <a:gd name="connsiteX16" fmla="*/ 23515 w 4838076"/>
              <a:gd name="connsiteY16" fmla="*/ 496887 h 6858000"/>
              <a:gd name="connsiteX17" fmla="*/ 11758 w 4838076"/>
              <a:gd name="connsiteY17" fmla="*/ 546100 h 6858000"/>
              <a:gd name="connsiteX18" fmla="*/ 3359 w 4838076"/>
              <a:gd name="connsiteY18" fmla="*/ 606425 h 6858000"/>
              <a:gd name="connsiteX19" fmla="*/ 0 w 4838076"/>
              <a:gd name="connsiteY19" fmla="*/ 673100 h 6858000"/>
              <a:gd name="connsiteX20" fmla="*/ 3359 w 4838076"/>
              <a:gd name="connsiteY20" fmla="*/ 744537 h 6858000"/>
              <a:gd name="connsiteX21" fmla="*/ 11758 w 4838076"/>
              <a:gd name="connsiteY21" fmla="*/ 801687 h 6858000"/>
              <a:gd name="connsiteX22" fmla="*/ 23515 w 4838076"/>
              <a:gd name="connsiteY22" fmla="*/ 854075 h 6858000"/>
              <a:gd name="connsiteX23" fmla="*/ 38632 w 4838076"/>
              <a:gd name="connsiteY23" fmla="*/ 901700 h 6858000"/>
              <a:gd name="connsiteX24" fmla="*/ 55427 w 4838076"/>
              <a:gd name="connsiteY24" fmla="*/ 942975 h 6858000"/>
              <a:gd name="connsiteX25" fmla="*/ 75583 w 4838076"/>
              <a:gd name="connsiteY25" fmla="*/ 981075 h 6858000"/>
              <a:gd name="connsiteX26" fmla="*/ 95738 w 4838076"/>
              <a:gd name="connsiteY26" fmla="*/ 1017587 h 6858000"/>
              <a:gd name="connsiteX27" fmla="*/ 115893 w 4838076"/>
              <a:gd name="connsiteY27" fmla="*/ 1055687 h 6858000"/>
              <a:gd name="connsiteX28" fmla="*/ 134368 w 4838076"/>
              <a:gd name="connsiteY28" fmla="*/ 1095375 h 6858000"/>
              <a:gd name="connsiteX29" fmla="*/ 152844 w 4838076"/>
              <a:gd name="connsiteY29" fmla="*/ 1136650 h 6858000"/>
              <a:gd name="connsiteX30" fmla="*/ 167960 w 4838076"/>
              <a:gd name="connsiteY30" fmla="*/ 1182687 h 6858000"/>
              <a:gd name="connsiteX31" fmla="*/ 178038 w 4838076"/>
              <a:gd name="connsiteY31" fmla="*/ 1235075 h 6858000"/>
              <a:gd name="connsiteX32" fmla="*/ 188115 w 4838076"/>
              <a:gd name="connsiteY32" fmla="*/ 1295400 h 6858000"/>
              <a:gd name="connsiteX33" fmla="*/ 189795 w 4838076"/>
              <a:gd name="connsiteY33" fmla="*/ 1363662 h 6858000"/>
              <a:gd name="connsiteX34" fmla="*/ 188115 w 4838076"/>
              <a:gd name="connsiteY34" fmla="*/ 1431925 h 6858000"/>
              <a:gd name="connsiteX35" fmla="*/ 178038 w 4838076"/>
              <a:gd name="connsiteY35" fmla="*/ 1492250 h 6858000"/>
              <a:gd name="connsiteX36" fmla="*/ 167960 w 4838076"/>
              <a:gd name="connsiteY36" fmla="*/ 1544637 h 6858000"/>
              <a:gd name="connsiteX37" fmla="*/ 152844 w 4838076"/>
              <a:gd name="connsiteY37" fmla="*/ 1589087 h 6858000"/>
              <a:gd name="connsiteX38" fmla="*/ 134368 w 4838076"/>
              <a:gd name="connsiteY38" fmla="*/ 1631950 h 6858000"/>
              <a:gd name="connsiteX39" fmla="*/ 115893 w 4838076"/>
              <a:gd name="connsiteY39" fmla="*/ 1671637 h 6858000"/>
              <a:gd name="connsiteX40" fmla="*/ 95738 w 4838076"/>
              <a:gd name="connsiteY40" fmla="*/ 1708150 h 6858000"/>
              <a:gd name="connsiteX41" fmla="*/ 75583 w 4838076"/>
              <a:gd name="connsiteY41" fmla="*/ 1743075 h 6858000"/>
              <a:gd name="connsiteX42" fmla="*/ 55427 w 4838076"/>
              <a:gd name="connsiteY42" fmla="*/ 1782762 h 6858000"/>
              <a:gd name="connsiteX43" fmla="*/ 38632 w 4838076"/>
              <a:gd name="connsiteY43" fmla="*/ 1824037 h 6858000"/>
              <a:gd name="connsiteX44" fmla="*/ 23515 w 4838076"/>
              <a:gd name="connsiteY44" fmla="*/ 1870075 h 6858000"/>
              <a:gd name="connsiteX45" fmla="*/ 11758 w 4838076"/>
              <a:gd name="connsiteY45" fmla="*/ 1922462 h 6858000"/>
              <a:gd name="connsiteX46" fmla="*/ 3359 w 4838076"/>
              <a:gd name="connsiteY46" fmla="*/ 1982787 h 6858000"/>
              <a:gd name="connsiteX47" fmla="*/ 0 w 4838076"/>
              <a:gd name="connsiteY47" fmla="*/ 2051050 h 6858000"/>
              <a:gd name="connsiteX48" fmla="*/ 3359 w 4838076"/>
              <a:gd name="connsiteY48" fmla="*/ 2119312 h 6858000"/>
              <a:gd name="connsiteX49" fmla="*/ 11758 w 4838076"/>
              <a:gd name="connsiteY49" fmla="*/ 2179637 h 6858000"/>
              <a:gd name="connsiteX50" fmla="*/ 23515 w 4838076"/>
              <a:gd name="connsiteY50" fmla="*/ 2232025 h 6858000"/>
              <a:gd name="connsiteX51" fmla="*/ 38632 w 4838076"/>
              <a:gd name="connsiteY51" fmla="*/ 2278062 h 6858000"/>
              <a:gd name="connsiteX52" fmla="*/ 55427 w 4838076"/>
              <a:gd name="connsiteY52" fmla="*/ 2319337 h 6858000"/>
              <a:gd name="connsiteX53" fmla="*/ 75583 w 4838076"/>
              <a:gd name="connsiteY53" fmla="*/ 2359025 h 6858000"/>
              <a:gd name="connsiteX54" fmla="*/ 95738 w 4838076"/>
              <a:gd name="connsiteY54" fmla="*/ 2395537 h 6858000"/>
              <a:gd name="connsiteX55" fmla="*/ 115893 w 4838076"/>
              <a:gd name="connsiteY55" fmla="*/ 2433637 h 6858000"/>
              <a:gd name="connsiteX56" fmla="*/ 134368 w 4838076"/>
              <a:gd name="connsiteY56" fmla="*/ 2471737 h 6858000"/>
              <a:gd name="connsiteX57" fmla="*/ 152844 w 4838076"/>
              <a:gd name="connsiteY57" fmla="*/ 2513012 h 6858000"/>
              <a:gd name="connsiteX58" fmla="*/ 167960 w 4838076"/>
              <a:gd name="connsiteY58" fmla="*/ 2560637 h 6858000"/>
              <a:gd name="connsiteX59" fmla="*/ 178038 w 4838076"/>
              <a:gd name="connsiteY59" fmla="*/ 2613025 h 6858000"/>
              <a:gd name="connsiteX60" fmla="*/ 188115 w 4838076"/>
              <a:gd name="connsiteY60" fmla="*/ 2671762 h 6858000"/>
              <a:gd name="connsiteX61" fmla="*/ 189795 w 4838076"/>
              <a:gd name="connsiteY61" fmla="*/ 2741612 h 6858000"/>
              <a:gd name="connsiteX62" fmla="*/ 188115 w 4838076"/>
              <a:gd name="connsiteY62" fmla="*/ 2809875 h 6858000"/>
              <a:gd name="connsiteX63" fmla="*/ 178038 w 4838076"/>
              <a:gd name="connsiteY63" fmla="*/ 2868612 h 6858000"/>
              <a:gd name="connsiteX64" fmla="*/ 167960 w 4838076"/>
              <a:gd name="connsiteY64" fmla="*/ 2922587 h 6858000"/>
              <a:gd name="connsiteX65" fmla="*/ 152844 w 4838076"/>
              <a:gd name="connsiteY65" fmla="*/ 2967037 h 6858000"/>
              <a:gd name="connsiteX66" fmla="*/ 134368 w 4838076"/>
              <a:gd name="connsiteY66" fmla="*/ 3009900 h 6858000"/>
              <a:gd name="connsiteX67" fmla="*/ 115893 w 4838076"/>
              <a:gd name="connsiteY67" fmla="*/ 3046412 h 6858000"/>
              <a:gd name="connsiteX68" fmla="*/ 95738 w 4838076"/>
              <a:gd name="connsiteY68" fmla="*/ 3084512 h 6858000"/>
              <a:gd name="connsiteX69" fmla="*/ 75583 w 4838076"/>
              <a:gd name="connsiteY69" fmla="*/ 3121025 h 6858000"/>
              <a:gd name="connsiteX70" fmla="*/ 55427 w 4838076"/>
              <a:gd name="connsiteY70" fmla="*/ 3160712 h 6858000"/>
              <a:gd name="connsiteX71" fmla="*/ 38632 w 4838076"/>
              <a:gd name="connsiteY71" fmla="*/ 3201987 h 6858000"/>
              <a:gd name="connsiteX72" fmla="*/ 23515 w 4838076"/>
              <a:gd name="connsiteY72" fmla="*/ 3248025 h 6858000"/>
              <a:gd name="connsiteX73" fmla="*/ 11758 w 4838076"/>
              <a:gd name="connsiteY73" fmla="*/ 3300412 h 6858000"/>
              <a:gd name="connsiteX74" fmla="*/ 3359 w 4838076"/>
              <a:gd name="connsiteY74" fmla="*/ 3360737 h 6858000"/>
              <a:gd name="connsiteX75" fmla="*/ 0 w 4838076"/>
              <a:gd name="connsiteY75" fmla="*/ 3427412 h 6858000"/>
              <a:gd name="connsiteX76" fmla="*/ 3359 w 4838076"/>
              <a:gd name="connsiteY76" fmla="*/ 3497262 h 6858000"/>
              <a:gd name="connsiteX77" fmla="*/ 11758 w 4838076"/>
              <a:gd name="connsiteY77" fmla="*/ 3557587 h 6858000"/>
              <a:gd name="connsiteX78" fmla="*/ 23515 w 4838076"/>
              <a:gd name="connsiteY78" fmla="*/ 3609975 h 6858000"/>
              <a:gd name="connsiteX79" fmla="*/ 38632 w 4838076"/>
              <a:gd name="connsiteY79" fmla="*/ 3656012 h 6858000"/>
              <a:gd name="connsiteX80" fmla="*/ 55427 w 4838076"/>
              <a:gd name="connsiteY80" fmla="*/ 3697287 h 6858000"/>
              <a:gd name="connsiteX81" fmla="*/ 75583 w 4838076"/>
              <a:gd name="connsiteY81" fmla="*/ 3736975 h 6858000"/>
              <a:gd name="connsiteX82" fmla="*/ 115893 w 4838076"/>
              <a:gd name="connsiteY82" fmla="*/ 3811587 h 6858000"/>
              <a:gd name="connsiteX83" fmla="*/ 134368 w 4838076"/>
              <a:gd name="connsiteY83" fmla="*/ 3848100 h 6858000"/>
              <a:gd name="connsiteX84" fmla="*/ 152844 w 4838076"/>
              <a:gd name="connsiteY84" fmla="*/ 3890962 h 6858000"/>
              <a:gd name="connsiteX85" fmla="*/ 167960 w 4838076"/>
              <a:gd name="connsiteY85" fmla="*/ 3935412 h 6858000"/>
              <a:gd name="connsiteX86" fmla="*/ 178038 w 4838076"/>
              <a:gd name="connsiteY86" fmla="*/ 3987800 h 6858000"/>
              <a:gd name="connsiteX87" fmla="*/ 188115 w 4838076"/>
              <a:gd name="connsiteY87" fmla="*/ 4048125 h 6858000"/>
              <a:gd name="connsiteX88" fmla="*/ 189795 w 4838076"/>
              <a:gd name="connsiteY88" fmla="*/ 4116387 h 6858000"/>
              <a:gd name="connsiteX89" fmla="*/ 188115 w 4838076"/>
              <a:gd name="connsiteY89" fmla="*/ 4186237 h 6858000"/>
              <a:gd name="connsiteX90" fmla="*/ 178038 w 4838076"/>
              <a:gd name="connsiteY90" fmla="*/ 4244975 h 6858000"/>
              <a:gd name="connsiteX91" fmla="*/ 167960 w 4838076"/>
              <a:gd name="connsiteY91" fmla="*/ 4297362 h 6858000"/>
              <a:gd name="connsiteX92" fmla="*/ 152844 w 4838076"/>
              <a:gd name="connsiteY92" fmla="*/ 4343400 h 6858000"/>
              <a:gd name="connsiteX93" fmla="*/ 134368 w 4838076"/>
              <a:gd name="connsiteY93" fmla="*/ 4386262 h 6858000"/>
              <a:gd name="connsiteX94" fmla="*/ 115893 w 4838076"/>
              <a:gd name="connsiteY94" fmla="*/ 4424362 h 6858000"/>
              <a:gd name="connsiteX95" fmla="*/ 75583 w 4838076"/>
              <a:gd name="connsiteY95" fmla="*/ 4498975 h 6858000"/>
              <a:gd name="connsiteX96" fmla="*/ 55427 w 4838076"/>
              <a:gd name="connsiteY96" fmla="*/ 4537075 h 6858000"/>
              <a:gd name="connsiteX97" fmla="*/ 38632 w 4838076"/>
              <a:gd name="connsiteY97" fmla="*/ 4579937 h 6858000"/>
              <a:gd name="connsiteX98" fmla="*/ 23515 w 4838076"/>
              <a:gd name="connsiteY98" fmla="*/ 4625975 h 6858000"/>
              <a:gd name="connsiteX99" fmla="*/ 11758 w 4838076"/>
              <a:gd name="connsiteY99" fmla="*/ 4678362 h 6858000"/>
              <a:gd name="connsiteX100" fmla="*/ 3359 w 4838076"/>
              <a:gd name="connsiteY100" fmla="*/ 4738687 h 6858000"/>
              <a:gd name="connsiteX101" fmla="*/ 0 w 4838076"/>
              <a:gd name="connsiteY101" fmla="*/ 4806950 h 6858000"/>
              <a:gd name="connsiteX102" fmla="*/ 3359 w 4838076"/>
              <a:gd name="connsiteY102" fmla="*/ 4875212 h 6858000"/>
              <a:gd name="connsiteX103" fmla="*/ 11758 w 4838076"/>
              <a:gd name="connsiteY103" fmla="*/ 4935537 h 6858000"/>
              <a:gd name="connsiteX104" fmla="*/ 23515 w 4838076"/>
              <a:gd name="connsiteY104" fmla="*/ 4987925 h 6858000"/>
              <a:gd name="connsiteX105" fmla="*/ 38632 w 4838076"/>
              <a:gd name="connsiteY105" fmla="*/ 5033962 h 6858000"/>
              <a:gd name="connsiteX106" fmla="*/ 55427 w 4838076"/>
              <a:gd name="connsiteY106" fmla="*/ 5075237 h 6858000"/>
              <a:gd name="connsiteX107" fmla="*/ 75583 w 4838076"/>
              <a:gd name="connsiteY107" fmla="*/ 5114925 h 6858000"/>
              <a:gd name="connsiteX108" fmla="*/ 95738 w 4838076"/>
              <a:gd name="connsiteY108" fmla="*/ 5149850 h 6858000"/>
              <a:gd name="connsiteX109" fmla="*/ 115893 w 4838076"/>
              <a:gd name="connsiteY109" fmla="*/ 5186362 h 6858000"/>
              <a:gd name="connsiteX110" fmla="*/ 134368 w 4838076"/>
              <a:gd name="connsiteY110" fmla="*/ 5226050 h 6858000"/>
              <a:gd name="connsiteX111" fmla="*/ 152844 w 4838076"/>
              <a:gd name="connsiteY111" fmla="*/ 5268912 h 6858000"/>
              <a:gd name="connsiteX112" fmla="*/ 167960 w 4838076"/>
              <a:gd name="connsiteY112" fmla="*/ 5313362 h 6858000"/>
              <a:gd name="connsiteX113" fmla="*/ 178038 w 4838076"/>
              <a:gd name="connsiteY113" fmla="*/ 5365750 h 6858000"/>
              <a:gd name="connsiteX114" fmla="*/ 188115 w 4838076"/>
              <a:gd name="connsiteY114" fmla="*/ 5426075 h 6858000"/>
              <a:gd name="connsiteX115" fmla="*/ 189795 w 4838076"/>
              <a:gd name="connsiteY115" fmla="*/ 5494337 h 6858000"/>
              <a:gd name="connsiteX116" fmla="*/ 188115 w 4838076"/>
              <a:gd name="connsiteY116" fmla="*/ 5562600 h 6858000"/>
              <a:gd name="connsiteX117" fmla="*/ 178038 w 4838076"/>
              <a:gd name="connsiteY117" fmla="*/ 5622925 h 6858000"/>
              <a:gd name="connsiteX118" fmla="*/ 167960 w 4838076"/>
              <a:gd name="connsiteY118" fmla="*/ 5675312 h 6858000"/>
              <a:gd name="connsiteX119" fmla="*/ 152844 w 4838076"/>
              <a:gd name="connsiteY119" fmla="*/ 5721350 h 6858000"/>
              <a:gd name="connsiteX120" fmla="*/ 134368 w 4838076"/>
              <a:gd name="connsiteY120" fmla="*/ 5762625 h 6858000"/>
              <a:gd name="connsiteX121" fmla="*/ 115893 w 4838076"/>
              <a:gd name="connsiteY121" fmla="*/ 5802312 h 6858000"/>
              <a:gd name="connsiteX122" fmla="*/ 95738 w 4838076"/>
              <a:gd name="connsiteY122" fmla="*/ 5840412 h 6858000"/>
              <a:gd name="connsiteX123" fmla="*/ 75583 w 4838076"/>
              <a:gd name="connsiteY123" fmla="*/ 5876925 h 6858000"/>
              <a:gd name="connsiteX124" fmla="*/ 55427 w 4838076"/>
              <a:gd name="connsiteY124" fmla="*/ 5915025 h 6858000"/>
              <a:gd name="connsiteX125" fmla="*/ 38632 w 4838076"/>
              <a:gd name="connsiteY125" fmla="*/ 5956300 h 6858000"/>
              <a:gd name="connsiteX126" fmla="*/ 23515 w 4838076"/>
              <a:gd name="connsiteY126" fmla="*/ 6003925 h 6858000"/>
              <a:gd name="connsiteX127" fmla="*/ 11758 w 4838076"/>
              <a:gd name="connsiteY127" fmla="*/ 6056312 h 6858000"/>
              <a:gd name="connsiteX128" fmla="*/ 3359 w 4838076"/>
              <a:gd name="connsiteY128" fmla="*/ 6113462 h 6858000"/>
              <a:gd name="connsiteX129" fmla="*/ 0 w 4838076"/>
              <a:gd name="connsiteY129" fmla="*/ 6183312 h 6858000"/>
              <a:gd name="connsiteX130" fmla="*/ 3359 w 4838076"/>
              <a:gd name="connsiteY130" fmla="*/ 6251575 h 6858000"/>
              <a:gd name="connsiteX131" fmla="*/ 11758 w 4838076"/>
              <a:gd name="connsiteY131" fmla="*/ 6311900 h 6858000"/>
              <a:gd name="connsiteX132" fmla="*/ 23515 w 4838076"/>
              <a:gd name="connsiteY132" fmla="*/ 6361112 h 6858000"/>
              <a:gd name="connsiteX133" fmla="*/ 38632 w 4838076"/>
              <a:gd name="connsiteY133" fmla="*/ 6407150 h 6858000"/>
              <a:gd name="connsiteX134" fmla="*/ 55427 w 4838076"/>
              <a:gd name="connsiteY134" fmla="*/ 6448425 h 6858000"/>
              <a:gd name="connsiteX135" fmla="*/ 73903 w 4838076"/>
              <a:gd name="connsiteY135" fmla="*/ 6488112 h 6858000"/>
              <a:gd name="connsiteX136" fmla="*/ 92379 w 4838076"/>
              <a:gd name="connsiteY136" fmla="*/ 6523037 h 6858000"/>
              <a:gd name="connsiteX137" fmla="*/ 112534 w 4838076"/>
              <a:gd name="connsiteY137" fmla="*/ 6561137 h 6858000"/>
              <a:gd name="connsiteX138" fmla="*/ 132689 w 4838076"/>
              <a:gd name="connsiteY138" fmla="*/ 6597650 h 6858000"/>
              <a:gd name="connsiteX139" fmla="*/ 149485 w 4838076"/>
              <a:gd name="connsiteY139" fmla="*/ 6640512 h 6858000"/>
              <a:gd name="connsiteX140" fmla="*/ 166281 w 4838076"/>
              <a:gd name="connsiteY140" fmla="*/ 6683375 h 6858000"/>
              <a:gd name="connsiteX141" fmla="*/ 176358 w 4838076"/>
              <a:gd name="connsiteY141" fmla="*/ 6735762 h 6858000"/>
              <a:gd name="connsiteX142" fmla="*/ 184756 w 4838076"/>
              <a:gd name="connsiteY142" fmla="*/ 6791325 h 6858000"/>
              <a:gd name="connsiteX143" fmla="*/ 189795 w 4838076"/>
              <a:gd name="connsiteY143" fmla="*/ 6858000 h 6858000"/>
              <a:gd name="connsiteX144" fmla="*/ 334173 w 4838076"/>
              <a:gd name="connsiteY144" fmla="*/ 6858000 h 6858000"/>
              <a:gd name="connsiteX145" fmla="*/ 334174 w 4838076"/>
              <a:gd name="connsiteY145" fmla="*/ 6858000 h 6858000"/>
              <a:gd name="connsiteX146" fmla="*/ 3459219 w 4838076"/>
              <a:gd name="connsiteY146" fmla="*/ 6858000 h 6858000"/>
              <a:gd name="connsiteX147" fmla="*/ 4417162 w 4838076"/>
              <a:gd name="connsiteY147" fmla="*/ 6858000 h 6858000"/>
              <a:gd name="connsiteX148" fmla="*/ 4838076 w 4838076"/>
              <a:gd name="connsiteY14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4838076" h="6858000">
                <a:moveTo>
                  <a:pt x="4838076" y="0"/>
                </a:moveTo>
                <a:lnTo>
                  <a:pt x="4417162" y="0"/>
                </a:lnTo>
                <a:lnTo>
                  <a:pt x="3459219" y="0"/>
                </a:lnTo>
                <a:lnTo>
                  <a:pt x="334174" y="0"/>
                </a:lnTo>
                <a:lnTo>
                  <a:pt x="334173" y="0"/>
                </a:lnTo>
                <a:lnTo>
                  <a:pt x="189795" y="0"/>
                </a:lnTo>
                <a:lnTo>
                  <a:pt x="184756" y="66675"/>
                </a:lnTo>
                <a:lnTo>
                  <a:pt x="176358" y="122237"/>
                </a:lnTo>
                <a:lnTo>
                  <a:pt x="166281" y="174625"/>
                </a:lnTo>
                <a:lnTo>
                  <a:pt x="149485" y="217487"/>
                </a:lnTo>
                <a:lnTo>
                  <a:pt x="132689" y="260350"/>
                </a:lnTo>
                <a:lnTo>
                  <a:pt x="112534" y="296862"/>
                </a:lnTo>
                <a:lnTo>
                  <a:pt x="92379" y="334962"/>
                </a:lnTo>
                <a:lnTo>
                  <a:pt x="73903" y="369887"/>
                </a:lnTo>
                <a:lnTo>
                  <a:pt x="55427" y="409575"/>
                </a:lnTo>
                <a:lnTo>
                  <a:pt x="38632" y="450850"/>
                </a:lnTo>
                <a:lnTo>
                  <a:pt x="23515" y="496887"/>
                </a:lnTo>
                <a:lnTo>
                  <a:pt x="11758" y="546100"/>
                </a:lnTo>
                <a:lnTo>
                  <a:pt x="3359" y="606425"/>
                </a:lnTo>
                <a:lnTo>
                  <a:pt x="0" y="673100"/>
                </a:lnTo>
                <a:lnTo>
                  <a:pt x="3359" y="744537"/>
                </a:lnTo>
                <a:lnTo>
                  <a:pt x="11758" y="801687"/>
                </a:lnTo>
                <a:lnTo>
                  <a:pt x="23515" y="854075"/>
                </a:lnTo>
                <a:lnTo>
                  <a:pt x="38632" y="901700"/>
                </a:lnTo>
                <a:lnTo>
                  <a:pt x="55427" y="942975"/>
                </a:lnTo>
                <a:lnTo>
                  <a:pt x="75583" y="981075"/>
                </a:lnTo>
                <a:lnTo>
                  <a:pt x="95738" y="1017587"/>
                </a:lnTo>
                <a:lnTo>
                  <a:pt x="115893" y="1055687"/>
                </a:lnTo>
                <a:lnTo>
                  <a:pt x="134368" y="1095375"/>
                </a:lnTo>
                <a:lnTo>
                  <a:pt x="152844" y="1136650"/>
                </a:lnTo>
                <a:lnTo>
                  <a:pt x="167960" y="1182687"/>
                </a:lnTo>
                <a:lnTo>
                  <a:pt x="178038" y="1235075"/>
                </a:lnTo>
                <a:lnTo>
                  <a:pt x="188115" y="1295400"/>
                </a:lnTo>
                <a:lnTo>
                  <a:pt x="189795" y="1363662"/>
                </a:lnTo>
                <a:lnTo>
                  <a:pt x="188115" y="1431925"/>
                </a:lnTo>
                <a:lnTo>
                  <a:pt x="178038" y="1492250"/>
                </a:lnTo>
                <a:lnTo>
                  <a:pt x="167960" y="1544637"/>
                </a:lnTo>
                <a:lnTo>
                  <a:pt x="152844" y="1589087"/>
                </a:lnTo>
                <a:lnTo>
                  <a:pt x="134368" y="1631950"/>
                </a:lnTo>
                <a:lnTo>
                  <a:pt x="115893" y="1671637"/>
                </a:lnTo>
                <a:lnTo>
                  <a:pt x="95738" y="1708150"/>
                </a:lnTo>
                <a:lnTo>
                  <a:pt x="75583" y="1743075"/>
                </a:lnTo>
                <a:lnTo>
                  <a:pt x="55427" y="1782762"/>
                </a:lnTo>
                <a:lnTo>
                  <a:pt x="38632" y="1824037"/>
                </a:lnTo>
                <a:lnTo>
                  <a:pt x="23515" y="1870075"/>
                </a:lnTo>
                <a:lnTo>
                  <a:pt x="11758" y="1922462"/>
                </a:lnTo>
                <a:lnTo>
                  <a:pt x="3359" y="1982787"/>
                </a:lnTo>
                <a:lnTo>
                  <a:pt x="0" y="2051050"/>
                </a:lnTo>
                <a:lnTo>
                  <a:pt x="3359" y="2119312"/>
                </a:lnTo>
                <a:lnTo>
                  <a:pt x="11758" y="2179637"/>
                </a:lnTo>
                <a:lnTo>
                  <a:pt x="23515" y="2232025"/>
                </a:lnTo>
                <a:lnTo>
                  <a:pt x="38632" y="2278062"/>
                </a:lnTo>
                <a:lnTo>
                  <a:pt x="55427" y="2319337"/>
                </a:lnTo>
                <a:lnTo>
                  <a:pt x="75583" y="2359025"/>
                </a:lnTo>
                <a:lnTo>
                  <a:pt x="95738" y="2395537"/>
                </a:lnTo>
                <a:lnTo>
                  <a:pt x="115893" y="2433637"/>
                </a:lnTo>
                <a:lnTo>
                  <a:pt x="134368" y="2471737"/>
                </a:lnTo>
                <a:lnTo>
                  <a:pt x="152844" y="2513012"/>
                </a:lnTo>
                <a:lnTo>
                  <a:pt x="167960" y="2560637"/>
                </a:lnTo>
                <a:lnTo>
                  <a:pt x="178038" y="2613025"/>
                </a:lnTo>
                <a:lnTo>
                  <a:pt x="188115" y="2671762"/>
                </a:lnTo>
                <a:lnTo>
                  <a:pt x="189795" y="2741612"/>
                </a:lnTo>
                <a:lnTo>
                  <a:pt x="188115" y="2809875"/>
                </a:lnTo>
                <a:lnTo>
                  <a:pt x="178038" y="2868612"/>
                </a:lnTo>
                <a:lnTo>
                  <a:pt x="167960" y="2922587"/>
                </a:lnTo>
                <a:lnTo>
                  <a:pt x="152844" y="2967037"/>
                </a:lnTo>
                <a:lnTo>
                  <a:pt x="134368" y="3009900"/>
                </a:lnTo>
                <a:lnTo>
                  <a:pt x="115893" y="3046412"/>
                </a:lnTo>
                <a:lnTo>
                  <a:pt x="95738" y="3084512"/>
                </a:lnTo>
                <a:lnTo>
                  <a:pt x="75583" y="3121025"/>
                </a:lnTo>
                <a:lnTo>
                  <a:pt x="55427" y="3160712"/>
                </a:lnTo>
                <a:lnTo>
                  <a:pt x="38632" y="3201987"/>
                </a:lnTo>
                <a:lnTo>
                  <a:pt x="23515" y="3248025"/>
                </a:lnTo>
                <a:lnTo>
                  <a:pt x="11758" y="3300412"/>
                </a:lnTo>
                <a:lnTo>
                  <a:pt x="3359" y="3360737"/>
                </a:lnTo>
                <a:lnTo>
                  <a:pt x="0" y="3427412"/>
                </a:lnTo>
                <a:lnTo>
                  <a:pt x="3359" y="3497262"/>
                </a:lnTo>
                <a:lnTo>
                  <a:pt x="11758" y="3557587"/>
                </a:lnTo>
                <a:lnTo>
                  <a:pt x="23515" y="3609975"/>
                </a:lnTo>
                <a:lnTo>
                  <a:pt x="38632" y="3656012"/>
                </a:lnTo>
                <a:lnTo>
                  <a:pt x="55427" y="3697287"/>
                </a:lnTo>
                <a:lnTo>
                  <a:pt x="75583" y="3736975"/>
                </a:lnTo>
                <a:lnTo>
                  <a:pt x="115893" y="3811587"/>
                </a:lnTo>
                <a:lnTo>
                  <a:pt x="134368" y="3848100"/>
                </a:lnTo>
                <a:lnTo>
                  <a:pt x="152844" y="3890962"/>
                </a:lnTo>
                <a:lnTo>
                  <a:pt x="167960" y="3935412"/>
                </a:lnTo>
                <a:lnTo>
                  <a:pt x="178038" y="3987800"/>
                </a:lnTo>
                <a:lnTo>
                  <a:pt x="188115" y="4048125"/>
                </a:lnTo>
                <a:lnTo>
                  <a:pt x="189795" y="4116387"/>
                </a:lnTo>
                <a:lnTo>
                  <a:pt x="188115" y="4186237"/>
                </a:lnTo>
                <a:lnTo>
                  <a:pt x="178038" y="4244975"/>
                </a:lnTo>
                <a:lnTo>
                  <a:pt x="167960" y="4297362"/>
                </a:lnTo>
                <a:lnTo>
                  <a:pt x="152844" y="4343400"/>
                </a:lnTo>
                <a:lnTo>
                  <a:pt x="134368" y="4386262"/>
                </a:lnTo>
                <a:lnTo>
                  <a:pt x="115893" y="4424362"/>
                </a:lnTo>
                <a:lnTo>
                  <a:pt x="75583" y="4498975"/>
                </a:lnTo>
                <a:lnTo>
                  <a:pt x="55427" y="4537075"/>
                </a:lnTo>
                <a:lnTo>
                  <a:pt x="38632" y="4579937"/>
                </a:lnTo>
                <a:lnTo>
                  <a:pt x="23515" y="4625975"/>
                </a:lnTo>
                <a:lnTo>
                  <a:pt x="11758" y="4678362"/>
                </a:lnTo>
                <a:lnTo>
                  <a:pt x="3359" y="4738687"/>
                </a:lnTo>
                <a:lnTo>
                  <a:pt x="0" y="4806950"/>
                </a:lnTo>
                <a:lnTo>
                  <a:pt x="3359" y="4875212"/>
                </a:lnTo>
                <a:lnTo>
                  <a:pt x="11758" y="4935537"/>
                </a:lnTo>
                <a:lnTo>
                  <a:pt x="23515" y="4987925"/>
                </a:lnTo>
                <a:lnTo>
                  <a:pt x="38632" y="5033962"/>
                </a:lnTo>
                <a:lnTo>
                  <a:pt x="55427" y="5075237"/>
                </a:lnTo>
                <a:lnTo>
                  <a:pt x="75583" y="5114925"/>
                </a:lnTo>
                <a:lnTo>
                  <a:pt x="95738" y="5149850"/>
                </a:lnTo>
                <a:lnTo>
                  <a:pt x="115893" y="5186362"/>
                </a:lnTo>
                <a:lnTo>
                  <a:pt x="134368" y="5226050"/>
                </a:lnTo>
                <a:lnTo>
                  <a:pt x="152844" y="5268912"/>
                </a:lnTo>
                <a:lnTo>
                  <a:pt x="167960" y="5313362"/>
                </a:lnTo>
                <a:lnTo>
                  <a:pt x="178038" y="5365750"/>
                </a:lnTo>
                <a:lnTo>
                  <a:pt x="188115" y="5426075"/>
                </a:lnTo>
                <a:lnTo>
                  <a:pt x="189795" y="5494337"/>
                </a:lnTo>
                <a:lnTo>
                  <a:pt x="188115" y="5562600"/>
                </a:lnTo>
                <a:lnTo>
                  <a:pt x="178038" y="5622925"/>
                </a:lnTo>
                <a:lnTo>
                  <a:pt x="167960" y="5675312"/>
                </a:lnTo>
                <a:lnTo>
                  <a:pt x="152844" y="5721350"/>
                </a:lnTo>
                <a:lnTo>
                  <a:pt x="134368" y="5762625"/>
                </a:lnTo>
                <a:lnTo>
                  <a:pt x="115893" y="5802312"/>
                </a:lnTo>
                <a:lnTo>
                  <a:pt x="95738" y="5840412"/>
                </a:lnTo>
                <a:lnTo>
                  <a:pt x="75583" y="5876925"/>
                </a:lnTo>
                <a:lnTo>
                  <a:pt x="55427" y="5915025"/>
                </a:lnTo>
                <a:lnTo>
                  <a:pt x="38632" y="5956300"/>
                </a:lnTo>
                <a:lnTo>
                  <a:pt x="23515" y="6003925"/>
                </a:lnTo>
                <a:lnTo>
                  <a:pt x="11758" y="6056312"/>
                </a:lnTo>
                <a:lnTo>
                  <a:pt x="3359" y="6113462"/>
                </a:lnTo>
                <a:lnTo>
                  <a:pt x="0" y="6183312"/>
                </a:lnTo>
                <a:lnTo>
                  <a:pt x="3359" y="6251575"/>
                </a:lnTo>
                <a:lnTo>
                  <a:pt x="11758" y="6311900"/>
                </a:lnTo>
                <a:lnTo>
                  <a:pt x="23515" y="6361112"/>
                </a:lnTo>
                <a:lnTo>
                  <a:pt x="38632" y="6407150"/>
                </a:lnTo>
                <a:lnTo>
                  <a:pt x="55427" y="6448425"/>
                </a:lnTo>
                <a:lnTo>
                  <a:pt x="73903" y="6488112"/>
                </a:lnTo>
                <a:lnTo>
                  <a:pt x="92379" y="6523037"/>
                </a:lnTo>
                <a:lnTo>
                  <a:pt x="112534" y="6561137"/>
                </a:lnTo>
                <a:lnTo>
                  <a:pt x="132689" y="6597650"/>
                </a:lnTo>
                <a:lnTo>
                  <a:pt x="149485" y="6640512"/>
                </a:lnTo>
                <a:lnTo>
                  <a:pt x="166281" y="6683375"/>
                </a:lnTo>
                <a:lnTo>
                  <a:pt x="176358" y="6735762"/>
                </a:lnTo>
                <a:lnTo>
                  <a:pt x="184756" y="6791325"/>
                </a:lnTo>
                <a:lnTo>
                  <a:pt x="189795" y="6858000"/>
                </a:lnTo>
                <a:lnTo>
                  <a:pt x="334173" y="6858000"/>
                </a:lnTo>
                <a:lnTo>
                  <a:pt x="334174" y="6858000"/>
                </a:lnTo>
                <a:lnTo>
                  <a:pt x="3459219" y="6858000"/>
                </a:lnTo>
                <a:lnTo>
                  <a:pt x="4417162" y="6858000"/>
                </a:lnTo>
                <a:lnTo>
                  <a:pt x="4838076" y="6858000"/>
                </a:lnTo>
                <a:close/>
              </a:path>
            </a:pathLst>
          </a:custGeom>
          <a:solidFill>
            <a:schemeClr val="accent1">
              <a:lumMod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AF673128-D417-EFBA-22D9-A6BA3EC57FB7}"/>
              </a:ext>
            </a:extLst>
          </p:cNvPr>
          <p:cNvSpPr>
            <a:spLocks noGrp="1"/>
          </p:cNvSpPr>
          <p:nvPr>
            <p:ph type="title"/>
          </p:nvPr>
        </p:nvSpPr>
        <p:spPr>
          <a:xfrm>
            <a:off x="573788" y="662400"/>
            <a:ext cx="2538000" cy="1492132"/>
          </a:xfrm>
        </p:spPr>
        <p:txBody>
          <a:bodyPr anchor="t">
            <a:normAutofit/>
          </a:bodyPr>
          <a:lstStyle/>
          <a:p>
            <a:r>
              <a:rPr lang="en-US" sz="3400">
                <a:solidFill>
                  <a:schemeClr val="bg1"/>
                </a:solidFill>
              </a:rPr>
              <a:t>All NWR data is visualized in a boxplot</a:t>
            </a:r>
          </a:p>
        </p:txBody>
      </p:sp>
      <p:sp>
        <p:nvSpPr>
          <p:cNvPr id="3" name="Content Placeholder 2">
            <a:extLst>
              <a:ext uri="{FF2B5EF4-FFF2-40B4-BE49-F238E27FC236}">
                <a16:creationId xmlns:a16="http://schemas.microsoft.com/office/drawing/2014/main" id="{B1E0CCE3-550D-2F04-399F-D98A1C33F16E}"/>
              </a:ext>
            </a:extLst>
          </p:cNvPr>
          <p:cNvSpPr>
            <a:spLocks noGrp="1"/>
          </p:cNvSpPr>
          <p:nvPr>
            <p:ph idx="1"/>
          </p:nvPr>
        </p:nvSpPr>
        <p:spPr>
          <a:xfrm>
            <a:off x="573788" y="2286000"/>
            <a:ext cx="2538000" cy="3844800"/>
          </a:xfrm>
        </p:spPr>
        <p:txBody>
          <a:bodyPr>
            <a:normAutofit fontScale="92500" lnSpcReduction="10000"/>
          </a:bodyPr>
          <a:lstStyle/>
          <a:p>
            <a:r>
              <a:rPr lang="en-US" sz="2000">
                <a:solidFill>
                  <a:schemeClr val="bg1">
                    <a:alpha val="60000"/>
                  </a:schemeClr>
                </a:solidFill>
              </a:rPr>
              <a:t>Allows for rapid assessment of hot spots or data gaps</a:t>
            </a:r>
          </a:p>
          <a:p>
            <a:r>
              <a:rPr lang="en-US" sz="2000">
                <a:solidFill>
                  <a:schemeClr val="bg1">
                    <a:alpha val="60000"/>
                  </a:schemeClr>
                </a:solidFill>
              </a:rPr>
              <a:t>Data shown sequentially by NWR</a:t>
            </a:r>
          </a:p>
          <a:p>
            <a:r>
              <a:rPr lang="en-US" sz="2000">
                <a:solidFill>
                  <a:schemeClr val="bg1">
                    <a:alpha val="60000"/>
                  </a:schemeClr>
                </a:solidFill>
              </a:rPr>
              <a:t>Benchmark exceedances are shown in red</a:t>
            </a:r>
          </a:p>
          <a:p>
            <a:r>
              <a:rPr lang="en-US" sz="2000">
                <a:solidFill>
                  <a:schemeClr val="bg1">
                    <a:alpha val="60000"/>
                  </a:schemeClr>
                </a:solidFill>
              </a:rPr>
              <a:t>Area of NWR is color coded</a:t>
            </a:r>
          </a:p>
          <a:p>
            <a:r>
              <a:rPr lang="en-US" sz="2000">
                <a:solidFill>
                  <a:schemeClr val="bg1">
                    <a:alpha val="60000"/>
                  </a:schemeClr>
                </a:solidFill>
              </a:rPr>
              <a:t>Number of samples available in </a:t>
            </a:r>
            <a:r>
              <a:rPr lang="en-US" sz="2000" err="1">
                <a:solidFill>
                  <a:schemeClr val="bg1">
                    <a:alpha val="60000"/>
                  </a:schemeClr>
                </a:solidFill>
              </a:rPr>
              <a:t>wqPortal</a:t>
            </a:r>
            <a:r>
              <a:rPr lang="en-US" sz="2000">
                <a:solidFill>
                  <a:schemeClr val="bg1">
                    <a:alpha val="60000"/>
                  </a:schemeClr>
                </a:solidFill>
              </a:rPr>
              <a:t> is provided</a:t>
            </a:r>
          </a:p>
        </p:txBody>
      </p:sp>
      <p:pic>
        <p:nvPicPr>
          <p:cNvPr id="4" name="Picture 2" descr="Distribution of all sample results available in the water quality portal for the Southeast region. All values measured at each NWR of Depth, Secchi disk depth [m], Total. Values highlighted in red are outside the standard values.">
            <a:extLst>
              <a:ext uri="{FF2B5EF4-FFF2-40B4-BE49-F238E27FC236}">
                <a16:creationId xmlns:a16="http://schemas.microsoft.com/office/drawing/2014/main" id="{610B07A7-16EB-7C22-CD16-231926F6C21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68834" y="662400"/>
            <a:ext cx="5629308" cy="620309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F4050811-9369-77CD-1116-364810E258C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4076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004711" cy="1460499"/>
          </a:xfrm>
          <a:solidFill>
            <a:srgbClr val="00B050"/>
          </a:solidFill>
        </p:spPr>
        <p:txBody>
          <a:bodyPr>
            <a:noAutofit/>
          </a:bodyPr>
          <a:lstStyle/>
          <a:p>
            <a:pPr lvl="0" eaLnBrk="0" fontAlgn="base" hangingPunct="0">
              <a:lnSpc>
                <a:spcPct val="100000"/>
              </a:lnSpc>
              <a:spcAft>
                <a:spcPct val="0"/>
              </a:spcAft>
            </a:pPr>
            <a:r>
              <a:rPr lang="en-US" altLang="en-US" sz="2400">
                <a:solidFill>
                  <a:schemeClr val="bg1"/>
                </a:solidFill>
              </a:rPr>
              <a:t>The mission of the United States Fish and Wildlife Service is, "... working with others to conserve, protect, and enhance fish, wildlife, and plants and their habitats for the continuing benefit of the American people."</a:t>
            </a:r>
            <a:endParaRPr lang="en-US" sz="2400">
              <a:solidFill>
                <a:schemeClr val="bg1"/>
              </a:solidFill>
            </a:endParaRPr>
          </a:p>
        </p:txBody>
      </p:sp>
      <p:sp>
        <p:nvSpPr>
          <p:cNvPr id="6" name="AutoShape 3" descr="Image result for USFWS region 4 Refuges ma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descr="Image result for USFWS region 4 Refuges 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027" y="1896295"/>
            <a:ext cx="6088183" cy="4596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16767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0759" y="3752849"/>
            <a:ext cx="2033649" cy="2452687"/>
          </a:xfrm>
        </p:spPr>
        <p:txBody>
          <a:bodyPr anchor="ctr">
            <a:normAutofit/>
          </a:bodyPr>
          <a:lstStyle/>
          <a:p>
            <a:r>
              <a:rPr lang="en-US" sz="3100" b="1"/>
              <a:t>Advantage of new hydrologic analysis tools</a:t>
            </a:r>
          </a:p>
        </p:txBody>
      </p:sp>
      <p:sp>
        <p:nvSpPr>
          <p:cNvPr id="3" name="Content Placeholder 2"/>
          <p:cNvSpPr>
            <a:spLocks noGrp="1"/>
          </p:cNvSpPr>
          <p:nvPr>
            <p:ph idx="1"/>
          </p:nvPr>
        </p:nvSpPr>
        <p:spPr>
          <a:xfrm>
            <a:off x="2461591" y="4054508"/>
            <a:ext cx="6321650" cy="2452687"/>
          </a:xfrm>
        </p:spPr>
        <p:txBody>
          <a:bodyPr anchor="ctr">
            <a:noAutofit/>
          </a:bodyPr>
          <a:lstStyle/>
          <a:p>
            <a:r>
              <a:rPr lang="en-US" sz="2000" dirty="0"/>
              <a:t>Refuges need assistance with understanding their water data and regions have limited capacity </a:t>
            </a:r>
          </a:p>
          <a:p>
            <a:r>
              <a:rPr lang="en-US" sz="2000" dirty="0"/>
              <a:t>Having an automatic reporting tool based on existing data allows for rapid assessments </a:t>
            </a:r>
          </a:p>
          <a:p>
            <a:r>
              <a:rPr lang="en-US" sz="2000" dirty="0"/>
              <a:t>National application for both NWRs and water-quality professionals</a:t>
            </a:r>
          </a:p>
          <a:p>
            <a:r>
              <a:rPr lang="en-US" sz="2000" dirty="0"/>
              <a:t>Baseline assessments can be used as a platform to determine when and if additional monitoring is needed</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20078" b="25816"/>
          <a:stretch/>
        </p:blipFill>
        <p:spPr>
          <a:xfrm>
            <a:off x="20" y="10"/>
            <a:ext cx="9143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pic>
        <p:nvPicPr>
          <p:cNvPr id="6" name="Picture 2">
            <a:extLst>
              <a:ext uri="{FF2B5EF4-FFF2-40B4-BE49-F238E27FC236}">
                <a16:creationId xmlns:a16="http://schemas.microsoft.com/office/drawing/2014/main" id="{96975AAC-1D66-4904-B140-EC14D41FD3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76658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5659" y="4572000"/>
            <a:ext cx="5293730" cy="1964266"/>
          </a:xfrm>
          <a:prstGeom prst="rect">
            <a:avLst/>
          </a:prstGeom>
          <a:solidFill>
            <a:srgbClr val="464D39">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B65162-0D67-4775-B209-3D8779119296}"/>
              </a:ext>
            </a:extLst>
          </p:cNvPr>
          <p:cNvSpPr>
            <a:spLocks noGrp="1"/>
          </p:cNvSpPr>
          <p:nvPr>
            <p:ph type="title"/>
          </p:nvPr>
        </p:nvSpPr>
        <p:spPr>
          <a:xfrm>
            <a:off x="393192" y="4767072"/>
            <a:ext cx="4945641" cy="1625210"/>
          </a:xfrm>
        </p:spPr>
        <p:txBody>
          <a:bodyPr>
            <a:normAutofit/>
          </a:bodyPr>
          <a:lstStyle/>
          <a:p>
            <a:pPr algn="r"/>
            <a:r>
              <a:rPr lang="en-US">
                <a:solidFill>
                  <a:srgbClr val="FFFFFF"/>
                </a:solidFill>
              </a:rPr>
              <a:t>Additional applications</a:t>
            </a:r>
          </a:p>
        </p:txBody>
      </p:sp>
      <p:pic>
        <p:nvPicPr>
          <p:cNvPr id="5" name="Picture 4" descr="A picture containing tree, outdoor, grass, reptile&#10;&#10;Description automatically generated">
            <a:extLst>
              <a:ext uri="{FF2B5EF4-FFF2-40B4-BE49-F238E27FC236}">
                <a16:creationId xmlns:a16="http://schemas.microsoft.com/office/drawing/2014/main" id="{BC404B03-18BC-48C0-9C92-AAAA9E906E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70" r="1666" b="-2"/>
          <a:stretch/>
        </p:blipFill>
        <p:spPr>
          <a:xfrm>
            <a:off x="245660" y="321733"/>
            <a:ext cx="5293729" cy="4107392"/>
          </a:xfrm>
          <a:prstGeom prst="rect">
            <a:avLst/>
          </a:prstGeom>
        </p:spPr>
      </p:pic>
      <p:sp>
        <p:nvSpPr>
          <p:cNvPr id="12" name="Rectangle 11">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91" y="321732"/>
            <a:ext cx="3251710"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2544B9D-C563-4E99-B285-E264C3B79878}"/>
              </a:ext>
            </a:extLst>
          </p:cNvPr>
          <p:cNvSpPr>
            <a:spLocks noGrp="1"/>
          </p:cNvSpPr>
          <p:nvPr>
            <p:ph idx="1"/>
          </p:nvPr>
        </p:nvSpPr>
        <p:spPr>
          <a:xfrm>
            <a:off x="6021989" y="917725"/>
            <a:ext cx="2568554" cy="4852362"/>
          </a:xfrm>
        </p:spPr>
        <p:txBody>
          <a:bodyPr anchor="ctr">
            <a:normAutofit/>
          </a:bodyPr>
          <a:lstStyle/>
          <a:p>
            <a:r>
              <a:rPr lang="en-US" sz="2000" dirty="0">
                <a:solidFill>
                  <a:srgbClr val="FFFFFF"/>
                </a:solidFill>
              </a:rPr>
              <a:t>Watershed assessments and environmental assessments</a:t>
            </a:r>
          </a:p>
          <a:p>
            <a:r>
              <a:rPr lang="en-US" sz="2000" dirty="0">
                <a:solidFill>
                  <a:srgbClr val="FFFFFF"/>
                </a:solidFill>
              </a:rPr>
              <a:t>Quantifying current and future conditions of water quality in an SSA</a:t>
            </a:r>
          </a:p>
          <a:p>
            <a:r>
              <a:rPr lang="en-US" sz="2000" dirty="0">
                <a:solidFill>
                  <a:srgbClr val="FFFFFF"/>
                </a:solidFill>
              </a:rPr>
              <a:t>Identification of restoration areas or potential reintroduction or restocking sites for aquatic species </a:t>
            </a:r>
          </a:p>
          <a:p>
            <a:endParaRPr lang="en-US" sz="1700" dirty="0">
              <a:solidFill>
                <a:srgbClr val="FFFFFF"/>
              </a:solidFill>
            </a:endParaRPr>
          </a:p>
          <a:p>
            <a:endParaRPr lang="en-US" sz="1700" dirty="0">
              <a:solidFill>
                <a:srgbClr val="FFFFFF"/>
              </a:solidFill>
            </a:endParaRPr>
          </a:p>
        </p:txBody>
      </p:sp>
      <p:pic>
        <p:nvPicPr>
          <p:cNvPr id="4" name="Picture 2">
            <a:extLst>
              <a:ext uri="{FF2B5EF4-FFF2-40B4-BE49-F238E27FC236}">
                <a16:creationId xmlns:a16="http://schemas.microsoft.com/office/drawing/2014/main" id="{40AC6E3A-C525-EFB5-7675-F00E6988A9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47515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0FC63-7A63-4DA1-ADEF-8477267E02AA}"/>
              </a:ext>
            </a:extLst>
          </p:cNvPr>
          <p:cNvSpPr>
            <a:spLocks noGrp="1"/>
          </p:cNvSpPr>
          <p:nvPr>
            <p:ph type="title"/>
          </p:nvPr>
        </p:nvSpPr>
        <p:spPr>
          <a:xfrm>
            <a:off x="515125" y="1153572"/>
            <a:ext cx="2400300" cy="4461163"/>
          </a:xfrm>
        </p:spPr>
        <p:txBody>
          <a:bodyPr>
            <a:normAutofit/>
          </a:bodyPr>
          <a:lstStyle/>
          <a:p>
            <a:r>
              <a:rPr lang="en-US" sz="4100">
                <a:solidFill>
                  <a:srgbClr val="FFFFFF"/>
                </a:solidFill>
              </a:rPr>
              <a:t>Link to Tools and reports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B29236-8492-410E-9EAD-B37E2E059320}"/>
              </a:ext>
            </a:extLst>
          </p:cNvPr>
          <p:cNvSpPr>
            <a:spLocks noGrp="1"/>
          </p:cNvSpPr>
          <p:nvPr>
            <p:ph idx="1"/>
          </p:nvPr>
        </p:nvSpPr>
        <p:spPr>
          <a:xfrm>
            <a:off x="3335481" y="591344"/>
            <a:ext cx="5179868" cy="5585619"/>
          </a:xfrm>
        </p:spPr>
        <p:txBody>
          <a:bodyPr anchor="ctr">
            <a:normAutofit/>
          </a:bodyPr>
          <a:lstStyle/>
          <a:p>
            <a:pPr lvl="1"/>
            <a:endParaRPr lang="en-US" dirty="0"/>
          </a:p>
          <a:p>
            <a:r>
              <a:rPr lang="en-US" dirty="0" err="1"/>
              <a:t>wqReport</a:t>
            </a:r>
            <a:r>
              <a:rPr lang="en-US" dirty="0"/>
              <a:t>: </a:t>
            </a:r>
            <a:r>
              <a:rPr lang="en-US" dirty="0">
                <a:hlinkClick r:id="rId2"/>
              </a:rPr>
              <a:t>https://rconnect.usgs.gov/wqReport/</a:t>
            </a:r>
            <a:endParaRPr lang="en-US" dirty="0"/>
          </a:p>
          <a:p>
            <a:r>
              <a:rPr lang="en-US" dirty="0" err="1"/>
              <a:t>ServCat</a:t>
            </a:r>
            <a:r>
              <a:rPr lang="en-US" dirty="0"/>
              <a:t> project for southeast region reports: </a:t>
            </a:r>
            <a:r>
              <a:rPr lang="en-US" dirty="0">
                <a:hlinkClick r:id="rId3"/>
              </a:rPr>
              <a:t>https://ecos.fws.gov/ServCat/Reference/Profile/147358</a:t>
            </a:r>
            <a:endParaRPr lang="en-US" dirty="0"/>
          </a:p>
          <a:p>
            <a:r>
              <a:rPr lang="en-US" dirty="0"/>
              <a:t>Regional report for southeast region: </a:t>
            </a:r>
            <a:r>
              <a:rPr lang="en-US" dirty="0">
                <a:hlinkClick r:id="rId4"/>
              </a:rPr>
              <a:t>https://ecos.fws.gov/ServCat/Reference/Profile/152664</a:t>
            </a:r>
            <a:endParaRPr lang="en-US" dirty="0"/>
          </a:p>
          <a:p>
            <a:pPr lvl="1"/>
            <a:endParaRPr lang="en-US" dirty="0"/>
          </a:p>
        </p:txBody>
      </p:sp>
      <p:pic>
        <p:nvPicPr>
          <p:cNvPr id="9" name="Picture 2">
            <a:extLst>
              <a:ext uri="{FF2B5EF4-FFF2-40B4-BE49-F238E27FC236}">
                <a16:creationId xmlns:a16="http://schemas.microsoft.com/office/drawing/2014/main" id="{1E17E532-8540-41EC-B4BC-15E7276CB2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BDB5F376-6A06-CA1F-51C0-A407F4F295CF}"/>
              </a:ext>
            </a:extLst>
          </p:cNvPr>
          <p:cNvPicPr>
            <a:picLocks noChangeAspect="1"/>
          </p:cNvPicPr>
          <p:nvPr/>
        </p:nvPicPr>
        <p:blipFill>
          <a:blip r:embed="rId6"/>
          <a:stretch>
            <a:fillRect/>
          </a:stretch>
        </p:blipFill>
        <p:spPr>
          <a:xfrm>
            <a:off x="762000" y="52983"/>
            <a:ext cx="623310" cy="727881"/>
          </a:xfrm>
          <a:prstGeom prst="rect">
            <a:avLst/>
          </a:prstGeom>
        </p:spPr>
      </p:pic>
    </p:spTree>
    <p:extLst>
      <p:ext uri="{BB962C8B-B14F-4D97-AF65-F5344CB8AC3E}">
        <p14:creationId xmlns:p14="http://schemas.microsoft.com/office/powerpoint/2010/main" val="1110128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7C5561-16CA-4F64-8C55-1767817B9511}"/>
              </a:ext>
            </a:extLst>
          </p:cNvPr>
          <p:cNvSpPr>
            <a:spLocks noGrp="1"/>
          </p:cNvSpPr>
          <p:nvPr>
            <p:ph type="title"/>
          </p:nvPr>
        </p:nvSpPr>
        <p:spPr>
          <a:xfrm>
            <a:off x="515125" y="1153572"/>
            <a:ext cx="2400300" cy="4461163"/>
          </a:xfrm>
        </p:spPr>
        <p:txBody>
          <a:bodyPr>
            <a:normAutofit/>
          </a:bodyPr>
          <a:lstStyle/>
          <a:p>
            <a:r>
              <a:rPr lang="en-US" sz="2100">
                <a:solidFill>
                  <a:srgbClr val="FFFFFF"/>
                </a:solidFill>
              </a:rPr>
              <a:t>Acknowledgements</a:t>
            </a:r>
          </a:p>
        </p:txBody>
      </p:sp>
      <p:sp>
        <p:nvSpPr>
          <p:cNvPr id="2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2B64385-CDA8-4D1E-BC59-B0C95DF2D9A9}"/>
              </a:ext>
            </a:extLst>
          </p:cNvPr>
          <p:cNvSpPr>
            <a:spLocks noGrp="1"/>
          </p:cNvSpPr>
          <p:nvPr>
            <p:ph idx="1"/>
          </p:nvPr>
        </p:nvSpPr>
        <p:spPr>
          <a:xfrm>
            <a:off x="3071712" y="126608"/>
            <a:ext cx="5858131" cy="6477410"/>
          </a:xfrm>
        </p:spPr>
        <p:txBody>
          <a:bodyPr vert="horz" lIns="91440" tIns="45720" rIns="91440" bIns="45720" rtlCol="0" anchor="ctr">
            <a:noAutofit/>
          </a:bodyPr>
          <a:lstStyle/>
          <a:p>
            <a:r>
              <a:rPr lang="en-US" sz="1800"/>
              <a:t>KDV Solutions</a:t>
            </a:r>
          </a:p>
          <a:p>
            <a:pPr lvl="1"/>
            <a:r>
              <a:rPr lang="en-US" sz="1800"/>
              <a:t>Ashton Drew </a:t>
            </a:r>
            <a:endParaRPr lang="en-US" sz="1800">
              <a:cs typeface="Calibri"/>
            </a:endParaRPr>
          </a:p>
          <a:p>
            <a:r>
              <a:rPr lang="en-US" sz="1800"/>
              <a:t>UNC-Chapel Hill</a:t>
            </a:r>
            <a:endParaRPr lang="en-US" sz="1800">
              <a:cs typeface="Calibri"/>
            </a:endParaRPr>
          </a:p>
          <a:p>
            <a:pPr lvl="1"/>
            <a:r>
              <a:rPr lang="en-US" sz="1800"/>
              <a:t>Nathan Hall</a:t>
            </a:r>
            <a:endParaRPr lang="en-US" sz="1800">
              <a:cs typeface="Calibri"/>
            </a:endParaRPr>
          </a:p>
          <a:p>
            <a:r>
              <a:rPr lang="en-US" sz="1800"/>
              <a:t>USFWS</a:t>
            </a:r>
            <a:endParaRPr lang="en-US" sz="1800">
              <a:cs typeface="Calibri"/>
            </a:endParaRPr>
          </a:p>
          <a:p>
            <a:pPr lvl="1"/>
            <a:r>
              <a:rPr lang="en-US" sz="1800"/>
              <a:t>Southeast Inventory and Monitoring Branch – Project Funding and Water Resource Inventory and Assessment Funding</a:t>
            </a:r>
          </a:p>
          <a:p>
            <a:pPr lvl="1"/>
            <a:r>
              <a:rPr lang="en-US" sz="1800">
                <a:cs typeface="Calibri"/>
              </a:rPr>
              <a:t>Southeast Ecological Services – Contaminants Assessment Program Funding</a:t>
            </a:r>
          </a:p>
          <a:p>
            <a:pPr lvl="1"/>
            <a:r>
              <a:rPr lang="en-US" sz="1800"/>
              <a:t>John Faustini, Regional Hydrologist (retired)</a:t>
            </a:r>
            <a:endParaRPr lang="en-US" sz="1800">
              <a:cs typeface="Calibri"/>
            </a:endParaRPr>
          </a:p>
          <a:p>
            <a:pPr lvl="1"/>
            <a:r>
              <a:rPr lang="en-US" sz="1800"/>
              <a:t>Rebekah </a:t>
            </a:r>
            <a:r>
              <a:rPr lang="en-US" sz="1800" err="1"/>
              <a:t>Gibble</a:t>
            </a:r>
            <a:r>
              <a:rPr lang="en-US" sz="1800"/>
              <a:t>, Jeremy Conrad, Dave Richardson, Chuck Hunter, Janet Ertel – Report Review</a:t>
            </a:r>
            <a:endParaRPr lang="en-US" sz="1800">
              <a:cs typeface="Calibri"/>
            </a:endParaRPr>
          </a:p>
          <a:p>
            <a:r>
              <a:rPr lang="en-US" sz="1800"/>
              <a:t>Albemarle-Pamlico National Estuary Partnership</a:t>
            </a:r>
            <a:endParaRPr lang="en-US" sz="1800">
              <a:cs typeface="Calibri"/>
            </a:endParaRPr>
          </a:p>
          <a:p>
            <a:pPr lvl="1"/>
            <a:r>
              <a:rPr lang="en-US" sz="1800"/>
              <a:t>Project Funding</a:t>
            </a:r>
            <a:endParaRPr lang="en-US" sz="1800">
              <a:cs typeface="Calibri"/>
            </a:endParaRPr>
          </a:p>
          <a:p>
            <a:pPr lvl="1"/>
            <a:r>
              <a:rPr lang="en-US" sz="1800"/>
              <a:t>Tim Ellis – Project review and feedback</a:t>
            </a:r>
            <a:endParaRPr lang="en-US" sz="1800">
              <a:cs typeface="Calibri"/>
            </a:endParaRPr>
          </a:p>
          <a:p>
            <a:r>
              <a:rPr lang="en-US" sz="1800"/>
              <a:t>USGS: </a:t>
            </a:r>
            <a:endParaRPr lang="en-US" sz="1800">
              <a:cs typeface="Calibri"/>
            </a:endParaRPr>
          </a:p>
          <a:p>
            <a:pPr lvl="1"/>
            <a:r>
              <a:rPr lang="en-US" sz="1800" err="1">
                <a:cs typeface="Calibri"/>
              </a:rPr>
              <a:t>WiM</a:t>
            </a:r>
            <a:r>
              <a:rPr lang="en-US" sz="1800">
                <a:cs typeface="Calibri"/>
              </a:rPr>
              <a:t>: Web Informatics and Mapping</a:t>
            </a:r>
          </a:p>
          <a:p>
            <a:pPr lvl="1"/>
            <a:r>
              <a:rPr lang="en-US" sz="1800">
                <a:cs typeface="Calibri"/>
              </a:rPr>
              <a:t>Laura DiCicco, Harper </a:t>
            </a:r>
            <a:r>
              <a:rPr lang="en-US" sz="1800" err="1">
                <a:cs typeface="Calibri"/>
              </a:rPr>
              <a:t>Wavra</a:t>
            </a:r>
            <a:r>
              <a:rPr lang="en-US" sz="1800">
                <a:cs typeface="Calibri"/>
              </a:rPr>
              <a:t>, Milan Liu</a:t>
            </a:r>
          </a:p>
          <a:p>
            <a:pPr lvl="1"/>
            <a:r>
              <a:rPr lang="en-US" sz="1800">
                <a:cs typeface="Calibri"/>
              </a:rPr>
              <a:t>Dave Lorenz for training me to use R for water quality analysis 10 years ago</a:t>
            </a:r>
          </a:p>
        </p:txBody>
      </p:sp>
      <p:pic>
        <p:nvPicPr>
          <p:cNvPr id="4" name="Picture 2">
            <a:extLst>
              <a:ext uri="{FF2B5EF4-FFF2-40B4-BE49-F238E27FC236}">
                <a16:creationId xmlns:a16="http://schemas.microsoft.com/office/drawing/2014/main" id="{EBE8EFFA-5F8F-F282-D854-E9F0F31D126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a:extLst>
              <a:ext uri="{FF2B5EF4-FFF2-40B4-BE49-F238E27FC236}">
                <a16:creationId xmlns:a16="http://schemas.microsoft.com/office/drawing/2014/main" id="{9C074262-5FF7-A851-9B20-19D506E04571}"/>
              </a:ext>
            </a:extLst>
          </p:cNvPr>
          <p:cNvPicPr>
            <a:picLocks noChangeAspect="1"/>
          </p:cNvPicPr>
          <p:nvPr/>
        </p:nvPicPr>
        <p:blipFill>
          <a:blip r:embed="rId3"/>
          <a:stretch>
            <a:fillRect/>
          </a:stretch>
        </p:blipFill>
        <p:spPr>
          <a:xfrm>
            <a:off x="762000" y="52983"/>
            <a:ext cx="623310" cy="727881"/>
          </a:xfrm>
          <a:prstGeom prst="rect">
            <a:avLst/>
          </a:prstGeom>
        </p:spPr>
      </p:pic>
    </p:spTree>
    <p:extLst>
      <p:ext uri="{BB962C8B-B14F-4D97-AF65-F5344CB8AC3E}">
        <p14:creationId xmlns:p14="http://schemas.microsoft.com/office/powerpoint/2010/main" val="42272935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11837" y="606552"/>
            <a:ext cx="9144000" cy="1692771"/>
          </a:xfrm>
          <a:prstGeom prst="rect">
            <a:avLst/>
          </a:prstGeom>
          <a:noFill/>
          <a:ln w="9525">
            <a:noFill/>
            <a:miter lim="800000"/>
            <a:headEnd/>
            <a:tailEnd/>
          </a:ln>
          <a:effectLst/>
        </p:spPr>
        <p:txBody>
          <a:bodyPr wrap="square">
            <a:spAutoFit/>
          </a:bodyPr>
          <a:lstStyle/>
          <a:p>
            <a:pPr algn="ctr"/>
            <a:r>
              <a:rPr lang="en-US" sz="3200" b="1"/>
              <a:t>Questions and Comments?</a:t>
            </a:r>
          </a:p>
          <a:p>
            <a:pPr algn="ctr"/>
            <a:r>
              <a:rPr lang="en-US" sz="2400"/>
              <a:t>Michelle Moorman</a:t>
            </a:r>
          </a:p>
          <a:p>
            <a:pPr algn="ctr"/>
            <a:r>
              <a:rPr lang="en-US" sz="2400"/>
              <a:t>USFWS Inventory and Monitoring Ecologist</a:t>
            </a:r>
          </a:p>
          <a:p>
            <a:pPr algn="ctr"/>
            <a:r>
              <a:rPr lang="en-US" sz="2400"/>
              <a:t>Michelle_moorman@fws.gov</a:t>
            </a:r>
          </a:p>
        </p:txBody>
      </p:sp>
      <p:sp>
        <p:nvSpPr>
          <p:cNvPr id="21" name="Text Box 4"/>
          <p:cNvSpPr txBox="1">
            <a:spLocks noChangeArrowheads="1"/>
          </p:cNvSpPr>
          <p:nvPr/>
        </p:nvSpPr>
        <p:spPr bwMode="auto">
          <a:xfrm>
            <a:off x="216763" y="6073914"/>
            <a:ext cx="5041037" cy="646331"/>
          </a:xfrm>
          <a:prstGeom prst="rect">
            <a:avLst/>
          </a:prstGeom>
          <a:noFill/>
          <a:ln w="9525">
            <a:noFill/>
            <a:miter lim="800000"/>
            <a:headEnd/>
            <a:tailEnd/>
          </a:ln>
          <a:effectLst/>
        </p:spPr>
        <p:txBody>
          <a:bodyPr wrap="square">
            <a:spAutoFit/>
          </a:bodyPr>
          <a:lstStyle/>
          <a:p>
            <a:r>
              <a:rPr lang="en-US" b="1">
                <a:solidFill>
                  <a:schemeClr val="bg1"/>
                </a:solidFill>
              </a:rPr>
              <a:t>Nicole M. Rankin</a:t>
            </a:r>
          </a:p>
          <a:p>
            <a:r>
              <a:rPr lang="en-US" b="1">
                <a:solidFill>
                  <a:schemeClr val="bg1"/>
                </a:solidFill>
              </a:rPr>
              <a:t>USFWS Inventory and Monitoring Network</a:t>
            </a:r>
          </a:p>
        </p:txBody>
      </p:sp>
      <p:sp>
        <p:nvSpPr>
          <p:cNvPr id="22" name="Text Box 4"/>
          <p:cNvSpPr txBox="1">
            <a:spLocks noChangeArrowheads="1"/>
          </p:cNvSpPr>
          <p:nvPr/>
        </p:nvSpPr>
        <p:spPr bwMode="auto">
          <a:xfrm>
            <a:off x="2737281" y="5950030"/>
            <a:ext cx="5041037" cy="338554"/>
          </a:xfrm>
          <a:prstGeom prst="rect">
            <a:avLst/>
          </a:prstGeom>
          <a:noFill/>
          <a:ln w="9525">
            <a:noFill/>
            <a:miter lim="800000"/>
            <a:headEnd/>
            <a:tailEnd/>
          </a:ln>
          <a:effectLst/>
        </p:spPr>
        <p:txBody>
          <a:bodyPr wrap="square">
            <a:spAutoFit/>
          </a:bodyPr>
          <a:lstStyle/>
          <a:p>
            <a:r>
              <a:rPr lang="en-US" sz="1600" i="1"/>
              <a:t>Waterfall on Fern Cave NWR</a:t>
            </a:r>
            <a:endParaRPr lang="en-US" sz="1600"/>
          </a:p>
        </p:txBody>
      </p:sp>
      <p:pic>
        <p:nvPicPr>
          <p:cNvPr id="7" name="Picture 6" descr="Image result for fern cave national wildlife refuge"/>
          <p:cNvPicPr/>
          <p:nvPr/>
        </p:nvPicPr>
        <p:blipFill>
          <a:blip r:embed="rId3">
            <a:extLst>
              <a:ext uri="{28A0092B-C50C-407E-A947-70E740481C1C}">
                <a14:useLocalDpi xmlns:a14="http://schemas.microsoft.com/office/drawing/2010/main" val="0"/>
              </a:ext>
            </a:extLst>
          </a:blip>
          <a:srcRect/>
          <a:stretch>
            <a:fillRect/>
          </a:stretch>
        </p:blipFill>
        <p:spPr bwMode="auto">
          <a:xfrm>
            <a:off x="827842" y="2415917"/>
            <a:ext cx="7277470" cy="3541403"/>
          </a:xfrm>
          <a:prstGeom prst="rect">
            <a:avLst/>
          </a:prstGeom>
          <a:noFill/>
          <a:ln>
            <a:noFill/>
          </a:ln>
        </p:spPr>
      </p:pic>
      <p:pic>
        <p:nvPicPr>
          <p:cNvPr id="8" name="Picture 2">
            <a:extLst>
              <a:ext uri="{FF2B5EF4-FFF2-40B4-BE49-F238E27FC236}">
                <a16:creationId xmlns:a16="http://schemas.microsoft.com/office/drawing/2014/main" id="{B413F463-10ED-4486-8A7A-E0B0058B1E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a:extLst>
              <a:ext uri="{FF2B5EF4-FFF2-40B4-BE49-F238E27FC236}">
                <a16:creationId xmlns:a16="http://schemas.microsoft.com/office/drawing/2014/main" id="{4F7819E1-A16A-466F-B24C-19376B3C127F}"/>
              </a:ext>
            </a:extLst>
          </p:cNvPr>
          <p:cNvPicPr>
            <a:picLocks noChangeAspect="1"/>
          </p:cNvPicPr>
          <p:nvPr/>
        </p:nvPicPr>
        <p:blipFill>
          <a:blip r:embed="rId5"/>
          <a:stretch>
            <a:fillRect/>
          </a:stretch>
        </p:blipFill>
        <p:spPr>
          <a:xfrm>
            <a:off x="762000" y="52983"/>
            <a:ext cx="623310" cy="727881"/>
          </a:xfrm>
          <a:prstGeom prst="rect">
            <a:avLst/>
          </a:prstGeom>
        </p:spPr>
      </p:pic>
    </p:spTree>
    <p:extLst>
      <p:ext uri="{BB962C8B-B14F-4D97-AF65-F5344CB8AC3E}">
        <p14:creationId xmlns:p14="http://schemas.microsoft.com/office/powerpoint/2010/main" val="22345750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188629"/>
            <a:ext cx="9144000" cy="342900"/>
          </a:xfrm>
          <a:prstGeom prst="rect">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anchor="ctr"/>
          <a:lstStyle/>
          <a:p>
            <a:pPr algn="ctr" eaLnBrk="0" hangingPunct="0">
              <a:defRPr/>
            </a:pPr>
            <a:r>
              <a:rPr lang="en-US" sz="3200" b="1">
                <a:solidFill>
                  <a:schemeClr val="tx1"/>
                </a:solidFill>
              </a:rPr>
              <a:t>Southeast Region – Refuge System</a:t>
            </a:r>
            <a:endParaRPr lang="en-US" sz="3200" b="1">
              <a:solidFill>
                <a:schemeClr val="tx1"/>
              </a:solidFill>
              <a:latin typeface="Constantia" pitchFamily="18" charset="0"/>
            </a:endParaRPr>
          </a:p>
        </p:txBody>
      </p:sp>
      <p:sp>
        <p:nvSpPr>
          <p:cNvPr id="4" name="Rectangle 4"/>
          <p:cNvSpPr>
            <a:spLocks noChangeArrowheads="1"/>
          </p:cNvSpPr>
          <p:nvPr/>
        </p:nvSpPr>
        <p:spPr bwMode="auto">
          <a:xfrm>
            <a:off x="457200" y="1219200"/>
            <a:ext cx="8229600" cy="1988237"/>
          </a:xfrm>
          <a:prstGeom prst="rect">
            <a:avLst/>
          </a:prstGeom>
          <a:noFill/>
          <a:ln w="9525">
            <a:noFill/>
            <a:miter lim="800000"/>
            <a:headEnd/>
            <a:tailEnd/>
          </a:ln>
        </p:spPr>
        <p:txBody>
          <a:bodyPr>
            <a:spAutoFit/>
          </a:bodyPr>
          <a:lstStyle/>
          <a:p>
            <a:pPr algn="ctr">
              <a:spcBef>
                <a:spcPct val="20000"/>
              </a:spcBef>
              <a:buSzPct val="95000"/>
            </a:pPr>
            <a:r>
              <a:rPr lang="en-US" sz="4000"/>
              <a:t>National Wildlife Refuge (NWR) System in the Southeast Region</a:t>
            </a:r>
          </a:p>
          <a:p>
            <a:pPr marL="342900" indent="-342900">
              <a:spcBef>
                <a:spcPct val="20000"/>
              </a:spcBef>
              <a:buSzPct val="95000"/>
              <a:buFont typeface="Arial" pitchFamily="34" charset="0"/>
              <a:buChar char="•"/>
            </a:pPr>
            <a:endParaRPr lang="en-US"/>
          </a:p>
          <a:p>
            <a:pPr>
              <a:spcBef>
                <a:spcPct val="20000"/>
              </a:spcBef>
              <a:buSzPct val="95000"/>
            </a:pPr>
            <a:endParaRPr lang="en-US">
              <a:solidFill>
                <a:schemeClr val="bg1"/>
              </a:solidFill>
            </a:endParaRPr>
          </a:p>
        </p:txBody>
      </p:sp>
      <p:sp>
        <p:nvSpPr>
          <p:cNvPr id="9" name="Rectangle 4"/>
          <p:cNvSpPr>
            <a:spLocks noChangeArrowheads="1"/>
          </p:cNvSpPr>
          <p:nvPr/>
        </p:nvSpPr>
        <p:spPr bwMode="auto">
          <a:xfrm>
            <a:off x="479612" y="2819400"/>
            <a:ext cx="8077200" cy="1446550"/>
          </a:xfrm>
          <a:prstGeom prst="rect">
            <a:avLst/>
          </a:prstGeom>
          <a:noFill/>
          <a:ln w="9525">
            <a:noFill/>
            <a:miter lim="800000"/>
            <a:headEnd/>
            <a:tailEnd/>
          </a:ln>
        </p:spPr>
        <p:txBody>
          <a:bodyPr wrap="square">
            <a:spAutoFit/>
          </a:bodyPr>
          <a:lstStyle/>
          <a:p>
            <a:pPr algn="ctr"/>
            <a:r>
              <a:rPr lang="en-US" sz="4400"/>
              <a:t>131 Refuges</a:t>
            </a:r>
          </a:p>
          <a:p>
            <a:pPr algn="ctr"/>
            <a:r>
              <a:rPr lang="en-US" sz="4400"/>
              <a:t>4 million+ acres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4494550"/>
            <a:ext cx="1447800" cy="217170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76451" y="4494550"/>
            <a:ext cx="3257549" cy="21717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24500" y="4494550"/>
            <a:ext cx="1638300" cy="21844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6949514" y="4852764"/>
            <a:ext cx="2176183" cy="1450788"/>
          </a:xfrm>
          <a:prstGeom prst="rect">
            <a:avLst/>
          </a:prstGeom>
        </p:spPr>
      </p:pic>
      <p:pic>
        <p:nvPicPr>
          <p:cNvPr id="11" name="Picture 2">
            <a:extLst>
              <a:ext uri="{FF2B5EF4-FFF2-40B4-BE49-F238E27FC236}">
                <a16:creationId xmlns:a16="http://schemas.microsoft.com/office/drawing/2014/main" id="{0E1E9BC4-7C36-46F4-8D22-447F819130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a:extLst>
              <a:ext uri="{FF2B5EF4-FFF2-40B4-BE49-F238E27FC236}">
                <a16:creationId xmlns:a16="http://schemas.microsoft.com/office/drawing/2014/main" id="{B8FA5D10-A245-4A36-A3D4-3780CB5DF775}"/>
              </a:ext>
            </a:extLst>
          </p:cNvPr>
          <p:cNvPicPr>
            <a:picLocks noChangeAspect="1"/>
          </p:cNvPicPr>
          <p:nvPr/>
        </p:nvPicPr>
        <p:blipFill>
          <a:blip r:embed="rId8"/>
          <a:stretch>
            <a:fillRect/>
          </a:stretch>
        </p:blipFill>
        <p:spPr>
          <a:xfrm>
            <a:off x="762000" y="52983"/>
            <a:ext cx="623310" cy="727881"/>
          </a:xfrm>
          <a:prstGeom prst="rect">
            <a:avLst/>
          </a:prstGeom>
        </p:spPr>
      </p:pic>
    </p:spTree>
    <p:extLst>
      <p:ext uri="{BB962C8B-B14F-4D97-AF65-F5344CB8AC3E}">
        <p14:creationId xmlns:p14="http://schemas.microsoft.com/office/powerpoint/2010/main" val="136527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4"/>
          <p:cNvSpPr txBox="1">
            <a:spLocks noChangeArrowheads="1"/>
          </p:cNvSpPr>
          <p:nvPr/>
        </p:nvSpPr>
        <p:spPr bwMode="auto">
          <a:xfrm>
            <a:off x="457200" y="1247554"/>
            <a:ext cx="8458200" cy="830997"/>
          </a:xfrm>
          <a:prstGeom prst="rect">
            <a:avLst/>
          </a:prstGeom>
          <a:noFill/>
          <a:ln w="9525">
            <a:noFill/>
            <a:miter lim="800000"/>
            <a:headEnd/>
            <a:tailEnd/>
          </a:ln>
          <a:effectLst/>
        </p:spPr>
        <p:txBody>
          <a:bodyPr wrap="square">
            <a:spAutoFit/>
          </a:bodyPr>
          <a:lstStyle/>
          <a:p>
            <a:pPr algn="ctr"/>
            <a:r>
              <a:rPr lang="en-US" sz="2400">
                <a:latin typeface="+mj-lt"/>
              </a:rPr>
              <a:t>NWRS monitors water resources as a result of the Refuge Improvement Act of 1997</a:t>
            </a:r>
          </a:p>
        </p:txBody>
      </p:sp>
      <p:sp>
        <p:nvSpPr>
          <p:cNvPr id="21" name="Text Box 4"/>
          <p:cNvSpPr txBox="1">
            <a:spLocks noChangeArrowheads="1"/>
          </p:cNvSpPr>
          <p:nvPr/>
        </p:nvSpPr>
        <p:spPr bwMode="auto">
          <a:xfrm>
            <a:off x="216763" y="6073914"/>
            <a:ext cx="5041037" cy="646331"/>
          </a:xfrm>
          <a:prstGeom prst="rect">
            <a:avLst/>
          </a:prstGeom>
          <a:noFill/>
          <a:ln w="9525">
            <a:noFill/>
            <a:miter lim="800000"/>
            <a:headEnd/>
            <a:tailEnd/>
          </a:ln>
          <a:effectLst/>
        </p:spPr>
        <p:txBody>
          <a:bodyPr wrap="square">
            <a:spAutoFit/>
          </a:bodyPr>
          <a:lstStyle/>
          <a:p>
            <a:r>
              <a:rPr lang="en-US" b="1">
                <a:solidFill>
                  <a:schemeClr val="bg1"/>
                </a:solidFill>
              </a:rPr>
              <a:t>Nicole M. Rankin</a:t>
            </a:r>
          </a:p>
          <a:p>
            <a:r>
              <a:rPr lang="en-US" b="1">
                <a:solidFill>
                  <a:schemeClr val="bg1"/>
                </a:solidFill>
              </a:rPr>
              <a:t>USFWS Inventory and Monitoring Network</a:t>
            </a:r>
          </a:p>
        </p:txBody>
      </p:sp>
      <p:sp>
        <p:nvSpPr>
          <p:cNvPr id="22" name="Text Box 4"/>
          <p:cNvSpPr txBox="1">
            <a:spLocks noChangeArrowheads="1"/>
          </p:cNvSpPr>
          <p:nvPr/>
        </p:nvSpPr>
        <p:spPr bwMode="auto">
          <a:xfrm>
            <a:off x="3874363" y="6073914"/>
            <a:ext cx="5041037" cy="646331"/>
          </a:xfrm>
          <a:prstGeom prst="rect">
            <a:avLst/>
          </a:prstGeom>
          <a:noFill/>
          <a:ln w="9525">
            <a:noFill/>
            <a:miter lim="800000"/>
            <a:headEnd/>
            <a:tailEnd/>
          </a:ln>
          <a:effectLst/>
        </p:spPr>
        <p:txBody>
          <a:bodyPr wrap="square">
            <a:spAutoFit/>
          </a:bodyPr>
          <a:lstStyle/>
          <a:p>
            <a:pPr algn="r"/>
            <a:r>
              <a:rPr lang="en-US" b="1">
                <a:solidFill>
                  <a:schemeClr val="bg1"/>
                </a:solidFill>
              </a:rPr>
              <a:t>Climate Connection Workshop</a:t>
            </a:r>
          </a:p>
          <a:p>
            <a:pPr algn="r"/>
            <a:r>
              <a:rPr lang="en-US" b="1">
                <a:solidFill>
                  <a:schemeClr val="bg1"/>
                </a:solidFill>
              </a:rPr>
              <a:t>September 13, 2012</a:t>
            </a:r>
          </a:p>
        </p:txBody>
      </p:sp>
      <p:sp>
        <p:nvSpPr>
          <p:cNvPr id="8" name="TextBox 7"/>
          <p:cNvSpPr txBox="1"/>
          <p:nvPr/>
        </p:nvSpPr>
        <p:spPr>
          <a:xfrm>
            <a:off x="539269" y="2078551"/>
            <a:ext cx="8160744" cy="1015663"/>
          </a:xfrm>
          <a:prstGeom prst="rect">
            <a:avLst/>
          </a:prstGeom>
          <a:noFill/>
        </p:spPr>
        <p:txBody>
          <a:bodyPr wrap="square" rtlCol="0">
            <a:spAutoFit/>
          </a:bodyPr>
          <a:lstStyle/>
          <a:p>
            <a:r>
              <a:rPr lang="en-US" sz="2000" i="1"/>
              <a:t>“assist in the maintenance of adequate water quantity and water quality to fulfill the mission of the System and the purposes of each refuge”, and to “acquire, under State law, water rights that are needed for refuge purposes”</a:t>
            </a:r>
          </a:p>
        </p:txBody>
      </p:sp>
      <p:sp>
        <p:nvSpPr>
          <p:cNvPr id="2" name="Rectangle 1"/>
          <p:cNvSpPr/>
          <p:nvPr/>
        </p:nvSpPr>
        <p:spPr>
          <a:xfrm>
            <a:off x="1502090" y="198825"/>
            <a:ext cx="7280672" cy="830997"/>
          </a:xfrm>
          <a:prstGeom prst="rect">
            <a:avLst/>
          </a:prstGeom>
        </p:spPr>
        <p:txBody>
          <a:bodyPr wrap="square">
            <a:spAutoFit/>
          </a:bodyPr>
          <a:lstStyle/>
          <a:p>
            <a:pPr algn="ctr"/>
            <a:r>
              <a:rPr lang="en-US" sz="2400" b="1">
                <a:latin typeface="+mj-lt"/>
              </a:rPr>
              <a:t>81% of Southeast NWRs have aquatic habitat management as a primary focus</a:t>
            </a:r>
          </a:p>
        </p:txBody>
      </p:sp>
      <p:pic>
        <p:nvPicPr>
          <p:cNvPr id="10" name="Picture 9"/>
          <p:cNvPicPr>
            <a:picLocks noChangeAspect="1"/>
          </p:cNvPicPr>
          <p:nvPr/>
        </p:nvPicPr>
        <p:blipFill>
          <a:blip r:embed="rId3"/>
          <a:stretch>
            <a:fillRect/>
          </a:stretch>
        </p:blipFill>
        <p:spPr>
          <a:xfrm>
            <a:off x="4502401" y="3322378"/>
            <a:ext cx="4112788" cy="2805752"/>
          </a:xfrm>
          <a:prstGeom prst="rect">
            <a:avLst/>
          </a:prstGeom>
          <a:ln>
            <a:solidFill>
              <a:schemeClr val="tx1"/>
            </a:solidFill>
          </a:ln>
        </p:spPr>
      </p:pic>
      <p:sp>
        <p:nvSpPr>
          <p:cNvPr id="3" name="Rectangle 2"/>
          <p:cNvSpPr/>
          <p:nvPr/>
        </p:nvSpPr>
        <p:spPr>
          <a:xfrm>
            <a:off x="4619641" y="6092025"/>
            <a:ext cx="4572000" cy="312650"/>
          </a:xfrm>
          <a:prstGeom prst="rect">
            <a:avLst/>
          </a:prstGeom>
        </p:spPr>
        <p:txBody>
          <a:bodyPr>
            <a:spAutoFit/>
          </a:bodyPr>
          <a:lstStyle/>
          <a:p>
            <a:pPr>
              <a:lnSpc>
                <a:spcPct val="107000"/>
              </a:lnSpc>
              <a:spcAft>
                <a:spcPts val="1360"/>
              </a:spcAft>
              <a:tabLst>
                <a:tab pos="5986780" algn="r"/>
              </a:tabLst>
            </a:pPr>
            <a:r>
              <a:rPr lang="en-US" sz="1400" i="1">
                <a:solidFill>
                  <a:srgbClr val="000000"/>
                </a:solidFill>
                <a:ea typeface="Times New Roman" panose="02020603050405020304" pitchFamily="18" charset="0"/>
              </a:rPr>
              <a:t>Algal bloom at </a:t>
            </a:r>
            <a:r>
              <a:rPr lang="en-US" sz="1400" i="1" err="1">
                <a:solidFill>
                  <a:srgbClr val="000000"/>
                </a:solidFill>
                <a:ea typeface="Times New Roman" panose="02020603050405020304" pitchFamily="18" charset="0"/>
              </a:rPr>
              <a:t>Wapanocca</a:t>
            </a:r>
            <a:r>
              <a:rPr lang="en-US" sz="1400" i="1">
                <a:solidFill>
                  <a:srgbClr val="000000"/>
                </a:solidFill>
                <a:ea typeface="Times New Roman" panose="02020603050405020304" pitchFamily="18" charset="0"/>
              </a:rPr>
              <a:t> Lake, </a:t>
            </a:r>
            <a:r>
              <a:rPr lang="en-US" sz="1400" i="1" err="1">
                <a:solidFill>
                  <a:srgbClr val="000000"/>
                </a:solidFill>
                <a:ea typeface="Times New Roman" panose="02020603050405020304" pitchFamily="18" charset="0"/>
              </a:rPr>
              <a:t>Wapanocca</a:t>
            </a:r>
            <a:r>
              <a:rPr lang="en-US" sz="1400" i="1">
                <a:solidFill>
                  <a:srgbClr val="000000"/>
                </a:solidFill>
                <a:ea typeface="Times New Roman" panose="02020603050405020304" pitchFamily="18" charset="0"/>
              </a:rPr>
              <a:t> NWR</a:t>
            </a:r>
            <a:endParaRPr lang="en-US" sz="1400" i="1">
              <a:solidFill>
                <a:srgbClr val="000000"/>
              </a:solidFill>
              <a:effectLst/>
              <a:ea typeface="Times New Roman" panose="02020603050405020304" pitchFamily="18" charset="0"/>
            </a:endParaRPr>
          </a:p>
        </p:txBody>
      </p:sp>
      <p:sp>
        <p:nvSpPr>
          <p:cNvPr id="14" name="Rectangle 13"/>
          <p:cNvSpPr/>
          <p:nvPr/>
        </p:nvSpPr>
        <p:spPr>
          <a:xfrm>
            <a:off x="570757" y="6092612"/>
            <a:ext cx="3754356" cy="553357"/>
          </a:xfrm>
          <a:prstGeom prst="rect">
            <a:avLst/>
          </a:prstGeom>
        </p:spPr>
        <p:txBody>
          <a:bodyPr wrap="square">
            <a:spAutoFit/>
          </a:bodyPr>
          <a:lstStyle/>
          <a:p>
            <a:pPr>
              <a:lnSpc>
                <a:spcPct val="107000"/>
              </a:lnSpc>
              <a:spcAft>
                <a:spcPts val="1360"/>
              </a:spcAft>
              <a:tabLst>
                <a:tab pos="5986780" algn="r"/>
              </a:tabLst>
            </a:pPr>
            <a:r>
              <a:rPr lang="en-US" sz="1400" i="1">
                <a:solidFill>
                  <a:srgbClr val="000000"/>
                </a:solidFill>
                <a:ea typeface="Times New Roman" panose="02020603050405020304" pitchFamily="18" charset="0"/>
              </a:rPr>
              <a:t>Moist soil management is a key tool Refuges use to provide habitat for wintering waterfowl</a:t>
            </a:r>
            <a:endParaRPr lang="en-US" sz="1400" i="1">
              <a:solidFill>
                <a:srgbClr val="000000"/>
              </a:solidFill>
              <a:effectLst/>
              <a:ea typeface="Times New Roman" panose="02020603050405020304" pitchFamily="18" charset="0"/>
            </a:endParaRPr>
          </a:p>
        </p:txBody>
      </p:sp>
      <p:pic>
        <p:nvPicPr>
          <p:cNvPr id="15" name="Picture 14"/>
          <p:cNvPicPr/>
          <p:nvPr/>
        </p:nvPicPr>
        <p:blipFill rotWithShape="1">
          <a:blip r:embed="rId4" cstate="print">
            <a:extLst>
              <a:ext uri="{28A0092B-C50C-407E-A947-70E740481C1C}">
                <a14:useLocalDpi xmlns:a14="http://schemas.microsoft.com/office/drawing/2010/main" val="0"/>
              </a:ext>
            </a:extLst>
          </a:blip>
          <a:srcRect t="36640"/>
          <a:stretch/>
        </p:blipFill>
        <p:spPr bwMode="auto">
          <a:xfrm>
            <a:off x="735570" y="3322378"/>
            <a:ext cx="3466620" cy="2805752"/>
          </a:xfrm>
          <a:prstGeom prst="rect">
            <a:avLst/>
          </a:prstGeom>
          <a:ln w="3175" cap="sq" cmpd="sng" algn="ctr">
            <a:solidFill>
              <a:schemeClr val="tx1"/>
            </a:solidFill>
            <a:prstDash val="solid"/>
            <a:miter lim="800000"/>
            <a:headEnd type="none" w="med" len="med"/>
            <a:tailEnd type="none" w="med" len="med"/>
          </a:ln>
          <a:effectLst/>
          <a:extLst>
            <a:ext uri="{53640926-AAD7-44D8-BBD7-CCE9431645EC}">
              <a14:shadowObscured xmlns:a14="http://schemas.microsoft.com/office/drawing/2010/main"/>
            </a:ext>
          </a:extLst>
        </p:spPr>
      </p:pic>
      <p:pic>
        <p:nvPicPr>
          <p:cNvPr id="12" name="Picture 2">
            <a:extLst>
              <a:ext uri="{FF2B5EF4-FFF2-40B4-BE49-F238E27FC236}">
                <a16:creationId xmlns:a16="http://schemas.microsoft.com/office/drawing/2014/main" id="{5C1CB358-945B-4C8D-AD2F-7EB55FF304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FD7C2464-8DA3-411D-8339-F0AA0D7DE9E5}"/>
              </a:ext>
            </a:extLst>
          </p:cNvPr>
          <p:cNvPicPr>
            <a:picLocks noChangeAspect="1"/>
          </p:cNvPicPr>
          <p:nvPr/>
        </p:nvPicPr>
        <p:blipFill>
          <a:blip r:embed="rId6"/>
          <a:stretch>
            <a:fillRect/>
          </a:stretch>
        </p:blipFill>
        <p:spPr>
          <a:xfrm>
            <a:off x="762000" y="52983"/>
            <a:ext cx="623310" cy="727881"/>
          </a:xfrm>
          <a:prstGeom prst="rect">
            <a:avLst/>
          </a:prstGeom>
        </p:spPr>
      </p:pic>
    </p:spTree>
    <p:extLst>
      <p:ext uri="{BB962C8B-B14F-4D97-AF65-F5344CB8AC3E}">
        <p14:creationId xmlns:p14="http://schemas.microsoft.com/office/powerpoint/2010/main" val="12913916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5">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9F64318C-0D2E-422A-A4C4-B42CBA99AFAF}"/>
              </a:ext>
            </a:extLst>
          </p:cNvPr>
          <p:cNvPicPr>
            <a:picLocks noChangeAspect="1"/>
          </p:cNvPicPr>
          <p:nvPr/>
        </p:nvPicPr>
        <p:blipFill rotWithShape="1">
          <a:blip r:embed="rId3">
            <a:extLst>
              <a:ext uri="{28A0092B-C50C-407E-A947-70E740481C1C}">
                <a14:useLocalDpi xmlns:a14="http://schemas.microsoft.com/office/drawing/2010/main" val="0"/>
              </a:ext>
            </a:extLst>
          </a:blip>
          <a:srcRect l="32838" r="17162"/>
          <a:stretch/>
        </p:blipFill>
        <p:spPr>
          <a:xfrm>
            <a:off x="20" y="10"/>
            <a:ext cx="4571980" cy="6857990"/>
          </a:xfrm>
          <a:prstGeom prst="rect">
            <a:avLst/>
          </a:prstGeom>
        </p:spPr>
      </p:pic>
      <p:pic>
        <p:nvPicPr>
          <p:cNvPr id="7" name="Picture 2" descr="D:\Elktoe mussels\Dead and dying App elktoes Dec 2005 (1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70" r="17104"/>
          <a:stretch/>
        </p:blipFill>
        <p:spPr bwMode="auto">
          <a:xfrm>
            <a:off x="4572000" y="10"/>
            <a:ext cx="457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885915" y="2164437"/>
            <a:ext cx="3372170" cy="252912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ame 19">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447277" y="1835459"/>
            <a:ext cx="4249446" cy="3187083"/>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p:cNvSpPr>
            <a:spLocks noGrp="1"/>
          </p:cNvSpPr>
          <p:nvPr>
            <p:ph type="title"/>
          </p:nvPr>
        </p:nvSpPr>
        <p:spPr>
          <a:xfrm>
            <a:off x="3215143" y="2761554"/>
            <a:ext cx="2713713" cy="1345720"/>
          </a:xfrm>
          <a:noFill/>
        </p:spPr>
        <p:txBody>
          <a:bodyPr vert="horz" lIns="91440" tIns="45720" rIns="91440" bIns="45720" rtlCol="0" anchor="ctr">
            <a:normAutofit/>
          </a:bodyPr>
          <a:lstStyle/>
          <a:p>
            <a:pPr algn="ctr"/>
            <a:r>
              <a:rPr lang="en-US" sz="1500" b="1" kern="1200">
                <a:solidFill>
                  <a:srgbClr val="080808"/>
                </a:solidFill>
                <a:latin typeface="+mj-lt"/>
                <a:ea typeface="+mj-ea"/>
                <a:cs typeface="+mj-cs"/>
              </a:rPr>
              <a:t>Many of USFWS’s trust species depend on healthy aquatic ecosystems and adequate water quality for survival</a:t>
            </a:r>
            <a:br>
              <a:rPr lang="en-US" sz="1500" kern="1200">
                <a:solidFill>
                  <a:srgbClr val="080808"/>
                </a:solidFill>
                <a:latin typeface="+mj-lt"/>
                <a:ea typeface="+mj-ea"/>
                <a:cs typeface="+mj-cs"/>
              </a:rPr>
            </a:br>
            <a:endParaRPr lang="en-US" sz="1500" kern="1200">
              <a:solidFill>
                <a:srgbClr val="080808"/>
              </a:solidFill>
              <a:latin typeface="+mj-lt"/>
              <a:ea typeface="+mj-ea"/>
              <a:cs typeface="+mj-cs"/>
            </a:endParaRPr>
          </a:p>
        </p:txBody>
      </p:sp>
      <p:pic>
        <p:nvPicPr>
          <p:cNvPr id="3" name="Picture 2">
            <a:extLst>
              <a:ext uri="{FF2B5EF4-FFF2-40B4-BE49-F238E27FC236}">
                <a16:creationId xmlns:a16="http://schemas.microsoft.com/office/drawing/2014/main" id="{BC63DA9A-905F-1A51-A1C4-A9B8F682A0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8441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64972" y="334707"/>
            <a:ext cx="7729355" cy="4351338"/>
          </a:xfrm>
        </p:spPr>
        <p:txBody>
          <a:bodyPr>
            <a:normAutofit/>
          </a:bodyPr>
          <a:lstStyle/>
          <a:p>
            <a:pPr marL="0" indent="0" algn="ctr">
              <a:buNone/>
            </a:pPr>
            <a:r>
              <a:rPr lang="en-US" b="1"/>
              <a:t>Inventory &amp; Monitoring National Objectives: </a:t>
            </a:r>
            <a:r>
              <a:rPr lang="en-US"/>
              <a:t>Develop an accurate reconnaissance-level assessment of water resources on refuges</a:t>
            </a:r>
          </a:p>
        </p:txBody>
      </p:sp>
      <p:pic>
        <p:nvPicPr>
          <p:cNvPr id="7" name="Picture 6"/>
          <p:cNvPicPr/>
          <p:nvPr/>
        </p:nvPicPr>
        <p:blipFill>
          <a:blip r:embed="rId3" cstate="print">
            <a:extLst>
              <a:ext uri="{28A0092B-C50C-407E-A947-70E740481C1C}">
                <a14:useLocalDpi xmlns:a14="http://schemas.microsoft.com/office/drawing/2010/main" val="0"/>
              </a:ext>
            </a:extLst>
          </a:blip>
          <a:stretch>
            <a:fillRect/>
          </a:stretch>
        </p:blipFill>
        <p:spPr>
          <a:xfrm>
            <a:off x="1038400" y="1544594"/>
            <a:ext cx="6832854" cy="4721001"/>
          </a:xfrm>
          <a:prstGeom prst="rect">
            <a:avLst/>
          </a:prstGeom>
        </p:spPr>
      </p:pic>
      <p:sp>
        <p:nvSpPr>
          <p:cNvPr id="8" name="Text Box 4"/>
          <p:cNvSpPr txBox="1">
            <a:spLocks noChangeArrowheads="1"/>
          </p:cNvSpPr>
          <p:nvPr/>
        </p:nvSpPr>
        <p:spPr bwMode="auto">
          <a:xfrm>
            <a:off x="3486741" y="6265595"/>
            <a:ext cx="3281779" cy="338554"/>
          </a:xfrm>
          <a:prstGeom prst="rect">
            <a:avLst/>
          </a:prstGeom>
          <a:noFill/>
          <a:ln w="9525">
            <a:noFill/>
            <a:miter lim="800000"/>
            <a:headEnd/>
            <a:tailEnd/>
          </a:ln>
          <a:effectLst/>
        </p:spPr>
        <p:txBody>
          <a:bodyPr wrap="square">
            <a:spAutoFit/>
          </a:bodyPr>
          <a:lstStyle/>
          <a:p>
            <a:r>
              <a:rPr lang="en-US" sz="1600" i="1"/>
              <a:t>Pond Creek NWR</a:t>
            </a:r>
            <a:endParaRPr lang="en-US" sz="1600"/>
          </a:p>
        </p:txBody>
      </p:sp>
      <p:pic>
        <p:nvPicPr>
          <p:cNvPr id="2" name="Picture 2">
            <a:extLst>
              <a:ext uri="{FF2B5EF4-FFF2-40B4-BE49-F238E27FC236}">
                <a16:creationId xmlns:a16="http://schemas.microsoft.com/office/drawing/2014/main" id="{FA60C238-C06B-8D1F-1ED4-92A66B9547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3226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4"/>
          <p:cNvSpPr txBox="1">
            <a:spLocks noChangeArrowheads="1"/>
          </p:cNvSpPr>
          <p:nvPr/>
        </p:nvSpPr>
        <p:spPr bwMode="auto">
          <a:xfrm>
            <a:off x="216765" y="6073916"/>
            <a:ext cx="5041037" cy="646331"/>
          </a:xfrm>
          <a:prstGeom prst="rect">
            <a:avLst/>
          </a:prstGeom>
          <a:noFill/>
          <a:ln w="9525">
            <a:noFill/>
            <a:miter lim="800000"/>
            <a:headEnd/>
            <a:tailEnd/>
          </a:ln>
          <a:effectLst/>
        </p:spPr>
        <p:txBody>
          <a:bodyPr wrap="square">
            <a:spAutoFit/>
          </a:bodyPr>
          <a:lstStyle/>
          <a:p>
            <a:r>
              <a:rPr lang="en-US" b="1">
                <a:solidFill>
                  <a:schemeClr val="bg1"/>
                </a:solidFill>
              </a:rPr>
              <a:t>Nicole M. Rankin</a:t>
            </a:r>
          </a:p>
          <a:p>
            <a:r>
              <a:rPr lang="en-US" b="1">
                <a:solidFill>
                  <a:schemeClr val="bg1"/>
                </a:solidFill>
              </a:rPr>
              <a:t>USFWS Inventory and Monitoring Network</a:t>
            </a:r>
          </a:p>
        </p:txBody>
      </p:sp>
      <p:sp>
        <p:nvSpPr>
          <p:cNvPr id="22" name="Text Box 4"/>
          <p:cNvSpPr txBox="1">
            <a:spLocks noChangeArrowheads="1"/>
          </p:cNvSpPr>
          <p:nvPr/>
        </p:nvSpPr>
        <p:spPr bwMode="auto">
          <a:xfrm>
            <a:off x="3874365" y="6073916"/>
            <a:ext cx="5041037" cy="646331"/>
          </a:xfrm>
          <a:prstGeom prst="rect">
            <a:avLst/>
          </a:prstGeom>
          <a:noFill/>
          <a:ln w="9525">
            <a:noFill/>
            <a:miter lim="800000"/>
            <a:headEnd/>
            <a:tailEnd/>
          </a:ln>
          <a:effectLst/>
        </p:spPr>
        <p:txBody>
          <a:bodyPr wrap="square">
            <a:spAutoFit/>
          </a:bodyPr>
          <a:lstStyle/>
          <a:p>
            <a:pPr algn="r"/>
            <a:r>
              <a:rPr lang="en-US" b="1">
                <a:solidFill>
                  <a:schemeClr val="bg1"/>
                </a:solidFill>
              </a:rPr>
              <a:t>Climate Connection Workshop</a:t>
            </a:r>
          </a:p>
          <a:p>
            <a:pPr algn="r"/>
            <a:r>
              <a:rPr lang="en-US" b="1">
                <a:solidFill>
                  <a:schemeClr val="bg1"/>
                </a:solidFill>
              </a:rPr>
              <a:t>September 13, 2012</a:t>
            </a:r>
          </a:p>
        </p:txBody>
      </p:sp>
      <p:sp>
        <p:nvSpPr>
          <p:cNvPr id="3" name="TextBox 2"/>
          <p:cNvSpPr txBox="1"/>
          <p:nvPr/>
        </p:nvSpPr>
        <p:spPr>
          <a:xfrm>
            <a:off x="685800" y="157226"/>
            <a:ext cx="8100392" cy="1384995"/>
          </a:xfrm>
          <a:prstGeom prst="rect">
            <a:avLst/>
          </a:prstGeom>
          <a:noFill/>
        </p:spPr>
        <p:txBody>
          <a:bodyPr wrap="square" rtlCol="0">
            <a:spAutoFit/>
          </a:bodyPr>
          <a:lstStyle/>
          <a:p>
            <a:pPr algn="ctr"/>
            <a:r>
              <a:rPr lang="en-US" sz="2800" b="1">
                <a:latin typeface="+mj-lt"/>
              </a:rPr>
              <a:t>National initiative to complete Water Resource Inventory and Assessments: 42 NWRs completed since 2018</a:t>
            </a:r>
          </a:p>
        </p:txBody>
      </p:sp>
      <p:pic>
        <p:nvPicPr>
          <p:cNvPr id="6" name="Picture 5" descr="Map&#10;&#10;Description automatically generated">
            <a:extLst>
              <a:ext uri="{FF2B5EF4-FFF2-40B4-BE49-F238E27FC236}">
                <a16:creationId xmlns:a16="http://schemas.microsoft.com/office/drawing/2014/main" id="{F89AC4AA-BD6C-4477-A651-610DF2F814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276" y="1446730"/>
            <a:ext cx="7173177" cy="5071117"/>
          </a:xfrm>
          <a:prstGeom prst="rect">
            <a:avLst/>
          </a:prstGeom>
        </p:spPr>
      </p:pic>
      <p:pic>
        <p:nvPicPr>
          <p:cNvPr id="2" name="Picture 2">
            <a:extLst>
              <a:ext uri="{FF2B5EF4-FFF2-40B4-BE49-F238E27FC236}">
                <a16:creationId xmlns:a16="http://schemas.microsoft.com/office/drawing/2014/main" id="{EA4E80F4-F2D3-9472-73F3-50F6695DE84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7290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233" y="1144052"/>
            <a:ext cx="3169805" cy="774889"/>
          </a:xfrm>
        </p:spPr>
        <p:txBody>
          <a:bodyPr>
            <a:noAutofit/>
          </a:bodyPr>
          <a:lstStyle/>
          <a:p>
            <a:pPr algn="ctr"/>
            <a:r>
              <a:rPr lang="en-US" sz="2800" b="1"/>
              <a:t>Issue: Water-quality inventories are not very informative</a:t>
            </a:r>
          </a:p>
        </p:txBody>
      </p:sp>
      <p:sp>
        <p:nvSpPr>
          <p:cNvPr id="3" name="Content Placeholder 2"/>
          <p:cNvSpPr>
            <a:spLocks noGrp="1"/>
          </p:cNvSpPr>
          <p:nvPr>
            <p:ph idx="1"/>
          </p:nvPr>
        </p:nvSpPr>
        <p:spPr>
          <a:xfrm>
            <a:off x="160595" y="2443463"/>
            <a:ext cx="3558789" cy="4873439"/>
          </a:xfrm>
        </p:spPr>
        <p:txBody>
          <a:bodyPr>
            <a:normAutofit/>
          </a:bodyPr>
          <a:lstStyle/>
          <a:p>
            <a:r>
              <a:rPr lang="en-US"/>
              <a:t>Synthesize monitoring locations, sampling periods, and number of samples</a:t>
            </a:r>
          </a:p>
          <a:p>
            <a:r>
              <a:rPr lang="en-US"/>
              <a:t>Do not provide data or data synthesis for specific parameters</a:t>
            </a:r>
          </a:p>
        </p:txBody>
      </p:sp>
      <p:pic>
        <p:nvPicPr>
          <p:cNvPr id="7" name="Picture 6"/>
          <p:cNvPicPr>
            <a:picLocks noChangeAspect="1"/>
          </p:cNvPicPr>
          <p:nvPr/>
        </p:nvPicPr>
        <p:blipFill rotWithShape="1">
          <a:blip r:embed="rId3"/>
          <a:srcRect t="563"/>
          <a:stretch/>
        </p:blipFill>
        <p:spPr>
          <a:xfrm>
            <a:off x="3521676" y="326125"/>
            <a:ext cx="5461729" cy="6069729"/>
          </a:xfrm>
          <a:prstGeom prst="rect">
            <a:avLst/>
          </a:prstGeom>
        </p:spPr>
      </p:pic>
      <p:pic>
        <p:nvPicPr>
          <p:cNvPr id="4" name="Picture 2">
            <a:extLst>
              <a:ext uri="{FF2B5EF4-FFF2-40B4-BE49-F238E27FC236}">
                <a16:creationId xmlns:a16="http://schemas.microsoft.com/office/drawing/2014/main" id="{CFC389E3-BEA6-4FB9-E6AD-75D5EAAD48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55278"/>
            <a:ext cx="609600" cy="727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52769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8E9D8E25EC7F45B98720C4FC74A6C4" ma:contentTypeVersion="13" ma:contentTypeDescription="Create a new document." ma:contentTypeScope="" ma:versionID="2a9c6a56fa04e317378fef6811b65c27">
  <xsd:schema xmlns:xsd="http://www.w3.org/2001/XMLSchema" xmlns:xs="http://www.w3.org/2001/XMLSchema" xmlns:p="http://schemas.microsoft.com/office/2006/metadata/properties" xmlns:ns2="ada074be-b18c-4fbd-9f01-094e710b7f85" xmlns:ns3="91c3f819-01f5-4b83-81d8-5d6150c33749" xmlns:ns4="31062a0d-ede8-4112-b4bb-00a9c1bc8e16" targetNamespace="http://schemas.microsoft.com/office/2006/metadata/properties" ma:root="true" ma:fieldsID="35b7b2fcf15a793db20a1a1f6df4fc8c" ns2:_="" ns3:_="" ns4:_="">
    <xsd:import namespace="ada074be-b18c-4fbd-9f01-094e710b7f85"/>
    <xsd:import namespace="91c3f819-01f5-4b83-81d8-5d6150c33749"/>
    <xsd:import namespace="31062a0d-ede8-4112-b4bb-00a9c1bc8e16"/>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a074be-b18c-4fbd-9f01-094e710b7f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9c5df3ad-b4e5-45d1-88c9-23db5f1fe61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1c3f819-01f5-4b83-81d8-5d6150c337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1062a0d-ede8-4112-b4bb-00a9c1bc8e16"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35ada7cc-719f-4c5d-9433-4862791b62f4}" ma:internalName="TaxCatchAll" ma:showField="CatchAllData" ma:web="91c3f819-01f5-4b83-81d8-5d6150c337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da074be-b18c-4fbd-9f01-094e710b7f85">
      <Terms xmlns="http://schemas.microsoft.com/office/infopath/2007/PartnerControls"/>
    </lcf76f155ced4ddcb4097134ff3c332f>
    <TaxCatchAll xmlns="31062a0d-ede8-4112-b4bb-00a9c1bc8e16" xsi:nil="true"/>
  </documentManagement>
</p:properties>
</file>

<file path=customXml/itemProps1.xml><?xml version="1.0" encoding="utf-8"?>
<ds:datastoreItem xmlns:ds="http://schemas.openxmlformats.org/officeDocument/2006/customXml" ds:itemID="{E6E04848-25B0-4E91-8102-646902C9259F}">
  <ds:schemaRefs>
    <ds:schemaRef ds:uri="http://schemas.microsoft.com/sharepoint/v3/contenttype/forms"/>
  </ds:schemaRefs>
</ds:datastoreItem>
</file>

<file path=customXml/itemProps2.xml><?xml version="1.0" encoding="utf-8"?>
<ds:datastoreItem xmlns:ds="http://schemas.openxmlformats.org/officeDocument/2006/customXml" ds:itemID="{0C719A91-D53A-4DB7-BAC9-CBA5C30BE37E}">
  <ds:schemaRefs>
    <ds:schemaRef ds:uri="31062a0d-ede8-4112-b4bb-00a9c1bc8e16"/>
    <ds:schemaRef ds:uri="91c3f819-01f5-4b83-81d8-5d6150c33749"/>
    <ds:schemaRef ds:uri="ada074be-b18c-4fbd-9f01-094e710b7f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D922E1D-68C7-4FE5-A080-B4410FAFF9E4}">
  <ds:schemaRefs>
    <ds:schemaRef ds:uri="31062a0d-ede8-4112-b4bb-00a9c1bc8e16"/>
    <ds:schemaRef ds:uri="ada074be-b18c-4fbd-9f01-094e710b7f85"/>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otalTime>863</TotalTime>
  <Words>2379</Words>
  <Application>Microsoft Office PowerPoint</Application>
  <PresentationFormat>On-screen Show (4:3)</PresentationFormat>
  <Paragraphs>244</Paragraphs>
  <Slides>34</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Calibri Light</vt:lpstr>
      <vt:lpstr>Constantia</vt:lpstr>
      <vt:lpstr>sohne</vt:lpstr>
      <vt:lpstr>Office Theme</vt:lpstr>
      <vt:lpstr>PowerPoint Presentation</vt:lpstr>
      <vt:lpstr>Why develop a water quality reporting tool for NWRs?</vt:lpstr>
      <vt:lpstr>The mission of the United States Fish and Wildlife Service is, "... working with others to conserve, protect, and enhance fish, wildlife, and plants and their habitats for the continuing benefit of the American people."</vt:lpstr>
      <vt:lpstr>PowerPoint Presentation</vt:lpstr>
      <vt:lpstr>PowerPoint Presentation</vt:lpstr>
      <vt:lpstr>Many of USFWS’s trust species depend on healthy aquatic ecosystems and adequate water quality for survival </vt:lpstr>
      <vt:lpstr>PowerPoint Presentation</vt:lpstr>
      <vt:lpstr>PowerPoint Presentation</vt:lpstr>
      <vt:lpstr>Issue: Water-quality inventories are not very informative</vt:lpstr>
      <vt:lpstr>Can we get better baseline water-quality assessments for our NWRs and WRIAs?</vt:lpstr>
      <vt:lpstr>PowerPoint Presentation</vt:lpstr>
      <vt:lpstr>What is wqReport?</vt:lpstr>
      <vt:lpstr>Data Source: Water Quality Portal</vt:lpstr>
      <vt:lpstr>Challenges of Big Data</vt:lpstr>
      <vt:lpstr>wqReport: one solution to our big data challenges</vt:lpstr>
      <vt:lpstr>Benefits of a code-based workflow</vt:lpstr>
      <vt:lpstr>What’s in a Water Quality Report produced by wqReport?</vt:lpstr>
      <vt:lpstr>Broken down by “Chapters”</vt:lpstr>
      <vt:lpstr>PowerPoint Presentation</vt:lpstr>
      <vt:lpstr>PowerPoint Presentation</vt:lpstr>
      <vt:lpstr>PowerPoint Presentation</vt:lpstr>
      <vt:lpstr>PowerPoint Presentation</vt:lpstr>
      <vt:lpstr>Map for each parameter</vt:lpstr>
      <vt:lpstr>PowerPoint Presentation</vt:lpstr>
      <vt:lpstr>PowerPoint Presentation</vt:lpstr>
      <vt:lpstr>wqReport regional report</vt:lpstr>
      <vt:lpstr>Report summarizes data for all NWRs in southeast</vt:lpstr>
      <vt:lpstr>Minimum or maximum values are mapped against known standards</vt:lpstr>
      <vt:lpstr>All NWR data is visualized in a boxplot</vt:lpstr>
      <vt:lpstr>Advantage of new hydrologic analysis tools</vt:lpstr>
      <vt:lpstr>Additional applications</vt:lpstr>
      <vt:lpstr>Link to Tools and reports</vt:lpstr>
      <vt:lpstr>Acknowledgements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Moorman, Michelle C</dc:creator>
  <cp:lastModifiedBy>Feken, Stacey W</cp:lastModifiedBy>
  <cp:revision>2</cp:revision>
  <dcterms:created xsi:type="dcterms:W3CDTF">2020-11-04T13:08:04Z</dcterms:created>
  <dcterms:modified xsi:type="dcterms:W3CDTF">2023-07-12T14:22:54Z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0x010100A98E9D8E25EC7F45B98720C4FC74A6C4</vt:lpwstr>
  </property>
  <property fmtid="{D5CDD505-2E9C-101B-9397-08002B2CF9AE}" pid="3" name="MediaServiceImageTags">
    <vt:lpwstr/>
  </property>
</Properties>
</file>