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1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658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9f4fa558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" name="Google Shape;65;g9f4fa558e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g9f4fa558ed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a731cf7135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a731cf7135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a731cf7135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a731cf7135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a74c6266f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a74c6266f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a74c6266f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a74c6266f1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9f4fa558ed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g9f4fa558ed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9f4fa558ed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g9f4fa558ed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9f4fa558ed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g9f4fa558ed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9f4fa558ed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g9f4fa558ed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9f4fa558ed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9f4fa558ed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9f4fa558ed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9f4fa558ed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9f4fa558ed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9f4fa558ed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a731cf713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a731cf7135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57200" y="1440064"/>
            <a:ext cx="4038600" cy="33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5445" algn="l" rtl="0">
              <a:spcBef>
                <a:spcPts val="520"/>
              </a:spcBef>
              <a:spcAft>
                <a:spcPts val="0"/>
              </a:spcAft>
              <a:buSzPts val="2470"/>
              <a:buChar char="●"/>
              <a:defRPr sz="2600"/>
            </a:lvl1pPr>
            <a:lvl2pPr marL="914400" lvl="1" indent="-358140" algn="l" rtl="0">
              <a:spcBef>
                <a:spcPts val="1600"/>
              </a:spcBef>
              <a:spcAft>
                <a:spcPts val="0"/>
              </a:spcAft>
              <a:buSzPts val="2040"/>
              <a:buChar char="○"/>
              <a:defRPr sz="2400"/>
            </a:lvl2pPr>
            <a:lvl3pPr marL="1371600" lvl="2" indent="-317500" algn="l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2000"/>
            </a:lvl3pPr>
            <a:lvl4pPr marL="1828800" lvl="3" indent="-302894" algn="l" rtl="0">
              <a:spcBef>
                <a:spcPts val="1600"/>
              </a:spcBef>
              <a:spcAft>
                <a:spcPts val="0"/>
              </a:spcAft>
              <a:buSzPts val="1170"/>
              <a:buChar char="●"/>
              <a:defRPr sz="1800"/>
            </a:lvl4pPr>
            <a:lvl5pPr marL="2286000" lvl="4" indent="-302895" algn="l" rtl="0">
              <a:spcBef>
                <a:spcPts val="1600"/>
              </a:spcBef>
              <a:spcAft>
                <a:spcPts val="0"/>
              </a:spcAft>
              <a:buSzPts val="1170"/>
              <a:buChar char="○"/>
              <a:defRPr sz="1800"/>
            </a:lvl5pPr>
            <a:lvl6pPr marL="2743200" lvl="5" indent="-320039" algn="l" rtl="0">
              <a:spcBef>
                <a:spcPts val="1600"/>
              </a:spcBef>
              <a:spcAft>
                <a:spcPts val="0"/>
              </a:spcAft>
              <a:buSzPts val="1440"/>
              <a:buChar char="■"/>
              <a:defRPr/>
            </a:lvl6pPr>
            <a:lvl7pPr marL="3200400" lvl="6" indent="-320039" algn="l" rtl="0">
              <a:spcBef>
                <a:spcPts val="1600"/>
              </a:spcBef>
              <a:spcAft>
                <a:spcPts val="0"/>
              </a:spcAft>
              <a:buSzPts val="1440"/>
              <a:buChar char="●"/>
              <a:defRPr/>
            </a:lvl7pPr>
            <a:lvl8pPr marL="3657600" lvl="7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2"/>
          </p:nvPr>
        </p:nvSpPr>
        <p:spPr>
          <a:xfrm>
            <a:off x="4648200" y="1440064"/>
            <a:ext cx="4038600" cy="33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5445" algn="l" rtl="0">
              <a:spcBef>
                <a:spcPts val="520"/>
              </a:spcBef>
              <a:spcAft>
                <a:spcPts val="0"/>
              </a:spcAft>
              <a:buSzPts val="2470"/>
              <a:buChar char="●"/>
              <a:defRPr sz="2600"/>
            </a:lvl1pPr>
            <a:lvl2pPr marL="914400" lvl="1" indent="-358140" algn="l" rtl="0">
              <a:spcBef>
                <a:spcPts val="1600"/>
              </a:spcBef>
              <a:spcAft>
                <a:spcPts val="0"/>
              </a:spcAft>
              <a:buSzPts val="2040"/>
              <a:buChar char="○"/>
              <a:defRPr sz="2400"/>
            </a:lvl2pPr>
            <a:lvl3pPr marL="1371600" lvl="2" indent="-317500" algn="l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2000"/>
            </a:lvl3pPr>
            <a:lvl4pPr marL="1828800" lvl="3" indent="-302894" algn="l" rtl="0">
              <a:spcBef>
                <a:spcPts val="1600"/>
              </a:spcBef>
              <a:spcAft>
                <a:spcPts val="0"/>
              </a:spcAft>
              <a:buSzPts val="1170"/>
              <a:buChar char="●"/>
              <a:defRPr sz="1800"/>
            </a:lvl4pPr>
            <a:lvl5pPr marL="2286000" lvl="4" indent="-302895" algn="l" rtl="0">
              <a:spcBef>
                <a:spcPts val="1600"/>
              </a:spcBef>
              <a:spcAft>
                <a:spcPts val="0"/>
              </a:spcAft>
              <a:buSzPts val="1170"/>
              <a:buChar char="○"/>
              <a:defRPr sz="1800"/>
            </a:lvl5pPr>
            <a:lvl6pPr marL="2743200" lvl="5" indent="-320039" algn="l" rtl="0">
              <a:spcBef>
                <a:spcPts val="1600"/>
              </a:spcBef>
              <a:spcAft>
                <a:spcPts val="0"/>
              </a:spcAft>
              <a:buSzPts val="1440"/>
              <a:buChar char="■"/>
              <a:defRPr/>
            </a:lvl6pPr>
            <a:lvl7pPr marL="3200400" lvl="6" indent="-320039" algn="l" rtl="0">
              <a:spcBef>
                <a:spcPts val="1600"/>
              </a:spcBef>
              <a:spcAft>
                <a:spcPts val="0"/>
              </a:spcAft>
              <a:buSzPts val="1440"/>
              <a:buChar char="●"/>
              <a:defRPr/>
            </a:lvl7pPr>
            <a:lvl8pPr marL="3657600" lvl="7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ftr" idx="11"/>
          </p:nvPr>
        </p:nvSpPr>
        <p:spPr>
          <a:xfrm>
            <a:off x="2667000" y="4767263"/>
            <a:ext cx="3352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7924800" y="4767263"/>
            <a:ext cx="762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7185" algn="l" rtl="0">
              <a:spcBef>
                <a:spcPts val="360"/>
              </a:spcBef>
              <a:spcAft>
                <a:spcPts val="0"/>
              </a:spcAft>
              <a:buSzPts val="1710"/>
              <a:buChar char="●"/>
              <a:defRPr/>
            </a:lvl1pPr>
            <a:lvl2pPr marL="914400" lvl="1" indent="-325755" algn="l" rtl="0">
              <a:spcBef>
                <a:spcPts val="1600"/>
              </a:spcBef>
              <a:spcAft>
                <a:spcPts val="0"/>
              </a:spcAft>
              <a:buSzPts val="1530"/>
              <a:buChar char="○"/>
              <a:defRPr/>
            </a:lvl2pPr>
            <a:lvl3pPr marL="1371600" lvl="2" indent="-308610" algn="l" rtl="0">
              <a:spcBef>
                <a:spcPts val="1600"/>
              </a:spcBef>
              <a:spcAft>
                <a:spcPts val="0"/>
              </a:spcAft>
              <a:buSzPts val="1260"/>
              <a:buChar char="■"/>
              <a:defRPr/>
            </a:lvl3pPr>
            <a:lvl4pPr marL="1828800" lvl="3" indent="-302894" algn="l" rtl="0">
              <a:spcBef>
                <a:spcPts val="1600"/>
              </a:spcBef>
              <a:spcAft>
                <a:spcPts val="0"/>
              </a:spcAft>
              <a:buSzPts val="1170"/>
              <a:buChar char="●"/>
              <a:defRPr/>
            </a:lvl4pPr>
            <a:lvl5pPr marL="2286000" lvl="4" indent="-302895" algn="l" rtl="0">
              <a:spcBef>
                <a:spcPts val="1600"/>
              </a:spcBef>
              <a:spcAft>
                <a:spcPts val="0"/>
              </a:spcAft>
              <a:buSzPts val="1170"/>
              <a:buChar char="○"/>
              <a:defRPr/>
            </a:lvl5pPr>
            <a:lvl6pPr marL="2743200" lvl="5" indent="-320039" algn="l" rtl="0">
              <a:spcBef>
                <a:spcPts val="1600"/>
              </a:spcBef>
              <a:spcAft>
                <a:spcPts val="0"/>
              </a:spcAft>
              <a:buSzPts val="1440"/>
              <a:buChar char="■"/>
              <a:defRPr/>
            </a:lvl6pPr>
            <a:lvl7pPr marL="3200400" lvl="6" indent="-320039" algn="l" rtl="0">
              <a:spcBef>
                <a:spcPts val="1600"/>
              </a:spcBef>
              <a:spcAft>
                <a:spcPts val="0"/>
              </a:spcAft>
              <a:buSzPts val="1440"/>
              <a:buChar char="●"/>
              <a:defRPr/>
            </a:lvl7pPr>
            <a:lvl8pPr marL="3657600" lvl="7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ftr" idx="11"/>
          </p:nvPr>
        </p:nvSpPr>
        <p:spPr>
          <a:xfrm>
            <a:off x="2667000" y="4767263"/>
            <a:ext cx="3352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ldNum" idx="12"/>
          </p:nvPr>
        </p:nvSpPr>
        <p:spPr>
          <a:xfrm>
            <a:off x="7924800" y="4767263"/>
            <a:ext cx="762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pn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jpg"/><Relationship Id="rId9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FFFF"/>
            </a:gs>
            <a:gs pos="25000">
              <a:srgbClr val="C7FFFF"/>
            </a:gs>
            <a:gs pos="100000">
              <a:srgbClr val="4D707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457200" y="12291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ambria"/>
              <a:buNone/>
            </a:pPr>
            <a:r>
              <a:rPr lang="en">
                <a:solidFill>
                  <a:srgbClr val="FFFFFF"/>
                </a:solidFill>
              </a:rPr>
              <a:t>APNEP Tribal Resilience Project</a:t>
            </a:r>
            <a:br>
              <a:rPr lang="en">
                <a:solidFill>
                  <a:srgbClr val="FFFFFF"/>
                </a:solidFill>
              </a:rPr>
            </a:br>
            <a:endParaRPr>
              <a:solidFill>
                <a:srgbClr val="FFFFFF"/>
              </a:solidFill>
            </a:endParaRPr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04800" y="781864"/>
            <a:ext cx="4267200" cy="33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93192" lvl="1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81"/>
              <a:buNone/>
            </a:pPr>
            <a:r>
              <a:rPr lang="en" sz="1560" b="1"/>
              <a:t>Project Goals: </a:t>
            </a:r>
            <a:endParaRPr sz="2100"/>
          </a:p>
          <a:p>
            <a:pPr marL="640080" lvl="1" indent="-227838" algn="l" rtl="0">
              <a:lnSpc>
                <a:spcPct val="80000"/>
              </a:lnSpc>
              <a:spcBef>
                <a:spcPts val="403"/>
              </a:spcBef>
              <a:spcAft>
                <a:spcPts val="0"/>
              </a:spcAft>
              <a:buSzPts val="1413"/>
              <a:buChar char="○"/>
            </a:pPr>
            <a:r>
              <a:rPr lang="en" sz="1715"/>
              <a:t>Increase engagement between Tribal organizations, government agencies, and university faculty; </a:t>
            </a:r>
            <a:endParaRPr sz="2100"/>
          </a:p>
          <a:p>
            <a:pPr marL="393192" lvl="1" indent="0" algn="l" rtl="0">
              <a:lnSpc>
                <a:spcPct val="80000"/>
              </a:lnSpc>
              <a:spcBef>
                <a:spcPts val="403"/>
              </a:spcBef>
              <a:spcAft>
                <a:spcPts val="0"/>
              </a:spcAft>
              <a:buSzPts val="1713"/>
              <a:buNone/>
            </a:pPr>
            <a:endParaRPr sz="1715"/>
          </a:p>
          <a:p>
            <a:pPr marL="640080" lvl="1" indent="-227838" algn="l" rtl="0">
              <a:lnSpc>
                <a:spcPct val="80000"/>
              </a:lnSpc>
              <a:spcBef>
                <a:spcPts val="403"/>
              </a:spcBef>
              <a:spcAft>
                <a:spcPts val="0"/>
              </a:spcAft>
              <a:buSzPts val="1413"/>
              <a:buChar char="○"/>
            </a:pPr>
            <a:r>
              <a:rPr lang="en" sz="1715"/>
              <a:t>Acknowledge the unique knowledge and cultural perspectives of tribal communities surrounding climate change impacts;</a:t>
            </a:r>
            <a:endParaRPr sz="2100"/>
          </a:p>
          <a:p>
            <a:pPr marL="640080" lvl="1" indent="-138129" algn="l" rtl="0">
              <a:lnSpc>
                <a:spcPct val="80000"/>
              </a:lnSpc>
              <a:spcBef>
                <a:spcPts val="403"/>
              </a:spcBef>
              <a:spcAft>
                <a:spcPts val="0"/>
              </a:spcAft>
              <a:buSzPts val="1713"/>
              <a:buNone/>
            </a:pPr>
            <a:endParaRPr sz="1715"/>
          </a:p>
          <a:p>
            <a:pPr marL="640080" lvl="1" indent="-227838" algn="l" rtl="0">
              <a:lnSpc>
                <a:spcPct val="80000"/>
              </a:lnSpc>
              <a:spcBef>
                <a:spcPts val="403"/>
              </a:spcBef>
              <a:spcAft>
                <a:spcPts val="1600"/>
              </a:spcAft>
              <a:buSzPts val="1413"/>
              <a:buChar char="○"/>
            </a:pPr>
            <a:r>
              <a:rPr lang="en" sz="1715"/>
              <a:t>Build capacity for Tribal communities to incorporate resilience into local planning processes </a:t>
            </a:r>
            <a:endParaRPr sz="2100"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9600" y="1340478"/>
            <a:ext cx="4267200" cy="24625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A5AF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4"/>
          <p:cNvSpPr txBox="1">
            <a:spLocks noGrp="1"/>
          </p:cNvSpPr>
          <p:nvPr>
            <p:ph type="title"/>
          </p:nvPr>
        </p:nvSpPr>
        <p:spPr>
          <a:xfrm>
            <a:off x="457200" y="69491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Native American Heritage Month Activities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137" name="Google Shape;137;p24"/>
          <p:cNvSpPr txBox="1">
            <a:spLocks noGrp="1"/>
          </p:cNvSpPr>
          <p:nvPr>
            <p:ph type="body" idx="1"/>
          </p:nvPr>
        </p:nvSpPr>
        <p:spPr>
          <a:xfrm>
            <a:off x="457200" y="1451600"/>
            <a:ext cx="4314600" cy="3291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9885" algn="l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910"/>
              <a:buChar char="●"/>
            </a:pPr>
            <a:r>
              <a:rPr lang="en" sz="2000">
                <a:solidFill>
                  <a:srgbClr val="FFFFFF"/>
                </a:solidFill>
              </a:rPr>
              <a:t>Chesapeake Bay Foundation - American Indians of VA and the Chesapeake Bay, November 10</a:t>
            </a:r>
            <a:endParaRPr sz="2000">
              <a:solidFill>
                <a:srgbClr val="FFFFFF"/>
              </a:solidFill>
            </a:endParaRPr>
          </a:p>
          <a:p>
            <a:pPr marL="914400" lvl="1" indent="-338455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30"/>
              <a:buChar char="○"/>
            </a:pPr>
            <a:r>
              <a:rPr lang="en" sz="1600">
                <a:solidFill>
                  <a:srgbClr val="FFFFFF"/>
                </a:solidFill>
              </a:rPr>
              <a:t>Beth Roach, Project Director, joins this panel with Nikki Bass (Nansemond) and Reggie Tupponance (Upper Mattaponi)</a:t>
            </a:r>
            <a:endParaRPr sz="1600">
              <a:solidFill>
                <a:srgbClr val="FFFFFF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138" name="Google Shape;13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4200" y="1537866"/>
            <a:ext cx="4067400" cy="21353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A5AF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5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rgbClr val="FFFFFF"/>
                </a:solidFill>
              </a:rPr>
              <a:t>Native American Heritage Month Activities</a:t>
            </a:r>
            <a:endParaRPr b="1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body" idx="1"/>
          </p:nvPr>
        </p:nvSpPr>
        <p:spPr>
          <a:xfrm>
            <a:off x="60575" y="1228513"/>
            <a:ext cx="4114800" cy="3291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37185" algn="l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710"/>
              <a:buChar char="●"/>
            </a:pPr>
            <a:r>
              <a:rPr lang="en">
                <a:solidFill>
                  <a:srgbClr val="FFFFFF"/>
                </a:solidFill>
              </a:rPr>
              <a:t>Water is Life: Environmental Issues and Native Communities</a:t>
            </a:r>
            <a:endParaRPr>
              <a:solidFill>
                <a:srgbClr val="FFFFFF"/>
              </a:solidFill>
            </a:endParaRPr>
          </a:p>
          <a:p>
            <a:pPr marL="914400" lvl="1" indent="-325755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30"/>
              <a:buChar char="○"/>
            </a:pPr>
            <a:r>
              <a:rPr lang="en">
                <a:solidFill>
                  <a:srgbClr val="FFFFFF"/>
                </a:solidFill>
              </a:rPr>
              <a:t>Dr. Ryan Emanuel, Greg Jacobs, and Phillip Bell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457200" lvl="0" indent="-337185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710"/>
              <a:buChar char="●"/>
            </a:pPr>
            <a:r>
              <a:rPr lang="en">
                <a:solidFill>
                  <a:srgbClr val="FFFFFF"/>
                </a:solidFill>
              </a:rPr>
              <a:t> Resilience in Tribal Communities</a:t>
            </a:r>
            <a:endParaRPr>
              <a:solidFill>
                <a:srgbClr val="FFFFFF"/>
              </a:solidFill>
            </a:endParaRPr>
          </a:p>
          <a:p>
            <a:pPr marL="914400" lvl="1" indent="-325755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30"/>
              <a:buChar char="○"/>
            </a:pPr>
            <a:r>
              <a:rPr lang="en">
                <a:solidFill>
                  <a:srgbClr val="FFFFFF"/>
                </a:solidFill>
              </a:rPr>
              <a:t>Beth Roach and Jocelyn Painter 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45" name="Google Shape;14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5550" y="1288539"/>
            <a:ext cx="4743651" cy="317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C4C9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6"/>
          <p:cNvSpPr txBox="1">
            <a:spLocks noGrp="1"/>
          </p:cNvSpPr>
          <p:nvPr>
            <p:ph type="title"/>
          </p:nvPr>
        </p:nvSpPr>
        <p:spPr>
          <a:xfrm>
            <a:off x="457200" y="-116400"/>
            <a:ext cx="57273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What Does Success Look Like? 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51" name="Google Shape;151;p26"/>
          <p:cNvSpPr txBox="1">
            <a:spLocks noGrp="1"/>
          </p:cNvSpPr>
          <p:nvPr>
            <p:ph type="body" idx="1"/>
          </p:nvPr>
        </p:nvSpPr>
        <p:spPr>
          <a:xfrm>
            <a:off x="457200" y="979125"/>
            <a:ext cx="5417400" cy="3764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37185" algn="l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710"/>
              <a:buChar char="●"/>
            </a:pPr>
            <a:r>
              <a:rPr lang="en">
                <a:solidFill>
                  <a:srgbClr val="FFFFFF"/>
                </a:solidFill>
              </a:rPr>
              <a:t>Tribal communities actively co-manage their watershed via restorative actions</a:t>
            </a:r>
            <a:endParaRPr>
              <a:solidFill>
                <a:srgbClr val="FFFFFF"/>
              </a:solidFill>
            </a:endParaRPr>
          </a:p>
          <a:p>
            <a:pPr marL="914400" lvl="1" indent="-325755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30"/>
              <a:buChar char="○"/>
            </a:pPr>
            <a:r>
              <a:rPr lang="en">
                <a:solidFill>
                  <a:srgbClr val="FFFFFF"/>
                </a:solidFill>
              </a:rPr>
              <a:t>Share stories, concerns, threats, and future desires </a:t>
            </a:r>
            <a:endParaRPr>
              <a:solidFill>
                <a:srgbClr val="FFFFFF"/>
              </a:solidFill>
            </a:endParaRPr>
          </a:p>
          <a:p>
            <a:pPr marL="914400" lvl="1" indent="-325755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30"/>
              <a:buChar char="○"/>
            </a:pPr>
            <a:r>
              <a:rPr lang="en">
                <a:solidFill>
                  <a:srgbClr val="FFFFFF"/>
                </a:solidFill>
              </a:rPr>
              <a:t>Co-create shared vision of how to manage resource</a:t>
            </a:r>
            <a:endParaRPr>
              <a:solidFill>
                <a:srgbClr val="FFFFFF"/>
              </a:solidFill>
            </a:endParaRPr>
          </a:p>
          <a:p>
            <a:pPr marL="914400" lvl="1" indent="-325755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30"/>
              <a:buChar char="○"/>
            </a:pPr>
            <a:r>
              <a:rPr lang="en">
                <a:solidFill>
                  <a:srgbClr val="FFFFFF"/>
                </a:solidFill>
              </a:rPr>
              <a:t>Local, state, federal agencies, NGOs, corporations, public residents, and academia develop trust through </a:t>
            </a:r>
            <a:r>
              <a:rPr lang="en" b="1">
                <a:solidFill>
                  <a:srgbClr val="FFFFFF"/>
                </a:solidFill>
              </a:rPr>
              <a:t>meaningful relationship building</a:t>
            </a:r>
            <a:endParaRPr b="1">
              <a:solidFill>
                <a:srgbClr val="FFFFFF"/>
              </a:solidFill>
            </a:endParaRPr>
          </a:p>
          <a:p>
            <a:pPr marL="457200" lvl="0" indent="-337185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10"/>
              <a:buChar char="●"/>
            </a:pPr>
            <a:r>
              <a:rPr lang="en">
                <a:solidFill>
                  <a:srgbClr val="FFFFFF"/>
                </a:solidFill>
              </a:rPr>
              <a:t>Workshops</a:t>
            </a:r>
            <a:endParaRPr>
              <a:solidFill>
                <a:srgbClr val="FFFFFF"/>
              </a:solidFill>
            </a:endParaRPr>
          </a:p>
          <a:p>
            <a:pPr marL="914400" lvl="1" indent="-325755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30"/>
              <a:buChar char="○"/>
            </a:pPr>
            <a:r>
              <a:rPr lang="en">
                <a:solidFill>
                  <a:srgbClr val="FFFFFF"/>
                </a:solidFill>
              </a:rPr>
              <a:t>Storytelling and Mapping</a:t>
            </a:r>
            <a:endParaRPr>
              <a:solidFill>
                <a:srgbClr val="FFFFFF"/>
              </a:solidFill>
            </a:endParaRPr>
          </a:p>
          <a:p>
            <a:pPr marL="914400" lvl="1" indent="-325755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30"/>
              <a:buChar char="○"/>
            </a:pPr>
            <a:r>
              <a:rPr lang="en">
                <a:solidFill>
                  <a:srgbClr val="FFFFFF"/>
                </a:solidFill>
              </a:rPr>
              <a:t>Working Together With Policy Makers </a:t>
            </a:r>
            <a:endParaRPr>
              <a:solidFill>
                <a:srgbClr val="FFFFFF"/>
              </a:solidFill>
            </a:endParaRPr>
          </a:p>
          <a:p>
            <a:pPr marL="914400" lvl="1" indent="-325755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30"/>
              <a:buChar char="○"/>
            </a:pPr>
            <a:r>
              <a:rPr lang="en">
                <a:solidFill>
                  <a:srgbClr val="FFFFFF"/>
                </a:solidFill>
              </a:rPr>
              <a:t>Restoration and Climate Adaptation</a:t>
            </a:r>
            <a:endParaRPr>
              <a:solidFill>
                <a:srgbClr val="FFFFFF"/>
              </a:solidFill>
            </a:endParaRPr>
          </a:p>
          <a:p>
            <a:pPr marL="914400" lvl="1" indent="-325755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30"/>
              <a:buChar char="○"/>
            </a:pPr>
            <a:r>
              <a:rPr lang="en">
                <a:solidFill>
                  <a:srgbClr val="FFFFFF"/>
                </a:solidFill>
              </a:rPr>
              <a:t>Intertribal Paddles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52" name="Google Shape;15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2374" y="368000"/>
            <a:ext cx="2480100" cy="4409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5E8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7"/>
          <p:cNvSpPr txBox="1">
            <a:spLocks noGrp="1"/>
          </p:cNvSpPr>
          <p:nvPr>
            <p:ph type="title"/>
          </p:nvPr>
        </p:nvSpPr>
        <p:spPr>
          <a:xfrm>
            <a:off x="457200" y="143866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58" name="Google Shape;158;p27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59" name="Google Shape;15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8271" y="143871"/>
            <a:ext cx="1330300" cy="133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28572" y="143875"/>
            <a:ext cx="3221125" cy="360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49700" y="143875"/>
            <a:ext cx="2934625" cy="281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450" y="1451600"/>
            <a:ext cx="2143125" cy="1607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76225" y="2329051"/>
            <a:ext cx="3669074" cy="275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11255" y="3750525"/>
            <a:ext cx="2364970" cy="1330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46276" y="2960979"/>
            <a:ext cx="2364974" cy="20545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FFFF"/>
            </a:gs>
            <a:gs pos="25000">
              <a:srgbClr val="C7FFFF"/>
            </a:gs>
            <a:gs pos="100000">
              <a:srgbClr val="4D707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80"/>
              <a:buFont typeface="Cambria"/>
              <a:buNone/>
            </a:pPr>
            <a:r>
              <a:rPr lang="en" sz="2880"/>
              <a:t>Present Day Coastal Plain Tribal Territories</a:t>
            </a:r>
            <a:br>
              <a:rPr lang="en" sz="2880"/>
            </a:br>
            <a:r>
              <a:rPr lang="en" sz="2880"/>
              <a:t/>
            </a:r>
            <a:br>
              <a:rPr lang="en" sz="2880"/>
            </a:br>
            <a:endParaRPr sz="2880"/>
          </a:p>
        </p:txBody>
      </p:sp>
      <p:pic>
        <p:nvPicPr>
          <p:cNvPr id="76" name="Google Shape;76;p16" descr="https://files.nc.gov/apnep/APNEP-Tribes-Handout1.p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81948" y="866394"/>
            <a:ext cx="7380000" cy="427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FFFF"/>
            </a:gs>
            <a:gs pos="25000">
              <a:srgbClr val="C7FFFF"/>
            </a:gs>
            <a:gs pos="100000">
              <a:srgbClr val="4D707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ambria"/>
              <a:buNone/>
            </a:pPr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body" idx="1"/>
          </p:nvPr>
        </p:nvSpPr>
        <p:spPr>
          <a:xfrm>
            <a:off x="457193" y="1676878"/>
            <a:ext cx="4038600" cy="33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lvl="0" indent="-27432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210"/>
              <a:t>North Carolina Commission of Indian Affairs (NCDOA)</a:t>
            </a:r>
            <a:endParaRPr/>
          </a:p>
          <a:p>
            <a:pPr marL="640080" lvl="1" indent="-246888" algn="l" rtl="0">
              <a:lnSpc>
                <a:spcPct val="90000"/>
              </a:lnSpc>
              <a:spcBef>
                <a:spcPts val="408"/>
              </a:spcBef>
              <a:spcAft>
                <a:spcPts val="0"/>
              </a:spcAft>
              <a:buSzPts val="1734"/>
              <a:buChar char="○"/>
            </a:pPr>
            <a:r>
              <a:rPr lang="en" sz="2040"/>
              <a:t>Director Greg Richardson</a:t>
            </a:r>
            <a:endParaRPr/>
          </a:p>
          <a:p>
            <a:pPr marL="640080" lvl="1" indent="-246888" algn="l" rtl="0">
              <a:lnSpc>
                <a:spcPct val="90000"/>
              </a:lnSpc>
              <a:spcBef>
                <a:spcPts val="408"/>
              </a:spcBef>
              <a:spcAft>
                <a:spcPts val="0"/>
              </a:spcAft>
              <a:buSzPts val="1734"/>
              <a:buChar char="○"/>
            </a:pPr>
            <a:r>
              <a:rPr lang="en" sz="2040"/>
              <a:t>Beth Roach, Project Coordinator (Nottoway Tribal Councilwoman)</a:t>
            </a:r>
            <a:endParaRPr sz="2040"/>
          </a:p>
          <a:p>
            <a:pPr marL="914400" lvl="2" indent="-246888" algn="l" rtl="0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SzPts val="1190"/>
              <a:buChar char="■"/>
            </a:pPr>
            <a:r>
              <a:rPr lang="en" sz="1700"/>
              <a:t>Project management</a:t>
            </a:r>
            <a:endParaRPr/>
          </a:p>
          <a:p>
            <a:pPr marL="914400" lvl="2" indent="-246888" algn="l" rtl="0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SzPts val="1190"/>
              <a:buChar char="■"/>
            </a:pPr>
            <a:r>
              <a:rPr lang="en" sz="1700"/>
              <a:t>Convene steering committee</a:t>
            </a:r>
            <a:endParaRPr/>
          </a:p>
          <a:p>
            <a:pPr marL="914400" lvl="2" indent="-246888" algn="l" rtl="0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SzPts val="1190"/>
              <a:buChar char="■"/>
            </a:pPr>
            <a:r>
              <a:rPr lang="en" sz="1700"/>
              <a:t>Engage with VA/NC Tribal communities</a:t>
            </a:r>
            <a:endParaRPr/>
          </a:p>
          <a:p>
            <a:pPr marL="914400" lvl="2" indent="-246888" algn="l" rtl="0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SzPts val="1190"/>
              <a:buChar char="■"/>
            </a:pPr>
            <a:r>
              <a:rPr lang="en" sz="1700"/>
              <a:t>Host workshops and webinars</a:t>
            </a:r>
            <a:endParaRPr sz="1700"/>
          </a:p>
          <a:p>
            <a:pPr marL="393192" lvl="1" indent="0" algn="l" rtl="0">
              <a:lnSpc>
                <a:spcPct val="90000"/>
              </a:lnSpc>
              <a:spcBef>
                <a:spcPts val="408"/>
              </a:spcBef>
              <a:spcAft>
                <a:spcPts val="1600"/>
              </a:spcAft>
              <a:buSzPts val="1734"/>
              <a:buNone/>
            </a:pPr>
            <a:endParaRPr sz="2040"/>
          </a:p>
        </p:txBody>
      </p:sp>
      <p:sp>
        <p:nvSpPr>
          <p:cNvPr id="83" name="Google Shape;83;p17"/>
          <p:cNvSpPr txBox="1">
            <a:spLocks noGrp="1"/>
          </p:cNvSpPr>
          <p:nvPr>
            <p:ph type="body" idx="2"/>
          </p:nvPr>
        </p:nvSpPr>
        <p:spPr>
          <a:xfrm>
            <a:off x="4648200" y="1676866"/>
            <a:ext cx="4038600" cy="33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lvl="0" indent="-25527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910"/>
              <a:t>North Carolina State University</a:t>
            </a:r>
            <a:endParaRPr sz="2300"/>
          </a:p>
          <a:p>
            <a:pPr marL="640080" lvl="1" indent="-227838" algn="l" rtl="0">
              <a:lnSpc>
                <a:spcPct val="90000"/>
              </a:lnSpc>
              <a:spcBef>
                <a:spcPts val="408"/>
              </a:spcBef>
              <a:spcAft>
                <a:spcPts val="0"/>
              </a:spcAft>
              <a:buSzPts val="1434"/>
              <a:buChar char="○"/>
            </a:pPr>
            <a:r>
              <a:rPr lang="en" sz="1740"/>
              <a:t>Dr. Ryan Emmanuel, Ecohydrologist ( Lumbee Tribe)</a:t>
            </a:r>
            <a:endParaRPr sz="1740"/>
          </a:p>
          <a:p>
            <a:pPr marL="640080" lvl="1" indent="-227838" algn="l" rtl="0">
              <a:lnSpc>
                <a:spcPct val="90000"/>
              </a:lnSpc>
              <a:spcBef>
                <a:spcPts val="408"/>
              </a:spcBef>
              <a:spcAft>
                <a:spcPts val="0"/>
              </a:spcAft>
              <a:buSzPts val="1434"/>
              <a:buChar char="○"/>
            </a:pPr>
            <a:r>
              <a:rPr lang="en" sz="1740"/>
              <a:t>Jocelyn Painter, PhD student (Winnebago Tribe of Nebraska)</a:t>
            </a:r>
            <a:endParaRPr sz="1740"/>
          </a:p>
          <a:p>
            <a:pPr marL="914400" lvl="2" indent="-227838" algn="l" rtl="0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SzPts val="890"/>
              <a:buChar char="■"/>
            </a:pPr>
            <a:r>
              <a:rPr lang="en" sz="1400"/>
              <a:t>Analysis of tribal engagement throughout US</a:t>
            </a:r>
            <a:endParaRPr sz="1700"/>
          </a:p>
          <a:p>
            <a:pPr marL="274320" lvl="0" indent="-255270" algn="l" rtl="0">
              <a:lnSpc>
                <a:spcPct val="90000"/>
              </a:lnSpc>
              <a:spcBef>
                <a:spcPts val="442"/>
              </a:spcBef>
              <a:spcAft>
                <a:spcPts val="0"/>
              </a:spcAft>
              <a:buSzPts val="1800"/>
              <a:buChar char="●"/>
            </a:pPr>
            <a:r>
              <a:rPr lang="en" sz="1910"/>
              <a:t>Virginia Coastal Policy Center</a:t>
            </a:r>
            <a:endParaRPr sz="2300"/>
          </a:p>
          <a:p>
            <a:pPr marL="640080" lvl="1" indent="-227838" algn="l" rtl="0">
              <a:lnSpc>
                <a:spcPct val="90000"/>
              </a:lnSpc>
              <a:spcBef>
                <a:spcPts val="408"/>
              </a:spcBef>
              <a:spcAft>
                <a:spcPts val="0"/>
              </a:spcAft>
              <a:buSzPts val="1434"/>
              <a:buChar char="○"/>
            </a:pPr>
            <a:r>
              <a:rPr lang="en" sz="1740"/>
              <a:t>Elizabeth Andrews, Angela King, Ashley Atkins Spivey (Pamunkey Tribe)</a:t>
            </a:r>
            <a:endParaRPr sz="1740"/>
          </a:p>
          <a:p>
            <a:pPr marL="914400" lvl="2" indent="-227838" algn="l" rtl="0">
              <a:lnSpc>
                <a:spcPct val="90000"/>
              </a:lnSpc>
              <a:spcBef>
                <a:spcPts val="340"/>
              </a:spcBef>
              <a:spcAft>
                <a:spcPts val="1600"/>
              </a:spcAft>
              <a:buSzPts val="890"/>
              <a:buChar char="■"/>
            </a:pPr>
            <a:r>
              <a:rPr lang="en" sz="1400"/>
              <a:t>Assist with coordination with VA Tribes and Commonwealth of VA</a:t>
            </a:r>
            <a:endParaRPr sz="1400"/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0775" y="285550"/>
            <a:ext cx="1342450" cy="134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85322" y="285547"/>
            <a:ext cx="1815450" cy="134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43225" y="285549"/>
            <a:ext cx="1789906" cy="1342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FFFF"/>
            </a:gs>
            <a:gs pos="25000">
              <a:srgbClr val="C7FFFF"/>
            </a:gs>
            <a:gs pos="100000">
              <a:srgbClr val="4D707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>
            <a:spLocks noGrp="1"/>
          </p:cNvSpPr>
          <p:nvPr>
            <p:ph type="title"/>
          </p:nvPr>
        </p:nvSpPr>
        <p:spPr>
          <a:xfrm>
            <a:off x="457200" y="503297"/>
            <a:ext cx="8229600" cy="5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80"/>
              <a:buFont typeface="Cambria"/>
              <a:buNone/>
            </a:pPr>
            <a:r>
              <a:rPr lang="en" sz="2880">
                <a:solidFill>
                  <a:srgbClr val="FFFFFF"/>
                </a:solidFill>
              </a:rPr>
              <a:t>May Our Minds Become One</a:t>
            </a:r>
            <a:br>
              <a:rPr lang="en" sz="2880">
                <a:solidFill>
                  <a:srgbClr val="FFFFFF"/>
                </a:solidFill>
              </a:rPr>
            </a:br>
            <a:endParaRPr sz="2880">
              <a:solidFill>
                <a:srgbClr val="FFFFFF"/>
              </a:solidFill>
            </a:endParaRPr>
          </a:p>
        </p:txBody>
      </p:sp>
      <p:sp>
        <p:nvSpPr>
          <p:cNvPr id="92" name="Google Shape;92;p18"/>
          <p:cNvSpPr txBox="1">
            <a:spLocks noGrp="1"/>
          </p:cNvSpPr>
          <p:nvPr>
            <p:ph type="body" idx="1"/>
          </p:nvPr>
        </p:nvSpPr>
        <p:spPr>
          <a:xfrm>
            <a:off x="457200" y="845152"/>
            <a:ext cx="4343400" cy="38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470"/>
              <a:buNone/>
            </a:pPr>
            <a:r>
              <a:rPr lang="en" sz="1900"/>
              <a:t>Steering Committee Members</a:t>
            </a:r>
            <a:endParaRPr sz="1900"/>
          </a:p>
          <a:p>
            <a:pPr marL="274320" lvl="0" indent="-229870" algn="l" rtl="0">
              <a:spcBef>
                <a:spcPts val="520"/>
              </a:spcBef>
              <a:spcAft>
                <a:spcPts val="0"/>
              </a:spcAft>
              <a:buSzPts val="1770"/>
              <a:buChar char="●"/>
            </a:pPr>
            <a:r>
              <a:rPr lang="en" sz="1900"/>
              <a:t>NCCIA EJ Cmte Members</a:t>
            </a:r>
            <a:endParaRPr sz="1900"/>
          </a:p>
          <a:p>
            <a:pPr marL="274320" lvl="0" indent="-229870" algn="l" rtl="0">
              <a:spcBef>
                <a:spcPts val="520"/>
              </a:spcBef>
              <a:spcAft>
                <a:spcPts val="0"/>
              </a:spcAft>
              <a:buSzPts val="1770"/>
              <a:buChar char="●"/>
            </a:pPr>
            <a:r>
              <a:rPr lang="en" sz="1900"/>
              <a:t>Tribal reps from VA/NC</a:t>
            </a:r>
            <a:endParaRPr sz="1900"/>
          </a:p>
          <a:p>
            <a:pPr marL="274320" lvl="0" indent="-229870" algn="l" rtl="0">
              <a:spcBef>
                <a:spcPts val="520"/>
              </a:spcBef>
              <a:spcAft>
                <a:spcPts val="0"/>
              </a:spcAft>
              <a:buSzPts val="1770"/>
              <a:buChar char="●"/>
            </a:pPr>
            <a:r>
              <a:rPr lang="en" sz="1900"/>
              <a:t>NCORR, NCDCR, NCDEQ</a:t>
            </a:r>
            <a:endParaRPr sz="1900"/>
          </a:p>
          <a:p>
            <a:pPr marL="274320" lvl="0" indent="-223520" algn="l" rtl="0">
              <a:spcBef>
                <a:spcPts val="0"/>
              </a:spcBef>
              <a:spcAft>
                <a:spcPts val="0"/>
              </a:spcAft>
              <a:buSzPts val="1670"/>
              <a:buChar char="●"/>
            </a:pPr>
            <a:r>
              <a:rPr lang="en" sz="1800"/>
              <a:t>Project Advisors</a:t>
            </a:r>
            <a:endParaRPr sz="1800"/>
          </a:p>
          <a:p>
            <a:pPr marL="640080" lvl="1" indent="-196088" algn="l" rtl="0">
              <a:spcBef>
                <a:spcPts val="480"/>
              </a:spcBef>
              <a:spcAft>
                <a:spcPts val="0"/>
              </a:spcAft>
              <a:buSzPts val="1240"/>
              <a:buChar char="○"/>
            </a:pPr>
            <a:r>
              <a:rPr lang="en" sz="1600"/>
              <a:t>UNC American Indian Center</a:t>
            </a:r>
            <a:endParaRPr sz="1600"/>
          </a:p>
          <a:p>
            <a:pPr marL="640080" lvl="1" indent="-196088" algn="l" rtl="0">
              <a:spcBef>
                <a:spcPts val="480"/>
              </a:spcBef>
              <a:spcAft>
                <a:spcPts val="0"/>
              </a:spcAft>
              <a:buSzPts val="1240"/>
              <a:buChar char="○"/>
            </a:pPr>
            <a:r>
              <a:rPr lang="en" sz="1600"/>
              <a:t>William &amp; Mary Tribal Resource Center</a:t>
            </a:r>
            <a:endParaRPr sz="1600"/>
          </a:p>
          <a:p>
            <a:pPr marL="640080" lvl="1" indent="-196088" algn="l" rtl="0">
              <a:spcBef>
                <a:spcPts val="480"/>
              </a:spcBef>
              <a:spcAft>
                <a:spcPts val="0"/>
              </a:spcAft>
              <a:buSzPts val="1240"/>
              <a:buChar char="○"/>
            </a:pPr>
            <a:r>
              <a:rPr lang="en" sz="1600"/>
              <a:t>SECASC</a:t>
            </a:r>
            <a:endParaRPr sz="1600"/>
          </a:p>
          <a:p>
            <a:pPr marL="640080" lvl="1" indent="-196088" algn="l" rtl="0">
              <a:spcBef>
                <a:spcPts val="480"/>
              </a:spcBef>
              <a:spcAft>
                <a:spcPts val="0"/>
              </a:spcAft>
              <a:buSzPts val="1240"/>
              <a:buChar char="○"/>
            </a:pPr>
            <a:r>
              <a:rPr lang="en" sz="1600"/>
              <a:t>University partners</a:t>
            </a:r>
            <a:endParaRPr sz="1600"/>
          </a:p>
          <a:p>
            <a:pPr marL="640080" lvl="1" indent="-196088" algn="l" rtl="0">
              <a:spcBef>
                <a:spcPts val="480"/>
              </a:spcBef>
              <a:spcAft>
                <a:spcPts val="0"/>
              </a:spcAft>
              <a:buSzPts val="1240"/>
              <a:buChar char="○"/>
            </a:pPr>
            <a:r>
              <a:rPr lang="en" sz="1600"/>
              <a:t>Tribal Youth Organizations</a:t>
            </a:r>
            <a:endParaRPr sz="1900"/>
          </a:p>
        </p:txBody>
      </p:sp>
      <p:sp>
        <p:nvSpPr>
          <p:cNvPr id="93" name="Google Shape;93;p18"/>
          <p:cNvSpPr txBox="1">
            <a:spLocks noGrp="1"/>
          </p:cNvSpPr>
          <p:nvPr>
            <p:ph type="body" idx="2"/>
          </p:nvPr>
        </p:nvSpPr>
        <p:spPr>
          <a:xfrm>
            <a:off x="4800600" y="3036524"/>
            <a:ext cx="4114800" cy="15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  <a:p>
            <a:pPr marL="274320" lvl="0" indent="-242570" algn="l" rtl="0">
              <a:spcBef>
                <a:spcPts val="520"/>
              </a:spcBef>
              <a:spcAft>
                <a:spcPts val="0"/>
              </a:spcAft>
              <a:buSzPts val="1970"/>
              <a:buChar char="●"/>
            </a:pPr>
            <a:r>
              <a:rPr lang="en" sz="2100"/>
              <a:t>Interested Parties</a:t>
            </a:r>
            <a:endParaRPr sz="2100"/>
          </a:p>
          <a:p>
            <a:pPr marL="640080" lvl="1" indent="-215138" algn="l" rtl="0">
              <a:spcBef>
                <a:spcPts val="480"/>
              </a:spcBef>
              <a:spcAft>
                <a:spcPts val="0"/>
              </a:spcAft>
              <a:buSzPts val="1540"/>
              <a:buChar char="○"/>
            </a:pPr>
            <a:r>
              <a:rPr lang="en" sz="1900"/>
              <a:t>NOAA, CISA, Center for Progressive Reform </a:t>
            </a:r>
            <a:endParaRPr sz="1900"/>
          </a:p>
          <a:p>
            <a:pPr marL="640080" lvl="1" indent="-117348" algn="l" rtl="0">
              <a:spcBef>
                <a:spcPts val="480"/>
              </a:spcBef>
              <a:spcAft>
                <a:spcPts val="1600"/>
              </a:spcAft>
              <a:buSzPts val="2040"/>
              <a:buNone/>
            </a:pPr>
            <a:endParaRPr/>
          </a:p>
        </p:txBody>
      </p:sp>
      <p:pic>
        <p:nvPicPr>
          <p:cNvPr id="94" name="Google Shape;9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1202" y="845150"/>
            <a:ext cx="3570776" cy="237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FFFF"/>
            </a:gs>
            <a:gs pos="25000">
              <a:srgbClr val="C7FFFF"/>
            </a:gs>
            <a:gs pos="100000">
              <a:srgbClr val="4D707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8229600" cy="5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ambria"/>
              <a:buNone/>
            </a:pPr>
            <a:r>
              <a:rPr lang="en">
                <a:solidFill>
                  <a:srgbClr val="FFFFFF"/>
                </a:solidFill>
              </a:rPr>
              <a:t/>
            </a:r>
            <a:br>
              <a:rPr lang="en">
                <a:solidFill>
                  <a:srgbClr val="FFFFFF"/>
                </a:solidFill>
              </a:rPr>
            </a:br>
            <a:r>
              <a:rPr lang="en">
                <a:solidFill>
                  <a:srgbClr val="FFFFFF"/>
                </a:solidFill>
              </a:rPr>
              <a:t> Work to Date and Next Steps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00" name="Google Shape;100;p19"/>
          <p:cNvSpPr txBox="1">
            <a:spLocks noGrp="1"/>
          </p:cNvSpPr>
          <p:nvPr>
            <p:ph type="body" idx="1"/>
          </p:nvPr>
        </p:nvSpPr>
        <p:spPr>
          <a:xfrm>
            <a:off x="574250" y="1236175"/>
            <a:ext cx="3886200" cy="3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lvl="0" indent="-274320" algn="l" rtl="0">
              <a:spcBef>
                <a:spcPts val="480"/>
              </a:spcBef>
              <a:spcAft>
                <a:spcPts val="0"/>
              </a:spcAft>
              <a:buSzPts val="1710"/>
              <a:buChar char="●"/>
            </a:pPr>
            <a:r>
              <a:rPr lang="en"/>
              <a:t>Launched #WaterStory Campaign on Indigenous Peoples Day </a:t>
            </a:r>
            <a:endParaRPr/>
          </a:p>
          <a:p>
            <a:pPr marL="274320" lvl="0" indent="-274320" algn="l" rtl="0">
              <a:spcBef>
                <a:spcPts val="480"/>
              </a:spcBef>
              <a:spcAft>
                <a:spcPts val="0"/>
              </a:spcAft>
              <a:buSzPts val="2280"/>
              <a:buChar char="●"/>
            </a:pPr>
            <a:r>
              <a:rPr lang="en"/>
              <a:t>American Indian Heritage Month</a:t>
            </a:r>
            <a:endParaRPr/>
          </a:p>
          <a:p>
            <a:pPr marL="274320" lvl="0" indent="-274320" algn="l" rtl="0">
              <a:spcBef>
                <a:spcPts val="480"/>
              </a:spcBef>
              <a:spcAft>
                <a:spcPts val="0"/>
              </a:spcAft>
              <a:buSzPts val="2280"/>
              <a:buChar char="●"/>
            </a:pPr>
            <a:r>
              <a:rPr lang="en"/>
              <a:t>Convene Steering Committee January 2021  </a:t>
            </a:r>
            <a:endParaRPr/>
          </a:p>
          <a:p>
            <a:pPr marL="274320" lvl="0" indent="-274320" algn="l" rtl="0">
              <a:spcBef>
                <a:spcPts val="480"/>
              </a:spcBef>
              <a:spcAft>
                <a:spcPts val="0"/>
              </a:spcAft>
              <a:buSzPts val="1710"/>
              <a:buChar char="●"/>
            </a:pPr>
            <a:r>
              <a:rPr lang="en"/>
              <a:t>Engage with communities interested in pilot/next phases</a:t>
            </a:r>
            <a:endParaRPr/>
          </a:p>
          <a:p>
            <a:pPr marL="64008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640080" lvl="1" indent="-117348" algn="l" rtl="0">
              <a:spcBef>
                <a:spcPts val="480"/>
              </a:spcBef>
              <a:spcAft>
                <a:spcPts val="1600"/>
              </a:spcAft>
              <a:buSzPts val="2040"/>
              <a:buNone/>
            </a:pPr>
            <a:endParaRPr/>
          </a:p>
        </p:txBody>
      </p:sp>
      <p:sp>
        <p:nvSpPr>
          <p:cNvPr id="101" name="Google Shape;101;p19"/>
          <p:cNvSpPr txBox="1"/>
          <p:nvPr/>
        </p:nvSpPr>
        <p:spPr>
          <a:xfrm>
            <a:off x="4399825" y="3372450"/>
            <a:ext cx="4164300" cy="14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74320" lvl="0" indent="-280035" algn="l" rtl="0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North Carolina Indian Unity Conference March 2021</a:t>
            </a:r>
            <a:endParaRPr sz="1800">
              <a:solidFill>
                <a:schemeClr val="dk2"/>
              </a:solidFill>
            </a:endParaRPr>
          </a:p>
          <a:p>
            <a:pPr marL="274320" lvl="0" indent="-274320" algn="l" rtl="0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280"/>
              <a:buChar char="●"/>
            </a:pPr>
            <a:r>
              <a:rPr lang="en" sz="1800">
                <a:solidFill>
                  <a:schemeClr val="dk2"/>
                </a:solidFill>
              </a:rPr>
              <a:t>Final report Spring 2021</a:t>
            </a:r>
            <a:endParaRPr/>
          </a:p>
        </p:txBody>
      </p:sp>
      <p:pic>
        <p:nvPicPr>
          <p:cNvPr id="102" name="Google Shape;102;p19"/>
          <p:cNvPicPr preferRelativeResize="0"/>
          <p:nvPr/>
        </p:nvPicPr>
        <p:blipFill rotWithShape="1">
          <a:blip r:embed="rId3">
            <a:alphaModFix/>
          </a:blip>
          <a:srcRect b="28916"/>
          <a:stretch/>
        </p:blipFill>
        <p:spPr>
          <a:xfrm>
            <a:off x="4777113" y="1236175"/>
            <a:ext cx="2145525" cy="2100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A5AF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>
            <a:spLocks noGrp="1"/>
          </p:cNvSpPr>
          <p:nvPr>
            <p:ph type="title"/>
          </p:nvPr>
        </p:nvSpPr>
        <p:spPr>
          <a:xfrm>
            <a:off x="457200" y="304966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 b="1">
                <a:solidFill>
                  <a:srgbClr val="FFFFFF"/>
                </a:solidFill>
              </a:rPr>
              <a:t>WATER STORIES</a:t>
            </a:r>
            <a:endParaRPr sz="5100" b="1">
              <a:solidFill>
                <a:srgbClr val="FFFFFF"/>
              </a:solidFill>
            </a:endParaRPr>
          </a:p>
        </p:txBody>
      </p:sp>
      <p:sp>
        <p:nvSpPr>
          <p:cNvPr id="108" name="Google Shape;108;p20"/>
          <p:cNvSpPr txBox="1">
            <a:spLocks noGrp="1"/>
          </p:cNvSpPr>
          <p:nvPr>
            <p:ph type="body" idx="1"/>
          </p:nvPr>
        </p:nvSpPr>
        <p:spPr>
          <a:xfrm>
            <a:off x="457200" y="1162375"/>
            <a:ext cx="4183500" cy="3291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37185" algn="l" rtl="0">
              <a:spcBef>
                <a:spcPts val="360"/>
              </a:spcBef>
              <a:spcAft>
                <a:spcPts val="0"/>
              </a:spcAft>
              <a:buClr>
                <a:srgbClr val="EFEFEF"/>
              </a:buClr>
              <a:buSzPts val="1710"/>
              <a:buChar char="●"/>
            </a:pPr>
            <a:r>
              <a:rPr lang="en" b="1">
                <a:solidFill>
                  <a:srgbClr val="EFEFEF"/>
                </a:solidFill>
              </a:rPr>
              <a:t>Nottoway </a:t>
            </a:r>
            <a:endParaRPr b="1">
              <a:solidFill>
                <a:srgbClr val="EFEFEF"/>
              </a:solidFill>
            </a:endParaRPr>
          </a:p>
          <a:p>
            <a:pPr marL="914400" lvl="1" indent="-325755" algn="l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530"/>
              <a:buChar char="○"/>
            </a:pPr>
            <a:r>
              <a:rPr lang="en" b="1">
                <a:solidFill>
                  <a:srgbClr val="EFEFEF"/>
                </a:solidFill>
              </a:rPr>
              <a:t>song, art, pictures, live updates</a:t>
            </a:r>
            <a:endParaRPr b="1">
              <a:solidFill>
                <a:srgbClr val="EFEFEF"/>
              </a:solidFill>
            </a:endParaRPr>
          </a:p>
          <a:p>
            <a:pPr marL="457200" lvl="0" indent="-337185" algn="l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710"/>
              <a:buChar char="●"/>
            </a:pPr>
            <a:r>
              <a:rPr lang="en" b="1">
                <a:solidFill>
                  <a:srgbClr val="EFEFEF"/>
                </a:solidFill>
              </a:rPr>
              <a:t>Nansemond </a:t>
            </a:r>
            <a:endParaRPr b="1">
              <a:solidFill>
                <a:srgbClr val="EFEFEF"/>
              </a:solidFill>
            </a:endParaRPr>
          </a:p>
          <a:p>
            <a:pPr marL="914400" lvl="1" indent="-325755" algn="l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530"/>
              <a:buChar char="○"/>
            </a:pPr>
            <a:r>
              <a:rPr lang="en" b="1">
                <a:solidFill>
                  <a:srgbClr val="EFEFEF"/>
                </a:solidFill>
              </a:rPr>
              <a:t>oyster reef project, shared page</a:t>
            </a:r>
            <a:endParaRPr b="1">
              <a:solidFill>
                <a:srgbClr val="EFEFEF"/>
              </a:solidFill>
            </a:endParaRPr>
          </a:p>
          <a:p>
            <a:pPr marL="457200" lvl="0" indent="-337185" algn="l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710"/>
              <a:buChar char="●"/>
            </a:pPr>
            <a:r>
              <a:rPr lang="en" b="1">
                <a:solidFill>
                  <a:srgbClr val="EFEFEF"/>
                </a:solidFill>
              </a:rPr>
              <a:t>Lumbee </a:t>
            </a:r>
            <a:endParaRPr b="1">
              <a:solidFill>
                <a:srgbClr val="EFEFEF"/>
              </a:solidFill>
            </a:endParaRPr>
          </a:p>
          <a:p>
            <a:pPr marL="914400" lvl="1" indent="-325755" algn="l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530"/>
              <a:buChar char="○"/>
            </a:pPr>
            <a:r>
              <a:rPr lang="en" b="1">
                <a:solidFill>
                  <a:srgbClr val="EFEFEF"/>
                </a:solidFill>
              </a:rPr>
              <a:t>NC Native Youth Org, Dr. Ryan Emanuel</a:t>
            </a:r>
            <a:endParaRPr b="1">
              <a:solidFill>
                <a:srgbClr val="EFEFEF"/>
              </a:solidFill>
            </a:endParaRPr>
          </a:p>
          <a:p>
            <a:pPr marL="457200" lvl="0" indent="-337185" algn="l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710"/>
              <a:buChar char="●"/>
            </a:pPr>
            <a:r>
              <a:rPr lang="en" b="1">
                <a:solidFill>
                  <a:srgbClr val="EFEFEF"/>
                </a:solidFill>
              </a:rPr>
              <a:t>Tuscarora </a:t>
            </a:r>
            <a:endParaRPr b="1">
              <a:solidFill>
                <a:srgbClr val="EFEFEF"/>
              </a:solidFill>
            </a:endParaRPr>
          </a:p>
          <a:p>
            <a:pPr marL="914400" lvl="1" indent="-325755" algn="l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530"/>
              <a:buChar char="○"/>
            </a:pPr>
            <a:r>
              <a:rPr lang="en" b="1">
                <a:solidFill>
                  <a:srgbClr val="EFEFEF"/>
                </a:solidFill>
              </a:rPr>
              <a:t>memories of paddles and creeks</a:t>
            </a:r>
            <a:endParaRPr b="1">
              <a:solidFill>
                <a:srgbClr val="EFEFEF"/>
              </a:solidFill>
            </a:endParaRPr>
          </a:p>
          <a:p>
            <a:pPr marL="457200" lvl="0" indent="-337185" algn="l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710"/>
              <a:buChar char="●"/>
            </a:pPr>
            <a:r>
              <a:rPr lang="en" b="1">
                <a:solidFill>
                  <a:srgbClr val="EFEFEF"/>
                </a:solidFill>
              </a:rPr>
              <a:t>Meherrin </a:t>
            </a:r>
            <a:endParaRPr b="1">
              <a:solidFill>
                <a:srgbClr val="EFEFEF"/>
              </a:solidFill>
            </a:endParaRPr>
          </a:p>
          <a:p>
            <a:pPr marL="914400" lvl="1" indent="-325755" algn="l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530"/>
              <a:buChar char="○"/>
            </a:pPr>
            <a:r>
              <a:rPr lang="en" b="1">
                <a:solidFill>
                  <a:srgbClr val="EFEFEF"/>
                </a:solidFill>
              </a:rPr>
              <a:t>group pic and language</a:t>
            </a:r>
            <a:endParaRPr b="1">
              <a:solidFill>
                <a:srgbClr val="EFEFE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109" name="Google Shape;10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28250" y="1550988"/>
            <a:ext cx="1531135" cy="2041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0"/>
          <p:cNvPicPr preferRelativeResize="0"/>
          <p:nvPr/>
        </p:nvPicPr>
        <p:blipFill rotWithShape="1">
          <a:blip r:embed="rId4">
            <a:alphaModFix/>
          </a:blip>
          <a:srcRect l="20416" t="10894" r="18586" b="15640"/>
          <a:stretch/>
        </p:blipFill>
        <p:spPr>
          <a:xfrm>
            <a:off x="4767975" y="1550987"/>
            <a:ext cx="2260274" cy="2041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A5AF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>
            <a:spLocks noGrp="1"/>
          </p:cNvSpPr>
          <p:nvPr>
            <p:ph type="title"/>
          </p:nvPr>
        </p:nvSpPr>
        <p:spPr>
          <a:xfrm>
            <a:off x="457200" y="528069"/>
            <a:ext cx="8229600" cy="2898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16" name="Google Shape;116;p21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spcBef>
                <a:spcPts val="36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17" name="Google Shape;11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775" y="38100"/>
            <a:ext cx="8172450" cy="506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22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24" name="Google Shape;12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775" y="23800"/>
            <a:ext cx="8172450" cy="509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A5AF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3"/>
          <p:cNvSpPr txBox="1">
            <a:spLocks noGrp="1"/>
          </p:cNvSpPr>
          <p:nvPr>
            <p:ph type="title"/>
          </p:nvPr>
        </p:nvSpPr>
        <p:spPr>
          <a:xfrm>
            <a:off x="457200" y="341297"/>
            <a:ext cx="8229600" cy="5352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OUTREACH 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130" name="Google Shape;130;p23"/>
          <p:cNvSpPr txBox="1">
            <a:spLocks noGrp="1"/>
          </p:cNvSpPr>
          <p:nvPr>
            <p:ph type="body" idx="1"/>
          </p:nvPr>
        </p:nvSpPr>
        <p:spPr>
          <a:xfrm>
            <a:off x="126750" y="1063275"/>
            <a:ext cx="3565500" cy="3291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37185" algn="l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710"/>
              <a:buChar char="●"/>
            </a:pPr>
            <a:r>
              <a:rPr lang="en">
                <a:solidFill>
                  <a:srgbClr val="FFFFFF"/>
                </a:solidFill>
              </a:rPr>
              <a:t>Send formal letter and flyer to tribal leadership in NC and VA</a:t>
            </a:r>
            <a:endParaRPr>
              <a:solidFill>
                <a:srgbClr val="FFFFFF"/>
              </a:solidFill>
            </a:endParaRPr>
          </a:p>
          <a:p>
            <a:pPr marL="457200" lvl="0" indent="-337185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10"/>
              <a:buChar char="●"/>
            </a:pPr>
            <a:r>
              <a:rPr lang="en">
                <a:solidFill>
                  <a:srgbClr val="FFFFFF"/>
                </a:solidFill>
              </a:rPr>
              <a:t>Coordinate Steering Committee meeting for January </a:t>
            </a:r>
            <a:endParaRPr>
              <a:solidFill>
                <a:srgbClr val="FFFFFF"/>
              </a:solidFill>
            </a:endParaRPr>
          </a:p>
          <a:p>
            <a:pPr marL="457200" lvl="0" indent="-337185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10"/>
              <a:buChar char="●"/>
            </a:pPr>
            <a:r>
              <a:rPr lang="en">
                <a:solidFill>
                  <a:srgbClr val="FFFFFF"/>
                </a:solidFill>
              </a:rPr>
              <a:t>Liaise with recently appointed Courtney Wynn, Director of Indigenous/Native American Outreach in VA</a:t>
            </a:r>
            <a:endParaRPr>
              <a:solidFill>
                <a:srgbClr val="FFFFFF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131" name="Google Shape;13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7500" y="1000172"/>
            <a:ext cx="3169764" cy="39622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452</Words>
  <Application>Microsoft Office PowerPoint</Application>
  <PresentationFormat>On-screen Show (16:9)</PresentationFormat>
  <Paragraphs>79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Cambria</vt:lpstr>
      <vt:lpstr>Simple Light</vt:lpstr>
      <vt:lpstr>APNEP Tribal Resilience Project </vt:lpstr>
      <vt:lpstr>Present Day Coastal Plain Tribal Territories  </vt:lpstr>
      <vt:lpstr>PowerPoint Presentation</vt:lpstr>
      <vt:lpstr>May Our Minds Become One </vt:lpstr>
      <vt:lpstr>  Work to Date and Next Steps</vt:lpstr>
      <vt:lpstr>WATER STORIES</vt:lpstr>
      <vt:lpstr>PowerPoint Presentation</vt:lpstr>
      <vt:lpstr>PowerPoint Presentation</vt:lpstr>
      <vt:lpstr>OUTREACH </vt:lpstr>
      <vt:lpstr>Native American Heritage Month Activities</vt:lpstr>
      <vt:lpstr>Native American Heritage Month Activities </vt:lpstr>
      <vt:lpstr>What Does Success Look Like?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APNEP Tribal Resilience Project </dc:title>
  <dc:creator>Feken, Stacey W</dc:creator>
  <cp:lastModifiedBy>Feken, Stacey W</cp:lastModifiedBy>
  <cp:revision>1</cp:revision>
  <dcterms:modified xsi:type="dcterms:W3CDTF">2020-11-05T15:26:54Z</dcterms:modified>
</cp:coreProperties>
</file>