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handoutMasterIdLst>
    <p:handoutMasterId r:id="rId8"/>
  </p:handoutMasterIdLst>
  <p:sldIdLst>
    <p:sldId id="567" r:id="rId2"/>
    <p:sldId id="570" r:id="rId3"/>
    <p:sldId id="569" r:id="rId4"/>
    <p:sldId id="572" r:id="rId5"/>
    <p:sldId id="571" r:id="rId6"/>
  </p:sldIdLst>
  <p:sldSz cx="9144000" cy="6858000" type="screen4x3"/>
  <p:notesSz cx="6997700" cy="9283700"/>
  <p:custDataLst>
    <p:tags r:id="rId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4">
          <p15:clr>
            <a:srgbClr val="A4A3A4"/>
          </p15:clr>
        </p15:guide>
        <p15:guide id="2" pos="22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FFFFFF"/>
    <a:srgbClr val="CC6600"/>
    <a:srgbClr val="996633"/>
    <a:srgbClr val="993300"/>
    <a:srgbClr val="FFCC99"/>
    <a:srgbClr val="CC9900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1348" autoAdjust="0"/>
    <p:restoredTop sz="86395" autoAdjust="0"/>
  </p:normalViewPr>
  <p:slideViewPr>
    <p:cSldViewPr>
      <p:cViewPr varScale="1">
        <p:scale>
          <a:sx n="71" d="100"/>
          <a:sy n="71" d="100"/>
        </p:scale>
        <p:origin x="768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>
      <p:cViewPr varScale="1">
        <p:scale>
          <a:sx n="87" d="100"/>
          <a:sy n="87" d="100"/>
        </p:scale>
        <p:origin x="-3288" y="-112"/>
      </p:cViewPr>
      <p:guideLst>
        <p:guide orient="horz" pos="2924"/>
        <p:guide pos="2204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 eaLnBrk="0" hangingPunct="0">
              <a:defRPr sz="1200"/>
            </a:lvl1pPr>
          </a:lstStyle>
          <a:p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3988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 eaLnBrk="0" hangingPunct="0">
              <a:defRPr sz="1200"/>
            </a:lvl1pPr>
          </a:lstStyle>
          <a:p>
            <a:endParaRPr lang="en-US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8563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 eaLnBrk="0" hangingPunct="0">
              <a:defRPr sz="1200"/>
            </a:lvl1pPr>
          </a:lstStyle>
          <a:p>
            <a:endParaRPr lang="en-US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3988" y="8818563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 eaLnBrk="0" hangingPunct="0">
              <a:defRPr sz="1200"/>
            </a:lvl1pPr>
          </a:lstStyle>
          <a:p>
            <a:fld id="{DE9AF50F-557D-4964-A4DC-141EF144F73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1903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Rectangle 8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 eaLnBrk="0" hangingPunct="0">
              <a:defRPr kumimoji="0"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2057" name="Rectangle 9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792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8" name="Rectangle 10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3450" y="4410075"/>
            <a:ext cx="5130800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59" name="Rectangle 11"/>
          <p:cNvSpPr>
            <a:spLocks noGrp="1" noChangeArrowheads="1"/>
          </p:cNvSpPr>
          <p:nvPr>
            <p:ph type="dt" idx="1"/>
          </p:nvPr>
        </p:nvSpPr>
        <p:spPr bwMode="auto">
          <a:xfrm>
            <a:off x="3965575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 eaLnBrk="0" hangingPunct="0">
              <a:defRPr kumimoji="0"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2060" name="Rectangle 12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015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 eaLnBrk="0" hangingPunct="0">
              <a:defRPr kumimoji="0"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2061" name="Rectangle 13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 eaLnBrk="0" hangingPunct="0">
              <a:defRPr kumimoji="0" sz="1200">
                <a:latin typeface="Times New Roman" pitchFamily="18" charset="0"/>
              </a:defRPr>
            </a:lvl1pPr>
          </a:lstStyle>
          <a:p>
            <a:fld id="{24A732E0-90D7-4B07-83D5-B5A8A542950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573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80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A732E0-90D7-4B07-83D5-B5A8A542950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821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80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A732E0-90D7-4B07-83D5-B5A8A542950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6494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80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A732E0-90D7-4B07-83D5-B5A8A542950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0392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80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A732E0-90D7-4B07-83D5-B5A8A542950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2414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80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A732E0-90D7-4B07-83D5-B5A8A5429506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9035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F83C8-A83B-4DBE-BAB6-7B450CDE7746}" type="slidenum">
              <a:rPr lang="en-US" smtClean="0"/>
              <a:pPr/>
              <a:t>‹#›</a:t>
            </a:fld>
            <a:endParaRPr lang="en-US" sz="32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631EA-54AB-4DF2-AB03-7B21DB96ECD6}" type="slidenum">
              <a:rPr lang="en-US" smtClean="0"/>
              <a:pPr/>
              <a:t>‹#›</a:t>
            </a:fld>
            <a:endParaRPr lang="en-US" sz="280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7E7FA-5E6E-4C2F-85D2-E9F60C3A35BE}" type="slidenum">
              <a:rPr lang="en-US" smtClean="0"/>
              <a:pPr/>
              <a:t>‹#›</a:t>
            </a:fld>
            <a:endParaRPr lang="en-US" sz="280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4EF9D-F785-48A6-811C-A5FD5CE69230}" type="slidenum">
              <a:rPr lang="en-US" smtClean="0"/>
              <a:pPr/>
              <a:t>‹#›</a:t>
            </a:fld>
            <a:endParaRPr lang="en-US" sz="280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722C8-EC1D-4F48-A6A2-B7AE638B3092}" type="slidenum">
              <a:rPr lang="en-US" smtClean="0"/>
              <a:pPr/>
              <a:t>‹#›</a:t>
            </a:fld>
            <a:endParaRPr lang="en-US" sz="28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479AC-DF78-4D6D-9C86-6D56E53A19CC}" type="slidenum">
              <a:rPr lang="en-US" smtClean="0"/>
              <a:pPr/>
              <a:t>‹#›</a:t>
            </a:fld>
            <a:endParaRPr lang="en-US" sz="280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562DB-5F32-4D4E-8AA3-DA9C5EC671F8}" type="slidenum">
              <a:rPr lang="en-US" smtClean="0"/>
              <a:pPr/>
              <a:t>‹#›</a:t>
            </a:fld>
            <a:endParaRPr lang="en-US" sz="280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9890B-98A8-4BFA-A837-B54C5727C783}" type="slidenum">
              <a:rPr lang="en-US" smtClean="0"/>
              <a:pPr/>
              <a:t>‹#›</a:t>
            </a:fld>
            <a:endParaRPr lang="en-US" sz="280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9EC02-122A-4D38-906C-13C09EABA2CF}" type="slidenum">
              <a:rPr lang="en-US" smtClean="0"/>
              <a:pPr/>
              <a:t>‹#›</a:t>
            </a:fld>
            <a:endParaRPr lang="en-US" sz="280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74F7F-30EE-4FB7-AF67-344BD3192144}" type="slidenum">
              <a:rPr lang="en-US" smtClean="0"/>
              <a:pPr/>
              <a:t>‹#›</a:t>
            </a:fld>
            <a:endParaRPr lang="en-US" sz="280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2332963-A57F-49C4-9F53-6DFABD1D2ED0}" type="slidenum">
              <a:rPr lang="en-US" smtClean="0"/>
              <a:pPr/>
              <a:t>‹#›</a:t>
            </a:fld>
            <a:endParaRPr lang="en-US" sz="280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5000"/>
            <a:lum/>
          </a:blip>
          <a:srcRect/>
          <a:stretch>
            <a:fillRect l="6000" t="10000" r="1000" b="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38E65A4-04BF-4359-8E2A-003BA86025B8}" type="slidenum">
              <a:rPr lang="en-US" smtClean="0"/>
              <a:pPr/>
              <a:t>‹#›</a:t>
            </a:fld>
            <a:endParaRPr lang="en-US" sz="280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  <p:pic>
        <p:nvPicPr>
          <p:cNvPr id="16" name="Picture 2" descr="H:\My Pictures\APNEP Logos\APNEPLogo_Partnership - Final-with converted fonts.jpg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71488"/>
            <a:ext cx="818325" cy="117961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slide" Target="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F3A224-6EFC-EC40-B0B1-46E240E97D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6379" y="742250"/>
            <a:ext cx="9138219" cy="796755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STAC Update: Jul-Aug Activities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AEAA18A-E1A2-0E47-9510-60472515D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9890B-98A8-4BFA-A837-B54C5727C783}" type="slidenum">
              <a:rPr lang="en-US" smtClean="0"/>
              <a:pPr/>
              <a:t>1</a:t>
            </a:fld>
            <a:endParaRPr lang="en-US" sz="280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625CEDF-41B1-8F44-A44E-80920F8052EB}"/>
              </a:ext>
            </a:extLst>
          </p:cNvPr>
          <p:cNvSpPr txBox="1"/>
          <p:nvPr/>
        </p:nvSpPr>
        <p:spPr>
          <a:xfrm>
            <a:off x="539552" y="2060848"/>
            <a:ext cx="872672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STAC personnel changes</a:t>
            </a:r>
          </a:p>
          <a:p>
            <a:pPr marL="457200" indent="-4572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457200" indent="-4572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STAC Executive Board discussions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endParaRPr lang="en-US" sz="2800" dirty="0"/>
          </a:p>
          <a:p>
            <a:pPr marL="342900" indent="-3429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STAC summer (August 18) general meeting</a:t>
            </a:r>
          </a:p>
        </p:txBody>
      </p:sp>
    </p:spTree>
    <p:extLst>
      <p:ext uri="{BB962C8B-B14F-4D97-AF65-F5344CB8AC3E}">
        <p14:creationId xmlns:p14="http://schemas.microsoft.com/office/powerpoint/2010/main" val="86936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F3A224-6EFC-EC40-B0B1-46E240E97D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6379" y="742250"/>
            <a:ext cx="9138219" cy="796755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STAC Personnel Changes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AEAA18A-E1A2-0E47-9510-60472515D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9890B-98A8-4BFA-A837-B54C5727C783}" type="slidenum">
              <a:rPr lang="en-US" smtClean="0"/>
              <a:pPr/>
              <a:t>2</a:t>
            </a:fld>
            <a:endParaRPr lang="en-US" sz="280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625CEDF-41B1-8F44-A44E-80920F8052EB}"/>
              </a:ext>
            </a:extLst>
          </p:cNvPr>
          <p:cNvSpPr txBox="1"/>
          <p:nvPr/>
        </p:nvSpPr>
        <p:spPr>
          <a:xfrm>
            <a:off x="417275" y="1916832"/>
            <a:ext cx="8726725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800" dirty="0"/>
              <a:t>New co-Chairs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800" dirty="0"/>
              <a:t>	Paul Angermeier, Jud Kenworthy (2022-2024)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sz="28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800" dirty="0"/>
              <a:t>New Executive Board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800" dirty="0"/>
              <a:t>	Carolyn Currin, Heather Deck, David Glenn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sz="28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800" dirty="0"/>
              <a:t>New STAC members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800" dirty="0"/>
              <a:t>	Paul Cough, John Walker, (more on the way)</a:t>
            </a:r>
          </a:p>
        </p:txBody>
      </p:sp>
    </p:spTree>
    <p:extLst>
      <p:ext uri="{BB962C8B-B14F-4D97-AF65-F5344CB8AC3E}">
        <p14:creationId xmlns:p14="http://schemas.microsoft.com/office/powerpoint/2010/main" val="9715283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F3A224-6EFC-EC40-B0B1-46E240E97D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6379" y="742250"/>
            <a:ext cx="9138219" cy="796755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STAC Executive Board Discussions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AEAA18A-E1A2-0E47-9510-60472515D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9890B-98A8-4BFA-A837-B54C5727C783}" type="slidenum">
              <a:rPr lang="en-US" smtClean="0"/>
              <a:pPr/>
              <a:t>3</a:t>
            </a:fld>
            <a:endParaRPr lang="en-US" sz="280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625CEDF-41B1-8F44-A44E-80920F8052EB}"/>
              </a:ext>
            </a:extLst>
          </p:cNvPr>
          <p:cNvSpPr txBox="1"/>
          <p:nvPr/>
        </p:nvSpPr>
        <p:spPr>
          <a:xfrm>
            <a:off x="539552" y="2104827"/>
            <a:ext cx="8726725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dirty="0"/>
              <a:t>Reviewed Jan 2020 Directive to STAC from LC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dirty="0"/>
              <a:t>	Develop near-term focal areas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dirty="0"/>
              <a:t>	Rebuild more functional, effective STAC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endParaRPr lang="en-US" sz="2800" dirty="0"/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dirty="0"/>
              <a:t>Reviewed Mar 2019 STAC Action Plan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dirty="0"/>
              <a:t>	Overview of STAC roles (per bylaws)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dirty="0"/>
              <a:t>	Major tasks for 2-year plan</a:t>
            </a:r>
            <a:endParaRPr lang="en-US" dirty="0"/>
          </a:p>
          <a:p>
            <a:pPr>
              <a:spcBef>
                <a:spcPts val="0"/>
              </a:spcBef>
              <a:spcAft>
                <a:spcPts val="1200"/>
              </a:spcAft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0303926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F3A224-6EFC-EC40-B0B1-46E240E97D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6379" y="742250"/>
            <a:ext cx="9138219" cy="796755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STAC Executive Board Discussions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AEAA18A-E1A2-0E47-9510-60472515D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9890B-98A8-4BFA-A837-B54C5727C783}" type="slidenum">
              <a:rPr lang="en-US" smtClean="0"/>
              <a:pPr/>
              <a:t>4</a:t>
            </a:fld>
            <a:endParaRPr lang="en-US" sz="280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625CEDF-41B1-8F44-A44E-80920F8052EB}"/>
              </a:ext>
            </a:extLst>
          </p:cNvPr>
          <p:cNvSpPr txBox="1"/>
          <p:nvPr/>
        </p:nvSpPr>
        <p:spPr>
          <a:xfrm>
            <a:off x="405115" y="1710080"/>
            <a:ext cx="8726725" cy="76328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800" dirty="0"/>
              <a:t>Strategic planning for 2022-2023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sz="28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800" dirty="0"/>
              <a:t>     Develop </a:t>
            </a:r>
            <a:r>
              <a:rPr lang="en-US" altLang="en-US" sz="2800" dirty="0"/>
              <a:t>priority topics for STAC activities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800" dirty="0"/>
              <a:t>	</a:t>
            </a:r>
            <a:r>
              <a:rPr lang="en-US" altLang="en-US" sz="2800" dirty="0">
                <a:solidFill>
                  <a:srgbClr val="0070C0"/>
                </a:solidFill>
              </a:rPr>
              <a:t>Water Quality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en-US" sz="2800" dirty="0">
                <a:solidFill>
                  <a:srgbClr val="0070C0"/>
                </a:solidFill>
              </a:rPr>
              <a:t>	     Develop presence in upcoming WQ Summit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en-US" sz="2800" b="1" dirty="0">
                <a:solidFill>
                  <a:srgbClr val="0070C0"/>
                </a:solidFill>
              </a:rPr>
              <a:t> </a:t>
            </a:r>
            <a:r>
              <a:rPr lang="en-US" altLang="en-US" sz="2800" dirty="0">
                <a:solidFill>
                  <a:srgbClr val="0070C0"/>
                </a:solidFill>
              </a:rPr>
              <a:t>	Resilience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en-US" sz="2800" dirty="0">
                <a:solidFill>
                  <a:srgbClr val="0070C0"/>
                </a:solidFill>
              </a:rPr>
              <a:t>	     Develop planning / engagement actions</a:t>
            </a:r>
            <a:r>
              <a:rPr lang="en-US" altLang="en-US" sz="2800" dirty="0"/>
              <a:t>	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sz="28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800" dirty="0"/>
              <a:t>     R</a:t>
            </a:r>
            <a:r>
              <a:rPr lang="en-US" altLang="en-US" sz="2800" dirty="0"/>
              <a:t>ecruit new STAC members (up to 6 seats)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en-US" sz="2800" dirty="0"/>
              <a:t>	     </a:t>
            </a:r>
            <a:r>
              <a:rPr lang="en-US" altLang="en-US" sz="2800" dirty="0">
                <a:solidFill>
                  <a:srgbClr val="0070C0"/>
                </a:solidFill>
              </a:rPr>
              <a:t>Expertise germane to priority topics 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endParaRPr lang="en-US" altLang="en-US" sz="2800" dirty="0"/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dirty="0"/>
              <a:t>	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endParaRPr lang="en-US" sz="2800" dirty="0"/>
          </a:p>
          <a:p>
            <a:pPr>
              <a:spcBef>
                <a:spcPts val="0"/>
              </a:spcBef>
              <a:spcAft>
                <a:spcPts val="1200"/>
              </a:spcAft>
            </a:pPr>
            <a:endParaRPr lang="en-US" dirty="0"/>
          </a:p>
          <a:p>
            <a:pPr>
              <a:spcBef>
                <a:spcPts val="0"/>
              </a:spcBef>
              <a:spcAft>
                <a:spcPts val="1200"/>
              </a:spcAft>
            </a:pPr>
            <a:endParaRPr lang="en-US" dirty="0"/>
          </a:p>
          <a:p>
            <a:pPr>
              <a:spcBef>
                <a:spcPts val="0"/>
              </a:spcBef>
              <a:spcAft>
                <a:spcPts val="1200"/>
              </a:spcAft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170963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F3A224-6EFC-EC40-B0B1-46E240E97D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78869"/>
            <a:ext cx="9138219" cy="796755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STAC Summer (August 18) General Mtg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AEAA18A-E1A2-0E47-9510-60472515D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9890B-98A8-4BFA-A837-B54C5727C783}" type="slidenum">
              <a:rPr lang="en-US" smtClean="0"/>
              <a:pPr/>
              <a:t>5</a:t>
            </a:fld>
            <a:endParaRPr lang="en-US" sz="280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625CEDF-41B1-8F44-A44E-80920F8052EB}"/>
              </a:ext>
            </a:extLst>
          </p:cNvPr>
          <p:cNvSpPr txBox="1"/>
          <p:nvPr/>
        </p:nvSpPr>
        <p:spPr>
          <a:xfrm>
            <a:off x="287524" y="1628800"/>
            <a:ext cx="8726725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800" dirty="0"/>
              <a:t>Presentation by Greg Taylor (STAC)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800" dirty="0"/>
              <a:t>	</a:t>
            </a:r>
            <a:r>
              <a:rPr lang="en-US" sz="2800" i="1" dirty="0">
                <a:solidFill>
                  <a:srgbClr val="0070C0"/>
                </a:solidFill>
              </a:rPr>
              <a:t>Coastal Zone Soil Survey in the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800" i="1" dirty="0">
                <a:solidFill>
                  <a:srgbClr val="0070C0"/>
                </a:solidFill>
              </a:rPr>
              <a:t>	Albemarle-Pamlico Estuarine System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sz="28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800" dirty="0"/>
              <a:t>Presentation by Jimmy Johnson (APNEP)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800" dirty="0"/>
              <a:t>	</a:t>
            </a:r>
            <a:r>
              <a:rPr lang="en-US" sz="2800" i="1" dirty="0">
                <a:solidFill>
                  <a:srgbClr val="0070C0"/>
                </a:solidFill>
              </a:rPr>
              <a:t>STAC Support Opportunities for Implementation 	of North Carolina Coastal Habitat Protection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800" i="1" dirty="0">
                <a:solidFill>
                  <a:srgbClr val="0070C0"/>
                </a:solidFill>
              </a:rPr>
              <a:t>	Plan Amendment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800" dirty="0"/>
              <a:t>	Open discussion of STAC 2022-2023 priorities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800" dirty="0"/>
              <a:t>	     </a:t>
            </a:r>
            <a:r>
              <a:rPr lang="en-US" sz="2800" dirty="0">
                <a:solidFill>
                  <a:srgbClr val="0070C0"/>
                </a:solidFill>
              </a:rPr>
              <a:t>General concurrence with EB suggestions</a:t>
            </a:r>
          </a:p>
        </p:txBody>
      </p:sp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6" name="Slide Zoom 5">
                <a:extLst>
                  <a:ext uri="{FF2B5EF4-FFF2-40B4-BE49-F238E27FC236}">
                    <a16:creationId xmlns:a16="http://schemas.microsoft.com/office/drawing/2014/main" id="{11684292-A98E-4F9D-BBF5-826AB8042E23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228840103"/>
                  </p:ext>
                </p:extLst>
              </p:nvPr>
            </p:nvGraphicFramePr>
            <p:xfrm>
              <a:off x="-1928308" y="2141781"/>
              <a:ext cx="2286000" cy="1714500"/>
            </p:xfrm>
            <a:graphic>
              <a:graphicData uri="http://schemas.microsoft.com/office/powerpoint/2016/slidezoom">
                <pslz:sldZm>
                  <pslz:sldZmObj sldId="572" cId="2317096398">
                    <pslz:zmPr id="{FD463BBB-20CE-463D-B579-CDBA8C5FF6EB}" returnToParent="0" transitionDur="1000">
                      <p166:blipFill xmlns:p166="http://schemas.microsoft.com/office/powerpoint/2016/6/main">
                        <a:blip r:embed="rId3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2286000" cy="1714500"/>
                        </a:xfrm>
                        <a:prstGeom prst="rect">
                          <a:avLst/>
                        </a:prstGeom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6" name="Slide Zoom 5">
                <a:hlinkClick r:id="rId4" action="ppaction://hlinksldjump"/>
                <a:extLst>
                  <a:ext uri="{FF2B5EF4-FFF2-40B4-BE49-F238E27FC236}">
                    <a16:creationId xmlns:a16="http://schemas.microsoft.com/office/drawing/2014/main" id="{11684292-A98E-4F9D-BBF5-826AB8042E23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1928308" y="2141781"/>
                <a:ext cx="2286000" cy="17145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85071411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INEDINNAVIGATOR" val="True"/>
  <p:tag name="HOTSPOTTYPE" val="DefinedInNavigator"/>
  <p:tag name="BRANCHTO" val="262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24728</TotalTime>
  <Words>236</Words>
  <Application>Microsoft Office PowerPoint</Application>
  <PresentationFormat>On-screen Show (4:3)</PresentationFormat>
  <Paragraphs>59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Constantia</vt:lpstr>
      <vt:lpstr>Times New Roman</vt:lpstr>
      <vt:lpstr>Wingdings 2</vt:lpstr>
      <vt:lpstr>Flow</vt:lpstr>
      <vt:lpstr>STAC Update: Jul-Aug Activities</vt:lpstr>
      <vt:lpstr>STAC Personnel Changes</vt:lpstr>
      <vt:lpstr>STAC Executive Board Discussions</vt:lpstr>
      <vt:lpstr>STAC Executive Board Discussions</vt:lpstr>
      <vt:lpstr>STAC Summer (August 18) General Mtg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Dean E Carpenter</dc:creator>
  <cp:lastModifiedBy>Angermeier, Paul</cp:lastModifiedBy>
  <cp:revision>959</cp:revision>
  <cp:lastPrinted>1601-01-01T00:00:00Z</cp:lastPrinted>
  <dcterms:created xsi:type="dcterms:W3CDTF">1601-01-01T00:00:00Z</dcterms:created>
  <dcterms:modified xsi:type="dcterms:W3CDTF">2022-09-07T21:54:52Z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2</vt:i4>
  </property>
  <property fmtid="{D5CDD505-2E9C-101B-9397-08002B2CF9AE}" pid="3" name="LCID">
    <vt:i4>1033</vt:i4>
  </property>
</Properties>
</file>