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62" r:id="rId3"/>
    <p:sldId id="259" r:id="rId4"/>
    <p:sldId id="257" r:id="rId5"/>
    <p:sldId id="258" r:id="rId6"/>
    <p:sldId id="263" r:id="rId7"/>
    <p:sldId id="264" r:id="rId8"/>
    <p:sldId id="269" r:id="rId9"/>
    <p:sldId id="265" r:id="rId10"/>
    <p:sldId id="270" r:id="rId11"/>
    <p:sldId id="266" r:id="rId12"/>
    <p:sldId id="271" r:id="rId13"/>
    <p:sldId id="267" r:id="rId14"/>
    <p:sldId id="272" r:id="rId15"/>
    <p:sldId id="268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63"/>
    <p:restoredTop sz="91656"/>
  </p:normalViewPr>
  <p:slideViewPr>
    <p:cSldViewPr snapToGrid="0" snapToObjects="1" showGuides="1">
      <p:cViewPr varScale="1">
        <p:scale>
          <a:sx n="118" d="100"/>
          <a:sy n="118" d="100"/>
        </p:scale>
        <p:origin x="1048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96BF-D60F-0D49-A135-2A9BF004C4F2}" type="datetimeFigureOut">
              <a:rPr lang="en-US" smtClean="0"/>
              <a:t>9/9/22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F743A-EE46-9540-8F52-CACF688609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427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F743A-EE46-9540-8F52-CACF688609B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085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F743A-EE46-9540-8F52-CACF688609B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958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F743A-EE46-9540-8F52-CACF688609B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415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F743A-EE46-9540-8F52-CACF688609B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926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A7CB4-68C4-88A3-BABA-E250422E13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1CDA25-E164-4D3C-056B-94E1B8FA94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584C0-5B5C-C5A6-4496-8C90B5165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7D5D24-727A-E7D2-3EDF-256918126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315513-2B3D-DE5F-F47E-CEFCE7AE7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48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6703F-4CD3-B130-6134-FBD55D6BB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C60BDB-0333-817C-4FFE-B24A8D6578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68C61-03C3-FC3D-C2FF-53E0DDA36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83FB0-BD26-E466-6D62-D5B572459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BF1B8-6F66-2F9F-F460-78C45204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772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8877B9-7E21-0A6E-5135-E218418F13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9AC402-B468-B8C7-FA59-B6FBE55C62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730563-03EB-211B-538C-22F5574D8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79F62E-EF09-95C5-EA9E-FBADD0FFA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D496C-D890-8DAD-A325-BF9103D21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644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8EDC0-A430-9A05-1E28-426672E3C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60995-FD86-1B48-7D1C-A8BCE394E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EB3D6-B7FA-3A09-F80F-3202961BA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F7D047-D3AA-7212-A27D-131F07AC1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5D2BB7-81C2-9252-5AAA-44B20D1E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304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57B11-2C29-EF77-916E-759F21ED7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C2F4D7-EE78-8611-FB31-84AA9B22A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3EAB70-9DF9-A793-3A85-A285E17D1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21E9A-8E7C-5310-FAFE-0CD71954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FFF3BE-76D8-64C4-2FC2-5B630C2C7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520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95E7C-3592-689F-6DCD-299357E27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35BF1-0687-60DA-591A-7DA863EAEC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AFF291-102F-00BE-7712-4E2656C5AA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9A771-7255-9584-EA73-BB71B2890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9/9/22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CB8072-F6E7-028C-EC42-760D65D21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B15816-6CCE-1326-42AA-05F62319B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151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3C34D-0F22-4FEB-A0C7-2FC1B8DCC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527F71-2A9D-E071-DE90-CCFB203AF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D82E05-DA97-C1A9-E527-843FE9432E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6B4D90-7221-11B2-142D-6268B79CBB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1F4C6C-79C6-6ABF-E062-78535F79DF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7B3B58-4EC3-7020-5DB6-39DA42D19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9/9/22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39FC9E-6CFF-3E77-6059-1341FA8AC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D88B77-22D5-8CFC-C89F-741256999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802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82FED-2C50-BCED-0F8D-139C1BEA8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096546-2E12-A8F8-BD0A-EA7F8D1C3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9/9/22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FE11ED-CAB7-9A58-5B9C-B3D6BA4CE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EFCFA9-42AE-8BFD-6FAD-585C2C9F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9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AB631B-D19F-17EE-2A3A-D40FEEC69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9/9/22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76459E-BC51-93A8-F6C2-486D9EBD1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DAABF5-0297-8B09-4428-A6EEB9639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085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D3EC4-5A9F-88CC-C811-687F3880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E0305-5DE4-8A15-A585-E79FA5564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70F9B1-0615-4C4F-08C3-8F5E72DBE1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C58E67-C75E-7BBF-B2CB-36E3CE4B7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9/9/22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07DC40-F266-63D1-59DD-A2A3FEC28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53F763-61C9-B160-62AC-FA020BF13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262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EB2C1-A9EB-BBA2-46BC-5A195AA56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50DC74-10BB-925E-3432-E55FBC47C9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5BC374-0D36-7FA5-AD60-3CD4346254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9142AA-642D-743C-4337-64CC0C304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9/9/22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8FF410-114F-1014-4070-4EC8D359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3F89F3-6491-9F1A-0F96-A981E5D60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721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8BB0D9-8BF5-BBA1-9212-948C02AF6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061616-5A39-B1FD-993A-4FC105A17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7F35A-9F8D-F310-0BE4-364FC5800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421BD-8E11-1F45-9992-35A9F38F5AE5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D65C4-3771-72C1-0298-61591BCEC2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4B8E6-EC56-DBE0-5961-705AC69D6A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772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" y="346165"/>
            <a:ext cx="11527972" cy="6315891"/>
          </a:xfrm>
        </p:spPr>
        <p:txBody>
          <a:bodyPr>
            <a:normAutofit/>
          </a:bodyPr>
          <a:lstStyle/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CCMP Addendum Update	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		 </a:t>
            </a:r>
          </a:p>
          <a:p>
            <a:pPr marL="457200" marR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Overview</a:t>
            </a:r>
          </a:p>
          <a:p>
            <a:pPr marL="457200" marR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rgbClr val="0432FF"/>
              </a:solidFill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pPr marL="457200" marR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432FF"/>
                </a:solidFill>
                <a:latin typeface="Calibri" panose="020F0502020204030204" pitchFamily="34" charset="0"/>
                <a:ea typeface="DengXian" panose="02010600030101010101" pitchFamily="2" charset="-122"/>
              </a:rPr>
              <a:t>Scope &amp; Key Elements</a:t>
            </a:r>
          </a:p>
          <a:p>
            <a:pPr marL="457200" marR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rgbClr val="0432FF"/>
              </a:solidFill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pPr marL="457200" marR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432FF"/>
                </a:solidFill>
                <a:latin typeface="Calibri" panose="020F0502020204030204" pitchFamily="34" charset="0"/>
                <a:ea typeface="DengXian" panose="02010600030101010101" pitchFamily="2" charset="-122"/>
              </a:rPr>
              <a:t>Requirements</a:t>
            </a:r>
          </a:p>
          <a:p>
            <a:pPr marL="457200" marR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rgbClr val="0432FF"/>
              </a:solidFill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432FF"/>
                </a:solidFill>
                <a:latin typeface="Calibri" panose="020F0502020204030204" pitchFamily="34" charset="0"/>
                <a:ea typeface="DengXian" panose="02010600030101010101" pitchFamily="2" charset="-122"/>
              </a:rPr>
              <a:t>Content/ foci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solidFill>
                <a:srgbClr val="0432FF"/>
              </a:solidFill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432FF"/>
                </a:solidFill>
                <a:latin typeface="Calibri" panose="020F0502020204030204" pitchFamily="34" charset="0"/>
                <a:ea typeface="DengXian" panose="02010600030101010101" pitchFamily="2" charset="-122"/>
              </a:rPr>
              <a:t>Goals &amp; Outcomes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solidFill>
                <a:srgbClr val="0432FF"/>
              </a:solidFill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432FF"/>
                </a:solidFill>
                <a:latin typeface="Calibri" panose="020F0502020204030204" pitchFamily="34" charset="0"/>
                <a:ea typeface="DengXian" panose="02010600030101010101" pitchFamily="2" charset="-122"/>
              </a:rPr>
              <a:t>Action Recommendations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solidFill>
                <a:srgbClr val="0432FF"/>
              </a:solidFill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pPr marL="457200" marR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Steps / timeline</a:t>
            </a:r>
          </a:p>
          <a:p>
            <a:pPr marL="457200" marR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rgbClr val="0432FF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742950" marR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759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2014" y="147382"/>
            <a:ext cx="11527972" cy="6315891"/>
          </a:xfrm>
        </p:spPr>
        <p:txBody>
          <a:bodyPr>
            <a:normAutofit fontScale="25000" lnSpcReduction="2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96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r>
              <a:rPr lang="en-US" sz="9600" b="1" kern="0" dirty="0">
                <a:solidFill>
                  <a:srgbClr val="214293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CCMP Actions for Addendum</a:t>
            </a:r>
            <a:endParaRPr lang="en-US" sz="9600" b="1" kern="0" dirty="0">
              <a:effectLst/>
              <a:latin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7200" b="1" dirty="0">
                <a:solidFill>
                  <a:srgbClr val="12B8A4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PROTECT</a:t>
            </a:r>
            <a:endParaRPr lang="en-US" sz="7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1450" algn="l">
              <a:spcBef>
                <a:spcPts val="0"/>
              </a:spcBef>
            </a:pPr>
            <a:r>
              <a:rPr lang="en-US" sz="660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Minimize the introduction of additional water pollution sources </a:t>
            </a:r>
          </a:p>
          <a:p>
            <a:pPr marL="171450" marR="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B1.1     Minimize the introduction of toxics from targeted sources.</a:t>
            </a:r>
          </a:p>
          <a:p>
            <a:pPr marL="171450" marR="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1450" marR="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B1.2     Minimize the introduction of pathogens from targeted sources.</a:t>
            </a:r>
          </a:p>
          <a:p>
            <a:pPr marL="171450" marR="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1450" marR="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B1.3     Facilitate the protection of natural riparian buffers to reduce runoff.</a:t>
            </a:r>
          </a:p>
          <a:p>
            <a:pPr marL="171450" marR="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strike="sngStrike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B1.4 	Facilitate the development of state and local policies that support the use of low impact development.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B1.5 	Facilitate the use of best management practices on agricultural and silvicultural lands.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indent="-457200" algn="l">
              <a:spcBef>
                <a:spcPts val="0"/>
              </a:spcBef>
            </a:pPr>
            <a:r>
              <a:rPr lang="en-US" sz="640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Protect and manage areas containing significant natural communities and habitats 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strike="sngStrike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B2.1	Facilitate the development and implementation of an integrated freshwater habitat protection strategy.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B2.2	Develop and implement a submerged aquatic vegetation (SAV) protection strategy.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B2.3	Facilitate the development of incentives for protection and management of targeted natural communities and habitats.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B2.4	Facilitate the development of policies to minimize dredge and fill activities in naturalized areas and sensitive habitats.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strike="sngStrike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B2.5 	Facilitate protection of designated anadromous fish spawning areas and inland primary nursery areas from</a:t>
            </a:r>
            <a:r>
              <a:rPr lang="en-US" sz="6400" strike="sngStrike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6400" strike="sngStrike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marina impacts</a:t>
            </a: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B2.6 	Minimize and rapidly respond to the introduction of invasive species through the development and implementation of integrated prevention and control strategies.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indent="-457200" algn="l">
              <a:spcBef>
                <a:spcPts val="0"/>
              </a:spcBef>
            </a:pPr>
            <a:r>
              <a:rPr lang="en-US" sz="640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Utilize natural and constructed “living” shorelines to maintain estuarine and riverine ecosystem processes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B3.1 	Assist local governments in the development of incentives for protecting natural shorelines.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strike="sngStrike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B3.2 	Develop and distribute educational materials encouraging landowners to protect natural shorelines</a:t>
            </a: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strike="sngStrike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B3.3 	Facilitate the development of requirements for living shoreline stabilization projects that optimally protect estuarine aquatic and shoreline habitats while minimizing regulatory requirements.</a:t>
            </a:r>
            <a:endParaRPr lang="en-US" sz="6400" strike="sngStrike" dirty="0">
              <a:solidFill>
                <a:srgbClr val="FF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869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" y="346165"/>
            <a:ext cx="11527972" cy="6315891"/>
          </a:xfrm>
        </p:spPr>
        <p:txBody>
          <a:bodyPr>
            <a:normAutofit lnSpcReduction="1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kern="0" dirty="0">
                <a:solidFill>
                  <a:srgbClr val="214293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CCMP Actions</a:t>
            </a:r>
            <a:endParaRPr lang="en-US" sz="1800" b="1" kern="0" dirty="0">
              <a:effectLst/>
              <a:latin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r>
              <a:rPr lang="en-US" sz="1800" b="1" dirty="0">
                <a:solidFill>
                  <a:srgbClr val="12B8A4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RESTORE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800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Restore water quality by eliminating targeted sources of water pollution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C1.1 	Establish contaminant management strategies for waters not meeting water quality standards.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C1.2 	Facilitate the implementation of existing contaminant management strategies.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C1.3 	Facilitate the restoration of riparian and estuarine shorelines.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C1.4 	Reduce unregulated discharge from wastewater treatment systems.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C1.5 	Facilitate voluntary retrofitting of existing development and infrastructure to reduce runoff.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Restore hydrological processes in rivers and estuaries to support significant natural communities and ecosystem functions 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C2.1 	Facilitate the development and implementation of coordinated landscape-scale hydrological restoration 	strategies.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C2.2		Facilitate the development of incentives to replace hardened estuarine shorelines with living shorelines.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C2.3 	Facilitate the hydrologic restoration of floodplains and streams.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Facilitate collaborative and integrative restoration programs and projects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C3.1 	Develop and refine integrated invasive species eradication and control strategies.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C3.2 	Develop and implement a coordinated wetland restoration strategy.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C3.3 	Develop and implement a submerged aquatic vegetation restoration strategy.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Remove in-stream barriers and restore spawning areas for diadromous fish 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C4.1 	Install fish ladders and eel-ways on existing dams and other permanent barriers.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C4.2 	Facilitate the removal of dams, culverts, and other in-stream barriers.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C4.3 	Restore degraded anadromous fish spawning habitats.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C4.4 	Facilitate research to improve fish passage.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Restore oyster habitats to improve water quality and other ecosystem functions 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C5.1 	Construct new oyster habitats.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C5.2 	Reduce the adverse impacts of harvests to existing oyster habitat.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C5.3 	Facilitate research to improve oyster restoration technologies and methods.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655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" y="346165"/>
            <a:ext cx="11527972" cy="6315891"/>
          </a:xfrm>
        </p:spPr>
        <p:txBody>
          <a:bodyPr>
            <a:normAutofit lnSpcReduction="1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kern="0" dirty="0">
                <a:solidFill>
                  <a:srgbClr val="214293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CCMP Actions for Addendum </a:t>
            </a:r>
            <a:r>
              <a:rPr lang="en-US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r>
              <a:rPr lang="en-US" sz="1800" b="1" dirty="0">
                <a:solidFill>
                  <a:srgbClr val="12B8A4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RESTORE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800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Restore water quality by eliminating targeted sources of water pollution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8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C1.1 	Establish contaminant management strategies for waters not meeting water quality standards.</a:t>
            </a:r>
            <a:endParaRPr lang="en-US" sz="1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C1.2 	Facilitate the implementation of existing contaminant management strategies.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C1.3 	Facilitate the restoration of riparian and estuarine shorelines.</a:t>
            </a:r>
            <a:endParaRPr lang="en-US" sz="1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C1.4 	Reduce unregulated discharge from wastewater treatment systems</a:t>
            </a: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C1.5 	Facilitate voluntary retrofitting of existing development and infrastructure to reduce runoff.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Restore hydrological processes in rivers and estuaries to support significant natural communities and ecosystem functions 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C2.1 	Facilitate the development and implementation of coordinated landscape-scale hydrological restoration 	strategies.</a:t>
            </a:r>
            <a:endParaRPr lang="en-US" sz="1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C2.2		Facilitate the development of incentives to replace hardened estuarine shorelines with living shorelines.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C2.3 	Facilitate the hydrologic restoration of floodplains and streams.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Facilitate collaborative and integrative restoration programs and projects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C3.1 	Develop and refine integrated invasive species eradication and control strategies.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C3.2 	Develop and implement a coordinated wetland restoration strategy.</a:t>
            </a:r>
            <a:endParaRPr lang="en-US" sz="1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C3.3 	Develop and implement a submerged aquatic vegetation restoration strategy.</a:t>
            </a:r>
            <a:endParaRPr lang="en-US" sz="1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Remove in-stream barriers and restore spawning areas for diadromous fish 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C4.1 	Install fish ladders and eel-ways on existing dams and other permanent barriers.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C4.2 	Facilitate the removal of dams, culverts, and other in-stream barriers.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C4.3 	Restore degraded anadromous fish spawning habitats.</a:t>
            </a:r>
            <a:endParaRPr lang="en-US" sz="1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strike="sngStrike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C4.4 	Facilitate research to improve fish passage.</a:t>
            </a:r>
            <a:endParaRPr lang="en-US" sz="1800" strike="sngStrike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Restore oyster habitats to improve water quality and other ecosystem functions 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C5.1 	Construct new oyster habitats.</a:t>
            </a:r>
            <a:endParaRPr lang="en-US" sz="1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strike="sngStrike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C5.2 	Reduce the adverse impacts of harvests to existing oyster habitat.</a:t>
            </a:r>
            <a:endParaRPr lang="en-US" sz="1800" strike="sngStrike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strike="sngStrike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C5.3 	Facilitate research to improve oyster restoration technologies and methods.</a:t>
            </a:r>
            <a:r>
              <a:rPr lang="en-US" sz="1800" strike="sng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trike="sngStrike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1800" strike="sngStrike" dirty="0">
              <a:solidFill>
                <a:srgbClr val="FF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864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" y="346165"/>
            <a:ext cx="11527972" cy="6315891"/>
          </a:xfrm>
        </p:spPr>
        <p:txBody>
          <a:bodyPr>
            <a:normAutofit fontScale="92500" lnSpcReduction="2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kern="0" dirty="0">
                <a:solidFill>
                  <a:srgbClr val="214293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CCMP Actions</a:t>
            </a:r>
            <a:endParaRPr lang="en-US" sz="1800" b="1" kern="0" dirty="0">
              <a:effectLst/>
              <a:latin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12B8A4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ENGAGE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Foster environmental stewardship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D1.1	Communicate the importance of stewardship and offer opportunities for volunteerism to further APNEP’s mission.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D1.2 	Facilitate efforts to improve collaborations to protect and restore ecosystem processes.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D1.3 	Coordinate outreach and engagement efforts regarding the impacts of invasive species.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D1.4 	Coordinate outreach efforts regarding the proper application of fertilizers to reduce nutrient runoff.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D1.5 	Increase opportunities for public access to waterways, public lands, and trails.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0432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Conduct targeted environmental education efforts regarding sustainable use, habitats, and ecosystem services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D2.1 	Provide and promote opportunities for outdoor experiences that connect individuals with the Albemarle-	Pamlico ecosystem.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D2.2 	Provide environmental education training opportunities for educators in the region.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D2.3 	Increase public understanding of the relationship between ecosystem health and human health advisories 	relating to water, fish, and game.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432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Provide tools and training to support ecosystem-based management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D3.1 	Develop and implement a strategy to improve decision-makers’ understanding of the costs and benefits of 	environmental protection, restoration, planning, and monitoring.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D3.2 	Facilitate the development and implementation of basin-wide water management plans to ensure no less 	than minimum in-stream flows are maintained.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D3.3 	Provide assistance to state, regional, and local governments to incorporate climate change and sea level rise 	considerations into their planning processes.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976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" y="346165"/>
            <a:ext cx="11527972" cy="6315891"/>
          </a:xfrm>
        </p:spPr>
        <p:txBody>
          <a:bodyPr>
            <a:normAutofit fontScale="92500" lnSpcReduction="2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kern="0" dirty="0">
                <a:solidFill>
                  <a:srgbClr val="214293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CCMP Actions for Addendum</a:t>
            </a:r>
            <a:endParaRPr lang="en-US" sz="1800" b="1" kern="0" dirty="0">
              <a:effectLst/>
              <a:latin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12B8A4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ENGAGE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Foster environmental stewardship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D1.1	Communicate the importance of stewardship and offer opportunities for volunteerism to further APNEP’s mission.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D1.2 	Facilitate efforts to improve collaborations to protect and restore ecosystem processes.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D1.3 	Coordinate outreach and engagement efforts regarding the impacts of invasive species.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strike="sngStrike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D1.4 	Coordinate outreach efforts regarding the proper application of fertilizers to reduce nutrient runoff.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strike="sngStrike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strike="sngStrike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D1.5 	Increase opportunities for public access to waterways, public lands, and trails.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0432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Conduct targeted environmental education efforts regarding sustainable use, habitats, and ecosystem services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D2.1 	Provide and promote opportunities for outdoor experiences that connect individuals with the Albemarle-	Pamlico ecosystem.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D2.2 	Provide environmental education training opportunities for educators in the region.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D2.3 	Increase public understanding of the relationship between ecosystem health and human health advisories 	relating to water, fish, and game.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432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Provide tools and training to support ecosystem-based management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D3.1 	Develop and implement a strategy to improve decision-makers’ understanding of the costs and benefits of 	environmental protection, restoration, planning, and monitoring.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D3.2 	Facilitate the development and implementation of basin-wide water management plans to ensure no less 	than minimum in-stream flows are maintained.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D3.3 	Provide assistance to state, regional, </a:t>
            </a:r>
            <a:r>
              <a:rPr lang="en-US" sz="1800" u="sng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communities,</a:t>
            </a:r>
            <a:r>
              <a:rPr lang="en-US" sz="18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and local governments to incorporate climate change and sea level rise 	considerations into their planning processes.</a:t>
            </a:r>
            <a:r>
              <a:rPr lang="en-US" sz="1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1800" dirty="0">
              <a:solidFill>
                <a:srgbClr val="00B05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948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" y="346165"/>
            <a:ext cx="11527972" cy="6315891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kern="0" dirty="0">
                <a:solidFill>
                  <a:srgbClr val="214293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CCMP Actions</a:t>
            </a:r>
            <a:endParaRPr lang="en-US" sz="1800" b="1" kern="0" dirty="0">
              <a:effectLst/>
              <a:latin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en-US" sz="1800" b="1" dirty="0">
              <a:solidFill>
                <a:srgbClr val="12B8A4"/>
              </a:solidFill>
              <a:effectLst/>
              <a:latin typeface="Calibri" panose="020F0502020204030204" pitchFamily="34" charset="0"/>
              <a:ea typeface="Cambria" panose="020405030504060302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12B8A4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MONITOR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Develop and maintain an integrated monitoring network to collect information for assessment of ecosystem outcomes and management actions associated with the implementation of the CCMP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E1.1 	Facilitate the development and implementation of an integrated monitoring network through the guidance 	of regional monitoring and assessment teams.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E1.2 	Assess the value of information for measuring ecosystem and CCMP implementation outcomes.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E1.3 	Facilitate the expansion of volunteer monitoring into a core element of the integrated monitoring network.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Develop and maintain a comprehensive spatial database for pertinent environmental data and modeling information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E2.1 	Facilitate the design and content acquisition of a regional database based on partners’ data and 	information needs.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E2.2 	Develop and maintain an online resource that clearly conveys regional information in support of 	ecosystem-based management.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631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" y="346165"/>
            <a:ext cx="11527972" cy="6315891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kern="0" dirty="0">
                <a:solidFill>
                  <a:srgbClr val="214293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CCMP Actions</a:t>
            </a:r>
            <a:endParaRPr lang="en-US" sz="1800" b="1" kern="0" dirty="0">
              <a:effectLst/>
              <a:latin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en-US" sz="1800" b="1" dirty="0">
              <a:solidFill>
                <a:srgbClr val="12B8A4"/>
              </a:solidFill>
              <a:effectLst/>
              <a:latin typeface="Calibri" panose="020F0502020204030204" pitchFamily="34" charset="0"/>
              <a:ea typeface="Cambria" panose="020405030504060302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12B8A4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MONITOR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Develop and maintain an integrated monitoring network to collect information for assessment of ecosystem outcomes and management actions associated with the implementation of the CCMP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E1.1 	Facilitate the development and implementation of an integrated monitoring network through the guidance 	of regional monitoring and assessment teams.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E1.2 	Assess the value of information for measuring ecosystem and CCMP implementation outcomes.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E1.3 	Facilitate the expansion of volunteer monitoring into a core element of the integrated monitoring network.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Develop and maintain a comprehensive spatial database for pertinent environmental data and modeling information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E2.1 	Facilitate the design and content acquisition of a regional database based on partners’ data and 	information needs.</a:t>
            </a: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E2.2 	Develop and maintain an online resource that clearly conveys regional information in support of 	ecosystem-based management.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255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" y="346165"/>
            <a:ext cx="11527972" cy="6315891"/>
          </a:xfrm>
        </p:spPr>
        <p:txBody>
          <a:bodyPr>
            <a:normAutofit fontScale="77500" lnSpcReduction="2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b="1" kern="0" dirty="0">
                <a:solidFill>
                  <a:srgbClr val="214293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Timeline</a:t>
            </a:r>
            <a:endParaRPr lang="en-US" b="1" kern="0" dirty="0">
              <a:effectLst/>
              <a:latin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en-US" sz="2200" b="1" dirty="0">
              <a:solidFill>
                <a:srgbClr val="0432FF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en-US" sz="2200" b="1" dirty="0">
              <a:solidFill>
                <a:srgbClr val="0432FF"/>
              </a:solidFill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R="0" algn="just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September 2022  </a:t>
            </a:r>
            <a:endParaRPr lang="en-US" sz="2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Establish CAC</a:t>
            </a:r>
            <a:endParaRPr lang="en-US" sz="2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Brief LC on CCMP addendum progress, focus, and content (virtual)</a:t>
            </a:r>
            <a:endParaRPr lang="en-US" sz="2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lvl="1" algn="l">
              <a:spcBef>
                <a:spcPts val="0"/>
              </a:spcBef>
            </a:pPr>
            <a:endParaRPr lang="en-US" sz="2200" b="1" dirty="0"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October 2022  </a:t>
            </a:r>
            <a:endParaRPr lang="en-US" sz="2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Leadership Council Meeting (10/6)</a:t>
            </a:r>
            <a:endParaRPr lang="en-US" sz="2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1085850" lvl="2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Rough Draft CCMP Addendum </a:t>
            </a:r>
            <a:endParaRPr lang="en-US" sz="2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1085850" lvl="2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Review/Approval BIL Workplan</a:t>
            </a:r>
            <a:endParaRPr lang="en-US" sz="2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1543050" lvl="3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Submit BIL Workplan to EPA</a:t>
            </a:r>
            <a:endParaRPr lang="en-US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STAC reviews draft CCMP Addendum (virtual)</a:t>
            </a:r>
            <a:endParaRPr lang="en-US" sz="2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CAC meeting (CAC reviews draft CCMP Addendum)</a:t>
            </a: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0432FF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171450" marR="0" lvl="0" indent="-1714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r>
              <a:rPr lang="en-US" sz="22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November 2022  </a:t>
            </a:r>
            <a:endParaRPr lang="en-US" sz="2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STAC Meeting</a:t>
            </a:r>
            <a:endParaRPr lang="en-US" sz="2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CAC Meeting?</a:t>
            </a:r>
            <a:endParaRPr lang="en-US" sz="2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Final draft  to EPA Region IV and Leadership Council</a:t>
            </a:r>
            <a:endParaRPr lang="en-US" sz="2200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Public forums on CCMP Addendum </a:t>
            </a:r>
            <a:r>
              <a:rPr lang="en-US" sz="22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endParaRPr lang="en-US" sz="2200" b="1" dirty="0">
              <a:solidFill>
                <a:srgbClr val="0432FF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December 2022</a:t>
            </a:r>
            <a:endParaRPr lang="en-US" sz="2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Leadership Council Reviews/ Adopts CCMP Addendum </a:t>
            </a:r>
            <a:endParaRPr lang="en-US" sz="2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Submit final to EPA Region IV </a:t>
            </a:r>
            <a:endParaRPr lang="en-US" sz="2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Water Monitoring Plan</a:t>
            </a:r>
            <a:endParaRPr lang="en-US" sz="2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Communication Strategy  2023-25,-28</a:t>
            </a:r>
            <a:endParaRPr lang="en-US" sz="2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US" sz="2200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January 2023</a:t>
            </a:r>
            <a:endParaRPr lang="en-US" sz="2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Begin Implementation of CCMP Addendum</a:t>
            </a:r>
            <a:endParaRPr lang="en-US" sz="2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Begin development of Financial Plan</a:t>
            </a:r>
            <a:endParaRPr lang="en-US" sz="2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US" sz="1800" b="1" dirty="0">
              <a:solidFill>
                <a:srgbClr val="12B8A4"/>
              </a:solidFill>
              <a:effectLst/>
              <a:latin typeface="Calibri" panose="020F0502020204030204" pitchFamily="34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408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" y="346165"/>
            <a:ext cx="11045372" cy="6315891"/>
          </a:xfrm>
        </p:spPr>
        <p:txBody>
          <a:bodyPr>
            <a:normAutofit fontScale="62500" lnSpcReduction="20000"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sz="45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Scope</a:t>
            </a:r>
            <a:r>
              <a:rPr lang="en-US" sz="34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	</a:t>
            </a:r>
          </a:p>
          <a:p>
            <a:pPr marL="45720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3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857250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The Addendum will serve as a companion piece to the current CCMP. </a:t>
            </a:r>
          </a:p>
          <a:p>
            <a:pPr marL="857250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4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857250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The Addendum will remain consistent with APNEP’s adaptive management and Ecosystem-Based Management approach. </a:t>
            </a:r>
            <a:endParaRPr lang="en-US" sz="34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857250" marR="0" indent="-217488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4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857250" marR="0" indent="-217488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This official “update” will be a stand-along report to accompany the existing APNEP CCMP </a:t>
            </a:r>
          </a:p>
          <a:p>
            <a:pPr marL="857250" marR="0" indent="-217488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400" dirty="0"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857250" marR="0" indent="-217488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Based on Leadership Council and STAC leadership direction from the Strategic Planning meeting held in January 2020 and subsequence guidance in May 2020</a:t>
            </a:r>
            <a:r>
              <a:rPr lang="en-US" sz="3400" dirty="0"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 and staff action reviews</a:t>
            </a:r>
            <a:endParaRPr lang="en-US" sz="34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857250" marR="0" indent="-217488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4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857250" marR="0" indent="-217488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400" dirty="0"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F</a:t>
            </a:r>
            <a:r>
              <a:rPr lang="en-US" sz="3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ocus APNEP actions for the next 5 years (2023-2028) </a:t>
            </a:r>
          </a:p>
          <a:p>
            <a:pPr marL="1431925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Water Quality,</a:t>
            </a:r>
          </a:p>
          <a:p>
            <a:pPr marL="1431925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SAV, </a:t>
            </a:r>
          </a:p>
          <a:p>
            <a:pPr marL="1431925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Coastal Habitats, &amp;</a:t>
            </a:r>
          </a:p>
          <a:p>
            <a:pPr marL="1431925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Community Resiliency.  </a:t>
            </a:r>
          </a:p>
          <a:p>
            <a:pPr marL="639762" marR="0" algn="just">
              <a:spcBef>
                <a:spcPts val="0"/>
              </a:spcBef>
              <a:spcAft>
                <a:spcPts val="0"/>
              </a:spcAft>
            </a:pPr>
            <a:r>
              <a:rPr lang="en-US" sz="3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 </a:t>
            </a:r>
            <a:endParaRPr lang="en-US" sz="34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857250" marR="0" indent="-217488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Additional CCMP-associated documents to developed: </a:t>
            </a:r>
          </a:p>
          <a:p>
            <a:pPr marL="1314450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Monitoring plan addition (water), </a:t>
            </a:r>
          </a:p>
          <a:p>
            <a:pPr marL="1314450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Financial strategy,  &amp;</a:t>
            </a:r>
          </a:p>
          <a:p>
            <a:pPr marL="1314450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Communication strategy.</a:t>
            </a:r>
            <a:endParaRPr lang="en-US" sz="3400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US" sz="3400" b="1" dirty="0"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US" sz="3400" b="1" dirty="0"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3400" b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Timeframe:   </a:t>
            </a:r>
            <a:r>
              <a:rPr lang="en-US" sz="3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2023 - 2028 (5 years)</a:t>
            </a:r>
            <a:endParaRPr lang="en-US" sz="34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742950" marR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334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" y="346165"/>
            <a:ext cx="11527972" cy="6315891"/>
          </a:xfrm>
        </p:spPr>
        <p:txBody>
          <a:bodyPr>
            <a:normAutofit fontScale="85000" lnSpcReduction="2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3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Key elements of the Addendum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300" b="1" dirty="0"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US" sz="2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  <a:tabLst>
                <a:tab pos="457200" algn="l"/>
              </a:tabLst>
            </a:pPr>
            <a:r>
              <a:rPr lang="en-US" sz="2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Priority actions for CCMP</a:t>
            </a:r>
            <a:r>
              <a:rPr lang="en-US" sz="2800" dirty="0"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, Focus the next five years on a set of science-informed, shared objective/outcomes.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  <a:tabLst>
                <a:tab pos="457200" algn="l"/>
              </a:tabLst>
            </a:pPr>
            <a:r>
              <a:rPr lang="en-US" sz="2800" dirty="0"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Demonstrate APNEP’s commitment to diversity, equity, and inclusion through its engagement and CCMP implementation efforts</a:t>
            </a:r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  <a:tabLst>
                <a:tab pos="457200" algn="l"/>
              </a:tabLst>
            </a:pPr>
            <a:endParaRPr lang="en-US" sz="2800" dirty="0"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  <a:tabLst>
                <a:tab pos="457200" algn="l"/>
              </a:tabLst>
            </a:pPr>
            <a:r>
              <a:rPr lang="en-US" sz="2800" dirty="0"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Address Climate Change Impacts</a:t>
            </a:r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  <a:tabLst>
                <a:tab pos="457200" algn="l"/>
              </a:tabLst>
            </a:pPr>
            <a:endParaRPr lang="en-US" sz="2800" dirty="0"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Focus of Core Topics designated by the Management Conference </a:t>
            </a:r>
            <a:endParaRPr lang="en-US" sz="2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1200150" lvl="2" indent="-285750" algn="l">
              <a:spcBef>
                <a:spcPts val="0"/>
              </a:spcBef>
              <a:buFont typeface="+mj-lt"/>
              <a:buAutoNum type="alphaLcPeriod"/>
              <a:tabLst>
                <a:tab pos="914400" algn="l"/>
              </a:tabLst>
            </a:pPr>
            <a:r>
              <a:rPr lang="en-US" sz="26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SAV</a:t>
            </a:r>
            <a:endParaRPr lang="en-US" sz="26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1200150" lvl="2" indent="-285750" algn="l">
              <a:spcBef>
                <a:spcPts val="0"/>
              </a:spcBef>
              <a:buFont typeface="+mj-lt"/>
              <a:buAutoNum type="alphaLcPeriod"/>
              <a:tabLst>
                <a:tab pos="914400" algn="l"/>
              </a:tabLst>
            </a:pPr>
            <a:r>
              <a:rPr lang="en-US" sz="26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Water Quality</a:t>
            </a:r>
            <a:endParaRPr lang="en-US" sz="26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1200150" lvl="2" indent="-285750" algn="l">
              <a:spcBef>
                <a:spcPts val="0"/>
              </a:spcBef>
              <a:buFont typeface="+mj-lt"/>
              <a:buAutoNum type="alphaLcPeriod"/>
              <a:tabLst>
                <a:tab pos="914400" algn="l"/>
              </a:tabLst>
            </a:pPr>
            <a:r>
              <a:rPr lang="en-US" sz="26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Coastal Habitats</a:t>
            </a:r>
            <a:endParaRPr lang="en-US" sz="26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1200150" lvl="2" indent="-285750" algn="l">
              <a:spcBef>
                <a:spcPts val="0"/>
              </a:spcBef>
              <a:buFont typeface="+mj-lt"/>
              <a:buAutoNum type="alphaLcPeriod"/>
              <a:tabLst>
                <a:tab pos="914400" algn="l"/>
              </a:tabLst>
            </a:pPr>
            <a:r>
              <a:rPr lang="en-US" sz="26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Supporting Community Resiliency </a:t>
            </a:r>
            <a:endParaRPr lang="en-US" sz="2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endParaRPr lang="en-US" sz="2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sz="2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5. Foster stronger partnerships with local governments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endParaRPr lang="en-US" sz="2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sz="2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6. 	Continue to work to understand (assessment and monitoring) and clearly describe the ecosystem status and the pressures affecting the ecosystem.  </a:t>
            </a:r>
          </a:p>
          <a:p>
            <a:pPr lvl="1"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742950" marR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945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" y="346165"/>
            <a:ext cx="11527972" cy="6315891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EPA Requirements / Checklist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Reaffirm existing goals (Are new goals needed?)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Reaffirm objectives, and any actions plans (Note that new actions should indicate whether they are replacements for or enhancements );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Any change to key partners or entities that will serve as lead implementers;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A timeline and milestones for completion;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Where the action will take place and/or the natural resources affected;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Description of potential costs;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Description of performance measures (quantitative/environmental results wherever possible); and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A crosswalk description of how all new actions/updated actions compare with related original actions and what the basis was for change.</a:t>
            </a: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 </a:t>
            </a: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742950" marR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976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" y="346165"/>
            <a:ext cx="11527972" cy="6315891"/>
          </a:xfrm>
        </p:spPr>
        <p:txBody>
          <a:bodyPr>
            <a:normAutofit/>
          </a:bodyPr>
          <a:lstStyle/>
          <a:p>
            <a:pPr marL="457200" marR="0" indent="-457200" algn="just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Content / Foci</a:t>
            </a:r>
          </a:p>
          <a:p>
            <a:pPr marL="45720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	</a:t>
            </a:r>
            <a:endParaRPr lang="en-US" sz="2000" b="1" dirty="0"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Primary Topics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SAV</a:t>
            </a:r>
            <a:endParaRPr lang="en-US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Water Quality</a:t>
            </a:r>
            <a:endParaRPr lang="en-US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Coastal Habitats (Coastal wetlands</a:t>
            </a:r>
            <a:r>
              <a:rPr lang="en-US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/ oysters)</a:t>
            </a:r>
            <a:endParaRPr lang="en-US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Supporting Community Resiliency 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en-US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Address Climate Change Impacts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Commitment to Equity and Diversity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Fostering stronger partnerships with local government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Monitoring and Adaptive Management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endParaRPr lang="en-US" sz="2000" dirty="0"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Roadmap for BIL</a:t>
            </a:r>
            <a:endParaRPr lang="en-US" sz="2000" dirty="0">
              <a:solidFill>
                <a:srgbClr val="00B05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742950" marR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400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" y="346165"/>
            <a:ext cx="11527972" cy="6315891"/>
          </a:xfrm>
        </p:spPr>
        <p:txBody>
          <a:bodyPr>
            <a:normAutofit fontScale="77500" lnSpcReduction="20000"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sz="31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Goals &amp; Ecosystem Outcomes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US" sz="2600" b="1" dirty="0">
              <a:effectLst/>
              <a:latin typeface="Calibri" panose="020F0502020204030204" pitchFamily="34" charset="0"/>
              <a:ea typeface="Cambria" panose="020405030504060302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Goal 1: A region where human communities are sustained by a functioning ecosystem</a:t>
            </a:r>
            <a:endParaRPr lang="en-US" sz="2600" dirty="0">
              <a:solidFill>
                <a:srgbClr val="0432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2600" u="none" strike="noStrike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26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22288" marR="0" algn="l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Outcomes: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74675" marR="0" lvl="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3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Waters are safe for personal contact.  </a:t>
            </a:r>
            <a:endParaRPr lang="en-US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74675" marR="0" lvl="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3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Designated surface and ground water supplies are safe for human consumption. </a:t>
            </a:r>
            <a:endParaRPr lang="en-US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74675" marR="0" lvl="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3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Surface hydrologic regimes sustain regulated human uses.</a:t>
            </a:r>
            <a:endParaRPr lang="en-US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74675" marR="0" lvl="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3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Fish and game are safe for human consumption.</a:t>
            </a:r>
            <a:endParaRPr lang="en-US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74675" marR="0" lvl="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3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Opportunities for recreation and access to public lands and waters are protected and enhanced.</a:t>
            </a:r>
            <a:endParaRPr lang="en-US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74675" marR="0" algn="l">
              <a:spcBef>
                <a:spcPts val="0"/>
              </a:spcBef>
              <a:spcAft>
                <a:spcPts val="0"/>
              </a:spcAft>
            </a:pPr>
            <a:r>
              <a:rPr lang="en-US" sz="23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Goal 2: A region where aquatic, wetland, and upland habitats support viable populations of native species</a:t>
            </a:r>
            <a:endParaRPr lang="en-US" sz="2600" dirty="0">
              <a:solidFill>
                <a:srgbClr val="0432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2600" u="none" strike="noStrike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22288" marR="0" algn="l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Outcomes: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15988" marR="0" lvl="0" indent="-341313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3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The biodiversity, function, and populations of species in aquatic, wetland, and upland communities are protected, restored, or enhanced. </a:t>
            </a:r>
            <a:endParaRPr lang="en-US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15988" marR="0" lvl="0" indent="-341313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3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The extent and quality of upland, freshwater, estuarine, and near-shore marine habitats fully support biodiversity and ecosystem function.  </a:t>
            </a:r>
            <a:endParaRPr lang="en-US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15988" marR="0" lvl="0" indent="-341313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3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Non-native invasive species do not significantly impair native species’ viability or function, nor impair habitat quality, quantity, and the processes that form and maintain habitats. </a:t>
            </a:r>
            <a:endParaRPr lang="en-US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41350" marR="0" indent="-341313" algn="l"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Goal 3: A region where water quantity and quality maintain ecological integrity</a:t>
            </a:r>
            <a:endParaRPr lang="en-US" sz="2600" dirty="0">
              <a:solidFill>
                <a:srgbClr val="0432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2600" u="none" strike="noStrike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22288" marR="0" algn="l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Outcomes: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15988" marR="0" lvl="0" indent="-341313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3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Appropriate hydrologic regimes support ecological integrity.</a:t>
            </a:r>
            <a:endParaRPr lang="en-US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15988" marR="0" lvl="0" indent="-341313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3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Nutrients and pathogens do not harm species that depend on the waters.</a:t>
            </a:r>
            <a:endParaRPr lang="en-US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15988" marR="0" lvl="0" indent="-341313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3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Toxics in waters and sediments do not harm species that depend on the waters.</a:t>
            </a:r>
            <a:endParaRPr lang="en-US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15988" marR="0" lvl="0" indent="-341313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3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Sediments do not harm species that depend on the waters. </a:t>
            </a:r>
            <a:endParaRPr lang="en-US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742950" marR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823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" y="346165"/>
            <a:ext cx="11527972" cy="6315891"/>
          </a:xfrm>
        </p:spPr>
        <p:txBody>
          <a:bodyPr>
            <a:normAutofit fontScale="92500" lnSpcReduction="2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b="1" kern="0" dirty="0">
                <a:solidFill>
                  <a:srgbClr val="214293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CCMP Actions</a:t>
            </a:r>
            <a:endParaRPr lang="en-US" b="1" kern="0" dirty="0">
              <a:effectLst/>
              <a:latin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12B8A4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IDENTIFY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Develop and refine a conservation atlas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A1.1	Facilitate the mapping of significant ecological, bathymetric, geologic, demographic, and cultural 	features.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A1.2 	Facilitate the refinement and use of online conservation planning tools.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432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Assess the impacts of targeted threats on the ecosystem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A2.1 	Facilitate the development of protocols and conduct rapid assessments to determine presence and 	potential threat of invasive species.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A2.2 	Create and improve projections of land use and climate change related impacts on the regional 	ecosystem.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A2.3 	Support research on adapting to impacts associated with climate change and sea level rise.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A2.4 	Facilitate risk assessments of targeted personal care and pharmaceutical products in the aquatic 	system.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432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Assess current natural resource policy, laws, and regulations according to ecosystem-based management principles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A3.1	Assess the effectiveness of policies and regulations to minimize wetland loss.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A3.2	Assess the effectiveness of policies and regulations regarding riparian buffers.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A3.3	Develop and refine ecological flow requirements for each major river.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14400" marR="0" algn="just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595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" y="346165"/>
            <a:ext cx="11527972" cy="6315891"/>
          </a:xfrm>
        </p:spPr>
        <p:txBody>
          <a:bodyPr>
            <a:normAutofit fontScale="85000" lnSpcReduction="1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b="1" kern="0" dirty="0">
                <a:solidFill>
                  <a:srgbClr val="214293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CCMP Actions for Addendum</a:t>
            </a:r>
            <a:endParaRPr lang="en-US" b="1" kern="0" dirty="0">
              <a:effectLst/>
              <a:latin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12B8A4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IDENTIFY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Develop and refine a conservation atlas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A1.1	</a:t>
            </a:r>
            <a:r>
              <a:rPr lang="en-US" sz="2000" strike="sngStrike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Facilitate the mapping of significant ecological, bathymetric, geologic, demographic, and cultural 	features</a:t>
            </a: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          </a:t>
            </a: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Map significant ecological, bathymetric, geologic, demographic, and cultural features (land / water use)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A1.2 	Facilitate the refinement and use of online conservation planning tools.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432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Assess the impacts of targeted threats on the ecosystem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strike="sngStrike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A2.1 	Facilitate the development of protocols and conduct rapid assessments to determine presence and 	potential threat of invasive species.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A2.2 	</a:t>
            </a:r>
            <a:r>
              <a:rPr lang="en-US" sz="2000" strike="sngStrike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Create and improve projections of land use and climate change related impacts on the regional ecosystem. </a:t>
            </a:r>
            <a:r>
              <a:rPr lang="en-US" sz="20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Support improved projections of land and water use and climate change related impacts on the regional ecosystem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A2.3 	</a:t>
            </a:r>
            <a:r>
              <a:rPr lang="en-US" sz="2000" strike="sngStrike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Support research on adapting to impacts associated with climate change and sea level rise</a:t>
            </a: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             Support research on adapting to impacts associated with climate change and sea level rise. 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strike="sngStrike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A2.4 	Facilitate risk assessments of targeted personal care and pharmaceutical products in the aquatic system</a:t>
            </a: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432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Assess current natural resource policy, laws, and regulations according to ecosystem-based management principles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strike="sngStrike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A3.1	Assess the effectiveness of policies and regulations to minimize wetland loss.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endParaRPr lang="en-US" sz="2000" strike="sngStrike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strike="sngStrike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A3.2	Assess the effectiveness of policies and regulations regarding riparian buffers.</a:t>
            </a: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0005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A3.3	Develop and refine ecological flow requirements for each major river.</a:t>
            </a:r>
            <a:endParaRPr lang="en-US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14400" marR="0" algn="just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990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2014" y="160635"/>
            <a:ext cx="11527972" cy="6315891"/>
          </a:xfrm>
        </p:spPr>
        <p:txBody>
          <a:bodyPr>
            <a:normAutofit fontScale="25000" lnSpcReduction="2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96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r>
              <a:rPr lang="en-US" sz="9600" b="1" kern="0" dirty="0">
                <a:solidFill>
                  <a:srgbClr val="214293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CCMP Actions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7200" b="1" dirty="0">
                <a:solidFill>
                  <a:srgbClr val="12B8A4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PROTECT</a:t>
            </a:r>
            <a:endParaRPr lang="en-US" sz="7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1450" marR="0" algn="l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Minimize the introduction of additional water pollution sources </a:t>
            </a:r>
          </a:p>
          <a:p>
            <a:pPr marL="171450" marR="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B1.1     Minimize the introduction of toxics from targeted sources.</a:t>
            </a:r>
          </a:p>
          <a:p>
            <a:pPr marL="171450" marR="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1450" marR="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B1.2     Minimize the introduction of pathogens from targeted sources.</a:t>
            </a:r>
          </a:p>
          <a:p>
            <a:pPr marL="171450" marR="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1450" marR="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B1.3     Facilitate the protection of natural riparian buffers to reduce runoff.</a:t>
            </a:r>
          </a:p>
          <a:p>
            <a:pPr marL="171450" marR="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B1.4 	Facilitate the development of state and local policies that support the use of low impact development.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B1.5 	Facilitate the use of best management practices on agricultural and silvicultural lands.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Protect and manage areas containing significant natural communities and habitats 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B2.1	Facilitate the development and implementation of an integrated freshwater habitat protection strategy.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B2.2	Develop and implement a submerged aquatic vegetation (SAV) protection strategy.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B2.3	Facilitate the development of incentives for protection and management of targeted natural communities and habitats.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B2.4	Facilitate the development of policies to minimize dredge and fill activities in naturalized areas and sensitive habitats.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B2.5 	Facilitate protection of designated anadromous fish spawning areas and inland primary nursery areas from  	marina impacts.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B2.6 	Minimize and rapidly respond to the introduction of invasive species through the development and implementation of integrated prevention and control strategies.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Utilize natural and constructed “living” shorelines to maintain estuarine and riverine ecosystem processes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B3.1 	Assist local governments in the development of incentives for protecting natural shorelines.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B3.2 	Develop and distribute educational materials encouraging landowners to protect natural shorelines.</a:t>
            </a: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endParaRPr lang="en-US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marR="0" indent="-457200" algn="l">
              <a:spcBef>
                <a:spcPts val="0"/>
              </a:spcBef>
              <a:spcAft>
                <a:spcPts val="0"/>
              </a:spcAft>
            </a:pPr>
            <a:r>
              <a:rPr lang="en-US" sz="6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B3.3 	Facilitate the development of requirements for living shoreline stabilization projects that optimally protect estuarine aquatic and shoreline habitats while minimizing regulatory requirements.</a:t>
            </a:r>
            <a:endParaRPr lang="en-US" sz="6400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687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3055</Words>
  <Application>Microsoft Macintosh PowerPoint</Application>
  <PresentationFormat>Widescreen</PresentationFormat>
  <Paragraphs>411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Cambria</vt:lpstr>
      <vt:lpstr>Courier New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Crowell, Bill</dc:creator>
  <cp:lastModifiedBy>Crowell, Bill</cp:lastModifiedBy>
  <cp:revision>12</cp:revision>
  <cp:lastPrinted>2022-09-09T12:49:00Z</cp:lastPrinted>
  <dcterms:created xsi:type="dcterms:W3CDTF">2022-09-06T19:16:38Z</dcterms:created>
  <dcterms:modified xsi:type="dcterms:W3CDTF">2022-09-09T15:40:54Z</dcterms:modified>
</cp:coreProperties>
</file>