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75" r:id="rId4"/>
    <p:sldId id="276" r:id="rId5"/>
    <p:sldId id="257" r:id="rId6"/>
    <p:sldId id="27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7"/>
    <p:restoredTop sz="91743"/>
  </p:normalViewPr>
  <p:slideViewPr>
    <p:cSldViewPr snapToGrid="0" snapToObjects="1" showGuides="1">
      <p:cViewPr varScale="1">
        <p:scale>
          <a:sx n="136" d="100"/>
          <a:sy n="136" d="100"/>
        </p:scale>
        <p:origin x="12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96BF-D60F-0D49-A135-2A9BF004C4F2}" type="datetimeFigureOut">
              <a:rPr lang="en-US" smtClean="0"/>
              <a:t>10/4/22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F743A-EE46-9540-8F52-CACF68860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2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08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79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21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F743A-EE46-9540-8F52-CACF688609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87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7CB4-68C4-88A3-BABA-E250422E1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CDA25-E164-4D3C-056B-94E1B8FA9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584C0-5B5C-C5A6-4496-8C90B516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D5D24-727A-E7D2-3EDF-25691812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15513-2B3D-DE5F-F47E-CEFCE7AE7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4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6703F-4CD3-B130-6134-FBD55D6BB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60BDB-0333-817C-4FFE-B24A8D657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68C61-03C3-FC3D-C2FF-53E0DDA3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83FB0-BD26-E466-6D62-D5B572459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BF1B8-6F66-2F9F-F460-78C45204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7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8877B9-7E21-0A6E-5135-E218418F1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AC402-B468-B8C7-FA59-B6FBE55C6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30563-03EB-211B-538C-22F5574D8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9F62E-EF09-95C5-EA9E-FBADD0FF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D496C-D890-8DAD-A325-BF9103D2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4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EDC0-A430-9A05-1E28-426672E3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60995-FD86-1B48-7D1C-A8BCE394E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EB3D6-B7FA-3A09-F80F-3202961B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7D047-D3AA-7212-A27D-131F07AC1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D2BB7-81C2-9252-5AAA-44B20D1E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0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57B11-2C29-EF77-916E-759F21ED7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2F4D7-EE78-8611-FB31-84AA9B22A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B70-9DF9-A793-3A85-A285E17D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21E9A-8E7C-5310-FAFE-0CD71954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FF3BE-76D8-64C4-2FC2-5B630C2C7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2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5E7C-3592-689F-6DCD-299357E2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35BF1-0687-60DA-591A-7DA863EAEC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FF291-102F-00BE-7712-4E2656C5A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9A771-7255-9584-EA73-BB71B289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B8072-F6E7-028C-EC42-760D65D2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15816-6CCE-1326-42AA-05F62319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5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C34D-0F22-4FEB-A0C7-2FC1B8DC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27F71-2A9D-E071-DE90-CCFB203AF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82E05-DA97-C1A9-E527-843FE9432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B4D90-7221-11B2-142D-6268B79CB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1F4C6C-79C6-6ABF-E062-78535F79DF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7B3B58-4EC3-7020-5DB6-39DA42D19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9FC9E-6CFF-3E77-6059-1341FA8AC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D88B77-22D5-8CFC-C89F-741256999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82FED-2C50-BCED-0F8D-139C1BEA8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096546-2E12-A8F8-BD0A-EA7F8D1C3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E11ED-CAB7-9A58-5B9C-B3D6BA4C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FCFA9-42AE-8BFD-6FAD-585C2C9F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AB631B-D19F-17EE-2A3A-D40FEEC69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459E-BC51-93A8-F6C2-486D9EBD1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AABF5-0297-8B09-4428-A6EEB963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8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D3EC4-5A9F-88CC-C811-687F38805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E0305-5DE4-8A15-A585-E79FA5564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0F9B1-0615-4C4F-08C3-8F5E72DBE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58E67-C75E-7BBF-B2CB-36E3CE4B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7DC40-F266-63D1-59DD-A2A3FEC2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3F763-61C9-B160-62AC-FA020BF1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6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B2C1-A9EB-BBA2-46BC-5A195AA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50DC74-10BB-925E-3432-E55FBC47C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BC374-0D36-7FA5-AD60-3CD434625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9142AA-642D-743C-4337-64CC0C30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FF410-114F-1014-4070-4EC8D359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F89F3-6491-9F1A-0F96-A981E5D60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2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BB0D9-8BF5-BBA1-9212-948C02AF6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61616-5A39-B1FD-993A-4FC105A17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7F35A-9F8D-F310-0BE4-364FC5800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421BD-8E11-1F45-9992-35A9F38F5AE5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D65C4-3771-72C1-0298-61591BCEC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4B8E6-EC56-DBE0-5961-705AC69D6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E6A11-2C6F-CA4F-84A0-621DCC909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72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9655" y="271054"/>
            <a:ext cx="9792690" cy="6315891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CCMP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32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Addendum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Update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			  </a:t>
            </a: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										</a:t>
            </a: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6 Oct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DCF421-1443-3261-6F39-1046EB264F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1403" y="1477649"/>
            <a:ext cx="6801292" cy="421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75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314" y="357595"/>
            <a:ext cx="11045372" cy="6315891"/>
          </a:xfrm>
        </p:spPr>
        <p:txBody>
          <a:bodyPr>
            <a:normAutofit fontScale="40000" lnSpcReduction="20000"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90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Scope 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endParaRPr lang="en-US" sz="60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3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7000" dirty="0">
              <a:effectLst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639762" algn="l">
              <a:spcBef>
                <a:spcPts val="0"/>
              </a:spcBef>
            </a:pPr>
            <a:r>
              <a:rPr lang="en-US" sz="7000" dirty="0">
                <a:solidFill>
                  <a:srgbClr val="0432FF"/>
                </a:solidFill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CCMP: </a:t>
            </a:r>
            <a:r>
              <a:rPr lang="en-US" sz="7000" i="1" dirty="0">
                <a:solidFill>
                  <a:srgbClr val="0432FF"/>
                </a:solidFill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Comprehensive Conservation and Management Plan </a:t>
            </a:r>
          </a:p>
          <a:p>
            <a:pPr marL="639762" algn="l">
              <a:spcBef>
                <a:spcPts val="0"/>
              </a:spcBef>
            </a:pPr>
            <a:endParaRPr lang="en-US" sz="7000" i="1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0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Will serve as an updated CCMP, building upon the foundation the 2012-2022 version</a:t>
            </a: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7000" dirty="0">
              <a:effectLst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000" dirty="0">
                <a:ea typeface="DengXian" panose="02010600030101010101" pitchFamily="2" charset="-122"/>
                <a:cs typeface="Calibri" panose="020F0502020204030204" pitchFamily="34" charset="0"/>
              </a:rPr>
              <a:t>“</a:t>
            </a:r>
            <a:r>
              <a:rPr lang="en-US" sz="7000" dirty="0">
                <a:solidFill>
                  <a:srgbClr val="0432FF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Revision</a:t>
            </a:r>
            <a:r>
              <a:rPr lang="en-US" sz="7000" dirty="0">
                <a:ea typeface="DengXian" panose="02010600030101010101" pitchFamily="2" charset="-122"/>
                <a:cs typeface="Calibri" panose="020F0502020204030204" pitchFamily="34" charset="0"/>
              </a:rPr>
              <a:t>” will be the CCMP for the 2023-2028</a:t>
            </a:r>
          </a:p>
          <a:p>
            <a:pPr marL="857250" indent="-217488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70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000" dirty="0">
                <a:ea typeface="DengXian" panose="02010600030101010101" pitchFamily="2" charset="-122"/>
                <a:cs typeface="Calibri" panose="020F0502020204030204" pitchFamily="34" charset="0"/>
              </a:rPr>
              <a:t>It will </a:t>
            </a:r>
            <a:r>
              <a:rPr lang="en-US" sz="70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remain consistent with APNEP’s Ecosystem-Based </a:t>
            </a:r>
            <a:r>
              <a:rPr lang="en-US" sz="7000" dirty="0">
                <a:ea typeface="DengXian" panose="02010600030101010101" pitchFamily="2" charset="-122"/>
                <a:cs typeface="Calibri" panose="020F0502020204030204" pitchFamily="34" charset="0"/>
              </a:rPr>
              <a:t>Management </a:t>
            </a:r>
            <a:r>
              <a:rPr lang="en-US" sz="70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approach. </a:t>
            </a: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7000" dirty="0">
              <a:effectLst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0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Goals and Objectives to remain pending LC approval</a:t>
            </a:r>
          </a:p>
          <a:p>
            <a:pPr marL="149701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7000" dirty="0">
              <a:effectLst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90662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000" dirty="0">
                <a:ea typeface="DengXian" panose="02010600030101010101" pitchFamily="2" charset="-122"/>
                <a:cs typeface="Calibri" panose="020F0502020204030204" pitchFamily="34" charset="0"/>
              </a:rPr>
              <a:t>Continue to address climate change impacts</a:t>
            </a:r>
          </a:p>
          <a:p>
            <a:pPr marL="857250" indent="-223838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70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90662" lvl="0" indent="-8572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000" dirty="0">
                <a:ea typeface="DengXian" panose="02010600030101010101" pitchFamily="2" charset="-122"/>
                <a:cs typeface="Calibri" panose="020F0502020204030204" pitchFamily="34" charset="0"/>
              </a:rPr>
              <a:t>Work to address equity, diversity, and inclusion </a:t>
            </a: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33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314" y="357595"/>
            <a:ext cx="11045372" cy="6315891"/>
          </a:xfrm>
        </p:spPr>
        <p:txBody>
          <a:bodyPr>
            <a:normAutofit fontScale="25000" lnSpcReduction="20000"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12800" b="1" dirty="0">
                <a:solidFill>
                  <a:srgbClr val="0432FF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Scope</a:t>
            </a:r>
            <a:r>
              <a:rPr lang="en-US" sz="128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endParaRPr lang="en-US" sz="60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3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600" dirty="0">
                <a:solidFill>
                  <a:srgbClr val="0432FF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Themes: </a:t>
            </a:r>
            <a:endParaRPr lang="en-US" sz="9600" dirty="0">
              <a:solidFill>
                <a:srgbClr val="0432FF"/>
              </a:solidFill>
              <a:effectLst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Water Quality, 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SAV 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Coastal Wetlands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Oysters 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Community Resilience  </a:t>
            </a:r>
          </a:p>
          <a:p>
            <a:pPr marL="633412" marR="0" lvl="0" algn="l">
              <a:spcBef>
                <a:spcPts val="0"/>
              </a:spcBef>
              <a:spcAft>
                <a:spcPts val="0"/>
              </a:spcAft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633412" marR="0" lvl="0" algn="l">
              <a:spcBef>
                <a:spcPts val="0"/>
              </a:spcBef>
              <a:spcAft>
                <a:spcPts val="0"/>
              </a:spcAft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600" dirty="0">
                <a:solidFill>
                  <a:srgbClr val="0432FF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Aims: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Identify tangible outputs and outcomes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Identify significant APNEP roles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Identify lead organizations and foster partnerships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Tie to financial strategy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Tie directly to the BIL long-term plan</a:t>
            </a:r>
            <a:r>
              <a:rPr lang="en-US" sz="9600" dirty="0">
                <a:solidFill>
                  <a:srgbClr val="FF0000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*</a:t>
            </a: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600" dirty="0">
                <a:solidFill>
                  <a:srgbClr val="0432FF"/>
                </a:solidFill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Additional documents to be developed: 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Monitoring plan additions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Restoration plan ( or address in CCMP)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Financial strategy  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Communication / engagement strategy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9600" b="1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9600" b="1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  <a:endParaRPr lang="en-US" sz="9600" dirty="0">
              <a:effectLst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0" dirty="0">
                <a:solidFill>
                  <a:srgbClr val="000000"/>
                </a:solidFill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8000" dirty="0">
              <a:effectLst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99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314" y="357595"/>
            <a:ext cx="11045372" cy="6315891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12800" dirty="0">
                <a:solidFill>
                  <a:srgbClr val="FF0000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*</a:t>
            </a:r>
            <a:r>
              <a:rPr lang="en-US" sz="12800" b="1" dirty="0">
                <a:solidFill>
                  <a:srgbClr val="0432FF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Tie directly to the BIL long-term plan</a:t>
            </a:r>
            <a:endParaRPr lang="en-US" sz="60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endParaRPr lang="en-US" sz="60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endParaRPr lang="en-US" sz="3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600" b="1" dirty="0">
                <a:solidFill>
                  <a:srgbClr val="0432FF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BIL long-term Strategy</a:t>
            </a: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5-years with funding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Support CCMP implement</a:t>
            </a:r>
          </a:p>
          <a:p>
            <a:pPr marL="1431925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889125" lvl="2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4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“Disadvantaged Communities” &amp;  Resilience</a:t>
            </a:r>
          </a:p>
          <a:p>
            <a:pPr marL="633412" marR="0" lvl="0" algn="l">
              <a:spcBef>
                <a:spcPts val="0"/>
              </a:spcBef>
              <a:spcAft>
                <a:spcPts val="0"/>
              </a:spcAft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633412" marR="0" lvl="0" algn="l">
              <a:spcBef>
                <a:spcPts val="0"/>
              </a:spcBef>
              <a:spcAft>
                <a:spcPts val="0"/>
              </a:spcAft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600" b="1" dirty="0">
                <a:solidFill>
                  <a:srgbClr val="0432FF"/>
                </a:solidFill>
                <a:ea typeface="DengXian" panose="02010600030101010101" pitchFamily="2" charset="-122"/>
                <a:cs typeface="Calibri" panose="020F0502020204030204" pitchFamily="34" charset="0"/>
              </a:rPr>
              <a:t>Conceptual Approach</a:t>
            </a:r>
          </a:p>
          <a:p>
            <a:pPr marL="857250" marR="0" indent="-217488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9600" b="1" dirty="0">
              <a:solidFill>
                <a:srgbClr val="0432FF"/>
              </a:solidFill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600" dirty="0">
                <a:ea typeface="DengXian" panose="02010600030101010101" pitchFamily="2" charset="-122"/>
                <a:cs typeface="Calibri" panose="020F0502020204030204" pitchFamily="34" charset="0"/>
              </a:rPr>
              <a:t>CCMP = Goals, Objectives, Actions, &amp; Targets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1771650" lvl="2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400" dirty="0">
                <a:ea typeface="DengXian" panose="02010600030101010101" pitchFamily="2" charset="-122"/>
                <a:cs typeface="Calibri" panose="020F0502020204030204" pitchFamily="34" charset="0"/>
              </a:rPr>
              <a:t>BIL Long-term Plan =  Strategy implementing actions</a:t>
            </a:r>
          </a:p>
          <a:p>
            <a:pPr marL="1771650" lvl="2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4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2228850" lvl="3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200" dirty="0">
                <a:ea typeface="DengXian" panose="02010600030101010101" pitchFamily="2" charset="-122"/>
                <a:cs typeface="Calibri" panose="020F0502020204030204" pitchFamily="34" charset="0"/>
              </a:rPr>
              <a:t>Annual BIL work plan = Projects directly supporting Actions</a:t>
            </a:r>
          </a:p>
          <a:p>
            <a:pPr marL="2228850" lvl="3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2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2228850" lvl="3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200" dirty="0">
                <a:ea typeface="DengXian" panose="02010600030101010101" pitchFamily="2" charset="-122"/>
                <a:cs typeface="Calibri" panose="020F0502020204030204" pitchFamily="34" charset="0"/>
              </a:rPr>
              <a:t>Annual 320 work plan = Projects and Administration</a:t>
            </a:r>
          </a:p>
          <a:p>
            <a:pPr marL="2228850" lvl="3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2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2228850" lvl="3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200" dirty="0">
                <a:ea typeface="DengXian" panose="02010600030101010101" pitchFamily="2" charset="-122"/>
                <a:cs typeface="Calibri" panose="020F0502020204030204" pitchFamily="34" charset="0"/>
              </a:rPr>
              <a:t>Additional elements: Financial Plan, Equity Strategy, Restoration Plan, Monitoring Plan, Engagement Strategy  </a:t>
            </a:r>
          </a:p>
          <a:p>
            <a:pPr marL="1314450" lvl="1" indent="-217488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9600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9600" b="1" dirty="0"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9600" b="1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  <a:endParaRPr lang="en-US" sz="9600" dirty="0">
              <a:effectLst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0" dirty="0">
                <a:solidFill>
                  <a:srgbClr val="000000"/>
                </a:solidFill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8000" dirty="0">
              <a:effectLst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148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EPA Requirements / Checklist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Reaffirm existing goals (Are new goals needed?)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Reaffirm objectives, and any actions plans (Note that new actions should indicate whether they are replacements for or enhancements);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Any change to key partners or entities that will serve as lead implementers;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 timeline and milestones for completion;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Where the action will take place and/or the natural resources affected;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Description of potential costs;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Description of performance measures (quantitative/environmental results wherever possible); and </a:t>
            </a: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 crosswalk description of how all new actions/updated actions compare with related original actions and what the basis was for change.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7429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976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714" y="346165"/>
            <a:ext cx="9822731" cy="6315891"/>
          </a:xfrm>
        </p:spPr>
        <p:txBody>
          <a:bodyPr>
            <a:normAutofit fontScale="850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600" b="1" kern="0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Next Steps</a:t>
            </a:r>
            <a:endParaRPr lang="en-US" sz="4600" b="1" kern="0" dirty="0">
              <a:solidFill>
                <a:srgbClr val="0432FF"/>
              </a:solidFill>
              <a:effectLst/>
              <a:latin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0432FF"/>
              </a:solidFill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lvl="1" algn="l">
              <a:spcBef>
                <a:spcPts val="0"/>
              </a:spcBef>
            </a:pPr>
            <a:endParaRPr lang="en-US" sz="22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October 2022  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Leadership Council Meeting (10/6)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085850" lvl="2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Conceptual overview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085850" lvl="2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Review/Approval BIL Workplan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1543050" lvl="3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Submit BIL Workplan to EPA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lvl="1" algn="l">
              <a:spcBef>
                <a:spcPts val="0"/>
              </a:spcBef>
            </a:pP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November 2022  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Establish CAC 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STAC Meeting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Further draft CCMP revision </a:t>
            </a: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endParaRPr lang="en-US" sz="2600" b="1" dirty="0">
              <a:solidFill>
                <a:srgbClr val="0432FF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December 2022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Leadership Council </a:t>
            </a:r>
            <a:r>
              <a:rPr lang="en-US" sz="2600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Workshop? 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Water Monitoring Plan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  <a:endParaRPr lang="en-US" sz="26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2023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CCMP Development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Scope/ RFP for </a:t>
            </a:r>
            <a:r>
              <a:rPr lang="en-US" sz="26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Financial </a:t>
            </a: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Plan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Equity Strategy   </a:t>
            </a:r>
            <a:endParaRPr lang="en-US" sz="26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Long-term BIL plan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320 Work plan</a:t>
            </a:r>
          </a:p>
          <a:p>
            <a:pPr marL="628650" lvl="1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Draft Communication Strategy</a:t>
            </a:r>
            <a:r>
              <a:rPr lang="en-US" sz="2600" b="1" dirty="0">
                <a:solidFill>
                  <a:srgbClr val="0432FF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  <a:endParaRPr lang="en-US" sz="2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12B8A4"/>
              </a:solidFill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0FFB7-AC61-2C21-C25F-A8EF9CB4B494}"/>
              </a:ext>
            </a:extLst>
          </p:cNvPr>
          <p:cNvSpPr txBox="1"/>
          <p:nvPr/>
        </p:nvSpPr>
        <p:spPr>
          <a:xfrm>
            <a:off x="8368902" y="1674674"/>
            <a:ext cx="2490776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Action Assessment</a:t>
            </a:r>
          </a:p>
          <a:p>
            <a:r>
              <a:rPr lang="en-US" dirty="0"/>
              <a:t>Themes/ Priority Actions</a:t>
            </a:r>
          </a:p>
          <a:p>
            <a:pPr lvl="1"/>
            <a:r>
              <a:rPr lang="en-US" dirty="0"/>
              <a:t>Leads</a:t>
            </a:r>
          </a:p>
          <a:p>
            <a:pPr lvl="1"/>
            <a:r>
              <a:rPr lang="en-US" dirty="0"/>
              <a:t>Funds</a:t>
            </a:r>
          </a:p>
          <a:p>
            <a:r>
              <a:rPr lang="en-US" dirty="0"/>
              <a:t>Crosswalk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F8DE44-9313-9CC8-DC26-E65A0F1F9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390" y="3573686"/>
            <a:ext cx="3735640" cy="294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08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16E0F1-0295-A989-CE44-6398A1E37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228" y="346165"/>
            <a:ext cx="11527972" cy="6315891"/>
          </a:xfrm>
        </p:spPr>
        <p:txBody>
          <a:bodyPr>
            <a:normAutofit fontScale="62500" lnSpcReduction="20000"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31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Goals &amp; Ecosystem Outcomes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600" b="1" dirty="0"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432FF"/>
                </a:solidFill>
                <a:effectLst/>
                <a:ea typeface="Cambria" panose="02040503050406030204" pitchFamily="18" charset="0"/>
              </a:rPr>
              <a:t>1: A region where human communities are sustained by a functioning ecosystem</a:t>
            </a:r>
            <a:endParaRPr lang="en-US" sz="3200" dirty="0">
              <a:solidFill>
                <a:srgbClr val="0432FF"/>
              </a:solidFill>
              <a:effectLst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100" u="none" strike="noStrike" dirty="0">
                <a:solidFill>
                  <a:srgbClr val="00B050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31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1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  </a:t>
            </a: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Waters are safe for personal contact.  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  Designated surface and ground water supplies are safe for human consumption. 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  Surface hydrologic regimes sustain regulated human uses.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  Fish and game are safe for human consumption.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  Opportunities for recreation and access to public lands and waters are protected and enhanced.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574675" marR="0" algn="l">
              <a:spcBef>
                <a:spcPts val="0"/>
              </a:spcBef>
              <a:spcAft>
                <a:spcPts val="0"/>
              </a:spcAft>
            </a:pPr>
            <a:r>
              <a:rPr lang="en-US" sz="3100" b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</a:p>
          <a:p>
            <a:pPr marL="574675" marR="0" algn="l">
              <a:spcBef>
                <a:spcPts val="0"/>
              </a:spcBef>
              <a:spcAft>
                <a:spcPts val="0"/>
              </a:spcAft>
            </a:pPr>
            <a:endParaRPr lang="en-US" sz="3100" dirty="0">
              <a:effectLst/>
              <a:ea typeface="Times New Roman" panose="02020603050405020304" pitchFamily="18" charset="0"/>
            </a:endParaRPr>
          </a:p>
          <a:p>
            <a:pPr marL="290513" marR="0" indent="-290513" algn="l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432FF"/>
                </a:solidFill>
                <a:effectLst/>
                <a:ea typeface="Cambria" panose="02040503050406030204" pitchFamily="18" charset="0"/>
              </a:rPr>
              <a:t>2: A region where aquatic, wetland, and upland habitats support viable populations of  native species</a:t>
            </a:r>
            <a:endParaRPr lang="en-US" sz="3200" dirty="0">
              <a:solidFill>
                <a:srgbClr val="0432FF"/>
              </a:solidFill>
              <a:effectLst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200" u="none" strike="noStrike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The biodiversity, function, and populations of species in aquatic, wetland, and upland communities are protected, restored, or enhanced. 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The extent and quality of upland, freshwater, estuarine, and near-shore marine habitats fully support biodiversity and ecosystem function.  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Non-native invasive species do not significantly impair native species’ viability or function, nor impair habitat quality, quantity, and the processes that form and maintain habitats. 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641350" marR="0" indent="-341313" algn="l">
              <a:spcBef>
                <a:spcPts val="0"/>
              </a:spcBef>
              <a:spcAft>
                <a:spcPts val="0"/>
              </a:spcAft>
            </a:pPr>
            <a:r>
              <a:rPr lang="en-US" sz="31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</a:p>
          <a:p>
            <a:pPr marL="641350" marR="0" indent="-341313" algn="l">
              <a:spcBef>
                <a:spcPts val="0"/>
              </a:spcBef>
              <a:spcAft>
                <a:spcPts val="0"/>
              </a:spcAft>
            </a:pPr>
            <a:endParaRPr lang="en-US" sz="3100" dirty="0">
              <a:effectLst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432FF"/>
                </a:solidFill>
                <a:effectLst/>
                <a:ea typeface="Cambria" panose="02040503050406030204" pitchFamily="18" charset="0"/>
              </a:rPr>
              <a:t>3: A region where water quantity and quality maintain ecological integrity</a:t>
            </a:r>
            <a:endParaRPr lang="en-US" sz="3200" dirty="0">
              <a:solidFill>
                <a:srgbClr val="0432FF"/>
              </a:solidFill>
              <a:effectLst/>
              <a:ea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200" u="none" strike="noStrike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Appropriate hydrologic regimes support ecological integrity.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Nutrients and pathogens do not harm species that depend on the waters.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Toxics in waters and sediments do not harm species that depend on the waters.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1031875" marR="0" lvl="0" indent="-457200" algn="l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Sediments do not harm species that depend on the waters.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823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3494</TotalTime>
  <Words>652</Words>
  <Application>Microsoft Macintosh PowerPoint</Application>
  <PresentationFormat>Widescreen</PresentationFormat>
  <Paragraphs>176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Crowell, Bill</dc:creator>
  <cp:lastModifiedBy>Crowell, Bill</cp:lastModifiedBy>
  <cp:revision>30</cp:revision>
  <cp:lastPrinted>2022-09-09T12:49:00Z</cp:lastPrinted>
  <dcterms:created xsi:type="dcterms:W3CDTF">2022-09-06T19:16:38Z</dcterms:created>
  <dcterms:modified xsi:type="dcterms:W3CDTF">2022-10-06T16:00:17Z</dcterms:modified>
</cp:coreProperties>
</file>