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1"/>
  </p:notesMasterIdLst>
  <p:sldIdLst>
    <p:sldId id="256" r:id="rId3"/>
    <p:sldId id="280" r:id="rId4"/>
    <p:sldId id="284"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87" r:id="rId19"/>
    <p:sldId id="288" r:id="rId20"/>
    <p:sldId id="273" r:id="rId21"/>
    <p:sldId id="274" r:id="rId22"/>
    <p:sldId id="275" r:id="rId23"/>
    <p:sldId id="272" r:id="rId24"/>
    <p:sldId id="281" r:id="rId25"/>
    <p:sldId id="276" r:id="rId26"/>
    <p:sldId id="282" r:id="rId27"/>
    <p:sldId id="277" r:id="rId28"/>
    <p:sldId id="258" r:id="rId29"/>
    <p:sldId id="278"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Garamond" panose="02020404030301010803" pitchFamily="18"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5EA76B-EF05-4B9D-A798-B18F17D59F52}" v="113" dt="2023-07-12T14:09:30.409"/>
  </p1510:revLst>
</p1510:revInfo>
</file>

<file path=ppt/tableStyles.xml><?xml version="1.0" encoding="utf-8"?>
<a:tblStyleLst xmlns:a="http://schemas.openxmlformats.org/drawingml/2006/main" def="{8AB5BD14-0154-4BF4-AA2C-C0101923AA3B}">
  <a:tblStyle styleId="{8AB5BD14-0154-4BF4-AA2C-C0101923AA3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9592" autoAdjust="0"/>
  </p:normalViewPr>
  <p:slideViewPr>
    <p:cSldViewPr snapToGrid="0">
      <p:cViewPr varScale="1">
        <p:scale>
          <a:sx n="134" d="100"/>
          <a:sy n="134" d="100"/>
        </p:scale>
        <p:origin x="154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463c8e913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g2463c8e913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463c8e9130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463c8e9130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5400" marR="17780" lvl="0" indent="0" algn="l" rtl="0">
              <a:spcBef>
                <a:spcPts val="0"/>
              </a:spcBef>
              <a:spcAft>
                <a:spcPts val="0"/>
              </a:spcAft>
              <a:buClr>
                <a:schemeClr val="dk1"/>
              </a:buClr>
              <a:buFont typeface="Arial"/>
              <a:buNone/>
            </a:pPr>
            <a:r>
              <a:rPr lang="en" dirty="0">
                <a:solidFill>
                  <a:schemeClr val="dk1"/>
                </a:solidFill>
                <a:latin typeface="Calibri"/>
                <a:ea typeface="Calibri"/>
                <a:cs typeface="Calibri"/>
                <a:sym typeface="Calibri"/>
              </a:rPr>
              <a:t>SASMI’s action-oriented 10-year plan launched today. It is one of the only landscape-scale salt marsh protection plans in the country and the first to prioritize actions directly benefiting national defense, fish and wildlife, communities and cultures of the  South Atlantic states.  Partnership made this plan  possible. It is the culmination of  over a year of work by SASMI’s  broad and diverse coalition  which has grown to include  approximately 300 stakeholders  in a couple quick years.</a:t>
            </a:r>
          </a:p>
          <a:p>
            <a:pPr marL="25400" marR="17780" lvl="0" indent="0" algn="l" rtl="0">
              <a:spcBef>
                <a:spcPts val="0"/>
              </a:spcBef>
              <a:spcAft>
                <a:spcPts val="0"/>
              </a:spcAft>
              <a:buClr>
                <a:schemeClr val="dk1"/>
              </a:buClr>
              <a:buFont typeface="Arial"/>
              <a:buNone/>
            </a:pPr>
            <a:endParaRPr dirty="0">
              <a:latin typeface="Calibri"/>
              <a:ea typeface="Calibri"/>
              <a:cs typeface="Calibri"/>
              <a:sym typeface="Calibri"/>
            </a:endParaRPr>
          </a:p>
          <a:p>
            <a:pPr marL="0" lvl="0" indent="0" algn="l" rtl="0">
              <a:spcBef>
                <a:spcPts val="0"/>
              </a:spcBef>
              <a:spcAft>
                <a:spcPts val="0"/>
              </a:spcAft>
              <a:buNone/>
            </a:pPr>
            <a:r>
              <a:rPr lang="en" dirty="0">
                <a:latin typeface="Calibri"/>
                <a:ea typeface="Calibri"/>
                <a:cs typeface="Calibri"/>
                <a:sym typeface="Calibri"/>
              </a:rPr>
              <a:t>There are two documents: the full  SASMI Plan, which clocks in just  over 50 pages, and the  eight-page Executive Summary  document, which was designed  as a stand-alone document that  provides all the essential info  from the full SASMI Plan in a  more easily printed, shared and  read size. </a:t>
            </a:r>
          </a:p>
          <a:p>
            <a:pPr marL="0" lvl="0" indent="0" algn="l" rtl="0">
              <a:spcBef>
                <a:spcPts val="0"/>
              </a:spcBef>
              <a:spcAft>
                <a:spcPts val="0"/>
              </a:spcAft>
              <a:buNone/>
            </a:pPr>
            <a:endParaRPr dirty="0">
              <a:latin typeface="Calibri"/>
              <a:ea typeface="Calibri"/>
              <a:cs typeface="Calibri"/>
              <a:sym typeface="Calibri"/>
            </a:endParaRPr>
          </a:p>
          <a:p>
            <a:pPr marL="25400" marR="17780" lvl="0" indent="0" algn="l" rtl="0">
              <a:spcBef>
                <a:spcPts val="0"/>
              </a:spcBef>
              <a:spcAft>
                <a:spcPts val="0"/>
              </a:spcAft>
              <a:buClr>
                <a:schemeClr val="dk1"/>
              </a:buClr>
              <a:buFont typeface="Arial"/>
              <a:buNone/>
            </a:pPr>
            <a:r>
              <a:rPr lang="en" dirty="0">
                <a:solidFill>
                  <a:schemeClr val="dk1"/>
                </a:solidFill>
                <a:latin typeface="Calibri"/>
                <a:ea typeface="Calibri"/>
                <a:cs typeface="Calibri"/>
                <a:sym typeface="Calibri"/>
              </a:rPr>
              <a:t>The plan includes an Executive Summary, Case for Conservation, Plan  section, two core Strategies, four  Crosscutting Approaches, Plan  Implementation discussion,  appendices and reference list, as  well as eight case studies  illustrating salt marsh protection,  restoration, and migration  projects from throughout the  SASMI region that are peppered  throughout the plan, strategies  and cross-cutting approaches  sections. The Case for  Conservation provides an  overview of what salt marsh is,  the ecosystem services and  cultural values South Atlantic salt  marshes provide, primary threats  and conveys a strong sense of  urgency and need for collective  action as the SASMI Coalition  working together across  boundaries to protect the future  of the million-acre salt marsh  expanse.</a:t>
            </a:r>
            <a:endParaRPr dirty="0">
              <a:solidFill>
                <a:schemeClr val="dk1"/>
              </a:solidFill>
              <a:latin typeface="Calibri"/>
              <a:ea typeface="Calibri"/>
              <a:cs typeface="Calibri"/>
              <a:sym typeface="Calibri"/>
            </a:endParaRPr>
          </a:p>
          <a:p>
            <a:pPr marL="25400" marR="17780" lvl="0" indent="0" algn="l" rtl="0">
              <a:spcBef>
                <a:spcPts val="0"/>
              </a:spcBef>
              <a:spcAft>
                <a:spcPts val="0"/>
              </a:spcAft>
              <a:buClr>
                <a:schemeClr val="dk1"/>
              </a:buClr>
              <a:buFont typeface="Arial"/>
              <a:buNone/>
            </a:pPr>
            <a:r>
              <a:rPr lang="en" dirty="0">
                <a:solidFill>
                  <a:schemeClr val="dk1"/>
                </a:solidFill>
                <a:latin typeface="Calibri"/>
                <a:ea typeface="Calibri"/>
                <a:cs typeface="Calibri"/>
                <a:sym typeface="Calibri"/>
              </a:rPr>
              <a:t>The Plan section defines key terms such as objectives and  strategies, and lays out the  SASMI goal, overviews of the  strategies, crosscutting  approaches, and approach to  implementation. </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463c8e9130_1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463c8e9130_1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first of the two SASMI Plan strategies is to: </a:t>
            </a:r>
            <a:endParaRPr dirty="0"/>
          </a:p>
          <a:p>
            <a:pPr marL="0" lvl="0" indent="0" algn="l" rtl="0">
              <a:spcBef>
                <a:spcPts val="0"/>
              </a:spcBef>
              <a:spcAft>
                <a:spcPts val="0"/>
              </a:spcAft>
              <a:buNone/>
            </a:pPr>
            <a:r>
              <a:rPr lang="en" dirty="0"/>
              <a:t>Protect and restore the health and  functions of existing salt  marshes.</a:t>
            </a:r>
            <a:endParaRPr dirty="0"/>
          </a:p>
          <a:p>
            <a:pPr marL="0" lvl="0" indent="0" algn="l" rtl="0">
              <a:spcBef>
                <a:spcPts val="0"/>
              </a:spcBef>
              <a:spcAft>
                <a:spcPts val="0"/>
              </a:spcAft>
              <a:buNone/>
            </a:pPr>
            <a:r>
              <a:rPr lang="en" dirty="0"/>
              <a:t>This strategy includes key  objectives and actions designed to: </a:t>
            </a:r>
            <a:endParaRPr dirty="0"/>
          </a:p>
          <a:p>
            <a:pPr marL="0" lvl="0" indent="0" algn="l" rtl="0">
              <a:spcBef>
                <a:spcPts val="0"/>
              </a:spcBef>
              <a:spcAft>
                <a:spcPts val="0"/>
              </a:spcAft>
              <a:buNone/>
            </a:pPr>
            <a:r>
              <a:rPr lang="en" dirty="0"/>
              <a:t>Minimize impacts to marsh habitat  from adjacent development and  sustain ecosystem and  community health.</a:t>
            </a:r>
            <a:endParaRPr dirty="0"/>
          </a:p>
          <a:p>
            <a:pPr marL="0" lvl="0" indent="0" algn="l" rtl="0">
              <a:spcBef>
                <a:spcPts val="0"/>
              </a:spcBef>
              <a:spcAft>
                <a:spcPts val="0"/>
              </a:spcAft>
              <a:buNone/>
            </a:pPr>
            <a:r>
              <a:rPr lang="en" dirty="0"/>
              <a:t>Support hydrologic connectivity, waterflows and sediment  replenishment that is favorable to  salt marshes and broader  estuary health. Expand use of  living shorelines to maintain and  enhance salt marshes, and  lastly, </a:t>
            </a:r>
            <a:endParaRPr dirty="0"/>
          </a:p>
          <a:p>
            <a:pPr marL="0" lvl="0" indent="0" algn="l" rtl="0">
              <a:spcBef>
                <a:spcPts val="0"/>
              </a:spcBef>
              <a:spcAft>
                <a:spcPts val="0"/>
              </a:spcAft>
              <a:buNone/>
            </a:pPr>
            <a:r>
              <a:rPr lang="en" dirty="0"/>
              <a:t>To Advance investment in monitoring, mapping and research of  measures to protect and restore  existing marshes and improve  marsh function.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SASMI Plan’s second strategy is to Conserve marsh migration  corridors and remove or retrofit  barriers to ensure salt marshes  can shift as sea levels rise.</a:t>
            </a:r>
            <a:endParaRPr dirty="0"/>
          </a:p>
          <a:p>
            <a:pPr marL="0" lvl="0" indent="0" algn="l" rtl="0">
              <a:spcBef>
                <a:spcPts val="0"/>
              </a:spcBef>
              <a:spcAft>
                <a:spcPts val="0"/>
              </a:spcAft>
              <a:buNone/>
            </a:pPr>
            <a:r>
              <a:rPr lang="en" dirty="0"/>
              <a:t>Strategy #2 includes key objectives and actions designed to: </a:t>
            </a:r>
            <a:endParaRPr dirty="0"/>
          </a:p>
          <a:p>
            <a:pPr marL="0" lvl="0" indent="0" algn="l" rtl="0">
              <a:spcBef>
                <a:spcPts val="0"/>
              </a:spcBef>
              <a:spcAft>
                <a:spcPts val="0"/>
              </a:spcAft>
              <a:buNone/>
            </a:pPr>
            <a:r>
              <a:rPr lang="en" dirty="0"/>
              <a:t>Prioritize public and private investment in conserving migration corridors  where salt marshes can thrive in  the future as sea level rises, and  to</a:t>
            </a:r>
            <a:endParaRPr dirty="0"/>
          </a:p>
          <a:p>
            <a:pPr marL="0" lvl="0" indent="0" algn="l" rtl="0">
              <a:spcBef>
                <a:spcPts val="0"/>
              </a:spcBef>
              <a:spcAft>
                <a:spcPts val="0"/>
              </a:spcAft>
              <a:buNone/>
            </a:pPr>
            <a:r>
              <a:rPr lang="en" dirty="0"/>
              <a:t>Remove and avoid creating new barriers to the migration of salt marshes  by including marsh migration as  a priority in planning and federal  and state investments in public  infrastructure, wetland  restoration and working lands.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463c8e9130_1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463c8e9130_1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5400" marR="17780" lvl="0" indent="0" algn="l" rtl="0">
              <a:spcBef>
                <a:spcPts val="0"/>
              </a:spcBef>
              <a:spcAft>
                <a:spcPts val="0"/>
              </a:spcAft>
              <a:buNone/>
            </a:pPr>
            <a:r>
              <a:rPr lang="en" dirty="0">
                <a:solidFill>
                  <a:schemeClr val="dk1"/>
                </a:solidFill>
                <a:latin typeface="Calibri"/>
                <a:ea typeface="Calibri"/>
                <a:cs typeface="Calibri"/>
                <a:sym typeface="Calibri"/>
              </a:rPr>
              <a:t>The plan also includes four cross-cutting approaches that relate to and  serve the two primary strategies.  These cross-cutting approaches  center on the following:</a:t>
            </a:r>
            <a:endParaRPr dirty="0">
              <a:solidFill>
                <a:schemeClr val="dk1"/>
              </a:solidFill>
              <a:latin typeface="Calibri"/>
              <a:ea typeface="Calibri"/>
              <a:cs typeface="Calibri"/>
              <a:sym typeface="Calibri"/>
            </a:endParaRPr>
          </a:p>
          <a:p>
            <a:pPr marL="25400" marR="17780" lvl="0" indent="0" algn="l" rtl="0">
              <a:spcBef>
                <a:spcPts val="0"/>
              </a:spcBef>
              <a:spcAft>
                <a:spcPts val="0"/>
              </a:spcAft>
              <a:buNone/>
            </a:pPr>
            <a:r>
              <a:rPr lang="en" dirty="0">
                <a:solidFill>
                  <a:schemeClr val="dk1"/>
                </a:solidFill>
                <a:latin typeface="Calibri"/>
                <a:ea typeface="Calibri"/>
                <a:cs typeface="Calibri"/>
                <a:sym typeface="Calibri"/>
              </a:rPr>
              <a:t>Obtaining funding necessary to accomplish generational, landscape-scale  actions in a critical 10-year time  frame in a strategic, coordinated  approach to maximize benefits  and understand the  consequences of irrevocable  changes. Ensuring diverse  cultural and community  engagement and collaboration to  shape inclusive, equitable, just  and durable SASMI outcomes.</a:t>
            </a:r>
            <a:endParaRPr dirty="0">
              <a:solidFill>
                <a:schemeClr val="dk1"/>
              </a:solidFill>
              <a:latin typeface="Calibri"/>
              <a:ea typeface="Calibri"/>
              <a:cs typeface="Calibri"/>
              <a:sym typeface="Calibri"/>
            </a:endParaRPr>
          </a:p>
          <a:p>
            <a:pPr marL="25400" marR="17780" lvl="0" indent="0" algn="l" rtl="0">
              <a:spcBef>
                <a:spcPts val="0"/>
              </a:spcBef>
              <a:spcAft>
                <a:spcPts val="0"/>
              </a:spcAft>
              <a:buNone/>
            </a:pPr>
            <a:r>
              <a:rPr lang="en" dirty="0">
                <a:solidFill>
                  <a:schemeClr val="dk1"/>
                </a:solidFill>
                <a:latin typeface="Calibri"/>
                <a:ea typeface="Calibri"/>
                <a:cs typeface="Calibri"/>
                <a:sym typeface="Calibri"/>
              </a:rPr>
              <a:t>Building upon existing policy, laws  and programs at the local, state  and federal levels and pursuing  new policies to plan and  implement initiatives to conserve,  restore and accommodate the  migration of salt marshes. And  lastly</a:t>
            </a:r>
            <a:endParaRPr dirty="0">
              <a:solidFill>
                <a:schemeClr val="dk1"/>
              </a:solidFill>
              <a:latin typeface="Calibri"/>
              <a:ea typeface="Calibri"/>
              <a:cs typeface="Calibri"/>
              <a:sym typeface="Calibri"/>
            </a:endParaRPr>
          </a:p>
          <a:p>
            <a:pPr marL="25400" marR="17780" lvl="0" indent="0" algn="l" rtl="0">
              <a:spcBef>
                <a:spcPts val="0"/>
              </a:spcBef>
              <a:spcAft>
                <a:spcPts val="0"/>
              </a:spcAft>
              <a:buNone/>
            </a:pPr>
            <a:endParaRPr dirty="0">
              <a:solidFill>
                <a:schemeClr val="dk1"/>
              </a:solidFill>
              <a:latin typeface="Calibri"/>
              <a:ea typeface="Calibri"/>
              <a:cs typeface="Calibri"/>
              <a:sym typeface="Calibri"/>
            </a:endParaRPr>
          </a:p>
          <a:p>
            <a:pPr marL="25400" marR="17780" lvl="0" indent="0" algn="l" rtl="0">
              <a:lnSpc>
                <a:spcPct val="33333"/>
              </a:lnSpc>
              <a:spcBef>
                <a:spcPts val="0"/>
              </a:spcBef>
              <a:spcAft>
                <a:spcPts val="0"/>
              </a:spcAft>
              <a:buNone/>
            </a:pPr>
            <a:r>
              <a:rPr lang="en" dirty="0">
                <a:solidFill>
                  <a:schemeClr val="dk1"/>
                </a:solidFill>
                <a:latin typeface="Calibri"/>
                <a:ea typeface="Calibri"/>
                <a:cs typeface="Calibri"/>
                <a:sym typeface="Calibri"/>
              </a:rPr>
              <a:t>Seeking opportunities and building capacity to improve  communication, education and  engagement about the  importance of the South  Atlantic’s vast salt marshes, the  many ecosystem benefits they  provide, and </a:t>
            </a:r>
            <a:endParaRPr dirty="0">
              <a:solidFill>
                <a:schemeClr val="dk1"/>
              </a:solidFill>
              <a:latin typeface="Calibri"/>
              <a:ea typeface="Calibri"/>
              <a:cs typeface="Calibri"/>
              <a:sym typeface="Calibri"/>
            </a:endParaRPr>
          </a:p>
          <a:p>
            <a:pPr marL="25400" marR="17780" lvl="0" indent="0" algn="l" rtl="0">
              <a:lnSpc>
                <a:spcPct val="33333"/>
              </a:lnSpc>
              <a:spcBef>
                <a:spcPts val="0"/>
              </a:spcBef>
              <a:spcAft>
                <a:spcPts val="0"/>
              </a:spcAft>
              <a:buClr>
                <a:schemeClr val="dk1"/>
              </a:buClr>
              <a:buFont typeface="Arial"/>
              <a:buNone/>
            </a:pPr>
            <a:r>
              <a:rPr lang="en" dirty="0">
                <a:solidFill>
                  <a:schemeClr val="dk1"/>
                </a:solidFill>
                <a:latin typeface="Calibri"/>
                <a:ea typeface="Calibri"/>
                <a:cs typeface="Calibri"/>
                <a:sym typeface="Calibri"/>
              </a:rPr>
              <a:t>support  implementation of the SASMI  Plan.</a:t>
            </a:r>
            <a:endParaRPr sz="1000" dirty="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463c8e9130_1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463c8e9130_1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5400" marR="17780" lvl="0" indent="0" algn="l" rtl="0">
              <a:spcBef>
                <a:spcPts val="0"/>
              </a:spcBef>
              <a:spcAft>
                <a:spcPts val="0"/>
              </a:spcAft>
              <a:buClr>
                <a:schemeClr val="dk1"/>
              </a:buClr>
              <a:buFont typeface="Arial"/>
              <a:buNone/>
            </a:pPr>
            <a:r>
              <a:rPr lang="en" sz="1200" dirty="0">
                <a:solidFill>
                  <a:schemeClr val="dk1"/>
                </a:solidFill>
              </a:rPr>
              <a:t>The plan concludes with a section  on implementation. Importantly,  this section is kept brief, focusing  more on the importance of close  coordination, collaboration and  co-creation as we shift from  developing the SASMI Plan to  implementing it. </a:t>
            </a:r>
            <a:endParaRPr sz="1200" dirty="0">
              <a:solidFill>
                <a:schemeClr val="dk1"/>
              </a:solidFill>
              <a:latin typeface="Calibri"/>
              <a:ea typeface="Calibri"/>
              <a:cs typeface="Calibri"/>
              <a:sym typeface="Calibri"/>
            </a:endParaRPr>
          </a:p>
          <a:p>
            <a:pPr marL="25400" marR="17780" lvl="0" indent="0" algn="l" rtl="0">
              <a:spcBef>
                <a:spcPts val="0"/>
              </a:spcBef>
              <a:spcAft>
                <a:spcPts val="0"/>
              </a:spcAft>
              <a:buClr>
                <a:schemeClr val="dk1"/>
              </a:buClr>
              <a:buFont typeface="Arial"/>
              <a:buNone/>
            </a:pPr>
            <a:r>
              <a:rPr lang="en" sz="1200" dirty="0">
                <a:solidFill>
                  <a:schemeClr val="dk1"/>
                </a:solidFill>
              </a:rPr>
              <a:t>The potential organizational structure modified from the America’s  Longleaf Restoration Initiative  and previously shared with the  SASMI SC is offered up as an  example. However, the plan makes clear that  such decisions will be made with  the guidance and agreement of  SASMI partners.</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463c8e9130_1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463c8e9130_1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463c8e9130_1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463c8e9130_1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95959"/>
              </a:buClr>
              <a:buSzPts val="1300"/>
              <a:buChar char="●"/>
            </a:pPr>
            <a:r>
              <a:rPr lang="en" sz="1300">
                <a:solidFill>
                  <a:srgbClr val="595959"/>
                </a:solidFill>
              </a:rPr>
              <a:t>First thing we wanted to do was establish planning units to which we would justify everything. This was a way to break the coastline up into smaller pieces, which would allow for more specialized suggestions and recommendations that focused on the specific needs for those smaller areas</a:t>
            </a:r>
            <a:endParaRPr sz="1300" dirty="0">
              <a:solidFill>
                <a:srgbClr val="595959"/>
              </a:solidFill>
            </a:endParaRPr>
          </a:p>
          <a:p>
            <a:pPr marL="457200" lvl="0" indent="-311150" algn="l" rtl="0">
              <a:lnSpc>
                <a:spcPct val="115000"/>
              </a:lnSpc>
              <a:spcBef>
                <a:spcPts val="0"/>
              </a:spcBef>
              <a:spcAft>
                <a:spcPts val="0"/>
              </a:spcAft>
              <a:buClr>
                <a:srgbClr val="595959"/>
              </a:buClr>
              <a:buSzPts val="1300"/>
              <a:buChar char="●"/>
            </a:pPr>
            <a:r>
              <a:rPr lang="en" sz="1300">
                <a:solidFill>
                  <a:srgbClr val="595959"/>
                </a:solidFill>
              </a:rPr>
              <a:t>We started with the Coastal Area Management Act (CAMA) counties along the coast and viewed them at the HUC-10 level. We then manipulated the HUCs based on ecological and jurisdictional needs and came up with these 38 CPUs - conservation planning units</a:t>
            </a:r>
            <a:endParaRPr sz="1300" dirty="0">
              <a:solidFill>
                <a:srgbClr val="595959"/>
              </a:solidFill>
            </a:endParaRPr>
          </a:p>
          <a:p>
            <a:pPr marL="0" lvl="0" indent="0" algn="l" rtl="0">
              <a:lnSpc>
                <a:spcPct val="115000"/>
              </a:lnSpc>
              <a:spcBef>
                <a:spcPts val="1200"/>
              </a:spcBef>
              <a:spcAft>
                <a:spcPts val="1200"/>
              </a:spcAft>
              <a:buNone/>
            </a:pPr>
            <a:endParaRPr sz="1300" dirty="0">
              <a:solidFill>
                <a:srgbClr val="595959"/>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463c8e9130_1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463c8e9130_1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Actual 218,004 and 396,509 acres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Mike and jessie took Katie’s data and simplified it for us and our purposes</a:t>
            </a:r>
            <a:endParaRPr dirty="0"/>
          </a:p>
          <a:p>
            <a:pPr marL="0" lvl="0" indent="0" algn="l" rtl="0">
              <a:spcBef>
                <a:spcPts val="0"/>
              </a:spcBef>
              <a:spcAft>
                <a:spcPts val="0"/>
              </a:spcAft>
              <a:buNone/>
            </a:pPr>
            <a:r>
              <a:rPr lang="en"/>
              <a:t>We took their data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this is the data that was used to inform this and what it tells us is that under intermediate SLR, we stand to gain 180,000 based on current development without intervention to try and impede transgression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Here is where that growth is…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solidFill>
                  <a:schemeClr val="dk1"/>
                </a:solidFill>
              </a:rPr>
              <a:t>Once we had our planning units, we were able to take the utilize the data from Warnell that was used for the workshop and, with the help from Mike and Jessie, we were able to calculate how many acres of marsh would be lost or gained in each CPU by 2050</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Mike and jessie took katies data and simplified it</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Converting = migrating into forested or ag land</a:t>
            </a:r>
          </a:p>
          <a:p>
            <a:pPr marL="0" lvl="0" indent="0" algn="l" rtl="0">
              <a:spcBef>
                <a:spcPts val="0"/>
              </a:spcBef>
              <a:spcAft>
                <a:spcPts val="0"/>
              </a:spcAft>
              <a:buNone/>
            </a:pPr>
            <a:r>
              <a:rPr lang="en-US" dirty="0">
                <a:solidFill>
                  <a:schemeClr val="dk1"/>
                </a:solidFill>
              </a:rPr>
              <a:t>We recognize the large-scale ecosystem services of marshes but then there are also hyper local - conserving at the HUC-</a:t>
            </a:r>
            <a:r>
              <a:rPr lang="en-US" dirty="0" err="1">
                <a:solidFill>
                  <a:schemeClr val="dk1"/>
                </a:solidFill>
              </a:rPr>
              <a:t>ish</a:t>
            </a:r>
            <a:r>
              <a:rPr lang="en-US" dirty="0">
                <a:solidFill>
                  <a:schemeClr val="dk1"/>
                </a:solidFill>
              </a:rPr>
              <a:t> level is what will be needed</a:t>
            </a:r>
          </a:p>
          <a:p>
            <a:endParaRPr lang="en-US" dirty="0"/>
          </a:p>
        </p:txBody>
      </p:sp>
    </p:spTree>
    <p:extLst>
      <p:ext uri="{BB962C8B-B14F-4D97-AF65-F5344CB8AC3E}">
        <p14:creationId xmlns:p14="http://schemas.microsoft.com/office/powerpoint/2010/main" val="1152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486cf0792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486cf0792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486cf0792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486cf0792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463c8e913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g2463c8e913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261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486cf0792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486cf0792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463c8e9130_1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463c8e9130_1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Tried quantitative methods, but ultimately went with qualitative approach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Recommendations are divided into 2 main goals: the protection, restoration, and enhancement of existing marshes, and the facilitate the successful migration of future marshes. There is a third division that includes the ancillary needs of the overall initiative, including education/communication program development, funding mechanisms, etc. </a:t>
            </a:r>
          </a:p>
          <a:p>
            <a:r>
              <a:rPr lang="en-US" dirty="0"/>
              <a:t>Each goal as several corresponding objectives and necessary actions needed to accomplish each objective.</a:t>
            </a:r>
          </a:p>
          <a:p>
            <a:r>
              <a:rPr lang="en-US" dirty="0"/>
              <a:t>These recommendations have been developed through collaboration with various program teams within the coastal federation and will be discussed and refined by stakeholders during the upcoming workshops</a:t>
            </a:r>
          </a:p>
          <a:p>
            <a:endParaRPr lang="en-US" dirty="0"/>
          </a:p>
          <a:p>
            <a:endParaRPr lang="en-US" dirty="0"/>
          </a:p>
          <a:p>
            <a:r>
              <a:rPr lang="en-US" dirty="0"/>
              <a:t>Preliminary recommendations have been drafted that will be vetted and built out through stakeholder driven workshops</a:t>
            </a:r>
          </a:p>
        </p:txBody>
      </p:sp>
    </p:spTree>
    <p:extLst>
      <p:ext uri="{BB962C8B-B14F-4D97-AF65-F5344CB8AC3E}">
        <p14:creationId xmlns:p14="http://schemas.microsoft.com/office/powerpoint/2010/main" val="722794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486cf0792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486cf0792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Next steps: </a:t>
            </a:r>
          </a:p>
          <a:p>
            <a:pPr marL="0" lvl="0" indent="0" algn="l" rtl="0">
              <a:spcBef>
                <a:spcPts val="0"/>
              </a:spcBef>
              <a:spcAft>
                <a:spcPts val="0"/>
              </a:spcAft>
              <a:buNone/>
            </a:pPr>
            <a:r>
              <a:rPr lang="en-US" dirty="0"/>
              <a:t>2 workshops - one in SE focusing on restoration, one in NE focusing on migration</a:t>
            </a:r>
          </a:p>
          <a:p>
            <a:pPr marL="0" lvl="0" indent="0" algn="l" rtl="0">
              <a:spcBef>
                <a:spcPts val="0"/>
              </a:spcBef>
              <a:spcAft>
                <a:spcPts val="0"/>
              </a:spcAft>
              <a:buNone/>
            </a:pPr>
            <a:r>
              <a:rPr lang="en-US" dirty="0"/>
              <a:t>Fill out webmaps</a:t>
            </a:r>
          </a:p>
          <a:p>
            <a:pPr marL="0" lvl="0" indent="0" algn="l" rtl="0">
              <a:spcBef>
                <a:spcPts val="0"/>
              </a:spcBef>
              <a:spcAft>
                <a:spcPts val="0"/>
              </a:spcAft>
              <a:buNone/>
            </a:pPr>
            <a:r>
              <a:rPr lang="en-US" dirty="0"/>
              <a:t>Completed plan late fall</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SASMI NCRF project – if funded, it will help build out and advance community prioritization projects in up to 5 coastal communities across the state</a:t>
            </a:r>
          </a:p>
          <a:p>
            <a:pPr lvl="1"/>
            <a:r>
              <a:rPr lang="en-US" dirty="0"/>
              <a:t>Showing commitment to supporting implementation of these actions – efforts that will be sustained and ramped up to take advantage of unprecedented federal and state funding for climate resiliency</a:t>
            </a:r>
          </a:p>
        </p:txBody>
      </p:sp>
    </p:spTree>
    <p:extLst>
      <p:ext uri="{BB962C8B-B14F-4D97-AF65-F5344CB8AC3E}">
        <p14:creationId xmlns:p14="http://schemas.microsoft.com/office/powerpoint/2010/main" val="580691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463c8e9130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463c8e9130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463c8e9130_1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463c8e9130_1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Youtube link to full video: https://www.youtube.com/watch?v=b_1oHvp9PuY</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463c8e9130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9" name="Google Shape;279;g2463c8e9130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463c8e913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g2463c8e913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9801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463c8e91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463c8e91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463c8e9130_1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463c8e9130_1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 region of US has approximately 1 million acres of salt marsh stretching from NC through NE FL</a:t>
            </a:r>
            <a:endParaRPr dirty="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Ecosystem services</a:t>
            </a:r>
            <a:endParaRPr dirty="0">
              <a:solidFill>
                <a:schemeClr val="dk1"/>
              </a:solidFill>
            </a:endParaRPr>
          </a:p>
          <a:p>
            <a:pPr marL="0" lvl="0" indent="0" algn="l" rtl="0">
              <a:spcBef>
                <a:spcPts val="0"/>
              </a:spcBef>
              <a:spcAft>
                <a:spcPts val="0"/>
              </a:spcAft>
              <a:buClr>
                <a:schemeClr val="dk1"/>
              </a:buClr>
              <a:buSzPts val="1100"/>
              <a:buFont typeface="Arial"/>
              <a:buNone/>
            </a:pPr>
            <a:r>
              <a:rPr lang="en"/>
              <a:t>Threats - esp SLR</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463c8e9130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463c8e9130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463c8e9130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regional effort from a voluntary, non-regulatory partnership</a:t>
            </a:r>
            <a:endParaRPr dirty="0"/>
          </a:p>
        </p:txBody>
      </p:sp>
      <p:sp>
        <p:nvSpPr>
          <p:cNvPr id="151" name="Google Shape;151;g2463c8e9130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63c8e9130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463c8e9130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Pew Charitable Trusts helped launch SASMI, which is under the leadership of Southeast Regional Partnership for Planning and Sustainability (SERPPAS) in May 2021</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300+ member coalition made up various stakeholders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Goal → conserve 1 million acres of salt marsh between NC and FL</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463c8e9130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463c8e9130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685800" y="3257551"/>
            <a:ext cx="7772400" cy="1102500"/>
          </a:xfrm>
          <a:prstGeom prst="rect">
            <a:avLst/>
          </a:prstGeom>
          <a:noFill/>
          <a:ln>
            <a:noFill/>
          </a:ln>
        </p:spPr>
        <p:txBody>
          <a:bodyPr spcFirstLastPara="1" wrap="square" lIns="90000" tIns="46800" rIns="90000" bIns="46800" anchor="ctr" anchorCtr="0">
            <a:noAutofit/>
          </a:bodyPr>
          <a:lstStyle>
            <a:lvl1pPr lvl="0" algn="ctr" rtl="0">
              <a:spcBef>
                <a:spcPts val="0"/>
              </a:spcBef>
              <a:spcAft>
                <a:spcPts val="0"/>
              </a:spcAft>
              <a:buSzPts val="1400"/>
              <a:buNone/>
              <a:defRPr sz="3375">
                <a:latin typeface="Garamond"/>
                <a:ea typeface="Garamond"/>
                <a:cs typeface="Garamond"/>
                <a:sym typeface="Garamon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371600" y="4400550"/>
            <a:ext cx="6400800" cy="571500"/>
          </a:xfrm>
          <a:prstGeom prst="rect">
            <a:avLst/>
          </a:prstGeom>
          <a:noFill/>
          <a:ln>
            <a:noFill/>
          </a:ln>
        </p:spPr>
        <p:txBody>
          <a:bodyPr spcFirstLastPara="1" wrap="square" lIns="90000" tIns="46800" rIns="90000" bIns="46800" anchor="t" anchorCtr="0">
            <a:noAutofit/>
          </a:bodyPr>
          <a:lstStyle>
            <a:lvl1pPr lvl="0" algn="ctr" rtl="0">
              <a:spcBef>
                <a:spcPts val="600"/>
              </a:spcBef>
              <a:spcAft>
                <a:spcPts val="0"/>
              </a:spcAft>
              <a:buSzPts val="2400"/>
              <a:buNone/>
              <a:defRPr sz="2400" i="1">
                <a:latin typeface="Garamond"/>
                <a:ea typeface="Garamond"/>
                <a:cs typeface="Garamond"/>
                <a:sym typeface="Garamond"/>
              </a:defRPr>
            </a:lvl1pPr>
            <a:lvl2pPr lvl="1" algn="ctr" rtl="0">
              <a:spcBef>
                <a:spcPts val="525"/>
              </a:spcBef>
              <a:spcAft>
                <a:spcPts val="0"/>
              </a:spcAft>
              <a:buSzPts val="2400"/>
              <a:buNone/>
              <a:defRPr/>
            </a:lvl2pPr>
            <a:lvl3pPr lvl="2" algn="ctr" rtl="0">
              <a:spcBef>
                <a:spcPts val="450"/>
              </a:spcBef>
              <a:spcAft>
                <a:spcPts val="0"/>
              </a:spcAft>
              <a:buSzPts val="2100"/>
              <a:buNone/>
              <a:defRPr/>
            </a:lvl3pPr>
            <a:lvl4pPr lvl="3" algn="ctr" rtl="0">
              <a:spcBef>
                <a:spcPts val="375"/>
              </a:spcBef>
              <a:spcAft>
                <a:spcPts val="0"/>
              </a:spcAft>
              <a:buSzPts val="1800"/>
              <a:buNone/>
              <a:defRPr/>
            </a:lvl4pPr>
            <a:lvl5pPr lvl="4" algn="ctr" rtl="0">
              <a:spcBef>
                <a:spcPts val="375"/>
              </a:spcBef>
              <a:spcAft>
                <a:spcPts val="0"/>
              </a:spcAft>
              <a:buSzPts val="1500"/>
              <a:buNone/>
              <a:defRPr/>
            </a:lvl5pPr>
            <a:lvl6pPr lvl="5" algn="ctr" rtl="0">
              <a:spcBef>
                <a:spcPts val="375"/>
              </a:spcBef>
              <a:spcAft>
                <a:spcPts val="0"/>
              </a:spcAft>
              <a:buSzPts val="1500"/>
              <a:buNone/>
              <a:defRPr/>
            </a:lvl6pPr>
            <a:lvl7pPr lvl="6" algn="ctr" rtl="0">
              <a:spcBef>
                <a:spcPts val="375"/>
              </a:spcBef>
              <a:spcAft>
                <a:spcPts val="0"/>
              </a:spcAft>
              <a:buSzPts val="1500"/>
              <a:buNone/>
              <a:defRPr/>
            </a:lvl7pPr>
            <a:lvl8pPr lvl="7" algn="ctr" rtl="0">
              <a:spcBef>
                <a:spcPts val="375"/>
              </a:spcBef>
              <a:spcAft>
                <a:spcPts val="0"/>
              </a:spcAft>
              <a:buSzPts val="1500"/>
              <a:buNone/>
              <a:defRPr/>
            </a:lvl8pPr>
            <a:lvl9pPr lvl="8" algn="ctr" rtl="0">
              <a:spcBef>
                <a:spcPts val="375"/>
              </a:spcBef>
              <a:spcAft>
                <a:spcPts val="0"/>
              </a:spcAft>
              <a:buSzPts val="1500"/>
              <a:buNone/>
              <a:defRPr/>
            </a:lvl9pPr>
          </a:lstStyle>
          <a:p>
            <a:endParaRPr/>
          </a:p>
        </p:txBody>
      </p:sp>
      <p:pic>
        <p:nvPicPr>
          <p:cNvPr id="59" name="Google Shape;59;p14"/>
          <p:cNvPicPr preferRelativeResize="0"/>
          <p:nvPr/>
        </p:nvPicPr>
        <p:blipFill rotWithShape="1">
          <a:blip r:embed="rId2">
            <a:alphaModFix/>
          </a:blip>
          <a:srcRect/>
          <a:stretch/>
        </p:blipFill>
        <p:spPr>
          <a:xfrm>
            <a:off x="0" y="95248"/>
            <a:ext cx="3525020" cy="131445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457201" y="205978"/>
            <a:ext cx="8228100" cy="856200"/>
          </a:xfrm>
          <a:prstGeom prst="rect">
            <a:avLst/>
          </a:prstGeom>
          <a:noFill/>
          <a:ln>
            <a:noFill/>
          </a:ln>
        </p:spPr>
        <p:txBody>
          <a:bodyPr spcFirstLastPara="1" wrap="square" lIns="90000" tIns="46800" rIns="90000" bIns="46800" anchor="ctr" anchorCtr="0">
            <a:noAutofit/>
          </a:bodyPr>
          <a:lstStyle>
            <a:lvl1pPr lvl="0" algn="ctr" rtl="0">
              <a:spcBef>
                <a:spcPts val="0"/>
              </a:spcBef>
              <a:spcAft>
                <a:spcPts val="0"/>
              </a:spcAft>
              <a:buSzPts val="1400"/>
              <a:buNone/>
              <a:defRPr sz="3750">
                <a:latin typeface="Calibri"/>
                <a:ea typeface="Calibri"/>
                <a:cs typeface="Calibri"/>
                <a:sym typeface="Calibri"/>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1" name="Google Shape;71;p17"/>
          <p:cNvSpPr txBox="1">
            <a:spLocks noGrp="1"/>
          </p:cNvSpPr>
          <p:nvPr>
            <p:ph type="body" idx="1"/>
          </p:nvPr>
        </p:nvSpPr>
        <p:spPr>
          <a:xfrm>
            <a:off x="457201" y="1200151"/>
            <a:ext cx="8228100" cy="3393300"/>
          </a:xfrm>
          <a:prstGeom prst="rect">
            <a:avLst/>
          </a:prstGeom>
          <a:noFill/>
          <a:ln>
            <a:noFill/>
          </a:ln>
        </p:spPr>
        <p:txBody>
          <a:bodyPr spcFirstLastPara="1" wrap="square" lIns="90000" tIns="46800" rIns="90000" bIns="46800" anchor="t" anchorCtr="0">
            <a:noAutofit/>
          </a:bodyPr>
          <a:lstStyle>
            <a:lvl1pPr marL="457200" lvl="0" indent="-228600" algn="l" rtl="0">
              <a:spcBef>
                <a:spcPts val="600"/>
              </a:spcBef>
              <a:spcAft>
                <a:spcPts val="0"/>
              </a:spcAft>
              <a:buSzPts val="1400"/>
              <a:buNone/>
              <a:defRPr>
                <a:latin typeface="Calibri"/>
                <a:ea typeface="Calibri"/>
                <a:cs typeface="Calibri"/>
                <a:sym typeface="Calibri"/>
              </a:defRPr>
            </a:lvl1pPr>
            <a:lvl2pPr marL="914400" lvl="1" indent="-228600" algn="l" rtl="0">
              <a:spcBef>
                <a:spcPts val="525"/>
              </a:spcBef>
              <a:spcAft>
                <a:spcPts val="0"/>
              </a:spcAft>
              <a:buSzPts val="1400"/>
              <a:buNone/>
              <a:defRPr>
                <a:latin typeface="Calibri"/>
                <a:ea typeface="Calibri"/>
                <a:cs typeface="Calibri"/>
                <a:sym typeface="Calibri"/>
              </a:defRPr>
            </a:lvl2pPr>
            <a:lvl3pPr marL="1371600" lvl="2" indent="-228600" algn="l" rtl="0">
              <a:spcBef>
                <a:spcPts val="450"/>
              </a:spcBef>
              <a:spcAft>
                <a:spcPts val="0"/>
              </a:spcAft>
              <a:buSzPts val="1400"/>
              <a:buNone/>
              <a:defRPr>
                <a:latin typeface="Calibri"/>
                <a:ea typeface="Calibri"/>
                <a:cs typeface="Calibri"/>
                <a:sym typeface="Calibri"/>
              </a:defRPr>
            </a:lvl3pPr>
            <a:lvl4pPr marL="1828800" lvl="3" indent="-228600" algn="l" rtl="0">
              <a:spcBef>
                <a:spcPts val="375"/>
              </a:spcBef>
              <a:spcAft>
                <a:spcPts val="0"/>
              </a:spcAft>
              <a:buSzPts val="1400"/>
              <a:buNone/>
              <a:defRPr>
                <a:latin typeface="Calibri"/>
                <a:ea typeface="Calibri"/>
                <a:cs typeface="Calibri"/>
                <a:sym typeface="Calibri"/>
              </a:defRPr>
            </a:lvl4pPr>
            <a:lvl5pPr marL="2286000" lvl="4" indent="-228600" algn="l" rtl="0">
              <a:spcBef>
                <a:spcPts val="375"/>
              </a:spcBef>
              <a:spcAft>
                <a:spcPts val="0"/>
              </a:spcAft>
              <a:buSzPts val="1400"/>
              <a:buNone/>
              <a:defRPr>
                <a:latin typeface="Calibri"/>
                <a:ea typeface="Calibri"/>
                <a:cs typeface="Calibri"/>
                <a:sym typeface="Calibri"/>
              </a:defRPr>
            </a:lvl5pPr>
            <a:lvl6pPr marL="2743200" lvl="5" indent="-228600" algn="l" rtl="0">
              <a:spcBef>
                <a:spcPts val="375"/>
              </a:spcBef>
              <a:spcAft>
                <a:spcPts val="0"/>
              </a:spcAft>
              <a:buSzPts val="1400"/>
              <a:buNone/>
              <a:defRPr/>
            </a:lvl6pPr>
            <a:lvl7pPr marL="3200400" lvl="6" indent="-228600" algn="l" rtl="0">
              <a:spcBef>
                <a:spcPts val="375"/>
              </a:spcBef>
              <a:spcAft>
                <a:spcPts val="0"/>
              </a:spcAft>
              <a:buSzPts val="1400"/>
              <a:buNone/>
              <a:defRPr/>
            </a:lvl7pPr>
            <a:lvl8pPr marL="3657600" lvl="7" indent="-228600" algn="l" rtl="0">
              <a:spcBef>
                <a:spcPts val="375"/>
              </a:spcBef>
              <a:spcAft>
                <a:spcPts val="0"/>
              </a:spcAft>
              <a:buSzPts val="1400"/>
              <a:buNone/>
              <a:defRPr/>
            </a:lvl8pPr>
            <a:lvl9pPr marL="4114800" lvl="8" indent="-228600" algn="l" rtl="0">
              <a:spcBef>
                <a:spcPts val="375"/>
              </a:spcBef>
              <a:spcAft>
                <a:spcPts val="0"/>
              </a:spcAft>
              <a:buSzPts val="1400"/>
              <a:buNone/>
              <a:defRPr/>
            </a:lvl9pPr>
          </a:lstStyle>
          <a:p>
            <a:endParaRPr/>
          </a:p>
        </p:txBody>
      </p:sp>
      <p:sp>
        <p:nvSpPr>
          <p:cNvPr id="72" name="Google Shape;72;p17"/>
          <p:cNvSpPr txBox="1">
            <a:spLocks noGrp="1"/>
          </p:cNvSpPr>
          <p:nvPr>
            <p:ph type="sldNum" idx="12"/>
          </p:nvPr>
        </p:nvSpPr>
        <p:spPr>
          <a:xfrm>
            <a:off x="6553201" y="4683920"/>
            <a:ext cx="2132100" cy="356100"/>
          </a:xfrm>
          <a:prstGeom prst="rect">
            <a:avLst/>
          </a:prstGeom>
          <a:noFill/>
          <a:ln>
            <a:noFill/>
          </a:ln>
        </p:spPr>
        <p:txBody>
          <a:bodyPr spcFirstLastPara="1" wrap="square" lIns="90000" tIns="46800" rIns="90000" bIns="46800" anchor="t" anchorCtr="0">
            <a:noAutofit/>
          </a:bodyPr>
          <a:lstStyle>
            <a:lvl1pPr marL="0" lvl="0" indent="0" algn="l" rtl="0">
              <a:spcBef>
                <a:spcPts val="0"/>
              </a:spcBef>
              <a:buNone/>
              <a:defRPr sz="1800" b="0" i="0" u="none" strike="noStrike" cap="none">
                <a:solidFill>
                  <a:srgbClr val="000000"/>
                </a:solidFill>
                <a:latin typeface="Arial"/>
                <a:ea typeface="Arial"/>
                <a:cs typeface="Arial"/>
                <a:sym typeface="Arial"/>
              </a:defRPr>
            </a:lvl1pPr>
            <a:lvl2pPr marL="0" lvl="1" indent="0" algn="l" rtl="0">
              <a:spcBef>
                <a:spcPts val="0"/>
              </a:spcBef>
              <a:buNone/>
              <a:defRPr sz="1800" b="0" i="0" u="none" strike="noStrike" cap="none">
                <a:solidFill>
                  <a:srgbClr val="000000"/>
                </a:solidFill>
                <a:latin typeface="Arial"/>
                <a:ea typeface="Arial"/>
                <a:cs typeface="Arial"/>
                <a:sym typeface="Arial"/>
              </a:defRPr>
            </a:lvl2pPr>
            <a:lvl3pPr marL="0" lvl="2" indent="0" algn="l" rtl="0">
              <a:spcBef>
                <a:spcPts val="0"/>
              </a:spcBef>
              <a:buNone/>
              <a:defRPr sz="1800" b="0" i="0" u="none" strike="noStrike" cap="none">
                <a:solidFill>
                  <a:srgbClr val="000000"/>
                </a:solidFill>
                <a:latin typeface="Arial"/>
                <a:ea typeface="Arial"/>
                <a:cs typeface="Arial"/>
                <a:sym typeface="Arial"/>
              </a:defRPr>
            </a:lvl3pPr>
            <a:lvl4pPr marL="0" lvl="3" indent="0" algn="l" rtl="0">
              <a:spcBef>
                <a:spcPts val="0"/>
              </a:spcBef>
              <a:buNone/>
              <a:defRPr sz="1800" b="0" i="0" u="none" strike="noStrike" cap="none">
                <a:solidFill>
                  <a:srgbClr val="000000"/>
                </a:solidFill>
                <a:latin typeface="Arial"/>
                <a:ea typeface="Arial"/>
                <a:cs typeface="Arial"/>
                <a:sym typeface="Arial"/>
              </a:defRPr>
            </a:lvl4pPr>
            <a:lvl5pPr marL="0" lvl="4" indent="0" algn="l" rtl="0">
              <a:spcBef>
                <a:spcPts val="0"/>
              </a:spcBef>
              <a:buNone/>
              <a:defRPr sz="1800" b="0" i="0" u="none" strike="noStrike" cap="none">
                <a:solidFill>
                  <a:srgbClr val="000000"/>
                </a:solidFill>
                <a:latin typeface="Arial"/>
                <a:ea typeface="Arial"/>
                <a:cs typeface="Arial"/>
                <a:sym typeface="Arial"/>
              </a:defRPr>
            </a:lvl5pPr>
            <a:lvl6pPr marL="0" lvl="5" indent="0" algn="l" rtl="0">
              <a:spcBef>
                <a:spcPts val="0"/>
              </a:spcBef>
              <a:buNone/>
              <a:defRPr sz="1800" b="0" i="0" u="none" strike="noStrike" cap="none">
                <a:solidFill>
                  <a:srgbClr val="000000"/>
                </a:solidFill>
                <a:latin typeface="Arial"/>
                <a:ea typeface="Arial"/>
                <a:cs typeface="Arial"/>
                <a:sym typeface="Arial"/>
              </a:defRPr>
            </a:lvl6pPr>
            <a:lvl7pPr marL="0" lvl="6" indent="0" algn="l" rtl="0">
              <a:spcBef>
                <a:spcPts val="0"/>
              </a:spcBef>
              <a:buNone/>
              <a:defRPr sz="1800" b="0" i="0" u="none" strike="noStrike" cap="none">
                <a:solidFill>
                  <a:srgbClr val="000000"/>
                </a:solidFill>
                <a:latin typeface="Arial"/>
                <a:ea typeface="Arial"/>
                <a:cs typeface="Arial"/>
                <a:sym typeface="Arial"/>
              </a:defRPr>
            </a:lvl7pPr>
            <a:lvl8pPr marL="0" lvl="7" indent="0" algn="l" rtl="0">
              <a:spcBef>
                <a:spcPts val="0"/>
              </a:spcBef>
              <a:buNone/>
              <a:defRPr sz="1800" b="0" i="0" u="none" strike="noStrike" cap="none">
                <a:solidFill>
                  <a:srgbClr val="000000"/>
                </a:solidFill>
                <a:latin typeface="Arial"/>
                <a:ea typeface="Arial"/>
                <a:cs typeface="Arial"/>
                <a:sym typeface="Arial"/>
              </a:defRPr>
            </a:lvl8pPr>
            <a:lvl9pPr marL="0" lvl="8" indent="0" algn="l" rtl="0">
              <a:spcBef>
                <a:spcPts val="0"/>
              </a:spcBef>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dirty="0"/>
          </a:p>
        </p:txBody>
      </p:sp>
      <p:pic>
        <p:nvPicPr>
          <p:cNvPr id="73" name="Google Shape;73;p17"/>
          <p:cNvPicPr preferRelativeResize="0"/>
          <p:nvPr/>
        </p:nvPicPr>
        <p:blipFill rotWithShape="1">
          <a:blip r:embed="rId2">
            <a:alphaModFix/>
          </a:blip>
          <a:srcRect/>
          <a:stretch/>
        </p:blipFill>
        <p:spPr>
          <a:xfrm>
            <a:off x="6858000" y="4364258"/>
            <a:ext cx="1714500" cy="6393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pic>
        <p:nvPicPr>
          <p:cNvPr id="75" name="Google Shape;75;p18"/>
          <p:cNvPicPr preferRelativeResize="0"/>
          <p:nvPr/>
        </p:nvPicPr>
        <p:blipFill rotWithShape="1">
          <a:blip r:embed="rId2">
            <a:alphaModFix/>
          </a:blip>
          <a:srcRect/>
          <a:stretch/>
        </p:blipFill>
        <p:spPr>
          <a:xfrm>
            <a:off x="6858000" y="4326732"/>
            <a:ext cx="1714500" cy="639324"/>
          </a:xfrm>
          <a:prstGeom prst="rect">
            <a:avLst/>
          </a:prstGeom>
          <a:noFill/>
          <a:ln>
            <a:noFill/>
          </a:ln>
        </p:spPr>
      </p:pic>
      <p:sp>
        <p:nvSpPr>
          <p:cNvPr id="76" name="Google Shape;76;p18"/>
          <p:cNvSpPr txBox="1">
            <a:spLocks noGrp="1"/>
          </p:cNvSpPr>
          <p:nvPr>
            <p:ph type="title"/>
          </p:nvPr>
        </p:nvSpPr>
        <p:spPr>
          <a:xfrm>
            <a:off x="722313" y="3305176"/>
            <a:ext cx="7772400" cy="1021500"/>
          </a:xfrm>
          <a:prstGeom prst="rect">
            <a:avLst/>
          </a:prstGeom>
          <a:noFill/>
          <a:ln>
            <a:noFill/>
          </a:ln>
        </p:spPr>
        <p:txBody>
          <a:bodyPr spcFirstLastPara="1" wrap="square" lIns="90000" tIns="46800" rIns="90000" bIns="46800" anchor="t" anchorCtr="0">
            <a:noAutofit/>
          </a:bodyPr>
          <a:lstStyle>
            <a:lvl1pPr lvl="0" algn="l" rtl="0">
              <a:spcBef>
                <a:spcPts val="0"/>
              </a:spcBef>
              <a:spcAft>
                <a:spcPts val="0"/>
              </a:spcAft>
              <a:buSzPts val="1400"/>
              <a:buNone/>
              <a:defRPr sz="3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7" name="Google Shape;77;p18"/>
          <p:cNvSpPr txBox="1">
            <a:spLocks noGrp="1"/>
          </p:cNvSpPr>
          <p:nvPr>
            <p:ph type="body" idx="1"/>
          </p:nvPr>
        </p:nvSpPr>
        <p:spPr>
          <a:xfrm>
            <a:off x="722313" y="2180036"/>
            <a:ext cx="7772400" cy="1125300"/>
          </a:xfrm>
          <a:prstGeom prst="rect">
            <a:avLst/>
          </a:prstGeom>
          <a:noFill/>
          <a:ln>
            <a:noFill/>
          </a:ln>
        </p:spPr>
        <p:txBody>
          <a:bodyPr spcFirstLastPara="1" wrap="square" lIns="90000" tIns="46800" rIns="90000" bIns="46800" anchor="b" anchorCtr="0">
            <a:noAutofit/>
          </a:bodyPr>
          <a:lstStyle>
            <a:lvl1pPr marL="457200" lvl="0" indent="-228600" algn="l" rtl="0">
              <a:spcBef>
                <a:spcPts val="600"/>
              </a:spcBef>
              <a:spcAft>
                <a:spcPts val="0"/>
              </a:spcAft>
              <a:buSzPts val="1500"/>
              <a:buNone/>
              <a:defRPr sz="1500"/>
            </a:lvl1pPr>
            <a:lvl2pPr marL="914400" lvl="1" indent="-228600" algn="l" rtl="0">
              <a:spcBef>
                <a:spcPts val="525"/>
              </a:spcBef>
              <a:spcAft>
                <a:spcPts val="0"/>
              </a:spcAft>
              <a:buSzPts val="1350"/>
              <a:buNone/>
              <a:defRPr sz="1350"/>
            </a:lvl2pPr>
            <a:lvl3pPr marL="1371600" lvl="2" indent="-228600" algn="l" rtl="0">
              <a:spcBef>
                <a:spcPts val="450"/>
              </a:spcBef>
              <a:spcAft>
                <a:spcPts val="0"/>
              </a:spcAft>
              <a:buSzPts val="1200"/>
              <a:buNone/>
              <a:defRPr sz="1200"/>
            </a:lvl3pPr>
            <a:lvl4pPr marL="1828800" lvl="3" indent="-228600" algn="l" rtl="0">
              <a:spcBef>
                <a:spcPts val="375"/>
              </a:spcBef>
              <a:spcAft>
                <a:spcPts val="0"/>
              </a:spcAft>
              <a:buSzPts val="1050"/>
              <a:buNone/>
              <a:defRPr sz="1050"/>
            </a:lvl4pPr>
            <a:lvl5pPr marL="2286000" lvl="4" indent="-228600" algn="l" rtl="0">
              <a:spcBef>
                <a:spcPts val="375"/>
              </a:spcBef>
              <a:spcAft>
                <a:spcPts val="0"/>
              </a:spcAft>
              <a:buSzPts val="1050"/>
              <a:buNone/>
              <a:defRPr sz="1050"/>
            </a:lvl5pPr>
            <a:lvl6pPr marL="2743200" lvl="5" indent="-228600" algn="l" rtl="0">
              <a:spcBef>
                <a:spcPts val="375"/>
              </a:spcBef>
              <a:spcAft>
                <a:spcPts val="0"/>
              </a:spcAft>
              <a:buSzPts val="1050"/>
              <a:buNone/>
              <a:defRPr sz="1050"/>
            </a:lvl6pPr>
            <a:lvl7pPr marL="3200400" lvl="6" indent="-228600" algn="l" rtl="0">
              <a:spcBef>
                <a:spcPts val="375"/>
              </a:spcBef>
              <a:spcAft>
                <a:spcPts val="0"/>
              </a:spcAft>
              <a:buSzPts val="1050"/>
              <a:buNone/>
              <a:defRPr sz="1050"/>
            </a:lvl7pPr>
            <a:lvl8pPr marL="3657600" lvl="7" indent="-228600" algn="l" rtl="0">
              <a:spcBef>
                <a:spcPts val="375"/>
              </a:spcBef>
              <a:spcAft>
                <a:spcPts val="0"/>
              </a:spcAft>
              <a:buSzPts val="1050"/>
              <a:buNone/>
              <a:defRPr sz="1050"/>
            </a:lvl8pPr>
            <a:lvl9pPr marL="4114800" lvl="8" indent="-228600" algn="l" rtl="0">
              <a:spcBef>
                <a:spcPts val="375"/>
              </a:spcBef>
              <a:spcAft>
                <a:spcPts val="0"/>
              </a:spcAft>
              <a:buSzPts val="1050"/>
              <a:buNone/>
              <a:defRPr sz="1050"/>
            </a:lvl9pPr>
          </a:lstStyle>
          <a:p>
            <a:endParaRPr/>
          </a:p>
        </p:txBody>
      </p:sp>
      <p:sp>
        <p:nvSpPr>
          <p:cNvPr id="78" name="Google Shape;78;p18"/>
          <p:cNvSpPr txBox="1">
            <a:spLocks noGrp="1"/>
          </p:cNvSpPr>
          <p:nvPr>
            <p:ph type="sldNum" idx="12"/>
          </p:nvPr>
        </p:nvSpPr>
        <p:spPr>
          <a:xfrm>
            <a:off x="6553201" y="4683920"/>
            <a:ext cx="2132100" cy="356100"/>
          </a:xfrm>
          <a:prstGeom prst="rect">
            <a:avLst/>
          </a:prstGeom>
          <a:noFill/>
          <a:ln>
            <a:noFill/>
          </a:ln>
        </p:spPr>
        <p:txBody>
          <a:bodyPr spcFirstLastPara="1" wrap="square" lIns="90000" tIns="46800" rIns="90000" bIns="46800" anchor="t" anchorCtr="0">
            <a:noAutofit/>
          </a:bodyPr>
          <a:lstStyle>
            <a:lvl1pPr marL="0" lvl="0" indent="0" algn="l" rtl="0">
              <a:spcBef>
                <a:spcPts val="0"/>
              </a:spcBef>
              <a:buNone/>
              <a:defRPr sz="1800" b="0" i="0" u="none" strike="noStrike" cap="none">
                <a:solidFill>
                  <a:srgbClr val="000000"/>
                </a:solidFill>
                <a:latin typeface="Arial"/>
                <a:ea typeface="Arial"/>
                <a:cs typeface="Arial"/>
                <a:sym typeface="Arial"/>
              </a:defRPr>
            </a:lvl1pPr>
            <a:lvl2pPr marL="0" lvl="1" indent="0" algn="l" rtl="0">
              <a:spcBef>
                <a:spcPts val="0"/>
              </a:spcBef>
              <a:buNone/>
              <a:defRPr sz="1800" b="0" i="0" u="none" strike="noStrike" cap="none">
                <a:solidFill>
                  <a:srgbClr val="000000"/>
                </a:solidFill>
                <a:latin typeface="Arial"/>
                <a:ea typeface="Arial"/>
                <a:cs typeface="Arial"/>
                <a:sym typeface="Arial"/>
              </a:defRPr>
            </a:lvl2pPr>
            <a:lvl3pPr marL="0" lvl="2" indent="0" algn="l" rtl="0">
              <a:spcBef>
                <a:spcPts val="0"/>
              </a:spcBef>
              <a:buNone/>
              <a:defRPr sz="1800" b="0" i="0" u="none" strike="noStrike" cap="none">
                <a:solidFill>
                  <a:srgbClr val="000000"/>
                </a:solidFill>
                <a:latin typeface="Arial"/>
                <a:ea typeface="Arial"/>
                <a:cs typeface="Arial"/>
                <a:sym typeface="Arial"/>
              </a:defRPr>
            </a:lvl3pPr>
            <a:lvl4pPr marL="0" lvl="3" indent="0" algn="l" rtl="0">
              <a:spcBef>
                <a:spcPts val="0"/>
              </a:spcBef>
              <a:buNone/>
              <a:defRPr sz="1800" b="0" i="0" u="none" strike="noStrike" cap="none">
                <a:solidFill>
                  <a:srgbClr val="000000"/>
                </a:solidFill>
                <a:latin typeface="Arial"/>
                <a:ea typeface="Arial"/>
                <a:cs typeface="Arial"/>
                <a:sym typeface="Arial"/>
              </a:defRPr>
            </a:lvl4pPr>
            <a:lvl5pPr marL="0" lvl="4" indent="0" algn="l" rtl="0">
              <a:spcBef>
                <a:spcPts val="0"/>
              </a:spcBef>
              <a:buNone/>
              <a:defRPr sz="1800" b="0" i="0" u="none" strike="noStrike" cap="none">
                <a:solidFill>
                  <a:srgbClr val="000000"/>
                </a:solidFill>
                <a:latin typeface="Arial"/>
                <a:ea typeface="Arial"/>
                <a:cs typeface="Arial"/>
                <a:sym typeface="Arial"/>
              </a:defRPr>
            </a:lvl5pPr>
            <a:lvl6pPr marL="0" lvl="5" indent="0" algn="l" rtl="0">
              <a:spcBef>
                <a:spcPts val="0"/>
              </a:spcBef>
              <a:buNone/>
              <a:defRPr sz="1800" b="0" i="0" u="none" strike="noStrike" cap="none">
                <a:solidFill>
                  <a:srgbClr val="000000"/>
                </a:solidFill>
                <a:latin typeface="Arial"/>
                <a:ea typeface="Arial"/>
                <a:cs typeface="Arial"/>
                <a:sym typeface="Arial"/>
              </a:defRPr>
            </a:lvl6pPr>
            <a:lvl7pPr marL="0" lvl="6" indent="0" algn="l" rtl="0">
              <a:spcBef>
                <a:spcPts val="0"/>
              </a:spcBef>
              <a:buNone/>
              <a:defRPr sz="1800" b="0" i="0" u="none" strike="noStrike" cap="none">
                <a:solidFill>
                  <a:srgbClr val="000000"/>
                </a:solidFill>
                <a:latin typeface="Arial"/>
                <a:ea typeface="Arial"/>
                <a:cs typeface="Arial"/>
                <a:sym typeface="Arial"/>
              </a:defRPr>
            </a:lvl7pPr>
            <a:lvl8pPr marL="0" lvl="7" indent="0" algn="l" rtl="0">
              <a:spcBef>
                <a:spcPts val="0"/>
              </a:spcBef>
              <a:buNone/>
              <a:defRPr sz="1800" b="0" i="0" u="none" strike="noStrike" cap="none">
                <a:solidFill>
                  <a:srgbClr val="000000"/>
                </a:solidFill>
                <a:latin typeface="Arial"/>
                <a:ea typeface="Arial"/>
                <a:cs typeface="Arial"/>
                <a:sym typeface="Arial"/>
              </a:defRPr>
            </a:lvl8pPr>
            <a:lvl9pPr marL="0" lvl="8" indent="0" algn="l" rtl="0">
              <a:spcBef>
                <a:spcPts val="0"/>
              </a:spcBef>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
        <p:cNvGrpSpPr/>
        <p:nvPr/>
      </p:nvGrpSpPr>
      <p:grpSpPr>
        <a:xfrm>
          <a:off x="0" y="0"/>
          <a:ext cx="0" cy="0"/>
          <a:chOff x="0" y="0"/>
          <a:chExt cx="0" cy="0"/>
        </a:xfrm>
      </p:grpSpPr>
      <p:pic>
        <p:nvPicPr>
          <p:cNvPr id="80" name="Google Shape;80;p19"/>
          <p:cNvPicPr preferRelativeResize="0"/>
          <p:nvPr/>
        </p:nvPicPr>
        <p:blipFill rotWithShape="1">
          <a:blip r:embed="rId2">
            <a:alphaModFix/>
          </a:blip>
          <a:srcRect/>
          <a:stretch/>
        </p:blipFill>
        <p:spPr>
          <a:xfrm>
            <a:off x="6858000" y="4364258"/>
            <a:ext cx="1714500" cy="639324"/>
          </a:xfrm>
          <a:prstGeom prst="rect">
            <a:avLst/>
          </a:prstGeom>
          <a:noFill/>
          <a:ln>
            <a:noFill/>
          </a:ln>
        </p:spPr>
      </p:pic>
      <p:sp>
        <p:nvSpPr>
          <p:cNvPr id="81" name="Google Shape;81;p19"/>
          <p:cNvSpPr txBox="1">
            <a:spLocks noGrp="1"/>
          </p:cNvSpPr>
          <p:nvPr>
            <p:ph type="title"/>
          </p:nvPr>
        </p:nvSpPr>
        <p:spPr>
          <a:xfrm>
            <a:off x="457201" y="205978"/>
            <a:ext cx="8228100" cy="856200"/>
          </a:xfrm>
          <a:prstGeom prst="rect">
            <a:avLst/>
          </a:prstGeom>
          <a:noFill/>
          <a:ln>
            <a:noFill/>
          </a:ln>
        </p:spPr>
        <p:txBody>
          <a:bodyPr spcFirstLastPara="1" wrap="square" lIns="90000" tIns="46800" rIns="90000" bIns="468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2" name="Google Shape;82;p19"/>
          <p:cNvSpPr txBox="1">
            <a:spLocks noGrp="1"/>
          </p:cNvSpPr>
          <p:nvPr>
            <p:ph type="body" idx="1"/>
          </p:nvPr>
        </p:nvSpPr>
        <p:spPr>
          <a:xfrm>
            <a:off x="457201" y="1200151"/>
            <a:ext cx="4037100" cy="3393300"/>
          </a:xfrm>
          <a:prstGeom prst="rect">
            <a:avLst/>
          </a:prstGeom>
          <a:noFill/>
          <a:ln>
            <a:noFill/>
          </a:ln>
        </p:spPr>
        <p:txBody>
          <a:bodyPr spcFirstLastPara="1" wrap="square" lIns="90000" tIns="46800" rIns="90000" bIns="46800" anchor="t" anchorCtr="0">
            <a:noAutofit/>
          </a:bodyPr>
          <a:lstStyle>
            <a:lvl1pPr marL="457200" lvl="0" indent="-228600" algn="l" rtl="0">
              <a:spcBef>
                <a:spcPts val="600"/>
              </a:spcBef>
              <a:spcAft>
                <a:spcPts val="0"/>
              </a:spcAft>
              <a:buSzPts val="1400"/>
              <a:buNone/>
              <a:defRPr sz="2100"/>
            </a:lvl1pPr>
            <a:lvl2pPr marL="914400" lvl="1" indent="-228600" algn="l" rtl="0">
              <a:spcBef>
                <a:spcPts val="525"/>
              </a:spcBef>
              <a:spcAft>
                <a:spcPts val="0"/>
              </a:spcAft>
              <a:buSzPts val="1400"/>
              <a:buNone/>
              <a:defRPr sz="1800"/>
            </a:lvl2pPr>
            <a:lvl3pPr marL="1371600" lvl="2" indent="-228600" algn="l" rtl="0">
              <a:spcBef>
                <a:spcPts val="450"/>
              </a:spcBef>
              <a:spcAft>
                <a:spcPts val="0"/>
              </a:spcAft>
              <a:buSzPts val="1400"/>
              <a:buNone/>
              <a:defRPr sz="1500"/>
            </a:lvl3pPr>
            <a:lvl4pPr marL="1828800" lvl="3" indent="-228600" algn="l" rtl="0">
              <a:spcBef>
                <a:spcPts val="375"/>
              </a:spcBef>
              <a:spcAft>
                <a:spcPts val="0"/>
              </a:spcAft>
              <a:buSzPts val="1400"/>
              <a:buNone/>
              <a:defRPr sz="1350"/>
            </a:lvl4pPr>
            <a:lvl5pPr marL="2286000" lvl="4" indent="-228600" algn="l" rtl="0">
              <a:spcBef>
                <a:spcPts val="375"/>
              </a:spcBef>
              <a:spcAft>
                <a:spcPts val="0"/>
              </a:spcAft>
              <a:buSzPts val="1400"/>
              <a:buNone/>
              <a:defRPr sz="1350"/>
            </a:lvl5pPr>
            <a:lvl6pPr marL="2743200" lvl="5" indent="-228600" algn="l" rtl="0">
              <a:spcBef>
                <a:spcPts val="375"/>
              </a:spcBef>
              <a:spcAft>
                <a:spcPts val="0"/>
              </a:spcAft>
              <a:buSzPts val="1400"/>
              <a:buNone/>
              <a:defRPr sz="1350"/>
            </a:lvl6pPr>
            <a:lvl7pPr marL="3200400" lvl="6" indent="-228600" algn="l" rtl="0">
              <a:spcBef>
                <a:spcPts val="375"/>
              </a:spcBef>
              <a:spcAft>
                <a:spcPts val="0"/>
              </a:spcAft>
              <a:buSzPts val="1400"/>
              <a:buNone/>
              <a:defRPr sz="1350"/>
            </a:lvl7pPr>
            <a:lvl8pPr marL="3657600" lvl="7" indent="-228600" algn="l" rtl="0">
              <a:spcBef>
                <a:spcPts val="375"/>
              </a:spcBef>
              <a:spcAft>
                <a:spcPts val="0"/>
              </a:spcAft>
              <a:buSzPts val="1400"/>
              <a:buNone/>
              <a:defRPr sz="1350"/>
            </a:lvl8pPr>
            <a:lvl9pPr marL="4114800" lvl="8" indent="-228600" algn="l" rtl="0">
              <a:spcBef>
                <a:spcPts val="375"/>
              </a:spcBef>
              <a:spcAft>
                <a:spcPts val="0"/>
              </a:spcAft>
              <a:buSzPts val="1400"/>
              <a:buNone/>
              <a:defRPr sz="1350"/>
            </a:lvl9pPr>
          </a:lstStyle>
          <a:p>
            <a:endParaRPr/>
          </a:p>
        </p:txBody>
      </p:sp>
      <p:sp>
        <p:nvSpPr>
          <p:cNvPr id="83" name="Google Shape;83;p19"/>
          <p:cNvSpPr txBox="1">
            <a:spLocks noGrp="1"/>
          </p:cNvSpPr>
          <p:nvPr>
            <p:ph type="body" idx="2"/>
          </p:nvPr>
        </p:nvSpPr>
        <p:spPr>
          <a:xfrm>
            <a:off x="4646613" y="1200151"/>
            <a:ext cx="4038600" cy="3393300"/>
          </a:xfrm>
          <a:prstGeom prst="rect">
            <a:avLst/>
          </a:prstGeom>
          <a:noFill/>
          <a:ln>
            <a:noFill/>
          </a:ln>
        </p:spPr>
        <p:txBody>
          <a:bodyPr spcFirstLastPara="1" wrap="square" lIns="90000" tIns="46800" rIns="90000" bIns="46800" anchor="t" anchorCtr="0">
            <a:noAutofit/>
          </a:bodyPr>
          <a:lstStyle>
            <a:lvl1pPr marL="457200" lvl="0" indent="-228600" algn="l" rtl="0">
              <a:spcBef>
                <a:spcPts val="600"/>
              </a:spcBef>
              <a:spcAft>
                <a:spcPts val="0"/>
              </a:spcAft>
              <a:buSzPts val="1400"/>
              <a:buNone/>
              <a:defRPr sz="2100"/>
            </a:lvl1pPr>
            <a:lvl2pPr marL="914400" lvl="1" indent="-228600" algn="l" rtl="0">
              <a:spcBef>
                <a:spcPts val="525"/>
              </a:spcBef>
              <a:spcAft>
                <a:spcPts val="0"/>
              </a:spcAft>
              <a:buSzPts val="1400"/>
              <a:buNone/>
              <a:defRPr sz="1800"/>
            </a:lvl2pPr>
            <a:lvl3pPr marL="1371600" lvl="2" indent="-228600" algn="l" rtl="0">
              <a:spcBef>
                <a:spcPts val="450"/>
              </a:spcBef>
              <a:spcAft>
                <a:spcPts val="0"/>
              </a:spcAft>
              <a:buSzPts val="1400"/>
              <a:buNone/>
              <a:defRPr sz="1500"/>
            </a:lvl3pPr>
            <a:lvl4pPr marL="1828800" lvl="3" indent="-228600" algn="l" rtl="0">
              <a:spcBef>
                <a:spcPts val="375"/>
              </a:spcBef>
              <a:spcAft>
                <a:spcPts val="0"/>
              </a:spcAft>
              <a:buSzPts val="1400"/>
              <a:buNone/>
              <a:defRPr sz="1350"/>
            </a:lvl4pPr>
            <a:lvl5pPr marL="2286000" lvl="4" indent="-228600" algn="l" rtl="0">
              <a:spcBef>
                <a:spcPts val="375"/>
              </a:spcBef>
              <a:spcAft>
                <a:spcPts val="0"/>
              </a:spcAft>
              <a:buSzPts val="1400"/>
              <a:buNone/>
              <a:defRPr sz="1350"/>
            </a:lvl5pPr>
            <a:lvl6pPr marL="2743200" lvl="5" indent="-228600" algn="l" rtl="0">
              <a:spcBef>
                <a:spcPts val="375"/>
              </a:spcBef>
              <a:spcAft>
                <a:spcPts val="0"/>
              </a:spcAft>
              <a:buSzPts val="1400"/>
              <a:buNone/>
              <a:defRPr sz="1350"/>
            </a:lvl6pPr>
            <a:lvl7pPr marL="3200400" lvl="6" indent="-228600" algn="l" rtl="0">
              <a:spcBef>
                <a:spcPts val="375"/>
              </a:spcBef>
              <a:spcAft>
                <a:spcPts val="0"/>
              </a:spcAft>
              <a:buSzPts val="1400"/>
              <a:buNone/>
              <a:defRPr sz="1350"/>
            </a:lvl7pPr>
            <a:lvl8pPr marL="3657600" lvl="7" indent="-228600" algn="l" rtl="0">
              <a:spcBef>
                <a:spcPts val="375"/>
              </a:spcBef>
              <a:spcAft>
                <a:spcPts val="0"/>
              </a:spcAft>
              <a:buSzPts val="1400"/>
              <a:buNone/>
              <a:defRPr sz="1350"/>
            </a:lvl8pPr>
            <a:lvl9pPr marL="4114800" lvl="8" indent="-228600" algn="l" rtl="0">
              <a:spcBef>
                <a:spcPts val="375"/>
              </a:spcBef>
              <a:spcAft>
                <a:spcPts val="0"/>
              </a:spcAft>
              <a:buSzPts val="1400"/>
              <a:buNone/>
              <a:defRPr sz="1350"/>
            </a:lvl9pPr>
          </a:lstStyle>
          <a:p>
            <a:endParaRPr/>
          </a:p>
        </p:txBody>
      </p:sp>
      <p:sp>
        <p:nvSpPr>
          <p:cNvPr id="84" name="Google Shape;84;p19"/>
          <p:cNvSpPr txBox="1">
            <a:spLocks noGrp="1"/>
          </p:cNvSpPr>
          <p:nvPr>
            <p:ph type="sldNum" idx="12"/>
          </p:nvPr>
        </p:nvSpPr>
        <p:spPr>
          <a:xfrm>
            <a:off x="6553201" y="4683920"/>
            <a:ext cx="2132100" cy="356100"/>
          </a:xfrm>
          <a:prstGeom prst="rect">
            <a:avLst/>
          </a:prstGeom>
          <a:noFill/>
          <a:ln>
            <a:noFill/>
          </a:ln>
        </p:spPr>
        <p:txBody>
          <a:bodyPr spcFirstLastPara="1" wrap="square" lIns="90000" tIns="46800" rIns="90000" bIns="46800" anchor="t" anchorCtr="0">
            <a:noAutofit/>
          </a:bodyPr>
          <a:lstStyle>
            <a:lvl1pPr marL="0" lvl="0" indent="0" algn="l" rtl="0">
              <a:spcBef>
                <a:spcPts val="0"/>
              </a:spcBef>
              <a:buNone/>
              <a:defRPr sz="1800" b="0" i="0" u="none" strike="noStrike" cap="none">
                <a:solidFill>
                  <a:srgbClr val="000000"/>
                </a:solidFill>
                <a:latin typeface="Arial"/>
                <a:ea typeface="Arial"/>
                <a:cs typeface="Arial"/>
                <a:sym typeface="Arial"/>
              </a:defRPr>
            </a:lvl1pPr>
            <a:lvl2pPr marL="0" lvl="1" indent="0" algn="l" rtl="0">
              <a:spcBef>
                <a:spcPts val="0"/>
              </a:spcBef>
              <a:buNone/>
              <a:defRPr sz="1800" b="0" i="0" u="none" strike="noStrike" cap="none">
                <a:solidFill>
                  <a:srgbClr val="000000"/>
                </a:solidFill>
                <a:latin typeface="Arial"/>
                <a:ea typeface="Arial"/>
                <a:cs typeface="Arial"/>
                <a:sym typeface="Arial"/>
              </a:defRPr>
            </a:lvl2pPr>
            <a:lvl3pPr marL="0" lvl="2" indent="0" algn="l" rtl="0">
              <a:spcBef>
                <a:spcPts val="0"/>
              </a:spcBef>
              <a:buNone/>
              <a:defRPr sz="1800" b="0" i="0" u="none" strike="noStrike" cap="none">
                <a:solidFill>
                  <a:srgbClr val="000000"/>
                </a:solidFill>
                <a:latin typeface="Arial"/>
                <a:ea typeface="Arial"/>
                <a:cs typeface="Arial"/>
                <a:sym typeface="Arial"/>
              </a:defRPr>
            </a:lvl3pPr>
            <a:lvl4pPr marL="0" lvl="3" indent="0" algn="l" rtl="0">
              <a:spcBef>
                <a:spcPts val="0"/>
              </a:spcBef>
              <a:buNone/>
              <a:defRPr sz="1800" b="0" i="0" u="none" strike="noStrike" cap="none">
                <a:solidFill>
                  <a:srgbClr val="000000"/>
                </a:solidFill>
                <a:latin typeface="Arial"/>
                <a:ea typeface="Arial"/>
                <a:cs typeface="Arial"/>
                <a:sym typeface="Arial"/>
              </a:defRPr>
            </a:lvl4pPr>
            <a:lvl5pPr marL="0" lvl="4" indent="0" algn="l" rtl="0">
              <a:spcBef>
                <a:spcPts val="0"/>
              </a:spcBef>
              <a:buNone/>
              <a:defRPr sz="1800" b="0" i="0" u="none" strike="noStrike" cap="none">
                <a:solidFill>
                  <a:srgbClr val="000000"/>
                </a:solidFill>
                <a:latin typeface="Arial"/>
                <a:ea typeface="Arial"/>
                <a:cs typeface="Arial"/>
                <a:sym typeface="Arial"/>
              </a:defRPr>
            </a:lvl5pPr>
            <a:lvl6pPr marL="0" lvl="5" indent="0" algn="l" rtl="0">
              <a:spcBef>
                <a:spcPts val="0"/>
              </a:spcBef>
              <a:buNone/>
              <a:defRPr sz="1800" b="0" i="0" u="none" strike="noStrike" cap="none">
                <a:solidFill>
                  <a:srgbClr val="000000"/>
                </a:solidFill>
                <a:latin typeface="Arial"/>
                <a:ea typeface="Arial"/>
                <a:cs typeface="Arial"/>
                <a:sym typeface="Arial"/>
              </a:defRPr>
            </a:lvl6pPr>
            <a:lvl7pPr marL="0" lvl="6" indent="0" algn="l" rtl="0">
              <a:spcBef>
                <a:spcPts val="0"/>
              </a:spcBef>
              <a:buNone/>
              <a:defRPr sz="1800" b="0" i="0" u="none" strike="noStrike" cap="none">
                <a:solidFill>
                  <a:srgbClr val="000000"/>
                </a:solidFill>
                <a:latin typeface="Arial"/>
                <a:ea typeface="Arial"/>
                <a:cs typeface="Arial"/>
                <a:sym typeface="Arial"/>
              </a:defRPr>
            </a:lvl7pPr>
            <a:lvl8pPr marL="0" lvl="7" indent="0" algn="l" rtl="0">
              <a:spcBef>
                <a:spcPts val="0"/>
              </a:spcBef>
              <a:buNone/>
              <a:defRPr sz="1800" b="0" i="0" u="none" strike="noStrike" cap="none">
                <a:solidFill>
                  <a:srgbClr val="000000"/>
                </a:solidFill>
                <a:latin typeface="Arial"/>
                <a:ea typeface="Arial"/>
                <a:cs typeface="Arial"/>
                <a:sym typeface="Arial"/>
              </a:defRPr>
            </a:lvl8pPr>
            <a:lvl9pPr marL="0" lvl="8" indent="0" algn="l" rtl="0">
              <a:spcBef>
                <a:spcPts val="0"/>
              </a:spcBef>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pic>
        <p:nvPicPr>
          <p:cNvPr id="86" name="Google Shape;86;p20"/>
          <p:cNvPicPr preferRelativeResize="0"/>
          <p:nvPr/>
        </p:nvPicPr>
        <p:blipFill rotWithShape="1">
          <a:blip r:embed="rId2">
            <a:alphaModFix/>
          </a:blip>
          <a:srcRect/>
          <a:stretch/>
        </p:blipFill>
        <p:spPr>
          <a:xfrm>
            <a:off x="6858000" y="4364258"/>
            <a:ext cx="1714500" cy="639324"/>
          </a:xfrm>
          <a:prstGeom prst="rect">
            <a:avLst/>
          </a:prstGeom>
          <a:noFill/>
          <a:ln>
            <a:noFill/>
          </a:ln>
        </p:spPr>
      </p:pic>
      <p:sp>
        <p:nvSpPr>
          <p:cNvPr id="87" name="Google Shape;87;p20"/>
          <p:cNvSpPr txBox="1">
            <a:spLocks noGrp="1"/>
          </p:cNvSpPr>
          <p:nvPr>
            <p:ph type="title"/>
          </p:nvPr>
        </p:nvSpPr>
        <p:spPr>
          <a:xfrm>
            <a:off x="457200" y="205978"/>
            <a:ext cx="8229600" cy="857400"/>
          </a:xfrm>
          <a:prstGeom prst="rect">
            <a:avLst/>
          </a:prstGeom>
          <a:noFill/>
          <a:ln>
            <a:noFill/>
          </a:ln>
        </p:spPr>
        <p:txBody>
          <a:bodyPr spcFirstLastPara="1" wrap="square" lIns="90000" tIns="46800" rIns="90000" bIns="468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8" name="Google Shape;88;p20"/>
          <p:cNvSpPr txBox="1">
            <a:spLocks noGrp="1"/>
          </p:cNvSpPr>
          <p:nvPr>
            <p:ph type="body" idx="1"/>
          </p:nvPr>
        </p:nvSpPr>
        <p:spPr>
          <a:xfrm>
            <a:off x="457200" y="1151335"/>
            <a:ext cx="4040100" cy="480000"/>
          </a:xfrm>
          <a:prstGeom prst="rect">
            <a:avLst/>
          </a:prstGeom>
          <a:noFill/>
          <a:ln>
            <a:noFill/>
          </a:ln>
        </p:spPr>
        <p:txBody>
          <a:bodyPr spcFirstLastPara="1" wrap="square" lIns="90000" tIns="46800" rIns="90000" bIns="46800" anchor="b" anchorCtr="0">
            <a:noAutofit/>
          </a:bodyPr>
          <a:lstStyle>
            <a:lvl1pPr marL="457200" lvl="0" indent="-228600" algn="l" rtl="0">
              <a:spcBef>
                <a:spcPts val="600"/>
              </a:spcBef>
              <a:spcAft>
                <a:spcPts val="0"/>
              </a:spcAft>
              <a:buSzPts val="1800"/>
              <a:buNone/>
              <a:defRPr sz="1800" b="1"/>
            </a:lvl1pPr>
            <a:lvl2pPr marL="914400" lvl="1" indent="-228600" algn="l" rtl="0">
              <a:spcBef>
                <a:spcPts val="525"/>
              </a:spcBef>
              <a:spcAft>
                <a:spcPts val="0"/>
              </a:spcAft>
              <a:buSzPts val="1500"/>
              <a:buNone/>
              <a:defRPr sz="1500" b="1"/>
            </a:lvl2pPr>
            <a:lvl3pPr marL="1371600" lvl="2" indent="-228600" algn="l" rtl="0">
              <a:spcBef>
                <a:spcPts val="450"/>
              </a:spcBef>
              <a:spcAft>
                <a:spcPts val="0"/>
              </a:spcAft>
              <a:buSzPts val="1350"/>
              <a:buNone/>
              <a:defRPr sz="1350" b="1"/>
            </a:lvl3pPr>
            <a:lvl4pPr marL="1828800" lvl="3" indent="-228600" algn="l" rtl="0">
              <a:spcBef>
                <a:spcPts val="375"/>
              </a:spcBef>
              <a:spcAft>
                <a:spcPts val="0"/>
              </a:spcAft>
              <a:buSzPts val="1200"/>
              <a:buNone/>
              <a:defRPr sz="1200" b="1"/>
            </a:lvl4pPr>
            <a:lvl5pPr marL="2286000" lvl="4" indent="-228600" algn="l" rtl="0">
              <a:spcBef>
                <a:spcPts val="375"/>
              </a:spcBef>
              <a:spcAft>
                <a:spcPts val="0"/>
              </a:spcAft>
              <a:buSzPts val="1200"/>
              <a:buNone/>
              <a:defRPr sz="1200" b="1"/>
            </a:lvl5pPr>
            <a:lvl6pPr marL="2743200" lvl="5" indent="-228600" algn="l" rtl="0">
              <a:spcBef>
                <a:spcPts val="375"/>
              </a:spcBef>
              <a:spcAft>
                <a:spcPts val="0"/>
              </a:spcAft>
              <a:buSzPts val="1200"/>
              <a:buNone/>
              <a:defRPr sz="1200" b="1"/>
            </a:lvl6pPr>
            <a:lvl7pPr marL="3200400" lvl="6" indent="-228600" algn="l" rtl="0">
              <a:spcBef>
                <a:spcPts val="375"/>
              </a:spcBef>
              <a:spcAft>
                <a:spcPts val="0"/>
              </a:spcAft>
              <a:buSzPts val="1200"/>
              <a:buNone/>
              <a:defRPr sz="1200" b="1"/>
            </a:lvl7pPr>
            <a:lvl8pPr marL="3657600" lvl="7" indent="-228600" algn="l" rtl="0">
              <a:spcBef>
                <a:spcPts val="375"/>
              </a:spcBef>
              <a:spcAft>
                <a:spcPts val="0"/>
              </a:spcAft>
              <a:buSzPts val="1200"/>
              <a:buNone/>
              <a:defRPr sz="1200" b="1"/>
            </a:lvl8pPr>
            <a:lvl9pPr marL="4114800" lvl="8" indent="-228600" algn="l" rtl="0">
              <a:spcBef>
                <a:spcPts val="375"/>
              </a:spcBef>
              <a:spcAft>
                <a:spcPts val="0"/>
              </a:spcAft>
              <a:buSzPts val="1200"/>
              <a:buNone/>
              <a:defRPr sz="1200" b="1"/>
            </a:lvl9pPr>
          </a:lstStyle>
          <a:p>
            <a:endParaRPr/>
          </a:p>
        </p:txBody>
      </p:sp>
      <p:sp>
        <p:nvSpPr>
          <p:cNvPr id="89" name="Google Shape;89;p20"/>
          <p:cNvSpPr txBox="1">
            <a:spLocks noGrp="1"/>
          </p:cNvSpPr>
          <p:nvPr>
            <p:ph type="body" idx="2"/>
          </p:nvPr>
        </p:nvSpPr>
        <p:spPr>
          <a:xfrm>
            <a:off x="457200" y="1631156"/>
            <a:ext cx="4040100" cy="2963400"/>
          </a:xfrm>
          <a:prstGeom prst="rect">
            <a:avLst/>
          </a:prstGeom>
          <a:noFill/>
          <a:ln>
            <a:noFill/>
          </a:ln>
        </p:spPr>
        <p:txBody>
          <a:bodyPr spcFirstLastPara="1" wrap="square" lIns="90000" tIns="46800" rIns="90000" bIns="46800" anchor="t" anchorCtr="0">
            <a:noAutofit/>
          </a:bodyPr>
          <a:lstStyle>
            <a:lvl1pPr marL="457200" lvl="0" indent="-228600" algn="l" rtl="0">
              <a:spcBef>
                <a:spcPts val="600"/>
              </a:spcBef>
              <a:spcAft>
                <a:spcPts val="0"/>
              </a:spcAft>
              <a:buSzPts val="1400"/>
              <a:buNone/>
              <a:defRPr sz="1800"/>
            </a:lvl1pPr>
            <a:lvl2pPr marL="914400" lvl="1" indent="-228600" algn="l" rtl="0">
              <a:spcBef>
                <a:spcPts val="525"/>
              </a:spcBef>
              <a:spcAft>
                <a:spcPts val="0"/>
              </a:spcAft>
              <a:buSzPts val="1400"/>
              <a:buNone/>
              <a:defRPr sz="1500"/>
            </a:lvl2pPr>
            <a:lvl3pPr marL="1371600" lvl="2" indent="-228600" algn="l" rtl="0">
              <a:spcBef>
                <a:spcPts val="450"/>
              </a:spcBef>
              <a:spcAft>
                <a:spcPts val="0"/>
              </a:spcAft>
              <a:buSzPts val="1400"/>
              <a:buNone/>
              <a:defRPr sz="1350"/>
            </a:lvl3pPr>
            <a:lvl4pPr marL="1828800" lvl="3" indent="-228600" algn="l" rtl="0">
              <a:spcBef>
                <a:spcPts val="375"/>
              </a:spcBef>
              <a:spcAft>
                <a:spcPts val="0"/>
              </a:spcAft>
              <a:buSzPts val="1400"/>
              <a:buNone/>
              <a:defRPr sz="1200"/>
            </a:lvl4pPr>
            <a:lvl5pPr marL="2286000" lvl="4" indent="-228600" algn="l" rtl="0">
              <a:spcBef>
                <a:spcPts val="375"/>
              </a:spcBef>
              <a:spcAft>
                <a:spcPts val="0"/>
              </a:spcAft>
              <a:buSzPts val="1400"/>
              <a:buNone/>
              <a:defRPr sz="1200"/>
            </a:lvl5pPr>
            <a:lvl6pPr marL="2743200" lvl="5" indent="-228600" algn="l" rtl="0">
              <a:spcBef>
                <a:spcPts val="375"/>
              </a:spcBef>
              <a:spcAft>
                <a:spcPts val="0"/>
              </a:spcAft>
              <a:buSzPts val="1400"/>
              <a:buNone/>
              <a:defRPr sz="1200"/>
            </a:lvl6pPr>
            <a:lvl7pPr marL="3200400" lvl="6" indent="-228600" algn="l" rtl="0">
              <a:spcBef>
                <a:spcPts val="375"/>
              </a:spcBef>
              <a:spcAft>
                <a:spcPts val="0"/>
              </a:spcAft>
              <a:buSzPts val="1400"/>
              <a:buNone/>
              <a:defRPr sz="1200"/>
            </a:lvl7pPr>
            <a:lvl8pPr marL="3657600" lvl="7" indent="-228600" algn="l" rtl="0">
              <a:spcBef>
                <a:spcPts val="375"/>
              </a:spcBef>
              <a:spcAft>
                <a:spcPts val="0"/>
              </a:spcAft>
              <a:buSzPts val="1400"/>
              <a:buNone/>
              <a:defRPr sz="1200"/>
            </a:lvl8pPr>
            <a:lvl9pPr marL="4114800" lvl="8" indent="-228600" algn="l" rtl="0">
              <a:spcBef>
                <a:spcPts val="375"/>
              </a:spcBef>
              <a:spcAft>
                <a:spcPts val="0"/>
              </a:spcAft>
              <a:buSzPts val="1400"/>
              <a:buNone/>
              <a:defRPr sz="1200"/>
            </a:lvl9pPr>
          </a:lstStyle>
          <a:p>
            <a:endParaRPr/>
          </a:p>
        </p:txBody>
      </p:sp>
      <p:sp>
        <p:nvSpPr>
          <p:cNvPr id="90" name="Google Shape;90;p20"/>
          <p:cNvSpPr txBox="1">
            <a:spLocks noGrp="1"/>
          </p:cNvSpPr>
          <p:nvPr>
            <p:ph type="body" idx="3"/>
          </p:nvPr>
        </p:nvSpPr>
        <p:spPr>
          <a:xfrm>
            <a:off x="4645026" y="1151335"/>
            <a:ext cx="4041900" cy="480000"/>
          </a:xfrm>
          <a:prstGeom prst="rect">
            <a:avLst/>
          </a:prstGeom>
          <a:noFill/>
          <a:ln>
            <a:noFill/>
          </a:ln>
        </p:spPr>
        <p:txBody>
          <a:bodyPr spcFirstLastPara="1" wrap="square" lIns="90000" tIns="46800" rIns="90000" bIns="46800" anchor="b" anchorCtr="0">
            <a:noAutofit/>
          </a:bodyPr>
          <a:lstStyle>
            <a:lvl1pPr marL="457200" lvl="0" indent="-228600" algn="l" rtl="0">
              <a:spcBef>
                <a:spcPts val="600"/>
              </a:spcBef>
              <a:spcAft>
                <a:spcPts val="0"/>
              </a:spcAft>
              <a:buSzPts val="1800"/>
              <a:buNone/>
              <a:defRPr sz="1800" b="1"/>
            </a:lvl1pPr>
            <a:lvl2pPr marL="914400" lvl="1" indent="-228600" algn="l" rtl="0">
              <a:spcBef>
                <a:spcPts val="525"/>
              </a:spcBef>
              <a:spcAft>
                <a:spcPts val="0"/>
              </a:spcAft>
              <a:buSzPts val="1500"/>
              <a:buNone/>
              <a:defRPr sz="1500" b="1"/>
            </a:lvl2pPr>
            <a:lvl3pPr marL="1371600" lvl="2" indent="-228600" algn="l" rtl="0">
              <a:spcBef>
                <a:spcPts val="450"/>
              </a:spcBef>
              <a:spcAft>
                <a:spcPts val="0"/>
              </a:spcAft>
              <a:buSzPts val="1350"/>
              <a:buNone/>
              <a:defRPr sz="1350" b="1"/>
            </a:lvl3pPr>
            <a:lvl4pPr marL="1828800" lvl="3" indent="-228600" algn="l" rtl="0">
              <a:spcBef>
                <a:spcPts val="375"/>
              </a:spcBef>
              <a:spcAft>
                <a:spcPts val="0"/>
              </a:spcAft>
              <a:buSzPts val="1200"/>
              <a:buNone/>
              <a:defRPr sz="1200" b="1"/>
            </a:lvl4pPr>
            <a:lvl5pPr marL="2286000" lvl="4" indent="-228600" algn="l" rtl="0">
              <a:spcBef>
                <a:spcPts val="375"/>
              </a:spcBef>
              <a:spcAft>
                <a:spcPts val="0"/>
              </a:spcAft>
              <a:buSzPts val="1200"/>
              <a:buNone/>
              <a:defRPr sz="1200" b="1"/>
            </a:lvl5pPr>
            <a:lvl6pPr marL="2743200" lvl="5" indent="-228600" algn="l" rtl="0">
              <a:spcBef>
                <a:spcPts val="375"/>
              </a:spcBef>
              <a:spcAft>
                <a:spcPts val="0"/>
              </a:spcAft>
              <a:buSzPts val="1200"/>
              <a:buNone/>
              <a:defRPr sz="1200" b="1"/>
            </a:lvl6pPr>
            <a:lvl7pPr marL="3200400" lvl="6" indent="-228600" algn="l" rtl="0">
              <a:spcBef>
                <a:spcPts val="375"/>
              </a:spcBef>
              <a:spcAft>
                <a:spcPts val="0"/>
              </a:spcAft>
              <a:buSzPts val="1200"/>
              <a:buNone/>
              <a:defRPr sz="1200" b="1"/>
            </a:lvl7pPr>
            <a:lvl8pPr marL="3657600" lvl="7" indent="-228600" algn="l" rtl="0">
              <a:spcBef>
                <a:spcPts val="375"/>
              </a:spcBef>
              <a:spcAft>
                <a:spcPts val="0"/>
              </a:spcAft>
              <a:buSzPts val="1200"/>
              <a:buNone/>
              <a:defRPr sz="1200" b="1"/>
            </a:lvl8pPr>
            <a:lvl9pPr marL="4114800" lvl="8" indent="-228600" algn="l" rtl="0">
              <a:spcBef>
                <a:spcPts val="375"/>
              </a:spcBef>
              <a:spcAft>
                <a:spcPts val="0"/>
              </a:spcAft>
              <a:buSzPts val="1200"/>
              <a:buNone/>
              <a:defRPr sz="1200" b="1"/>
            </a:lvl9pPr>
          </a:lstStyle>
          <a:p>
            <a:endParaRPr/>
          </a:p>
        </p:txBody>
      </p:sp>
      <p:sp>
        <p:nvSpPr>
          <p:cNvPr id="91" name="Google Shape;91;p20"/>
          <p:cNvSpPr txBox="1">
            <a:spLocks noGrp="1"/>
          </p:cNvSpPr>
          <p:nvPr>
            <p:ph type="body" idx="4"/>
          </p:nvPr>
        </p:nvSpPr>
        <p:spPr>
          <a:xfrm>
            <a:off x="4645026" y="1631156"/>
            <a:ext cx="4041900" cy="2963400"/>
          </a:xfrm>
          <a:prstGeom prst="rect">
            <a:avLst/>
          </a:prstGeom>
          <a:noFill/>
          <a:ln>
            <a:noFill/>
          </a:ln>
        </p:spPr>
        <p:txBody>
          <a:bodyPr spcFirstLastPara="1" wrap="square" lIns="90000" tIns="46800" rIns="90000" bIns="46800" anchor="t" anchorCtr="0">
            <a:noAutofit/>
          </a:bodyPr>
          <a:lstStyle>
            <a:lvl1pPr marL="457200" lvl="0" indent="-228600" algn="l" rtl="0">
              <a:spcBef>
                <a:spcPts val="600"/>
              </a:spcBef>
              <a:spcAft>
                <a:spcPts val="0"/>
              </a:spcAft>
              <a:buSzPts val="1400"/>
              <a:buNone/>
              <a:defRPr sz="1800"/>
            </a:lvl1pPr>
            <a:lvl2pPr marL="914400" lvl="1" indent="-228600" algn="l" rtl="0">
              <a:spcBef>
                <a:spcPts val="525"/>
              </a:spcBef>
              <a:spcAft>
                <a:spcPts val="0"/>
              </a:spcAft>
              <a:buSzPts val="1400"/>
              <a:buNone/>
              <a:defRPr sz="1500"/>
            </a:lvl2pPr>
            <a:lvl3pPr marL="1371600" lvl="2" indent="-228600" algn="l" rtl="0">
              <a:spcBef>
                <a:spcPts val="450"/>
              </a:spcBef>
              <a:spcAft>
                <a:spcPts val="0"/>
              </a:spcAft>
              <a:buSzPts val="1400"/>
              <a:buNone/>
              <a:defRPr sz="1350"/>
            </a:lvl3pPr>
            <a:lvl4pPr marL="1828800" lvl="3" indent="-228600" algn="l" rtl="0">
              <a:spcBef>
                <a:spcPts val="375"/>
              </a:spcBef>
              <a:spcAft>
                <a:spcPts val="0"/>
              </a:spcAft>
              <a:buSzPts val="1400"/>
              <a:buNone/>
              <a:defRPr sz="1200"/>
            </a:lvl4pPr>
            <a:lvl5pPr marL="2286000" lvl="4" indent="-228600" algn="l" rtl="0">
              <a:spcBef>
                <a:spcPts val="375"/>
              </a:spcBef>
              <a:spcAft>
                <a:spcPts val="0"/>
              </a:spcAft>
              <a:buSzPts val="1400"/>
              <a:buNone/>
              <a:defRPr sz="1200"/>
            </a:lvl5pPr>
            <a:lvl6pPr marL="2743200" lvl="5" indent="-228600" algn="l" rtl="0">
              <a:spcBef>
                <a:spcPts val="375"/>
              </a:spcBef>
              <a:spcAft>
                <a:spcPts val="0"/>
              </a:spcAft>
              <a:buSzPts val="1400"/>
              <a:buNone/>
              <a:defRPr sz="1200"/>
            </a:lvl6pPr>
            <a:lvl7pPr marL="3200400" lvl="6" indent="-228600" algn="l" rtl="0">
              <a:spcBef>
                <a:spcPts val="375"/>
              </a:spcBef>
              <a:spcAft>
                <a:spcPts val="0"/>
              </a:spcAft>
              <a:buSzPts val="1400"/>
              <a:buNone/>
              <a:defRPr sz="1200"/>
            </a:lvl7pPr>
            <a:lvl8pPr marL="3657600" lvl="7" indent="-228600" algn="l" rtl="0">
              <a:spcBef>
                <a:spcPts val="375"/>
              </a:spcBef>
              <a:spcAft>
                <a:spcPts val="0"/>
              </a:spcAft>
              <a:buSzPts val="1400"/>
              <a:buNone/>
              <a:defRPr sz="1200"/>
            </a:lvl8pPr>
            <a:lvl9pPr marL="4114800" lvl="8" indent="-228600" algn="l" rtl="0">
              <a:spcBef>
                <a:spcPts val="375"/>
              </a:spcBef>
              <a:spcAft>
                <a:spcPts val="0"/>
              </a:spcAft>
              <a:buSzPts val="1400"/>
              <a:buNone/>
              <a:defRPr sz="1200"/>
            </a:lvl9pPr>
          </a:lstStyle>
          <a:p>
            <a:endParaRPr/>
          </a:p>
        </p:txBody>
      </p:sp>
      <p:sp>
        <p:nvSpPr>
          <p:cNvPr id="92" name="Google Shape;92;p20"/>
          <p:cNvSpPr txBox="1">
            <a:spLocks noGrp="1"/>
          </p:cNvSpPr>
          <p:nvPr>
            <p:ph type="sldNum" idx="12"/>
          </p:nvPr>
        </p:nvSpPr>
        <p:spPr>
          <a:xfrm>
            <a:off x="6553201" y="4683920"/>
            <a:ext cx="2132100" cy="356100"/>
          </a:xfrm>
          <a:prstGeom prst="rect">
            <a:avLst/>
          </a:prstGeom>
          <a:noFill/>
          <a:ln>
            <a:noFill/>
          </a:ln>
        </p:spPr>
        <p:txBody>
          <a:bodyPr spcFirstLastPara="1" wrap="square" lIns="90000" tIns="46800" rIns="90000" bIns="46800" anchor="t" anchorCtr="0">
            <a:noAutofit/>
          </a:bodyPr>
          <a:lstStyle>
            <a:lvl1pPr marL="0" lvl="0" indent="0" algn="l" rtl="0">
              <a:spcBef>
                <a:spcPts val="0"/>
              </a:spcBef>
              <a:buNone/>
              <a:defRPr sz="1800" b="0" i="0" u="none" strike="noStrike" cap="none">
                <a:solidFill>
                  <a:srgbClr val="000000"/>
                </a:solidFill>
                <a:latin typeface="Arial"/>
                <a:ea typeface="Arial"/>
                <a:cs typeface="Arial"/>
                <a:sym typeface="Arial"/>
              </a:defRPr>
            </a:lvl1pPr>
            <a:lvl2pPr marL="0" lvl="1" indent="0" algn="l" rtl="0">
              <a:spcBef>
                <a:spcPts val="0"/>
              </a:spcBef>
              <a:buNone/>
              <a:defRPr sz="1800" b="0" i="0" u="none" strike="noStrike" cap="none">
                <a:solidFill>
                  <a:srgbClr val="000000"/>
                </a:solidFill>
                <a:latin typeface="Arial"/>
                <a:ea typeface="Arial"/>
                <a:cs typeface="Arial"/>
                <a:sym typeface="Arial"/>
              </a:defRPr>
            </a:lvl2pPr>
            <a:lvl3pPr marL="0" lvl="2" indent="0" algn="l" rtl="0">
              <a:spcBef>
                <a:spcPts val="0"/>
              </a:spcBef>
              <a:buNone/>
              <a:defRPr sz="1800" b="0" i="0" u="none" strike="noStrike" cap="none">
                <a:solidFill>
                  <a:srgbClr val="000000"/>
                </a:solidFill>
                <a:latin typeface="Arial"/>
                <a:ea typeface="Arial"/>
                <a:cs typeface="Arial"/>
                <a:sym typeface="Arial"/>
              </a:defRPr>
            </a:lvl3pPr>
            <a:lvl4pPr marL="0" lvl="3" indent="0" algn="l" rtl="0">
              <a:spcBef>
                <a:spcPts val="0"/>
              </a:spcBef>
              <a:buNone/>
              <a:defRPr sz="1800" b="0" i="0" u="none" strike="noStrike" cap="none">
                <a:solidFill>
                  <a:srgbClr val="000000"/>
                </a:solidFill>
                <a:latin typeface="Arial"/>
                <a:ea typeface="Arial"/>
                <a:cs typeface="Arial"/>
                <a:sym typeface="Arial"/>
              </a:defRPr>
            </a:lvl4pPr>
            <a:lvl5pPr marL="0" lvl="4" indent="0" algn="l" rtl="0">
              <a:spcBef>
                <a:spcPts val="0"/>
              </a:spcBef>
              <a:buNone/>
              <a:defRPr sz="1800" b="0" i="0" u="none" strike="noStrike" cap="none">
                <a:solidFill>
                  <a:srgbClr val="000000"/>
                </a:solidFill>
                <a:latin typeface="Arial"/>
                <a:ea typeface="Arial"/>
                <a:cs typeface="Arial"/>
                <a:sym typeface="Arial"/>
              </a:defRPr>
            </a:lvl5pPr>
            <a:lvl6pPr marL="0" lvl="5" indent="0" algn="l" rtl="0">
              <a:spcBef>
                <a:spcPts val="0"/>
              </a:spcBef>
              <a:buNone/>
              <a:defRPr sz="1800" b="0" i="0" u="none" strike="noStrike" cap="none">
                <a:solidFill>
                  <a:srgbClr val="000000"/>
                </a:solidFill>
                <a:latin typeface="Arial"/>
                <a:ea typeface="Arial"/>
                <a:cs typeface="Arial"/>
                <a:sym typeface="Arial"/>
              </a:defRPr>
            </a:lvl6pPr>
            <a:lvl7pPr marL="0" lvl="6" indent="0" algn="l" rtl="0">
              <a:spcBef>
                <a:spcPts val="0"/>
              </a:spcBef>
              <a:buNone/>
              <a:defRPr sz="1800" b="0" i="0" u="none" strike="noStrike" cap="none">
                <a:solidFill>
                  <a:srgbClr val="000000"/>
                </a:solidFill>
                <a:latin typeface="Arial"/>
                <a:ea typeface="Arial"/>
                <a:cs typeface="Arial"/>
                <a:sym typeface="Arial"/>
              </a:defRPr>
            </a:lvl7pPr>
            <a:lvl8pPr marL="0" lvl="7" indent="0" algn="l" rtl="0">
              <a:spcBef>
                <a:spcPts val="0"/>
              </a:spcBef>
              <a:buNone/>
              <a:defRPr sz="1800" b="0" i="0" u="none" strike="noStrike" cap="none">
                <a:solidFill>
                  <a:srgbClr val="000000"/>
                </a:solidFill>
                <a:latin typeface="Arial"/>
                <a:ea typeface="Arial"/>
                <a:cs typeface="Arial"/>
                <a:sym typeface="Arial"/>
              </a:defRPr>
            </a:lvl8pPr>
            <a:lvl9pPr marL="0" lvl="8" indent="0" algn="l" rtl="0">
              <a:spcBef>
                <a:spcPts val="0"/>
              </a:spcBef>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logo">
  <p:cSld name="Blank logo">
    <p:spTree>
      <p:nvGrpSpPr>
        <p:cNvPr id="1" name="Shape 93"/>
        <p:cNvGrpSpPr/>
        <p:nvPr/>
      </p:nvGrpSpPr>
      <p:grpSpPr>
        <a:xfrm>
          <a:off x="0" y="0"/>
          <a:ext cx="0" cy="0"/>
          <a:chOff x="0" y="0"/>
          <a:chExt cx="0" cy="0"/>
        </a:xfrm>
      </p:grpSpPr>
      <p:sp>
        <p:nvSpPr>
          <p:cNvPr id="94" name="Google Shape;94;p21"/>
          <p:cNvSpPr txBox="1">
            <a:spLocks noGrp="1"/>
          </p:cNvSpPr>
          <p:nvPr>
            <p:ph type="sldNum" idx="12"/>
          </p:nvPr>
        </p:nvSpPr>
        <p:spPr>
          <a:xfrm>
            <a:off x="6553201" y="4683920"/>
            <a:ext cx="2132100" cy="356100"/>
          </a:xfrm>
          <a:prstGeom prst="rect">
            <a:avLst/>
          </a:prstGeom>
          <a:noFill/>
          <a:ln>
            <a:noFill/>
          </a:ln>
        </p:spPr>
        <p:txBody>
          <a:bodyPr spcFirstLastPara="1" wrap="square" lIns="90000" tIns="46800" rIns="90000" bIns="468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dirty="0"/>
          </a:p>
        </p:txBody>
      </p:sp>
      <p:pic>
        <p:nvPicPr>
          <p:cNvPr id="95" name="Google Shape;95;p21"/>
          <p:cNvPicPr preferRelativeResize="0"/>
          <p:nvPr/>
        </p:nvPicPr>
        <p:blipFill rotWithShape="1">
          <a:blip r:embed="rId2">
            <a:alphaModFix/>
          </a:blip>
          <a:srcRect/>
          <a:stretch/>
        </p:blipFill>
        <p:spPr>
          <a:xfrm>
            <a:off x="6858000" y="4364258"/>
            <a:ext cx="1714500" cy="6393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2"/>
          <p:cNvSpPr txBox="1">
            <a:spLocks noGrp="1"/>
          </p:cNvSpPr>
          <p:nvPr>
            <p:ph type="sldNum" idx="12"/>
          </p:nvPr>
        </p:nvSpPr>
        <p:spPr>
          <a:xfrm>
            <a:off x="6553201" y="4683920"/>
            <a:ext cx="2132100" cy="356100"/>
          </a:xfrm>
          <a:prstGeom prst="rect">
            <a:avLst/>
          </a:prstGeom>
          <a:noFill/>
          <a:ln>
            <a:noFill/>
          </a:ln>
        </p:spPr>
        <p:txBody>
          <a:bodyPr spcFirstLastPara="1" wrap="square" lIns="90000" tIns="46800" rIns="90000" bIns="46800" anchor="t" anchorCtr="0">
            <a:noAutofit/>
          </a:bodyPr>
          <a:lstStyle>
            <a:lvl1pPr marL="0" lvl="0" indent="0" algn="l" rtl="0">
              <a:spcBef>
                <a:spcPts val="0"/>
              </a:spcBef>
              <a:buNone/>
              <a:defRPr sz="1800" b="0" i="0" u="none" strike="noStrike" cap="none">
                <a:solidFill>
                  <a:srgbClr val="000000"/>
                </a:solidFill>
                <a:latin typeface="Arial"/>
                <a:ea typeface="Arial"/>
                <a:cs typeface="Arial"/>
                <a:sym typeface="Arial"/>
              </a:defRPr>
            </a:lvl1pPr>
            <a:lvl2pPr marL="0" lvl="1" indent="0" algn="l" rtl="0">
              <a:spcBef>
                <a:spcPts val="0"/>
              </a:spcBef>
              <a:buNone/>
              <a:defRPr sz="1800" b="0" i="0" u="none" strike="noStrike" cap="none">
                <a:solidFill>
                  <a:srgbClr val="000000"/>
                </a:solidFill>
                <a:latin typeface="Arial"/>
                <a:ea typeface="Arial"/>
                <a:cs typeface="Arial"/>
                <a:sym typeface="Arial"/>
              </a:defRPr>
            </a:lvl2pPr>
            <a:lvl3pPr marL="0" lvl="2" indent="0" algn="l" rtl="0">
              <a:spcBef>
                <a:spcPts val="0"/>
              </a:spcBef>
              <a:buNone/>
              <a:defRPr sz="1800" b="0" i="0" u="none" strike="noStrike" cap="none">
                <a:solidFill>
                  <a:srgbClr val="000000"/>
                </a:solidFill>
                <a:latin typeface="Arial"/>
                <a:ea typeface="Arial"/>
                <a:cs typeface="Arial"/>
                <a:sym typeface="Arial"/>
              </a:defRPr>
            </a:lvl3pPr>
            <a:lvl4pPr marL="0" lvl="3" indent="0" algn="l" rtl="0">
              <a:spcBef>
                <a:spcPts val="0"/>
              </a:spcBef>
              <a:buNone/>
              <a:defRPr sz="1800" b="0" i="0" u="none" strike="noStrike" cap="none">
                <a:solidFill>
                  <a:srgbClr val="000000"/>
                </a:solidFill>
                <a:latin typeface="Arial"/>
                <a:ea typeface="Arial"/>
                <a:cs typeface="Arial"/>
                <a:sym typeface="Arial"/>
              </a:defRPr>
            </a:lvl4pPr>
            <a:lvl5pPr marL="0" lvl="4" indent="0" algn="l" rtl="0">
              <a:spcBef>
                <a:spcPts val="0"/>
              </a:spcBef>
              <a:buNone/>
              <a:defRPr sz="1800" b="0" i="0" u="none" strike="noStrike" cap="none">
                <a:solidFill>
                  <a:srgbClr val="000000"/>
                </a:solidFill>
                <a:latin typeface="Arial"/>
                <a:ea typeface="Arial"/>
                <a:cs typeface="Arial"/>
                <a:sym typeface="Arial"/>
              </a:defRPr>
            </a:lvl5pPr>
            <a:lvl6pPr marL="0" lvl="5" indent="0" algn="l" rtl="0">
              <a:spcBef>
                <a:spcPts val="0"/>
              </a:spcBef>
              <a:buNone/>
              <a:defRPr sz="1800" b="0" i="0" u="none" strike="noStrike" cap="none">
                <a:solidFill>
                  <a:srgbClr val="000000"/>
                </a:solidFill>
                <a:latin typeface="Arial"/>
                <a:ea typeface="Arial"/>
                <a:cs typeface="Arial"/>
                <a:sym typeface="Arial"/>
              </a:defRPr>
            </a:lvl6pPr>
            <a:lvl7pPr marL="0" lvl="6" indent="0" algn="l" rtl="0">
              <a:spcBef>
                <a:spcPts val="0"/>
              </a:spcBef>
              <a:buNone/>
              <a:defRPr sz="1800" b="0" i="0" u="none" strike="noStrike" cap="none">
                <a:solidFill>
                  <a:srgbClr val="000000"/>
                </a:solidFill>
                <a:latin typeface="Arial"/>
                <a:ea typeface="Arial"/>
                <a:cs typeface="Arial"/>
                <a:sym typeface="Arial"/>
              </a:defRPr>
            </a:lvl7pPr>
            <a:lvl8pPr marL="0" lvl="7" indent="0" algn="l" rtl="0">
              <a:spcBef>
                <a:spcPts val="0"/>
              </a:spcBef>
              <a:buNone/>
              <a:defRPr sz="1800" b="0" i="0" u="none" strike="noStrike" cap="none">
                <a:solidFill>
                  <a:srgbClr val="000000"/>
                </a:solidFill>
                <a:latin typeface="Arial"/>
                <a:ea typeface="Arial"/>
                <a:cs typeface="Arial"/>
                <a:sym typeface="Arial"/>
              </a:defRPr>
            </a:lvl8pPr>
            <a:lvl9pPr marL="0" lvl="8" indent="0" algn="l" rtl="0">
              <a:spcBef>
                <a:spcPts val="0"/>
              </a:spcBef>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98"/>
        <p:cNvGrpSpPr/>
        <p:nvPr/>
      </p:nvGrpSpPr>
      <p:grpSpPr>
        <a:xfrm>
          <a:off x="0" y="0"/>
          <a:ext cx="0" cy="0"/>
          <a:chOff x="0" y="0"/>
          <a:chExt cx="0" cy="0"/>
        </a:xfrm>
      </p:grpSpPr>
      <p:sp>
        <p:nvSpPr>
          <p:cNvPr id="99" name="Google Shape;99;p23"/>
          <p:cNvSpPr txBox="1">
            <a:spLocks noGrp="1"/>
          </p:cNvSpPr>
          <p:nvPr>
            <p:ph type="sldNum" idx="12"/>
          </p:nvPr>
        </p:nvSpPr>
        <p:spPr>
          <a:xfrm>
            <a:off x="6553201" y="4683920"/>
            <a:ext cx="2132100" cy="356100"/>
          </a:xfrm>
          <a:prstGeom prst="rect">
            <a:avLst/>
          </a:prstGeom>
          <a:noFill/>
          <a:ln>
            <a:noFill/>
          </a:ln>
        </p:spPr>
        <p:txBody>
          <a:bodyPr spcFirstLastPara="1" wrap="square" lIns="90000" tIns="46800" rIns="90000" bIns="468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dirty="0"/>
          </a:p>
        </p:txBody>
      </p:sp>
      <p:pic>
        <p:nvPicPr>
          <p:cNvPr id="100" name="Google Shape;100;p23"/>
          <p:cNvPicPr preferRelativeResize="0"/>
          <p:nvPr/>
        </p:nvPicPr>
        <p:blipFill rotWithShape="1">
          <a:blip r:embed="rId2">
            <a:alphaModFix/>
          </a:blip>
          <a:srcRect/>
          <a:stretch/>
        </p:blipFill>
        <p:spPr>
          <a:xfrm>
            <a:off x="1742933" y="1337603"/>
            <a:ext cx="4246961" cy="1583659"/>
          </a:xfrm>
          <a:prstGeom prst="rect">
            <a:avLst/>
          </a:prstGeom>
          <a:noFill/>
          <a:ln>
            <a:noFill/>
          </a:ln>
        </p:spPr>
      </p:pic>
      <p:sp>
        <p:nvSpPr>
          <p:cNvPr id="101" name="Google Shape;101;p23"/>
          <p:cNvSpPr txBox="1"/>
          <p:nvPr/>
        </p:nvSpPr>
        <p:spPr>
          <a:xfrm>
            <a:off x="1716738" y="3420666"/>
            <a:ext cx="5715000" cy="1722900"/>
          </a:xfrm>
          <a:prstGeom prst="rect">
            <a:avLst/>
          </a:prstGeom>
          <a:noFill/>
          <a:ln>
            <a:noFill/>
          </a:ln>
        </p:spPr>
        <p:txBody>
          <a:bodyPr spcFirstLastPara="1" wrap="square" lIns="67500" tIns="33750" rIns="67500" bIns="33750" anchor="t" anchorCtr="0">
            <a:noAutofit/>
          </a:bodyPr>
          <a:lstStyle/>
          <a:p>
            <a:pPr marL="0" marR="0" lvl="0" indent="0" algn="ctr" rtl="0">
              <a:spcBef>
                <a:spcPts val="0"/>
              </a:spcBef>
              <a:spcAft>
                <a:spcPts val="0"/>
              </a:spcAft>
              <a:buClr>
                <a:srgbClr val="000000"/>
              </a:buClr>
              <a:buSzPts val="3750"/>
              <a:buFont typeface="Times New Roman"/>
              <a:buNone/>
            </a:pPr>
            <a:r>
              <a:rPr lang="en" sz="3750" b="0" i="0" u="none" strike="noStrike" cap="none">
                <a:solidFill>
                  <a:srgbClr val="263F6A"/>
                </a:solidFill>
                <a:latin typeface="Calibri"/>
                <a:ea typeface="Calibri"/>
                <a:cs typeface="Calibri"/>
                <a:sym typeface="Calibri"/>
              </a:rPr>
              <a:t>www.nccoast.org</a:t>
            </a:r>
            <a:endParaRPr dirty="0"/>
          </a:p>
          <a:p>
            <a:pPr marL="0" marR="0" lvl="0" indent="0" algn="ctr" rtl="0">
              <a:lnSpc>
                <a:spcPct val="150000"/>
              </a:lnSpc>
              <a:spcBef>
                <a:spcPts val="0"/>
              </a:spcBef>
              <a:spcAft>
                <a:spcPts val="0"/>
              </a:spcAft>
              <a:buClr>
                <a:srgbClr val="000000"/>
              </a:buClr>
              <a:buSzPts val="1950"/>
              <a:buFont typeface="Times New Roman"/>
              <a:buNone/>
            </a:pPr>
            <a:r>
              <a:rPr lang="en" sz="1950" b="0" i="0" u="none" strike="noStrike" cap="none">
                <a:solidFill>
                  <a:srgbClr val="70A489"/>
                </a:solidFill>
                <a:latin typeface="Calibri"/>
                <a:ea typeface="Calibri"/>
                <a:cs typeface="Calibri"/>
                <a:sym typeface="Calibri"/>
              </a:rPr>
              <a:t>3609 N.C. 24, Newport, NC 28570</a:t>
            </a:r>
            <a:endParaRPr dirty="0"/>
          </a:p>
          <a:p>
            <a:pPr marL="0" marR="0" lvl="0" indent="0" algn="ctr" rtl="0">
              <a:lnSpc>
                <a:spcPct val="150000"/>
              </a:lnSpc>
              <a:spcBef>
                <a:spcPts val="0"/>
              </a:spcBef>
              <a:spcAft>
                <a:spcPts val="0"/>
              </a:spcAft>
              <a:buClr>
                <a:srgbClr val="000000"/>
              </a:buClr>
              <a:buSzPts val="1950"/>
              <a:buFont typeface="Times New Roman"/>
              <a:buNone/>
            </a:pPr>
            <a:r>
              <a:rPr lang="en" sz="1950" b="0" i="0" u="none" strike="noStrike" cap="none">
                <a:solidFill>
                  <a:srgbClr val="70A489"/>
                </a:solidFill>
                <a:latin typeface="Calibri"/>
                <a:ea typeface="Calibri"/>
                <a:cs typeface="Calibri"/>
                <a:sym typeface="Calibri"/>
              </a:rPr>
              <a:t>252-393-8185</a:t>
            </a:r>
            <a:endParaRPr sz="1950" b="0" i="0" u="none" strike="noStrike" cap="none" dirty="0">
              <a:solidFill>
                <a:srgbClr val="70A489"/>
              </a:solidFill>
              <a:latin typeface="Calibri"/>
              <a:ea typeface="Calibri"/>
              <a:cs typeface="Calibri"/>
              <a:sym typeface="Calibri"/>
            </a:endParaRPr>
          </a:p>
          <a:p>
            <a:pPr marL="0" marR="0" lvl="0" indent="0" algn="ctr" rtl="0">
              <a:spcBef>
                <a:spcPts val="0"/>
              </a:spcBef>
              <a:spcAft>
                <a:spcPts val="0"/>
              </a:spcAft>
              <a:buClr>
                <a:srgbClr val="000000"/>
              </a:buClr>
              <a:buSzPts val="4125"/>
              <a:buFont typeface="Times New Roman"/>
              <a:buNone/>
            </a:pPr>
            <a:endParaRPr sz="4125" b="0" i="0" u="none" strike="noStrike" cap="none" dirty="0">
              <a:solidFill>
                <a:srgbClr val="004586"/>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pic>
        <p:nvPicPr>
          <p:cNvPr id="103" name="Google Shape;103;p24"/>
          <p:cNvPicPr preferRelativeResize="0"/>
          <p:nvPr/>
        </p:nvPicPr>
        <p:blipFill rotWithShape="1">
          <a:blip r:embed="rId2">
            <a:alphaModFix/>
          </a:blip>
          <a:srcRect/>
          <a:stretch/>
        </p:blipFill>
        <p:spPr>
          <a:xfrm>
            <a:off x="6858000" y="4364258"/>
            <a:ext cx="1714500" cy="639324"/>
          </a:xfrm>
          <a:prstGeom prst="rect">
            <a:avLst/>
          </a:prstGeom>
          <a:noFill/>
          <a:ln>
            <a:noFill/>
          </a:ln>
        </p:spPr>
      </p:pic>
      <p:sp>
        <p:nvSpPr>
          <p:cNvPr id="104" name="Google Shape;104;p24"/>
          <p:cNvSpPr txBox="1">
            <a:spLocks noGrp="1"/>
          </p:cNvSpPr>
          <p:nvPr>
            <p:ph type="title"/>
          </p:nvPr>
        </p:nvSpPr>
        <p:spPr>
          <a:xfrm>
            <a:off x="457201" y="205978"/>
            <a:ext cx="8228100" cy="856200"/>
          </a:xfrm>
          <a:prstGeom prst="rect">
            <a:avLst/>
          </a:prstGeom>
          <a:noFill/>
          <a:ln>
            <a:noFill/>
          </a:ln>
        </p:spPr>
        <p:txBody>
          <a:bodyPr spcFirstLastPara="1" wrap="square" lIns="90000" tIns="46800" rIns="90000" bIns="468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 name="Google Shape;105;p24"/>
          <p:cNvSpPr txBox="1">
            <a:spLocks noGrp="1"/>
          </p:cNvSpPr>
          <p:nvPr>
            <p:ph type="sldNum" idx="12"/>
          </p:nvPr>
        </p:nvSpPr>
        <p:spPr>
          <a:xfrm>
            <a:off x="6553201" y="4683920"/>
            <a:ext cx="2132100" cy="356100"/>
          </a:xfrm>
          <a:prstGeom prst="rect">
            <a:avLst/>
          </a:prstGeom>
          <a:noFill/>
          <a:ln>
            <a:noFill/>
          </a:ln>
        </p:spPr>
        <p:txBody>
          <a:bodyPr spcFirstLastPara="1" wrap="square" lIns="90000" tIns="46800" rIns="90000" bIns="46800" anchor="t" anchorCtr="0">
            <a:noAutofit/>
          </a:bodyPr>
          <a:lstStyle>
            <a:lvl1pPr marL="0" lvl="0" indent="0" algn="l" rtl="0">
              <a:spcBef>
                <a:spcPts val="0"/>
              </a:spcBef>
              <a:buNone/>
              <a:defRPr sz="1800" b="0" i="0" u="none" strike="noStrike" cap="none">
                <a:solidFill>
                  <a:srgbClr val="000000"/>
                </a:solidFill>
                <a:latin typeface="Arial"/>
                <a:ea typeface="Arial"/>
                <a:cs typeface="Arial"/>
                <a:sym typeface="Arial"/>
              </a:defRPr>
            </a:lvl1pPr>
            <a:lvl2pPr marL="0" lvl="1" indent="0" algn="l" rtl="0">
              <a:spcBef>
                <a:spcPts val="0"/>
              </a:spcBef>
              <a:buNone/>
              <a:defRPr sz="1800" b="0" i="0" u="none" strike="noStrike" cap="none">
                <a:solidFill>
                  <a:srgbClr val="000000"/>
                </a:solidFill>
                <a:latin typeface="Arial"/>
                <a:ea typeface="Arial"/>
                <a:cs typeface="Arial"/>
                <a:sym typeface="Arial"/>
              </a:defRPr>
            </a:lvl2pPr>
            <a:lvl3pPr marL="0" lvl="2" indent="0" algn="l" rtl="0">
              <a:spcBef>
                <a:spcPts val="0"/>
              </a:spcBef>
              <a:buNone/>
              <a:defRPr sz="1800" b="0" i="0" u="none" strike="noStrike" cap="none">
                <a:solidFill>
                  <a:srgbClr val="000000"/>
                </a:solidFill>
                <a:latin typeface="Arial"/>
                <a:ea typeface="Arial"/>
                <a:cs typeface="Arial"/>
                <a:sym typeface="Arial"/>
              </a:defRPr>
            </a:lvl3pPr>
            <a:lvl4pPr marL="0" lvl="3" indent="0" algn="l" rtl="0">
              <a:spcBef>
                <a:spcPts val="0"/>
              </a:spcBef>
              <a:buNone/>
              <a:defRPr sz="1800" b="0" i="0" u="none" strike="noStrike" cap="none">
                <a:solidFill>
                  <a:srgbClr val="000000"/>
                </a:solidFill>
                <a:latin typeface="Arial"/>
                <a:ea typeface="Arial"/>
                <a:cs typeface="Arial"/>
                <a:sym typeface="Arial"/>
              </a:defRPr>
            </a:lvl4pPr>
            <a:lvl5pPr marL="0" lvl="4" indent="0" algn="l" rtl="0">
              <a:spcBef>
                <a:spcPts val="0"/>
              </a:spcBef>
              <a:buNone/>
              <a:defRPr sz="1800" b="0" i="0" u="none" strike="noStrike" cap="none">
                <a:solidFill>
                  <a:srgbClr val="000000"/>
                </a:solidFill>
                <a:latin typeface="Arial"/>
                <a:ea typeface="Arial"/>
                <a:cs typeface="Arial"/>
                <a:sym typeface="Arial"/>
              </a:defRPr>
            </a:lvl5pPr>
            <a:lvl6pPr marL="0" lvl="5" indent="0" algn="l" rtl="0">
              <a:spcBef>
                <a:spcPts val="0"/>
              </a:spcBef>
              <a:buNone/>
              <a:defRPr sz="1800" b="0" i="0" u="none" strike="noStrike" cap="none">
                <a:solidFill>
                  <a:srgbClr val="000000"/>
                </a:solidFill>
                <a:latin typeface="Arial"/>
                <a:ea typeface="Arial"/>
                <a:cs typeface="Arial"/>
                <a:sym typeface="Arial"/>
              </a:defRPr>
            </a:lvl6pPr>
            <a:lvl7pPr marL="0" lvl="6" indent="0" algn="l" rtl="0">
              <a:spcBef>
                <a:spcPts val="0"/>
              </a:spcBef>
              <a:buNone/>
              <a:defRPr sz="1800" b="0" i="0" u="none" strike="noStrike" cap="none">
                <a:solidFill>
                  <a:srgbClr val="000000"/>
                </a:solidFill>
                <a:latin typeface="Arial"/>
                <a:ea typeface="Arial"/>
                <a:cs typeface="Arial"/>
                <a:sym typeface="Arial"/>
              </a:defRPr>
            </a:lvl7pPr>
            <a:lvl8pPr marL="0" lvl="7" indent="0" algn="l" rtl="0">
              <a:spcBef>
                <a:spcPts val="0"/>
              </a:spcBef>
              <a:buNone/>
              <a:defRPr sz="1800" b="0" i="0" u="none" strike="noStrike" cap="none">
                <a:solidFill>
                  <a:srgbClr val="000000"/>
                </a:solidFill>
                <a:latin typeface="Arial"/>
                <a:ea typeface="Arial"/>
                <a:cs typeface="Arial"/>
                <a:sym typeface="Arial"/>
              </a:defRPr>
            </a:lvl8pPr>
            <a:lvl9pPr marL="0" lvl="8" indent="0" algn="l" rtl="0">
              <a:spcBef>
                <a:spcPts val="0"/>
              </a:spcBef>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1" y="205978"/>
            <a:ext cx="8228100" cy="856200"/>
          </a:xfrm>
          <a:prstGeom prst="rect">
            <a:avLst/>
          </a:prstGeom>
          <a:noFill/>
          <a:ln>
            <a:noFill/>
          </a:ln>
        </p:spPr>
        <p:txBody>
          <a:bodyPr spcFirstLastPara="1" wrap="square" lIns="90000" tIns="46800" rIns="90000" bIns="46800" anchor="ctr" anchorCtr="0">
            <a:noAutofit/>
          </a:bodyPr>
          <a:lstStyle>
            <a:lvl1pPr marR="0" lvl="0" algn="ctr" rtl="0">
              <a:spcBef>
                <a:spcPts val="0"/>
              </a:spcBef>
              <a:spcAft>
                <a:spcPts val="0"/>
              </a:spcAft>
              <a:buSzPts val="1400"/>
              <a:buNone/>
              <a:defRPr sz="3600" b="0" i="0" u="none" strike="noStrike" cap="none">
                <a:solidFill>
                  <a:srgbClr val="000000"/>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rgbClr val="000000"/>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rgbClr val="000000"/>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rgbClr val="000000"/>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rgbClr val="000000"/>
                </a:solidFill>
                <a:latin typeface="Calibri"/>
                <a:ea typeface="Calibri"/>
                <a:cs typeface="Calibri"/>
                <a:sym typeface="Calibri"/>
              </a:defRPr>
            </a:lvl5pPr>
            <a:lvl6pPr marR="0" lvl="5" algn="ctr" rtl="0">
              <a:spcBef>
                <a:spcPts val="0"/>
              </a:spcBef>
              <a:spcAft>
                <a:spcPts val="0"/>
              </a:spcAft>
              <a:buSzPts val="1400"/>
              <a:buNone/>
              <a:defRPr sz="3300" b="0" i="0" u="none" strike="noStrike" cap="none">
                <a:solidFill>
                  <a:srgbClr val="000000"/>
                </a:solidFill>
                <a:latin typeface="Open Sans"/>
                <a:ea typeface="Open Sans"/>
                <a:cs typeface="Open Sans"/>
                <a:sym typeface="Open Sans"/>
              </a:defRPr>
            </a:lvl6pPr>
            <a:lvl7pPr marR="0" lvl="6" algn="ctr" rtl="0">
              <a:spcBef>
                <a:spcPts val="0"/>
              </a:spcBef>
              <a:spcAft>
                <a:spcPts val="0"/>
              </a:spcAft>
              <a:buSzPts val="1400"/>
              <a:buNone/>
              <a:defRPr sz="3300" b="0" i="0" u="none" strike="noStrike" cap="none">
                <a:solidFill>
                  <a:srgbClr val="000000"/>
                </a:solidFill>
                <a:latin typeface="Open Sans"/>
                <a:ea typeface="Open Sans"/>
                <a:cs typeface="Open Sans"/>
                <a:sym typeface="Open Sans"/>
              </a:defRPr>
            </a:lvl7pPr>
            <a:lvl8pPr marR="0" lvl="7" algn="ctr" rtl="0">
              <a:spcBef>
                <a:spcPts val="0"/>
              </a:spcBef>
              <a:spcAft>
                <a:spcPts val="0"/>
              </a:spcAft>
              <a:buSzPts val="1400"/>
              <a:buNone/>
              <a:defRPr sz="3300" b="0" i="0" u="none" strike="noStrike" cap="none">
                <a:solidFill>
                  <a:srgbClr val="000000"/>
                </a:solidFill>
                <a:latin typeface="Open Sans"/>
                <a:ea typeface="Open Sans"/>
                <a:cs typeface="Open Sans"/>
                <a:sym typeface="Open Sans"/>
              </a:defRPr>
            </a:lvl8pPr>
            <a:lvl9pPr marR="0" lvl="8" algn="ctr" rtl="0">
              <a:spcBef>
                <a:spcPts val="0"/>
              </a:spcBef>
              <a:spcAft>
                <a:spcPts val="0"/>
              </a:spcAft>
              <a:buSzPts val="1400"/>
              <a:buNone/>
              <a:defRPr sz="3300" b="0" i="0" u="none" strike="noStrike" cap="none">
                <a:solidFill>
                  <a:srgbClr val="000000"/>
                </a:solidFill>
                <a:latin typeface="Open Sans"/>
                <a:ea typeface="Open Sans"/>
                <a:cs typeface="Open Sans"/>
                <a:sym typeface="Open Sans"/>
              </a:defRPr>
            </a:lvl9pPr>
          </a:lstStyle>
          <a:p>
            <a:endParaRPr/>
          </a:p>
        </p:txBody>
      </p:sp>
      <p:sp>
        <p:nvSpPr>
          <p:cNvPr id="52" name="Google Shape;52;p13"/>
          <p:cNvSpPr txBox="1">
            <a:spLocks noGrp="1"/>
          </p:cNvSpPr>
          <p:nvPr>
            <p:ph type="body" idx="1"/>
          </p:nvPr>
        </p:nvSpPr>
        <p:spPr>
          <a:xfrm>
            <a:off x="457201" y="1200151"/>
            <a:ext cx="8228100" cy="3393300"/>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600"/>
              </a:spcBef>
              <a:spcAft>
                <a:spcPts val="0"/>
              </a:spcAft>
              <a:buSzPts val="1400"/>
              <a:buNone/>
              <a:defRPr sz="2700" b="0" i="0" u="none" strike="noStrike" cap="none">
                <a:solidFill>
                  <a:srgbClr val="000000"/>
                </a:solidFill>
                <a:latin typeface="Calibri"/>
                <a:ea typeface="Calibri"/>
                <a:cs typeface="Calibri"/>
                <a:sym typeface="Calibri"/>
              </a:defRPr>
            </a:lvl1pPr>
            <a:lvl2pPr marL="914400" marR="0" lvl="1" indent="-228600" algn="l" rtl="0">
              <a:spcBef>
                <a:spcPts val="525"/>
              </a:spcBef>
              <a:spcAft>
                <a:spcPts val="0"/>
              </a:spcAft>
              <a:buSzPts val="1400"/>
              <a:buNone/>
              <a:defRPr sz="2400" b="0" i="0" u="none" strike="noStrike" cap="none">
                <a:solidFill>
                  <a:srgbClr val="000000"/>
                </a:solidFill>
                <a:latin typeface="Calibri"/>
                <a:ea typeface="Calibri"/>
                <a:cs typeface="Calibri"/>
                <a:sym typeface="Calibri"/>
              </a:defRPr>
            </a:lvl2pPr>
            <a:lvl3pPr marL="1371600" marR="0" lvl="2" indent="-228600" algn="l" rtl="0">
              <a:spcBef>
                <a:spcPts val="450"/>
              </a:spcBef>
              <a:spcAft>
                <a:spcPts val="0"/>
              </a:spcAft>
              <a:buSzPts val="1400"/>
              <a:buNone/>
              <a:defRPr sz="2100" b="0" i="0" u="none" strike="noStrike" cap="none">
                <a:solidFill>
                  <a:srgbClr val="000000"/>
                </a:solidFill>
                <a:latin typeface="Calibri"/>
                <a:ea typeface="Calibri"/>
                <a:cs typeface="Calibri"/>
                <a:sym typeface="Calibri"/>
              </a:defRPr>
            </a:lvl3pPr>
            <a:lvl4pPr marL="1828800" marR="0" lvl="3" indent="-228600" algn="l" rtl="0">
              <a:spcBef>
                <a:spcPts val="375"/>
              </a:spcBef>
              <a:spcAft>
                <a:spcPts val="0"/>
              </a:spcAft>
              <a:buSzPts val="1400"/>
              <a:buNone/>
              <a:defRPr sz="1800" b="0" i="0" u="none" strike="noStrike" cap="none">
                <a:solidFill>
                  <a:srgbClr val="000000"/>
                </a:solidFill>
                <a:latin typeface="Calibri"/>
                <a:ea typeface="Calibri"/>
                <a:cs typeface="Calibri"/>
                <a:sym typeface="Calibri"/>
              </a:defRPr>
            </a:lvl4pPr>
            <a:lvl5pPr marL="2286000" marR="0" lvl="4" indent="-228600" algn="l" rtl="0">
              <a:spcBef>
                <a:spcPts val="375"/>
              </a:spcBef>
              <a:spcAft>
                <a:spcPts val="0"/>
              </a:spcAft>
              <a:buSzPts val="1400"/>
              <a:buNone/>
              <a:defRPr sz="1500" b="0" i="0" u="none" strike="noStrike" cap="none">
                <a:solidFill>
                  <a:srgbClr val="000000"/>
                </a:solidFill>
                <a:latin typeface="Calibri"/>
                <a:ea typeface="Calibri"/>
                <a:cs typeface="Calibri"/>
                <a:sym typeface="Calibri"/>
              </a:defRPr>
            </a:lvl5pPr>
            <a:lvl6pPr marL="2743200" marR="0" lvl="5" indent="-228600" algn="l" rtl="0">
              <a:spcBef>
                <a:spcPts val="375"/>
              </a:spcBef>
              <a:spcAft>
                <a:spcPts val="0"/>
              </a:spcAft>
              <a:buSzPts val="1400"/>
              <a:buNone/>
              <a:defRPr sz="1500" b="0" i="0" u="none" strike="noStrike" cap="none">
                <a:solidFill>
                  <a:srgbClr val="000000"/>
                </a:solidFill>
                <a:latin typeface="Arial"/>
                <a:ea typeface="Arial"/>
                <a:cs typeface="Arial"/>
                <a:sym typeface="Arial"/>
              </a:defRPr>
            </a:lvl6pPr>
            <a:lvl7pPr marL="3200400" marR="0" lvl="6" indent="-228600" algn="l" rtl="0">
              <a:spcBef>
                <a:spcPts val="375"/>
              </a:spcBef>
              <a:spcAft>
                <a:spcPts val="0"/>
              </a:spcAft>
              <a:buSzPts val="1400"/>
              <a:buNone/>
              <a:defRPr sz="1500" b="0" i="0" u="none" strike="noStrike" cap="none">
                <a:solidFill>
                  <a:srgbClr val="000000"/>
                </a:solidFill>
                <a:latin typeface="Arial"/>
                <a:ea typeface="Arial"/>
                <a:cs typeface="Arial"/>
                <a:sym typeface="Arial"/>
              </a:defRPr>
            </a:lvl7pPr>
            <a:lvl8pPr marL="3657600" marR="0" lvl="7" indent="-228600" algn="l" rtl="0">
              <a:spcBef>
                <a:spcPts val="375"/>
              </a:spcBef>
              <a:spcAft>
                <a:spcPts val="0"/>
              </a:spcAft>
              <a:buSzPts val="1400"/>
              <a:buNone/>
              <a:defRPr sz="1500" b="0" i="0" u="none" strike="noStrike" cap="none">
                <a:solidFill>
                  <a:srgbClr val="000000"/>
                </a:solidFill>
                <a:latin typeface="Arial"/>
                <a:ea typeface="Arial"/>
                <a:cs typeface="Arial"/>
                <a:sym typeface="Arial"/>
              </a:defRPr>
            </a:lvl8pPr>
            <a:lvl9pPr marL="4114800" marR="0" lvl="8" indent="-228600" algn="l" rtl="0">
              <a:spcBef>
                <a:spcPts val="375"/>
              </a:spcBef>
              <a:spcAft>
                <a:spcPts val="0"/>
              </a:spcAft>
              <a:buSzPts val="1400"/>
              <a:buNone/>
              <a:defRPr sz="1500" b="0" i="0" u="none" strike="noStrike" cap="none">
                <a:solidFill>
                  <a:srgbClr val="000000"/>
                </a:solidFill>
                <a:latin typeface="Arial"/>
                <a:ea typeface="Arial"/>
                <a:cs typeface="Arial"/>
                <a:sym typeface="Arial"/>
              </a:defRPr>
            </a:lvl9pPr>
          </a:lstStyle>
          <a:p>
            <a:endParaRPr/>
          </a:p>
        </p:txBody>
      </p:sp>
      <p:sp>
        <p:nvSpPr>
          <p:cNvPr id="53" name="Google Shape;53;p13"/>
          <p:cNvSpPr txBox="1"/>
          <p:nvPr/>
        </p:nvSpPr>
        <p:spPr>
          <a:xfrm>
            <a:off x="457200" y="4683919"/>
            <a:ext cx="2133600" cy="357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722"/>
              <a:buFont typeface="Times New Roman"/>
              <a:buNone/>
            </a:pPr>
            <a:endParaRPr sz="2722" b="0" i="0" u="none" strike="noStrike" cap="none" dirty="0">
              <a:solidFill>
                <a:schemeClr val="dk1"/>
              </a:solidFill>
              <a:latin typeface="Arial"/>
              <a:ea typeface="Arial"/>
              <a:cs typeface="Arial"/>
              <a:sym typeface="Arial"/>
            </a:endParaRPr>
          </a:p>
        </p:txBody>
      </p:sp>
      <p:sp>
        <p:nvSpPr>
          <p:cNvPr id="54" name="Google Shape;54;p13"/>
          <p:cNvSpPr txBox="1"/>
          <p:nvPr/>
        </p:nvSpPr>
        <p:spPr>
          <a:xfrm>
            <a:off x="3124200" y="4683919"/>
            <a:ext cx="2895600" cy="357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2722"/>
              <a:buFont typeface="Times New Roman"/>
              <a:buNone/>
            </a:pPr>
            <a:endParaRPr sz="2722" b="0" i="0" u="none" strike="noStrike" cap="none" dirty="0">
              <a:solidFill>
                <a:schemeClr val="dk1"/>
              </a:solidFill>
              <a:latin typeface="Arial"/>
              <a:ea typeface="Arial"/>
              <a:cs typeface="Arial"/>
              <a:sym typeface="Arial"/>
            </a:endParaRPr>
          </a:p>
        </p:txBody>
      </p:sp>
      <p:sp>
        <p:nvSpPr>
          <p:cNvPr id="55" name="Google Shape;55;p13"/>
          <p:cNvSpPr txBox="1">
            <a:spLocks noGrp="1"/>
          </p:cNvSpPr>
          <p:nvPr>
            <p:ph type="sldNum" idx="12"/>
          </p:nvPr>
        </p:nvSpPr>
        <p:spPr>
          <a:xfrm>
            <a:off x="6553201" y="4683920"/>
            <a:ext cx="2132100" cy="356100"/>
          </a:xfrm>
          <a:prstGeom prst="rect">
            <a:avLst/>
          </a:prstGeom>
          <a:noFill/>
          <a:ln>
            <a:noFill/>
          </a:ln>
        </p:spPr>
        <p:txBody>
          <a:bodyPr spcFirstLastPara="1" wrap="square" lIns="90000" tIns="46800" rIns="90000" bIns="46800" anchor="t" anchorCtr="0">
            <a:noAutofit/>
          </a:bodyPr>
          <a:lstStyle>
            <a:lvl1pPr marL="0" marR="0" lvl="0" indent="0" algn="l" rtl="0">
              <a:spcBef>
                <a:spcPts val="0"/>
              </a:spcBef>
              <a:buNone/>
              <a:defRPr sz="1800" b="0" i="0" u="none" strike="noStrike" cap="none">
                <a:solidFill>
                  <a:srgbClr val="000000"/>
                </a:solidFill>
                <a:latin typeface="Arial"/>
                <a:ea typeface="Arial"/>
                <a:cs typeface="Arial"/>
                <a:sym typeface="Arial"/>
              </a:defRPr>
            </a:lvl1pPr>
            <a:lvl2pPr marL="0" marR="0" lvl="1" indent="0" algn="l" rtl="0">
              <a:spcBef>
                <a:spcPts val="0"/>
              </a:spcBef>
              <a:buNone/>
              <a:defRPr sz="1800" b="0" i="0" u="none" strike="noStrike" cap="none">
                <a:solidFill>
                  <a:srgbClr val="000000"/>
                </a:solidFill>
                <a:latin typeface="Arial"/>
                <a:ea typeface="Arial"/>
                <a:cs typeface="Arial"/>
                <a:sym typeface="Arial"/>
              </a:defRPr>
            </a:lvl2pPr>
            <a:lvl3pPr marL="0" marR="0" lvl="2" indent="0" algn="l" rtl="0">
              <a:spcBef>
                <a:spcPts val="0"/>
              </a:spcBef>
              <a:buNone/>
              <a:defRPr sz="1800" b="0" i="0" u="none" strike="noStrike" cap="none">
                <a:solidFill>
                  <a:srgbClr val="000000"/>
                </a:solidFill>
                <a:latin typeface="Arial"/>
                <a:ea typeface="Arial"/>
                <a:cs typeface="Arial"/>
                <a:sym typeface="Arial"/>
              </a:defRPr>
            </a:lvl3pPr>
            <a:lvl4pPr marL="0" marR="0" lvl="3" indent="0" algn="l" rtl="0">
              <a:spcBef>
                <a:spcPts val="0"/>
              </a:spcBef>
              <a:buNone/>
              <a:defRPr sz="1800" b="0" i="0" u="none" strike="noStrike" cap="none">
                <a:solidFill>
                  <a:srgbClr val="000000"/>
                </a:solidFill>
                <a:latin typeface="Arial"/>
                <a:ea typeface="Arial"/>
                <a:cs typeface="Arial"/>
                <a:sym typeface="Arial"/>
              </a:defRPr>
            </a:lvl4pPr>
            <a:lvl5pPr marL="0" marR="0" lvl="4" indent="0" algn="l" rtl="0">
              <a:spcBef>
                <a:spcPts val="0"/>
              </a:spcBef>
              <a:buNone/>
              <a:defRPr sz="1800" b="0" i="0" u="none" strike="noStrike" cap="none">
                <a:solidFill>
                  <a:srgbClr val="000000"/>
                </a:solidFill>
                <a:latin typeface="Arial"/>
                <a:ea typeface="Arial"/>
                <a:cs typeface="Arial"/>
                <a:sym typeface="Arial"/>
              </a:defRPr>
            </a:lvl5pPr>
            <a:lvl6pPr marL="0" marR="0" lvl="5" indent="0" algn="l" rtl="0">
              <a:spcBef>
                <a:spcPts val="0"/>
              </a:spcBef>
              <a:buNone/>
              <a:defRPr sz="1800" b="0" i="0" u="none" strike="noStrike" cap="none">
                <a:solidFill>
                  <a:srgbClr val="000000"/>
                </a:solidFill>
                <a:latin typeface="Arial"/>
                <a:ea typeface="Arial"/>
                <a:cs typeface="Arial"/>
                <a:sym typeface="Arial"/>
              </a:defRPr>
            </a:lvl6pPr>
            <a:lvl7pPr marL="0" marR="0" lvl="6" indent="0" algn="l" rtl="0">
              <a:spcBef>
                <a:spcPts val="0"/>
              </a:spcBef>
              <a:buNone/>
              <a:defRPr sz="1800" b="0" i="0" u="none" strike="noStrike" cap="none">
                <a:solidFill>
                  <a:srgbClr val="000000"/>
                </a:solidFill>
                <a:latin typeface="Arial"/>
                <a:ea typeface="Arial"/>
                <a:cs typeface="Arial"/>
                <a:sym typeface="Arial"/>
              </a:defRPr>
            </a:lvl7pPr>
            <a:lvl8pPr marL="0" marR="0" lvl="7" indent="0" algn="l" rtl="0">
              <a:spcBef>
                <a:spcPts val="0"/>
              </a:spcBef>
              <a:buNone/>
              <a:defRPr sz="1800" b="0" i="0" u="none" strike="noStrike" cap="none">
                <a:solidFill>
                  <a:srgbClr val="000000"/>
                </a:solidFill>
                <a:latin typeface="Arial"/>
                <a:ea typeface="Arial"/>
                <a:cs typeface="Arial"/>
                <a:sym typeface="Arial"/>
              </a:defRPr>
            </a:lvl8pPr>
            <a:lvl9pPr marL="0" marR="0" lvl="8" indent="0" algn="l" rtl="0">
              <a:spcBef>
                <a:spcPts val="0"/>
              </a:spcBef>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59"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marshforward.org/"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mailto:clairer@nccoast.org"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109"/>
        <p:cNvGrpSpPr/>
        <p:nvPr/>
      </p:nvGrpSpPr>
      <p:grpSpPr>
        <a:xfrm>
          <a:off x="0" y="0"/>
          <a:ext cx="0" cy="0"/>
          <a:chOff x="0" y="0"/>
          <a:chExt cx="0" cy="0"/>
        </a:xfrm>
      </p:grpSpPr>
      <p:sp>
        <p:nvSpPr>
          <p:cNvPr id="110" name="Google Shape;110;p25"/>
          <p:cNvSpPr txBox="1">
            <a:spLocks noGrp="1"/>
          </p:cNvSpPr>
          <p:nvPr>
            <p:ph type="ctrTitle"/>
          </p:nvPr>
        </p:nvSpPr>
        <p:spPr>
          <a:xfrm>
            <a:off x="685800" y="1668476"/>
            <a:ext cx="7772400" cy="1102500"/>
          </a:xfrm>
          <a:prstGeom prst="rect">
            <a:avLst/>
          </a:prstGeom>
          <a:noFill/>
          <a:ln>
            <a:noFill/>
          </a:ln>
        </p:spPr>
        <p:txBody>
          <a:bodyPr spcFirstLastPara="1" wrap="square" lIns="90000" tIns="46800" rIns="90000" bIns="46800" anchor="ctr" anchorCtr="0">
            <a:noAutofit/>
          </a:bodyPr>
          <a:lstStyle/>
          <a:p>
            <a:pPr marL="0" lvl="0" indent="0" algn="ctr" rtl="0">
              <a:spcBef>
                <a:spcPts val="0"/>
              </a:spcBef>
              <a:spcAft>
                <a:spcPts val="0"/>
              </a:spcAft>
              <a:buNone/>
            </a:pPr>
            <a:r>
              <a:rPr lang="en">
                <a:latin typeface="Calibri"/>
                <a:ea typeface="Calibri"/>
                <a:cs typeface="Calibri"/>
                <a:sym typeface="Calibri"/>
              </a:rPr>
              <a:t>Regional and State</a:t>
            </a:r>
            <a:endParaRPr dirty="0">
              <a:latin typeface="Calibri"/>
              <a:ea typeface="Calibri"/>
              <a:cs typeface="Calibri"/>
              <a:sym typeface="Calibri"/>
            </a:endParaRPr>
          </a:p>
          <a:p>
            <a:pPr marL="0" lvl="0" indent="0" algn="ctr" rtl="0">
              <a:spcBef>
                <a:spcPts val="0"/>
              </a:spcBef>
              <a:spcAft>
                <a:spcPts val="0"/>
              </a:spcAft>
              <a:buNone/>
            </a:pPr>
            <a:r>
              <a:rPr lang="en">
                <a:latin typeface="Calibri"/>
                <a:ea typeface="Calibri"/>
                <a:cs typeface="Calibri"/>
                <a:sym typeface="Calibri"/>
              </a:rPr>
              <a:t> Salt Marsh Conservation</a:t>
            </a:r>
            <a:endParaRPr dirty="0">
              <a:latin typeface="Calibri"/>
              <a:ea typeface="Calibri"/>
              <a:cs typeface="Calibri"/>
              <a:sym typeface="Calibri"/>
            </a:endParaRPr>
          </a:p>
        </p:txBody>
      </p:sp>
      <p:sp>
        <p:nvSpPr>
          <p:cNvPr id="111" name="Google Shape;111;p25"/>
          <p:cNvSpPr txBox="1">
            <a:spLocks noGrp="1"/>
          </p:cNvSpPr>
          <p:nvPr>
            <p:ph type="subTitle" idx="1"/>
          </p:nvPr>
        </p:nvSpPr>
        <p:spPr>
          <a:xfrm>
            <a:off x="1362600" y="3035400"/>
            <a:ext cx="6418800" cy="1409100"/>
          </a:xfrm>
          <a:prstGeom prst="rect">
            <a:avLst/>
          </a:prstGeom>
          <a:noFill/>
          <a:ln>
            <a:noFill/>
          </a:ln>
        </p:spPr>
        <p:txBody>
          <a:bodyPr spcFirstLastPara="1" wrap="square" lIns="90000" tIns="46800" rIns="90000" bIns="46800" anchor="t" anchorCtr="0">
            <a:noAutofit/>
          </a:bodyPr>
          <a:lstStyle/>
          <a:p>
            <a:pPr marL="0" lvl="0" indent="0" algn="ctr" rtl="0">
              <a:spcBef>
                <a:spcPts val="0"/>
              </a:spcBef>
              <a:spcAft>
                <a:spcPts val="0"/>
              </a:spcAft>
              <a:buSzPts val="2400"/>
              <a:buNone/>
            </a:pPr>
            <a:r>
              <a:rPr lang="en" sz="2700">
                <a:latin typeface="Calibri"/>
                <a:ea typeface="Calibri"/>
                <a:cs typeface="Calibri"/>
                <a:sym typeface="Calibri"/>
              </a:rPr>
              <a:t>Claire Rapp</a:t>
            </a:r>
            <a:endParaRPr sz="2700" dirty="0">
              <a:latin typeface="Calibri"/>
              <a:ea typeface="Calibri"/>
              <a:cs typeface="Calibri"/>
              <a:sym typeface="Calibri"/>
            </a:endParaRPr>
          </a:p>
          <a:p>
            <a:pPr marL="0" lvl="0" indent="0" algn="ctr" rtl="0">
              <a:spcBef>
                <a:spcPts val="0"/>
              </a:spcBef>
              <a:spcAft>
                <a:spcPts val="0"/>
              </a:spcAft>
              <a:buSzPts val="2400"/>
              <a:buNone/>
            </a:pPr>
            <a:r>
              <a:rPr lang="en" sz="2200">
                <a:latin typeface="Calibri"/>
                <a:ea typeface="Calibri"/>
                <a:cs typeface="Calibri"/>
                <a:sym typeface="Calibri"/>
              </a:rPr>
              <a:t>Marine Fisheries Commission Meeting</a:t>
            </a:r>
            <a:endParaRPr sz="2200" dirty="0">
              <a:latin typeface="Calibri"/>
              <a:ea typeface="Calibri"/>
              <a:cs typeface="Calibri"/>
              <a:sym typeface="Calibri"/>
            </a:endParaRPr>
          </a:p>
          <a:p>
            <a:pPr marL="0" lvl="0" indent="0" algn="ctr" rtl="0">
              <a:spcBef>
                <a:spcPts val="0"/>
              </a:spcBef>
              <a:spcAft>
                <a:spcPts val="0"/>
              </a:spcAft>
              <a:buSzPts val="2400"/>
              <a:buNone/>
            </a:pPr>
            <a:r>
              <a:rPr lang="en" sz="2200">
                <a:latin typeface="Calibri"/>
                <a:ea typeface="Calibri"/>
                <a:cs typeface="Calibri"/>
                <a:sym typeface="Calibri"/>
              </a:rPr>
              <a:t>May 25, 2023</a:t>
            </a:r>
            <a:endParaRPr sz="2200" dirty="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3"/>
          <p:cNvSpPr txBox="1">
            <a:spLocks noGrp="1"/>
          </p:cNvSpPr>
          <p:nvPr>
            <p:ph type="body" idx="1"/>
          </p:nvPr>
        </p:nvSpPr>
        <p:spPr>
          <a:xfrm>
            <a:off x="5254300" y="1748625"/>
            <a:ext cx="3850800" cy="2224500"/>
          </a:xfrm>
          <a:prstGeom prst="rect">
            <a:avLst/>
          </a:prstGeom>
        </p:spPr>
        <p:txBody>
          <a:bodyPr spcFirstLastPara="1" wrap="square" lIns="90000" tIns="46800" rIns="90000" bIns="46800" anchor="t" anchorCtr="0">
            <a:noAutofit/>
          </a:bodyPr>
          <a:lstStyle/>
          <a:p>
            <a:pPr marL="457200" lvl="0" indent="-292100" algn="l" rtl="0">
              <a:spcBef>
                <a:spcPts val="600"/>
              </a:spcBef>
              <a:spcAft>
                <a:spcPts val="0"/>
              </a:spcAft>
              <a:buSzPts val="1000"/>
              <a:buChar char="●"/>
            </a:pPr>
            <a:r>
              <a:rPr lang="en" sz="2300" dirty="0"/>
              <a:t>Officially launched Tuesday, May 16th</a:t>
            </a:r>
            <a:endParaRPr sz="2300" dirty="0"/>
          </a:p>
          <a:p>
            <a:pPr marL="457200" lvl="0" indent="0" algn="l" rtl="0">
              <a:spcBef>
                <a:spcPts val="600"/>
              </a:spcBef>
              <a:spcAft>
                <a:spcPts val="0"/>
              </a:spcAft>
              <a:buNone/>
            </a:pPr>
            <a:endParaRPr sz="2300" dirty="0"/>
          </a:p>
          <a:p>
            <a:pPr marL="457200" lvl="0" indent="-292100" algn="l" rtl="0">
              <a:spcBef>
                <a:spcPts val="600"/>
              </a:spcBef>
              <a:spcAft>
                <a:spcPts val="0"/>
              </a:spcAft>
              <a:buSzPts val="1000"/>
              <a:buChar char="●"/>
            </a:pPr>
            <a:r>
              <a:rPr lang="en" sz="2300" dirty="0"/>
              <a:t>Available on the Website:</a:t>
            </a:r>
            <a:endParaRPr sz="2300" dirty="0"/>
          </a:p>
          <a:p>
            <a:pPr marL="457200" lvl="0" indent="0" algn="l" rtl="0">
              <a:spcBef>
                <a:spcPts val="600"/>
              </a:spcBef>
              <a:spcAft>
                <a:spcPts val="0"/>
              </a:spcAft>
              <a:buNone/>
            </a:pPr>
            <a:r>
              <a:rPr lang="en" sz="2300" u="sng" dirty="0">
                <a:solidFill>
                  <a:srgbClr val="4A86E8"/>
                </a:solidFill>
                <a:hlinkClick r:id="rId3">
                  <a:extLst>
                    <a:ext uri="{A12FA001-AC4F-418D-AE19-62706E023703}">
                      <ahyp:hlinkClr xmlns:ahyp="http://schemas.microsoft.com/office/drawing/2018/hyperlinkcolor" val="tx"/>
                    </a:ext>
                  </a:extLst>
                </a:hlinkClick>
              </a:rPr>
              <a:t>https://marshforward.org/</a:t>
            </a:r>
            <a:r>
              <a:rPr lang="en" sz="2300" dirty="0">
                <a:solidFill>
                  <a:srgbClr val="4A86E8"/>
                </a:solidFill>
              </a:rPr>
              <a:t> </a:t>
            </a:r>
            <a:endParaRPr sz="2300" dirty="0">
              <a:solidFill>
                <a:srgbClr val="4A86E8"/>
              </a:solidFill>
            </a:endParaRPr>
          </a:p>
        </p:txBody>
      </p:sp>
      <p:sp>
        <p:nvSpPr>
          <p:cNvPr id="177" name="Google Shape;177;p33"/>
          <p:cNvSpPr txBox="1">
            <a:spLocks noGrp="1"/>
          </p:cNvSpPr>
          <p:nvPr>
            <p:ph type="title"/>
          </p:nvPr>
        </p:nvSpPr>
        <p:spPr>
          <a:xfrm>
            <a:off x="3466400" y="240325"/>
            <a:ext cx="5323200" cy="13110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a:t>SASMI’s Regional Salt Marsh Plan</a:t>
            </a:r>
            <a:endParaRPr dirty="0"/>
          </a:p>
        </p:txBody>
      </p:sp>
      <p:grpSp>
        <p:nvGrpSpPr>
          <p:cNvPr id="178" name="Google Shape;178;p33"/>
          <p:cNvGrpSpPr/>
          <p:nvPr/>
        </p:nvGrpSpPr>
        <p:grpSpPr>
          <a:xfrm>
            <a:off x="101786" y="514226"/>
            <a:ext cx="3199445" cy="4115048"/>
            <a:chOff x="170481" y="500503"/>
            <a:chExt cx="3928109" cy="5060315"/>
          </a:xfrm>
        </p:grpSpPr>
        <p:sp>
          <p:nvSpPr>
            <p:cNvPr id="179" name="Google Shape;179;p33"/>
            <p:cNvSpPr/>
            <p:nvPr/>
          </p:nvSpPr>
          <p:spPr>
            <a:xfrm>
              <a:off x="175244" y="505278"/>
              <a:ext cx="3918300" cy="50505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0" name="Google Shape;180;p33"/>
            <p:cNvSpPr/>
            <p:nvPr/>
          </p:nvSpPr>
          <p:spPr>
            <a:xfrm>
              <a:off x="170481" y="500503"/>
              <a:ext cx="3928109" cy="5060315"/>
            </a:xfrm>
            <a:custGeom>
              <a:avLst/>
              <a:gdLst/>
              <a:ahLst/>
              <a:cxnLst/>
              <a:rect l="l" t="t" r="r" b="b"/>
              <a:pathLst>
                <a:path w="3928109" h="5060315" extrusionOk="0">
                  <a:moveTo>
                    <a:pt x="0" y="0"/>
                  </a:moveTo>
                  <a:lnTo>
                    <a:pt x="3927729" y="0"/>
                  </a:lnTo>
                  <a:lnTo>
                    <a:pt x="3927729" y="5060061"/>
                  </a:lnTo>
                  <a:lnTo>
                    <a:pt x="0" y="5060061"/>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81" name="Google Shape;181;p33"/>
          <p:cNvGrpSpPr/>
          <p:nvPr/>
        </p:nvGrpSpPr>
        <p:grpSpPr>
          <a:xfrm>
            <a:off x="3327821" y="1886128"/>
            <a:ext cx="2031172" cy="2743158"/>
            <a:chOff x="2102929" y="2139505"/>
            <a:chExt cx="2481579" cy="3348990"/>
          </a:xfrm>
        </p:grpSpPr>
        <p:sp>
          <p:nvSpPr>
            <p:cNvPr id="182" name="Google Shape;182;p33"/>
            <p:cNvSpPr/>
            <p:nvPr/>
          </p:nvSpPr>
          <p:spPr>
            <a:xfrm>
              <a:off x="2107692" y="2144267"/>
              <a:ext cx="2472000" cy="33390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3" name="Google Shape;183;p33"/>
            <p:cNvSpPr/>
            <p:nvPr/>
          </p:nvSpPr>
          <p:spPr>
            <a:xfrm>
              <a:off x="2102929" y="2139505"/>
              <a:ext cx="2481579" cy="3348990"/>
            </a:xfrm>
            <a:custGeom>
              <a:avLst/>
              <a:gdLst/>
              <a:ahLst/>
              <a:cxnLst/>
              <a:rect l="l" t="t" r="r" b="b"/>
              <a:pathLst>
                <a:path w="2481579" h="3348990" extrusionOk="0">
                  <a:moveTo>
                    <a:pt x="0" y="0"/>
                  </a:moveTo>
                  <a:lnTo>
                    <a:pt x="2481453" y="0"/>
                  </a:lnTo>
                  <a:lnTo>
                    <a:pt x="2481453" y="3348609"/>
                  </a:lnTo>
                  <a:lnTo>
                    <a:pt x="0" y="3348609"/>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457201" y="205978"/>
            <a:ext cx="8228100" cy="856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dirty="0"/>
              <a:t>Two Strategies</a:t>
            </a:r>
            <a:endParaRPr dirty="0"/>
          </a:p>
        </p:txBody>
      </p:sp>
      <p:sp>
        <p:nvSpPr>
          <p:cNvPr id="189" name="Google Shape;189;p34"/>
          <p:cNvSpPr txBox="1">
            <a:spLocks noGrp="1"/>
          </p:cNvSpPr>
          <p:nvPr>
            <p:ph type="body" idx="1"/>
          </p:nvPr>
        </p:nvSpPr>
        <p:spPr>
          <a:xfrm>
            <a:off x="457201" y="1200151"/>
            <a:ext cx="8228100" cy="3393300"/>
          </a:xfrm>
          <a:prstGeom prst="rect">
            <a:avLst/>
          </a:prstGeom>
        </p:spPr>
        <p:txBody>
          <a:bodyPr spcFirstLastPara="1" wrap="square" lIns="90000" tIns="46800" rIns="90000" bIns="46800" anchor="t" anchorCtr="0">
            <a:noAutofit/>
          </a:bodyPr>
          <a:lstStyle/>
          <a:p>
            <a:pPr marL="654050" lvl="0" indent="-514350" algn="l" rtl="0">
              <a:spcBef>
                <a:spcPts val="600"/>
              </a:spcBef>
              <a:spcAft>
                <a:spcPts val="0"/>
              </a:spcAft>
              <a:buSzPct val="100000"/>
              <a:buFont typeface="+mj-lt"/>
              <a:buAutoNum type="arabicPeriod"/>
            </a:pPr>
            <a:r>
              <a:rPr lang="en" dirty="0"/>
              <a:t>Protect and restore the health and function of existing salt marshes</a:t>
            </a:r>
          </a:p>
          <a:p>
            <a:pPr marL="654050" lvl="0" indent="-514350" algn="l" rtl="0">
              <a:spcBef>
                <a:spcPts val="600"/>
              </a:spcBef>
              <a:spcAft>
                <a:spcPts val="0"/>
              </a:spcAft>
              <a:buSzPct val="100000"/>
              <a:buFont typeface="+mj-lt"/>
              <a:buAutoNum type="arabicPeriod"/>
            </a:pPr>
            <a:endParaRPr lang="en" dirty="0"/>
          </a:p>
          <a:p>
            <a:pPr marL="654050" lvl="0" indent="-514350" algn="l" rtl="0">
              <a:spcBef>
                <a:spcPts val="600"/>
              </a:spcBef>
              <a:spcAft>
                <a:spcPts val="0"/>
              </a:spcAft>
              <a:buSzPct val="100000"/>
              <a:buFont typeface="+mj-lt"/>
              <a:buAutoNum type="arabicPeriod"/>
            </a:pPr>
            <a:r>
              <a:rPr lang="en" dirty="0"/>
              <a:t>Conserve marsh migration corridors and remove or retrofit barriers to ensure salt marshes can shift as sea levels rise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xfrm>
            <a:off x="457201" y="205978"/>
            <a:ext cx="8228100" cy="856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a:t>Four Cross-Cutting Approaches</a:t>
            </a:r>
            <a:endParaRPr dirty="0"/>
          </a:p>
        </p:txBody>
      </p:sp>
      <p:sp>
        <p:nvSpPr>
          <p:cNvPr id="195" name="Google Shape;195;p35"/>
          <p:cNvSpPr txBox="1">
            <a:spLocks noGrp="1"/>
          </p:cNvSpPr>
          <p:nvPr>
            <p:ph type="body" idx="1"/>
          </p:nvPr>
        </p:nvSpPr>
        <p:spPr>
          <a:xfrm>
            <a:off x="457201" y="1200151"/>
            <a:ext cx="8228100" cy="3393300"/>
          </a:xfrm>
          <a:prstGeom prst="rect">
            <a:avLst/>
          </a:prstGeom>
        </p:spPr>
        <p:txBody>
          <a:bodyPr spcFirstLastPara="1" wrap="square" lIns="90000" tIns="46800" rIns="90000" bIns="46800" anchor="t" anchorCtr="0">
            <a:noAutofit/>
          </a:bodyPr>
          <a:lstStyle/>
          <a:p>
            <a:pPr marL="457200" lvl="0" indent="-317500" algn="l" rtl="0">
              <a:spcBef>
                <a:spcPts val="600"/>
              </a:spcBef>
              <a:spcAft>
                <a:spcPts val="0"/>
              </a:spcAft>
              <a:buSzPct val="100000"/>
              <a:buAutoNum type="arabicPeriod"/>
            </a:pPr>
            <a:r>
              <a:rPr lang="en" dirty="0"/>
              <a:t>Policy</a:t>
            </a:r>
          </a:p>
          <a:p>
            <a:pPr marL="457200" lvl="0" indent="-317500" algn="l" rtl="0">
              <a:spcBef>
                <a:spcPts val="600"/>
              </a:spcBef>
              <a:spcAft>
                <a:spcPts val="0"/>
              </a:spcAft>
              <a:buSzPct val="100000"/>
              <a:buAutoNum type="arabicPeriod"/>
            </a:pPr>
            <a:endParaRPr dirty="0"/>
          </a:p>
          <a:p>
            <a:pPr marL="457200" lvl="0" indent="-317500" algn="l" rtl="0">
              <a:spcBef>
                <a:spcPts val="0"/>
              </a:spcBef>
              <a:spcAft>
                <a:spcPts val="0"/>
              </a:spcAft>
              <a:buSzPct val="100000"/>
              <a:buAutoNum type="arabicPeriod"/>
            </a:pPr>
            <a:r>
              <a:rPr lang="en" dirty="0"/>
              <a:t>Culture and Community</a:t>
            </a:r>
          </a:p>
          <a:p>
            <a:pPr marL="457200" lvl="0" indent="-317500" algn="l" rtl="0">
              <a:spcBef>
                <a:spcPts val="0"/>
              </a:spcBef>
              <a:spcAft>
                <a:spcPts val="0"/>
              </a:spcAft>
              <a:buSzPct val="100000"/>
              <a:buAutoNum type="arabicPeriod"/>
            </a:pPr>
            <a:endParaRPr dirty="0"/>
          </a:p>
          <a:p>
            <a:pPr marL="457200" lvl="0" indent="-317500" algn="l" rtl="0">
              <a:spcBef>
                <a:spcPts val="0"/>
              </a:spcBef>
              <a:spcAft>
                <a:spcPts val="0"/>
              </a:spcAft>
              <a:buSzPct val="100000"/>
              <a:buAutoNum type="arabicPeriod"/>
            </a:pPr>
            <a:r>
              <a:rPr lang="en" dirty="0"/>
              <a:t>Funding</a:t>
            </a:r>
          </a:p>
          <a:p>
            <a:pPr marL="457200" lvl="0" indent="-317500" algn="l" rtl="0">
              <a:spcBef>
                <a:spcPts val="0"/>
              </a:spcBef>
              <a:spcAft>
                <a:spcPts val="0"/>
              </a:spcAft>
              <a:buSzPct val="100000"/>
              <a:buAutoNum type="arabicPeriod"/>
            </a:pPr>
            <a:endParaRPr dirty="0"/>
          </a:p>
          <a:p>
            <a:pPr marL="457200" lvl="0" indent="-317500" algn="l" rtl="0">
              <a:spcBef>
                <a:spcPts val="0"/>
              </a:spcBef>
              <a:spcAft>
                <a:spcPts val="0"/>
              </a:spcAft>
              <a:buSzPct val="100000"/>
              <a:buAutoNum type="arabicPeriod"/>
            </a:pPr>
            <a:r>
              <a:rPr lang="en" dirty="0"/>
              <a:t>Communication, Education, and Outreach</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xfrm>
            <a:off x="457201" y="205978"/>
            <a:ext cx="8228100" cy="856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a:t>Implementation</a:t>
            </a:r>
            <a:endParaRPr dirty="0"/>
          </a:p>
        </p:txBody>
      </p:sp>
      <p:sp>
        <p:nvSpPr>
          <p:cNvPr id="201" name="Google Shape;201;p36"/>
          <p:cNvSpPr txBox="1">
            <a:spLocks noGrp="1"/>
          </p:cNvSpPr>
          <p:nvPr>
            <p:ph type="body" idx="1"/>
          </p:nvPr>
        </p:nvSpPr>
        <p:spPr>
          <a:xfrm>
            <a:off x="457201" y="1200151"/>
            <a:ext cx="8228100" cy="3393300"/>
          </a:xfrm>
          <a:prstGeom prst="rect">
            <a:avLst/>
          </a:prstGeom>
        </p:spPr>
        <p:txBody>
          <a:bodyPr spcFirstLastPara="1" wrap="square" lIns="90000" tIns="46800" rIns="90000" bIns="46800" anchor="t" anchorCtr="0">
            <a:noAutofit/>
          </a:bodyPr>
          <a:lstStyle/>
          <a:p>
            <a:pPr marL="457200" lvl="0" indent="-317500" algn="l" rtl="0">
              <a:spcBef>
                <a:spcPts val="600"/>
              </a:spcBef>
              <a:spcAft>
                <a:spcPts val="0"/>
              </a:spcAft>
              <a:buSzPts val="1400"/>
              <a:buChar char="●"/>
            </a:pPr>
            <a:r>
              <a:rPr lang="en"/>
              <a:t>Focusing most on the importance of</a:t>
            </a:r>
            <a:endParaRPr dirty="0"/>
          </a:p>
          <a:p>
            <a:pPr marL="914400" lvl="1" indent="-317500" algn="l" rtl="0">
              <a:spcBef>
                <a:spcPts val="0"/>
              </a:spcBef>
              <a:spcAft>
                <a:spcPts val="0"/>
              </a:spcAft>
              <a:buSzPts val="1400"/>
              <a:buChar char="○"/>
            </a:pPr>
            <a:r>
              <a:rPr lang="en"/>
              <a:t>Close coordination</a:t>
            </a:r>
            <a:endParaRPr dirty="0"/>
          </a:p>
          <a:p>
            <a:pPr marL="914400" lvl="1" indent="-317500" algn="l" rtl="0">
              <a:spcBef>
                <a:spcPts val="0"/>
              </a:spcBef>
              <a:spcAft>
                <a:spcPts val="0"/>
              </a:spcAft>
              <a:buSzPts val="1400"/>
              <a:buChar char="○"/>
            </a:pPr>
            <a:r>
              <a:rPr lang="en"/>
              <a:t>Collaboration</a:t>
            </a:r>
            <a:endParaRPr dirty="0"/>
          </a:p>
          <a:p>
            <a:pPr marL="914400" lvl="1" indent="-317500" algn="l" rtl="0">
              <a:spcBef>
                <a:spcPts val="0"/>
              </a:spcBef>
              <a:spcAft>
                <a:spcPts val="0"/>
              </a:spcAft>
              <a:buSzPts val="1400"/>
              <a:buChar char="○"/>
            </a:pPr>
            <a:r>
              <a:rPr lang="en"/>
              <a:t>Co-creation </a:t>
            </a:r>
            <a:endParaRPr dirty="0"/>
          </a:p>
          <a:p>
            <a:pPr marL="457200" lvl="0" indent="-317500" algn="l" rtl="0">
              <a:spcBef>
                <a:spcPts val="0"/>
              </a:spcBef>
              <a:spcAft>
                <a:spcPts val="0"/>
              </a:spcAft>
              <a:buSzPts val="1400"/>
              <a:buChar char="●"/>
            </a:pPr>
            <a:r>
              <a:rPr lang="en"/>
              <a:t>Organizational structure modified from the America’s Longleaf Restoration Initiative</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7"/>
          <p:cNvSpPr txBox="1">
            <a:spLocks noGrp="1"/>
          </p:cNvSpPr>
          <p:nvPr>
            <p:ph type="title"/>
          </p:nvPr>
        </p:nvSpPr>
        <p:spPr>
          <a:xfrm>
            <a:off x="457200" y="510775"/>
            <a:ext cx="8228100" cy="913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dirty="0"/>
              <a:t>North Carolina </a:t>
            </a:r>
            <a:endParaRPr dirty="0"/>
          </a:p>
          <a:p>
            <a:pPr marL="0" lvl="0" indent="0" algn="ctr" rtl="0">
              <a:spcBef>
                <a:spcPts val="0"/>
              </a:spcBef>
              <a:spcAft>
                <a:spcPts val="0"/>
              </a:spcAft>
              <a:buNone/>
            </a:pPr>
            <a:r>
              <a:rPr lang="en" dirty="0"/>
              <a:t>Salt Marsh Action Plan</a:t>
            </a:r>
            <a:endParaRPr dirty="0"/>
          </a:p>
        </p:txBody>
      </p:sp>
      <p:sp>
        <p:nvSpPr>
          <p:cNvPr id="207" name="Google Shape;207;p37"/>
          <p:cNvSpPr/>
          <p:nvPr/>
        </p:nvSpPr>
        <p:spPr>
          <a:xfrm>
            <a:off x="2734200" y="1692900"/>
            <a:ext cx="3675600" cy="2611800"/>
          </a:xfrm>
          <a:prstGeom prst="rect">
            <a:avLst/>
          </a:prstGeom>
          <a:blipFill rotWithShape="1">
            <a:blip r:embed="rId3">
              <a:alphaModFix/>
            </a:blip>
            <a:stretch>
              <a:fillRect/>
            </a:stretch>
          </a:blip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8"/>
          <p:cNvSpPr txBox="1">
            <a:spLocks noGrp="1"/>
          </p:cNvSpPr>
          <p:nvPr>
            <p:ph type="title"/>
          </p:nvPr>
        </p:nvSpPr>
        <p:spPr>
          <a:xfrm>
            <a:off x="1564800" y="308325"/>
            <a:ext cx="6014400" cy="526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sz="3000"/>
              <a:t>Creating Conservation Planning Units</a:t>
            </a:r>
            <a:endParaRPr sz="3000" dirty="0"/>
          </a:p>
        </p:txBody>
      </p:sp>
      <p:pic>
        <p:nvPicPr>
          <p:cNvPr id="213" name="Google Shape;213;p38"/>
          <p:cNvPicPr preferRelativeResize="0"/>
          <p:nvPr/>
        </p:nvPicPr>
        <p:blipFill>
          <a:blip r:embed="rId3">
            <a:alphaModFix/>
          </a:blip>
          <a:stretch>
            <a:fillRect/>
          </a:stretch>
        </p:blipFill>
        <p:spPr>
          <a:xfrm>
            <a:off x="113550" y="1068200"/>
            <a:ext cx="2971799" cy="2971799"/>
          </a:xfrm>
          <a:prstGeom prst="rect">
            <a:avLst/>
          </a:prstGeom>
          <a:noFill/>
          <a:ln>
            <a:noFill/>
          </a:ln>
        </p:spPr>
      </p:pic>
      <p:sp>
        <p:nvSpPr>
          <p:cNvPr id="214" name="Google Shape;214;p38"/>
          <p:cNvSpPr txBox="1"/>
          <p:nvPr/>
        </p:nvSpPr>
        <p:spPr>
          <a:xfrm>
            <a:off x="113550" y="4040000"/>
            <a:ext cx="141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CAMA Counties</a:t>
            </a:r>
            <a:endParaRPr dirty="0">
              <a:latin typeface="Calibri"/>
              <a:ea typeface="Calibri"/>
              <a:cs typeface="Calibri"/>
              <a:sym typeface="Calibri"/>
            </a:endParaRPr>
          </a:p>
        </p:txBody>
      </p:sp>
      <p:sp>
        <p:nvSpPr>
          <p:cNvPr id="215" name="Google Shape;215;p38"/>
          <p:cNvSpPr txBox="1"/>
          <p:nvPr/>
        </p:nvSpPr>
        <p:spPr>
          <a:xfrm>
            <a:off x="3085350" y="4040000"/>
            <a:ext cx="77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HUC-10</a:t>
            </a:r>
            <a:endParaRPr dirty="0">
              <a:latin typeface="Calibri"/>
              <a:ea typeface="Calibri"/>
              <a:cs typeface="Calibri"/>
              <a:sym typeface="Calibri"/>
            </a:endParaRPr>
          </a:p>
        </p:txBody>
      </p:sp>
      <p:sp>
        <p:nvSpPr>
          <p:cNvPr id="216" name="Google Shape;216;p38"/>
          <p:cNvSpPr txBox="1"/>
          <p:nvPr/>
        </p:nvSpPr>
        <p:spPr>
          <a:xfrm>
            <a:off x="6057150" y="4040000"/>
            <a:ext cx="61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CPUs</a:t>
            </a:r>
            <a:endParaRPr dirty="0">
              <a:latin typeface="Calibri"/>
              <a:ea typeface="Calibri"/>
              <a:cs typeface="Calibri"/>
              <a:sym typeface="Calibri"/>
            </a:endParaRPr>
          </a:p>
        </p:txBody>
      </p:sp>
      <p:pic>
        <p:nvPicPr>
          <p:cNvPr id="217" name="Google Shape;217;p38"/>
          <p:cNvPicPr preferRelativeResize="0"/>
          <p:nvPr/>
        </p:nvPicPr>
        <p:blipFill>
          <a:blip r:embed="rId4">
            <a:alphaModFix/>
          </a:blip>
          <a:stretch>
            <a:fillRect/>
          </a:stretch>
        </p:blipFill>
        <p:spPr>
          <a:xfrm>
            <a:off x="3086100" y="1068200"/>
            <a:ext cx="2971799" cy="2971799"/>
          </a:xfrm>
          <a:prstGeom prst="rect">
            <a:avLst/>
          </a:prstGeom>
          <a:noFill/>
          <a:ln>
            <a:noFill/>
          </a:ln>
        </p:spPr>
      </p:pic>
      <p:sp>
        <p:nvSpPr>
          <p:cNvPr id="218" name="Google Shape;218;p38"/>
          <p:cNvSpPr/>
          <p:nvPr/>
        </p:nvSpPr>
        <p:spPr>
          <a:xfrm>
            <a:off x="2933450" y="2295400"/>
            <a:ext cx="401700" cy="145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19" name="Google Shape;219;p38"/>
          <p:cNvPicPr preferRelativeResize="0"/>
          <p:nvPr/>
        </p:nvPicPr>
        <p:blipFill>
          <a:blip r:embed="rId5">
            <a:alphaModFix/>
          </a:blip>
          <a:stretch>
            <a:fillRect/>
          </a:stretch>
        </p:blipFill>
        <p:spPr>
          <a:xfrm>
            <a:off x="6057150" y="1068200"/>
            <a:ext cx="2971799" cy="2971799"/>
          </a:xfrm>
          <a:prstGeom prst="rect">
            <a:avLst/>
          </a:prstGeom>
          <a:noFill/>
          <a:ln>
            <a:noFill/>
          </a:ln>
        </p:spPr>
      </p:pic>
      <p:sp>
        <p:nvSpPr>
          <p:cNvPr id="220" name="Google Shape;220;p38"/>
          <p:cNvSpPr/>
          <p:nvPr/>
        </p:nvSpPr>
        <p:spPr>
          <a:xfrm>
            <a:off x="5905375" y="2295400"/>
            <a:ext cx="401700" cy="145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1000"/>
                                        <p:tgtEl>
                                          <p:spTgt spid="213"/>
                                        </p:tgtEl>
                                      </p:cBhvr>
                                    </p:animEffect>
                                  </p:childTnLst>
                                </p:cTn>
                              </p:par>
                              <p:par>
                                <p:cTn id="8" presetID="10" presetClass="entr" presetSubtype="0" fill="hold" nodeType="withEffect">
                                  <p:stCondLst>
                                    <p:cond delay="0"/>
                                  </p:stCondLst>
                                  <p:childTnLst>
                                    <p:set>
                                      <p:cBhvr>
                                        <p:cTn id="9" dur="1" fill="hold">
                                          <p:stCondLst>
                                            <p:cond delay="0"/>
                                          </p:stCondLst>
                                        </p:cTn>
                                        <p:tgtEl>
                                          <p:spTgt spid="214"/>
                                        </p:tgtEl>
                                        <p:attrNameLst>
                                          <p:attrName>style.visibility</p:attrName>
                                        </p:attrNameLst>
                                      </p:cBhvr>
                                      <p:to>
                                        <p:strVal val="visible"/>
                                      </p:to>
                                    </p:set>
                                    <p:animEffect transition="in" filter="fade">
                                      <p:cBhvr>
                                        <p:cTn id="10" dur="1000"/>
                                        <p:tgtEl>
                                          <p:spTgt spid="2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7"/>
                                        </p:tgtEl>
                                        <p:attrNameLst>
                                          <p:attrName>style.visibility</p:attrName>
                                        </p:attrNameLst>
                                      </p:cBhvr>
                                      <p:to>
                                        <p:strVal val="visible"/>
                                      </p:to>
                                    </p:set>
                                    <p:animEffect transition="in" filter="fade">
                                      <p:cBhvr>
                                        <p:cTn id="15" dur="1000"/>
                                        <p:tgtEl>
                                          <p:spTgt spid="217"/>
                                        </p:tgtEl>
                                      </p:cBhvr>
                                    </p:animEffect>
                                  </p:childTnLst>
                                </p:cTn>
                              </p:par>
                              <p:par>
                                <p:cTn id="16" presetID="10" presetClass="entr" presetSubtype="0" fill="hold" nodeType="withEffect">
                                  <p:stCondLst>
                                    <p:cond delay="0"/>
                                  </p:stCondLst>
                                  <p:childTnLst>
                                    <p:set>
                                      <p:cBhvr>
                                        <p:cTn id="17" dur="1" fill="hold">
                                          <p:stCondLst>
                                            <p:cond delay="0"/>
                                          </p:stCondLst>
                                        </p:cTn>
                                        <p:tgtEl>
                                          <p:spTgt spid="218"/>
                                        </p:tgtEl>
                                        <p:attrNameLst>
                                          <p:attrName>style.visibility</p:attrName>
                                        </p:attrNameLst>
                                      </p:cBhvr>
                                      <p:to>
                                        <p:strVal val="visible"/>
                                      </p:to>
                                    </p:set>
                                    <p:animEffect transition="in" filter="fade">
                                      <p:cBhvr>
                                        <p:cTn id="18" dur="1000"/>
                                        <p:tgtEl>
                                          <p:spTgt spid="218"/>
                                        </p:tgtEl>
                                      </p:cBhvr>
                                    </p:animEffect>
                                  </p:childTnLst>
                                </p:cTn>
                              </p:par>
                              <p:par>
                                <p:cTn id="19" presetID="10" presetClass="entr" presetSubtype="0" fill="hold" nodeType="withEffect">
                                  <p:stCondLst>
                                    <p:cond delay="0"/>
                                  </p:stCondLst>
                                  <p:childTnLst>
                                    <p:set>
                                      <p:cBhvr>
                                        <p:cTn id="20" dur="1" fill="hold">
                                          <p:stCondLst>
                                            <p:cond delay="0"/>
                                          </p:stCondLst>
                                        </p:cTn>
                                        <p:tgtEl>
                                          <p:spTgt spid="215"/>
                                        </p:tgtEl>
                                        <p:attrNameLst>
                                          <p:attrName>style.visibility</p:attrName>
                                        </p:attrNameLst>
                                      </p:cBhvr>
                                      <p:to>
                                        <p:strVal val="visible"/>
                                      </p:to>
                                    </p:set>
                                    <p:animEffect transition="in" filter="fade">
                                      <p:cBhvr>
                                        <p:cTn id="21" dur="1000"/>
                                        <p:tgtEl>
                                          <p:spTgt spid="2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9"/>
                                        </p:tgtEl>
                                        <p:attrNameLst>
                                          <p:attrName>style.visibility</p:attrName>
                                        </p:attrNameLst>
                                      </p:cBhvr>
                                      <p:to>
                                        <p:strVal val="visible"/>
                                      </p:to>
                                    </p:set>
                                    <p:animEffect transition="in" filter="fade">
                                      <p:cBhvr>
                                        <p:cTn id="26" dur="1000"/>
                                        <p:tgtEl>
                                          <p:spTgt spid="219"/>
                                        </p:tgtEl>
                                      </p:cBhvr>
                                    </p:animEffect>
                                  </p:childTnLst>
                                </p:cTn>
                              </p:par>
                              <p:par>
                                <p:cTn id="27" presetID="10" presetClass="entr" presetSubtype="0" fill="hold" nodeType="withEffect">
                                  <p:stCondLst>
                                    <p:cond delay="0"/>
                                  </p:stCondLst>
                                  <p:childTnLst>
                                    <p:set>
                                      <p:cBhvr>
                                        <p:cTn id="28" dur="1" fill="hold">
                                          <p:stCondLst>
                                            <p:cond delay="0"/>
                                          </p:stCondLst>
                                        </p:cTn>
                                        <p:tgtEl>
                                          <p:spTgt spid="220"/>
                                        </p:tgtEl>
                                        <p:attrNameLst>
                                          <p:attrName>style.visibility</p:attrName>
                                        </p:attrNameLst>
                                      </p:cBhvr>
                                      <p:to>
                                        <p:strVal val="visible"/>
                                      </p:to>
                                    </p:set>
                                    <p:animEffect transition="in" filter="fade">
                                      <p:cBhvr>
                                        <p:cTn id="29" dur="1000"/>
                                        <p:tgtEl>
                                          <p:spTgt spid="220"/>
                                        </p:tgtEl>
                                      </p:cBhvr>
                                    </p:animEffect>
                                  </p:childTnLst>
                                </p:cTn>
                              </p:par>
                              <p:par>
                                <p:cTn id="30" presetID="10" presetClass="entr" presetSubtype="0" fill="hold" nodeType="withEffect">
                                  <p:stCondLst>
                                    <p:cond delay="0"/>
                                  </p:stCondLst>
                                  <p:childTnLst>
                                    <p:set>
                                      <p:cBhvr>
                                        <p:cTn id="31" dur="1" fill="hold">
                                          <p:stCondLst>
                                            <p:cond delay="0"/>
                                          </p:stCondLst>
                                        </p:cTn>
                                        <p:tgtEl>
                                          <p:spTgt spid="216"/>
                                        </p:tgtEl>
                                        <p:attrNameLst>
                                          <p:attrName>style.visibility</p:attrName>
                                        </p:attrNameLst>
                                      </p:cBhvr>
                                      <p:to>
                                        <p:strVal val="visible"/>
                                      </p:to>
                                    </p:set>
                                    <p:animEffect transition="in" filter="fade">
                                      <p:cBhvr>
                                        <p:cTn id="32" dur="1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title"/>
          </p:nvPr>
        </p:nvSpPr>
        <p:spPr>
          <a:xfrm>
            <a:off x="457950" y="282101"/>
            <a:ext cx="8228100" cy="6066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sz="3000"/>
              <a:t>NC Salt Marsh Projections*</a:t>
            </a:r>
            <a:endParaRPr sz="3000" dirty="0"/>
          </a:p>
        </p:txBody>
      </p:sp>
      <p:sp>
        <p:nvSpPr>
          <p:cNvPr id="226" name="Google Shape;226;p39"/>
          <p:cNvSpPr txBox="1">
            <a:spLocks noGrp="1"/>
          </p:cNvSpPr>
          <p:nvPr>
            <p:ph type="body" idx="1"/>
          </p:nvPr>
        </p:nvSpPr>
        <p:spPr>
          <a:xfrm>
            <a:off x="3585250" y="1115241"/>
            <a:ext cx="5390100" cy="3139533"/>
          </a:xfrm>
          <a:prstGeom prst="rect">
            <a:avLst/>
          </a:prstGeom>
        </p:spPr>
        <p:txBody>
          <a:bodyPr spcFirstLastPara="1" wrap="square" lIns="90000" tIns="46800" rIns="90000" bIns="46800" anchor="t" anchorCtr="0">
            <a:normAutofit fontScale="92500" lnSpcReduction="20000"/>
          </a:bodyPr>
          <a:lstStyle/>
          <a:p>
            <a:pPr marL="0" lvl="0" indent="0" algn="l" rtl="0">
              <a:lnSpc>
                <a:spcPct val="90000"/>
              </a:lnSpc>
              <a:spcBef>
                <a:spcPts val="600"/>
              </a:spcBef>
              <a:spcAft>
                <a:spcPts val="0"/>
              </a:spcAft>
              <a:buNone/>
            </a:pPr>
            <a:r>
              <a:rPr lang="en" sz="2400" dirty="0"/>
              <a:t>Nearly 220,000 acres of salt marsh currently</a:t>
            </a:r>
            <a:endParaRPr sz="2400" dirty="0"/>
          </a:p>
          <a:p>
            <a:pPr marL="0" lvl="0" indent="0" algn="l" rtl="0">
              <a:lnSpc>
                <a:spcPct val="90000"/>
              </a:lnSpc>
              <a:spcBef>
                <a:spcPts val="600"/>
              </a:spcBef>
              <a:spcAft>
                <a:spcPts val="0"/>
              </a:spcAft>
              <a:buNone/>
            </a:pPr>
            <a:endParaRPr sz="2400" dirty="0"/>
          </a:p>
          <a:p>
            <a:pPr marL="0" indent="0">
              <a:lnSpc>
                <a:spcPct val="90000"/>
              </a:lnSpc>
            </a:pPr>
            <a:r>
              <a:rPr lang="en-US" sz="2400" dirty="0">
                <a:solidFill>
                  <a:schemeClr val="dk1"/>
                </a:solidFill>
              </a:rPr>
              <a:t>More than 92,000 acres lost by 2050</a:t>
            </a:r>
            <a:endParaRPr lang="en" sz="2400" dirty="0"/>
          </a:p>
          <a:p>
            <a:pPr marL="0" lvl="0" indent="0" algn="l" rtl="0">
              <a:lnSpc>
                <a:spcPct val="90000"/>
              </a:lnSpc>
              <a:spcBef>
                <a:spcPts val="600"/>
              </a:spcBef>
              <a:spcAft>
                <a:spcPts val="0"/>
              </a:spcAft>
              <a:buNone/>
            </a:pPr>
            <a:endParaRPr lang="en" sz="2400" dirty="0"/>
          </a:p>
          <a:p>
            <a:pPr marL="0" indent="0">
              <a:lnSpc>
                <a:spcPct val="90000"/>
              </a:lnSpc>
            </a:pPr>
            <a:r>
              <a:rPr lang="en-US" sz="2400" dirty="0"/>
              <a:t>Approximately 270,000 acres gained by 2050</a:t>
            </a:r>
          </a:p>
          <a:p>
            <a:pPr marL="0" lvl="0" indent="0" algn="l" rtl="0">
              <a:lnSpc>
                <a:spcPct val="90000"/>
              </a:lnSpc>
              <a:spcBef>
                <a:spcPts val="600"/>
              </a:spcBef>
              <a:spcAft>
                <a:spcPts val="0"/>
              </a:spcAft>
              <a:buNone/>
            </a:pPr>
            <a:endParaRPr lang="en" sz="2400" dirty="0"/>
          </a:p>
          <a:p>
            <a:pPr marL="0" indent="0">
              <a:lnSpc>
                <a:spcPct val="90000"/>
              </a:lnSpc>
            </a:pPr>
            <a:r>
              <a:rPr lang="en-US" sz="2400" dirty="0">
                <a:solidFill>
                  <a:schemeClr val="dk1"/>
                </a:solidFill>
              </a:rPr>
              <a:t>Net gain of about 180,000 acres by 2050</a:t>
            </a:r>
          </a:p>
          <a:p>
            <a:pPr marL="0" lvl="0" indent="0" algn="l" rtl="0">
              <a:lnSpc>
                <a:spcPct val="90000"/>
              </a:lnSpc>
              <a:spcBef>
                <a:spcPts val="600"/>
              </a:spcBef>
              <a:spcAft>
                <a:spcPts val="0"/>
              </a:spcAft>
              <a:buNone/>
            </a:pPr>
            <a:endParaRPr lang="en" sz="2400" dirty="0"/>
          </a:p>
          <a:p>
            <a:pPr marL="0" lvl="0" indent="0" algn="l" rtl="0">
              <a:lnSpc>
                <a:spcPct val="90000"/>
              </a:lnSpc>
              <a:spcBef>
                <a:spcPts val="600"/>
              </a:spcBef>
              <a:spcAft>
                <a:spcPts val="0"/>
              </a:spcAft>
              <a:buNone/>
            </a:pPr>
            <a:r>
              <a:rPr lang="en" sz="2400" dirty="0"/>
              <a:t>About 400,000 acres of salt marsh by 2050</a:t>
            </a:r>
            <a:endParaRPr sz="2400" dirty="0"/>
          </a:p>
          <a:p>
            <a:pPr marL="0" lvl="0" indent="0" algn="l" rtl="0">
              <a:lnSpc>
                <a:spcPct val="90000"/>
              </a:lnSpc>
              <a:spcBef>
                <a:spcPts val="600"/>
              </a:spcBef>
              <a:spcAft>
                <a:spcPts val="0"/>
              </a:spcAft>
              <a:buNone/>
            </a:pPr>
            <a:endParaRPr sz="2400" dirty="0">
              <a:solidFill>
                <a:schemeClr val="dk1"/>
              </a:solidFill>
            </a:endParaRPr>
          </a:p>
          <a:p>
            <a:pPr marL="0" lvl="0" indent="0" algn="l" rtl="0">
              <a:lnSpc>
                <a:spcPct val="90000"/>
              </a:lnSpc>
              <a:spcBef>
                <a:spcPts val="600"/>
              </a:spcBef>
              <a:spcAft>
                <a:spcPts val="0"/>
              </a:spcAft>
              <a:buNone/>
            </a:pPr>
            <a:endParaRPr sz="2400" dirty="0"/>
          </a:p>
          <a:p>
            <a:pPr marL="0" lvl="0" indent="0" algn="l" rtl="0">
              <a:lnSpc>
                <a:spcPct val="90000"/>
              </a:lnSpc>
              <a:spcBef>
                <a:spcPts val="600"/>
              </a:spcBef>
              <a:spcAft>
                <a:spcPts val="0"/>
              </a:spcAft>
              <a:buNone/>
            </a:pPr>
            <a:endParaRPr sz="2400" dirty="0"/>
          </a:p>
        </p:txBody>
      </p:sp>
      <p:pic>
        <p:nvPicPr>
          <p:cNvPr id="227" name="Google Shape;227;p39"/>
          <p:cNvPicPr preferRelativeResize="0"/>
          <p:nvPr/>
        </p:nvPicPr>
        <p:blipFill>
          <a:blip r:embed="rId3">
            <a:alphaModFix/>
          </a:blip>
          <a:stretch>
            <a:fillRect/>
          </a:stretch>
        </p:blipFill>
        <p:spPr>
          <a:xfrm>
            <a:off x="210450" y="888700"/>
            <a:ext cx="3054051" cy="3920176"/>
          </a:xfrm>
          <a:prstGeom prst="rect">
            <a:avLst/>
          </a:prstGeom>
          <a:noFill/>
          <a:ln w="9525" cap="flat" cmpd="sng">
            <a:solidFill>
              <a:schemeClr val="dk1"/>
            </a:solidFill>
            <a:prstDash val="solid"/>
            <a:round/>
            <a:headEnd type="none" w="sm" len="sm"/>
            <a:tailEnd type="none" w="sm" len="sm"/>
          </a:ln>
        </p:spPr>
      </p:pic>
      <p:sp>
        <p:nvSpPr>
          <p:cNvPr id="228" name="Google Shape;228;p39"/>
          <p:cNvSpPr txBox="1"/>
          <p:nvPr/>
        </p:nvSpPr>
        <p:spPr>
          <a:xfrm>
            <a:off x="3264500" y="4254775"/>
            <a:ext cx="3630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alibri"/>
                <a:ea typeface="Calibri"/>
                <a:cs typeface="Calibri"/>
                <a:sym typeface="Calibri"/>
              </a:rPr>
              <a:t>*data used are not scaled for parcel level decision making and should be used as regional estimates only</a:t>
            </a:r>
            <a:endParaRPr sz="12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xEl>
                                              <p:pRg st="0" end="0"/>
                                            </p:txEl>
                                          </p:spTgt>
                                        </p:tgtEl>
                                        <p:attrNameLst>
                                          <p:attrName>style.visibility</p:attrName>
                                        </p:attrNameLst>
                                      </p:cBhvr>
                                      <p:to>
                                        <p:strVal val="visible"/>
                                      </p:to>
                                    </p:set>
                                    <p:animEffect transition="in" filter="fade">
                                      <p:cBhvr>
                                        <p:cTn id="7" dur="500"/>
                                        <p:tgtEl>
                                          <p:spTgt spid="2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
                                            <p:txEl>
                                              <p:pRg st="2" end="2"/>
                                            </p:txEl>
                                          </p:spTgt>
                                        </p:tgtEl>
                                        <p:attrNameLst>
                                          <p:attrName>style.visibility</p:attrName>
                                        </p:attrNameLst>
                                      </p:cBhvr>
                                      <p:to>
                                        <p:strVal val="visible"/>
                                      </p:to>
                                    </p:set>
                                    <p:animEffect transition="in" filter="fade">
                                      <p:cBhvr>
                                        <p:cTn id="12" dur="500"/>
                                        <p:tgtEl>
                                          <p:spTgt spid="2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6">
                                            <p:txEl>
                                              <p:pRg st="4" end="4"/>
                                            </p:txEl>
                                          </p:spTgt>
                                        </p:tgtEl>
                                        <p:attrNameLst>
                                          <p:attrName>style.visibility</p:attrName>
                                        </p:attrNameLst>
                                      </p:cBhvr>
                                      <p:to>
                                        <p:strVal val="visible"/>
                                      </p:to>
                                    </p:set>
                                    <p:animEffect transition="in" filter="fade">
                                      <p:cBhvr>
                                        <p:cTn id="17" dur="500"/>
                                        <p:tgtEl>
                                          <p:spTgt spid="22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6">
                                            <p:txEl>
                                              <p:pRg st="6" end="6"/>
                                            </p:txEl>
                                          </p:spTgt>
                                        </p:tgtEl>
                                        <p:attrNameLst>
                                          <p:attrName>style.visibility</p:attrName>
                                        </p:attrNameLst>
                                      </p:cBhvr>
                                      <p:to>
                                        <p:strVal val="visible"/>
                                      </p:to>
                                    </p:set>
                                    <p:animEffect transition="in" filter="fade">
                                      <p:cBhvr>
                                        <p:cTn id="22" dur="500"/>
                                        <p:tgtEl>
                                          <p:spTgt spid="22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
                                            <p:txEl>
                                              <p:pRg st="8" end="8"/>
                                            </p:txEl>
                                          </p:spTgt>
                                        </p:tgtEl>
                                        <p:attrNameLst>
                                          <p:attrName>style.visibility</p:attrName>
                                        </p:attrNameLst>
                                      </p:cBhvr>
                                      <p:to>
                                        <p:strVal val="visible"/>
                                      </p:to>
                                    </p:set>
                                    <p:animEffect transition="in" filter="fade">
                                      <p:cBhvr>
                                        <p:cTn id="27" dur="500"/>
                                        <p:tgtEl>
                                          <p:spTgt spid="2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09F74-4460-C485-2A62-B8E68BE6ED6F}"/>
              </a:ext>
            </a:extLst>
          </p:cNvPr>
          <p:cNvPicPr>
            <a:picLocks noChangeAspect="1"/>
          </p:cNvPicPr>
          <p:nvPr/>
        </p:nvPicPr>
        <p:blipFill>
          <a:blip r:embed="rId3"/>
          <a:stretch>
            <a:fillRect/>
          </a:stretch>
        </p:blipFill>
        <p:spPr>
          <a:xfrm>
            <a:off x="2832518" y="246395"/>
            <a:ext cx="4650710" cy="4650710"/>
          </a:xfrm>
          <a:prstGeom prst="rect">
            <a:avLst/>
          </a:prstGeom>
        </p:spPr>
      </p:pic>
      <p:pic>
        <p:nvPicPr>
          <p:cNvPr id="5" name="Picture 4">
            <a:extLst>
              <a:ext uri="{FF2B5EF4-FFF2-40B4-BE49-F238E27FC236}">
                <a16:creationId xmlns:a16="http://schemas.microsoft.com/office/drawing/2014/main" id="{21F1B44F-D92C-182B-FF8E-2373CED2C7B9}"/>
              </a:ext>
            </a:extLst>
          </p:cNvPr>
          <p:cNvPicPr>
            <a:picLocks noChangeAspect="1"/>
          </p:cNvPicPr>
          <p:nvPr/>
        </p:nvPicPr>
        <p:blipFill>
          <a:blip r:embed="rId4"/>
          <a:stretch>
            <a:fillRect/>
          </a:stretch>
        </p:blipFill>
        <p:spPr>
          <a:xfrm>
            <a:off x="815841" y="2993663"/>
            <a:ext cx="1534836" cy="1279424"/>
          </a:xfrm>
          <a:prstGeom prst="rect">
            <a:avLst/>
          </a:prstGeom>
          <a:ln>
            <a:solidFill>
              <a:schemeClr val="tx1"/>
            </a:solidFill>
          </a:ln>
        </p:spPr>
      </p:pic>
      <p:sp>
        <p:nvSpPr>
          <p:cNvPr id="6" name="Google Shape;235;p40">
            <a:extLst>
              <a:ext uri="{FF2B5EF4-FFF2-40B4-BE49-F238E27FC236}">
                <a16:creationId xmlns:a16="http://schemas.microsoft.com/office/drawing/2014/main" id="{39A526A9-3F37-3EFE-10EB-EE9B17A94242}"/>
              </a:ext>
            </a:extLst>
          </p:cNvPr>
          <p:cNvSpPr txBox="1">
            <a:spLocks/>
          </p:cNvSpPr>
          <p:nvPr/>
        </p:nvSpPr>
        <p:spPr>
          <a:xfrm>
            <a:off x="232607" y="275100"/>
            <a:ext cx="2328849" cy="1366275"/>
          </a:xfrm>
          <a:prstGeom prst="rect">
            <a:avLst/>
          </a:prstGeom>
          <a:noFill/>
          <a:ln>
            <a:noFill/>
          </a:ln>
        </p:spPr>
        <p:txBody>
          <a:bodyPr spcFirstLastPara="1" wrap="square" lIns="90000" tIns="46800" rIns="90000" bIns="46800" anchor="ctr" anchorCtr="0">
            <a:normAutofit fontScale="97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300" b="0" i="0" u="none" strike="noStrike" cap="none">
                <a:solidFill>
                  <a:srgbClr val="000000"/>
                </a:solidFill>
                <a:latin typeface="Open Sans"/>
                <a:ea typeface="Open Sans"/>
                <a:cs typeface="Open Sans"/>
                <a:sym typeface="Open Sans"/>
              </a:defRPr>
            </a:lvl6pPr>
            <a:lvl7pPr marR="0" lvl="6" algn="ctr" rtl="0">
              <a:lnSpc>
                <a:spcPct val="100000"/>
              </a:lnSpc>
              <a:spcBef>
                <a:spcPts val="0"/>
              </a:spcBef>
              <a:spcAft>
                <a:spcPts val="0"/>
              </a:spcAft>
              <a:buClr>
                <a:srgbClr val="000000"/>
              </a:buClr>
              <a:buSzPts val="1400"/>
              <a:buFont typeface="Arial"/>
              <a:buNone/>
              <a:defRPr sz="3300" b="0" i="0" u="none" strike="noStrike" cap="none">
                <a:solidFill>
                  <a:srgbClr val="000000"/>
                </a:solidFill>
                <a:latin typeface="Open Sans"/>
                <a:ea typeface="Open Sans"/>
                <a:cs typeface="Open Sans"/>
                <a:sym typeface="Open Sans"/>
              </a:defRPr>
            </a:lvl7pPr>
            <a:lvl8pPr marR="0" lvl="7" algn="ctr" rtl="0">
              <a:lnSpc>
                <a:spcPct val="100000"/>
              </a:lnSpc>
              <a:spcBef>
                <a:spcPts val="0"/>
              </a:spcBef>
              <a:spcAft>
                <a:spcPts val="0"/>
              </a:spcAft>
              <a:buClr>
                <a:srgbClr val="000000"/>
              </a:buClr>
              <a:buSzPts val="1400"/>
              <a:buFont typeface="Arial"/>
              <a:buNone/>
              <a:defRPr sz="3300" b="0" i="0" u="none" strike="noStrike" cap="none">
                <a:solidFill>
                  <a:srgbClr val="000000"/>
                </a:solidFill>
                <a:latin typeface="Open Sans"/>
                <a:ea typeface="Open Sans"/>
                <a:cs typeface="Open Sans"/>
                <a:sym typeface="Open Sans"/>
              </a:defRPr>
            </a:lvl8pPr>
            <a:lvl9pPr marR="0" lvl="8" algn="ctr" rtl="0">
              <a:lnSpc>
                <a:spcPct val="100000"/>
              </a:lnSpc>
              <a:spcBef>
                <a:spcPts val="0"/>
              </a:spcBef>
              <a:spcAft>
                <a:spcPts val="0"/>
              </a:spcAft>
              <a:buClr>
                <a:srgbClr val="000000"/>
              </a:buClr>
              <a:buSzPts val="1400"/>
              <a:buFont typeface="Arial"/>
              <a:buNone/>
              <a:defRPr sz="3300" b="0" i="0" u="none" strike="noStrike" cap="none">
                <a:solidFill>
                  <a:srgbClr val="000000"/>
                </a:solidFill>
                <a:latin typeface="Open Sans"/>
                <a:ea typeface="Open Sans"/>
                <a:cs typeface="Open Sans"/>
                <a:sym typeface="Open Sans"/>
              </a:defRPr>
            </a:lvl9pPr>
          </a:lstStyle>
          <a:p>
            <a:r>
              <a:rPr lang="en-US" sz="3000" dirty="0"/>
              <a:t>Salt Marsh </a:t>
            </a:r>
            <a:br>
              <a:rPr lang="en-US" sz="3000" dirty="0"/>
            </a:br>
            <a:r>
              <a:rPr lang="en-US" sz="3000" dirty="0"/>
              <a:t>Gain and Loss by 2050</a:t>
            </a:r>
          </a:p>
        </p:txBody>
      </p:sp>
    </p:spTree>
    <p:extLst>
      <p:ext uri="{BB962C8B-B14F-4D97-AF65-F5344CB8AC3E}">
        <p14:creationId xmlns:p14="http://schemas.microsoft.com/office/powerpoint/2010/main" val="4152322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45CAC-8C6A-BD49-E949-C45E4B28178C}"/>
              </a:ext>
            </a:extLst>
          </p:cNvPr>
          <p:cNvPicPr>
            <a:picLocks noChangeAspect="1"/>
          </p:cNvPicPr>
          <p:nvPr/>
        </p:nvPicPr>
        <p:blipFill>
          <a:blip r:embed="rId2"/>
          <a:stretch>
            <a:fillRect/>
          </a:stretch>
        </p:blipFill>
        <p:spPr>
          <a:xfrm>
            <a:off x="2810616" y="202591"/>
            <a:ext cx="4738317" cy="4738317"/>
          </a:xfrm>
          <a:prstGeom prst="rect">
            <a:avLst/>
          </a:prstGeom>
        </p:spPr>
      </p:pic>
      <p:pic>
        <p:nvPicPr>
          <p:cNvPr id="7" name="Picture 6">
            <a:extLst>
              <a:ext uri="{FF2B5EF4-FFF2-40B4-BE49-F238E27FC236}">
                <a16:creationId xmlns:a16="http://schemas.microsoft.com/office/drawing/2014/main" id="{8E4CBA44-0AFB-92BC-3F9F-EFCD0A80A850}"/>
              </a:ext>
            </a:extLst>
          </p:cNvPr>
          <p:cNvPicPr>
            <a:picLocks noChangeAspect="1"/>
          </p:cNvPicPr>
          <p:nvPr/>
        </p:nvPicPr>
        <p:blipFill>
          <a:blip r:embed="rId3"/>
          <a:stretch>
            <a:fillRect/>
          </a:stretch>
        </p:blipFill>
        <p:spPr>
          <a:xfrm>
            <a:off x="313303" y="864281"/>
            <a:ext cx="2081179" cy="3143397"/>
          </a:xfrm>
          <a:prstGeom prst="rect">
            <a:avLst/>
          </a:prstGeom>
          <a:ln>
            <a:solidFill>
              <a:schemeClr val="tx1"/>
            </a:solidFill>
          </a:ln>
        </p:spPr>
      </p:pic>
    </p:spTree>
    <p:extLst>
      <p:ext uri="{BB962C8B-B14F-4D97-AF65-F5344CB8AC3E}">
        <p14:creationId xmlns:p14="http://schemas.microsoft.com/office/powerpoint/2010/main" val="2570194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2"/>
          <p:cNvSpPr txBox="1">
            <a:spLocks noGrp="1"/>
          </p:cNvSpPr>
          <p:nvPr>
            <p:ph type="title"/>
          </p:nvPr>
        </p:nvSpPr>
        <p:spPr>
          <a:xfrm>
            <a:off x="457201" y="205978"/>
            <a:ext cx="8228100" cy="856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dirty="0"/>
              <a:t>Protection and Restoration</a:t>
            </a:r>
            <a:endParaRPr dirty="0"/>
          </a:p>
        </p:txBody>
      </p:sp>
      <p:pic>
        <p:nvPicPr>
          <p:cNvPr id="6" name="Picture 5">
            <a:extLst>
              <a:ext uri="{FF2B5EF4-FFF2-40B4-BE49-F238E27FC236}">
                <a16:creationId xmlns:a16="http://schemas.microsoft.com/office/drawing/2014/main" id="{8ABD9F95-C85C-6A24-88C4-04356D558316}"/>
              </a:ext>
            </a:extLst>
          </p:cNvPr>
          <p:cNvPicPr>
            <a:picLocks noChangeAspect="1"/>
          </p:cNvPicPr>
          <p:nvPr/>
        </p:nvPicPr>
        <p:blipFill>
          <a:blip r:embed="rId3"/>
          <a:stretch>
            <a:fillRect/>
          </a:stretch>
        </p:blipFill>
        <p:spPr>
          <a:xfrm>
            <a:off x="3183203" y="1062178"/>
            <a:ext cx="2776095" cy="3591927"/>
          </a:xfrm>
          <a:prstGeom prst="rect">
            <a:avLst/>
          </a:prstGeom>
        </p:spPr>
      </p:pic>
      <p:pic>
        <p:nvPicPr>
          <p:cNvPr id="10" name="Picture 9">
            <a:extLst>
              <a:ext uri="{FF2B5EF4-FFF2-40B4-BE49-F238E27FC236}">
                <a16:creationId xmlns:a16="http://schemas.microsoft.com/office/drawing/2014/main" id="{B66CDC21-00AA-24C7-D5F9-B5086E31BF78}"/>
              </a:ext>
            </a:extLst>
          </p:cNvPr>
          <p:cNvPicPr>
            <a:picLocks noChangeAspect="1"/>
          </p:cNvPicPr>
          <p:nvPr/>
        </p:nvPicPr>
        <p:blipFill>
          <a:blip r:embed="rId4"/>
          <a:stretch>
            <a:fillRect/>
          </a:stretch>
        </p:blipFill>
        <p:spPr>
          <a:xfrm>
            <a:off x="6392243" y="1835681"/>
            <a:ext cx="2127012" cy="1472137"/>
          </a:xfrm>
          <a:prstGeom prst="rect">
            <a:avLst/>
          </a:prstGeom>
          <a:ln>
            <a:solidFill>
              <a:schemeClr val="tx1"/>
            </a:solidFill>
          </a:ln>
        </p:spPr>
      </p:pic>
      <p:pic>
        <p:nvPicPr>
          <p:cNvPr id="12" name="Picture 11">
            <a:extLst>
              <a:ext uri="{FF2B5EF4-FFF2-40B4-BE49-F238E27FC236}">
                <a16:creationId xmlns:a16="http://schemas.microsoft.com/office/drawing/2014/main" id="{ABE953BF-5302-D923-6590-B1A4B9E5BDD3}"/>
              </a:ext>
            </a:extLst>
          </p:cNvPr>
          <p:cNvPicPr>
            <a:picLocks noChangeAspect="1"/>
          </p:cNvPicPr>
          <p:nvPr/>
        </p:nvPicPr>
        <p:blipFill>
          <a:blip r:embed="rId5"/>
          <a:stretch>
            <a:fillRect/>
          </a:stretch>
        </p:blipFill>
        <p:spPr>
          <a:xfrm>
            <a:off x="511060" y="1589302"/>
            <a:ext cx="1982242" cy="1787684"/>
          </a:xfrm>
          <a:prstGeom prst="rect">
            <a:avLst/>
          </a:prstGeom>
          <a:ln>
            <a:solidFill>
              <a:schemeClr val="tx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09"/>
        <p:cNvGrpSpPr/>
        <p:nvPr/>
      </p:nvGrpSpPr>
      <p:grpSpPr>
        <a:xfrm>
          <a:off x="0" y="0"/>
          <a:ext cx="0" cy="0"/>
          <a:chOff x="0" y="0"/>
          <a:chExt cx="0" cy="0"/>
        </a:xfrm>
      </p:grpSpPr>
      <p:sp>
        <p:nvSpPr>
          <p:cNvPr id="110" name="Google Shape;110;p25"/>
          <p:cNvSpPr txBox="1">
            <a:spLocks noGrp="1"/>
          </p:cNvSpPr>
          <p:nvPr>
            <p:ph type="ctrTitle"/>
          </p:nvPr>
        </p:nvSpPr>
        <p:spPr>
          <a:xfrm>
            <a:off x="685800" y="1668476"/>
            <a:ext cx="7772400" cy="1102500"/>
          </a:xfrm>
          <a:prstGeom prst="rect">
            <a:avLst/>
          </a:prstGeom>
          <a:noFill/>
          <a:ln>
            <a:noFill/>
          </a:ln>
        </p:spPr>
        <p:txBody>
          <a:bodyPr spcFirstLastPara="1" wrap="square" lIns="90000" tIns="46800" rIns="90000" bIns="46800" anchor="ctr" anchorCtr="0">
            <a:noAutofit/>
          </a:bodyPr>
          <a:lstStyle/>
          <a:p>
            <a:pPr marL="0" lvl="0" indent="0" algn="ctr" rtl="0">
              <a:spcBef>
                <a:spcPts val="0"/>
              </a:spcBef>
              <a:spcAft>
                <a:spcPts val="0"/>
              </a:spcAft>
              <a:buNone/>
            </a:pPr>
            <a:r>
              <a:rPr lang="en" dirty="0">
                <a:latin typeface="Calibri"/>
                <a:ea typeface="Calibri"/>
                <a:cs typeface="Calibri"/>
                <a:sym typeface="Calibri"/>
              </a:rPr>
              <a:t>Regional and State</a:t>
            </a:r>
            <a:endParaRPr dirty="0">
              <a:latin typeface="Calibri"/>
              <a:ea typeface="Calibri"/>
              <a:cs typeface="Calibri"/>
              <a:sym typeface="Calibri"/>
            </a:endParaRPr>
          </a:p>
          <a:p>
            <a:pPr marL="0" lvl="0" indent="0" algn="ctr" rtl="0">
              <a:spcBef>
                <a:spcPts val="0"/>
              </a:spcBef>
              <a:spcAft>
                <a:spcPts val="0"/>
              </a:spcAft>
              <a:buNone/>
            </a:pPr>
            <a:r>
              <a:rPr lang="en" dirty="0">
                <a:latin typeface="Calibri"/>
                <a:ea typeface="Calibri"/>
                <a:cs typeface="Calibri"/>
                <a:sym typeface="Calibri"/>
              </a:rPr>
              <a:t> Salt Marsh Conservation</a:t>
            </a:r>
            <a:endParaRPr dirty="0">
              <a:latin typeface="Calibri"/>
              <a:ea typeface="Calibri"/>
              <a:cs typeface="Calibri"/>
              <a:sym typeface="Calibri"/>
            </a:endParaRPr>
          </a:p>
        </p:txBody>
      </p:sp>
      <p:sp>
        <p:nvSpPr>
          <p:cNvPr id="111" name="Google Shape;111;p25"/>
          <p:cNvSpPr txBox="1">
            <a:spLocks noGrp="1"/>
          </p:cNvSpPr>
          <p:nvPr>
            <p:ph type="subTitle" idx="1"/>
          </p:nvPr>
        </p:nvSpPr>
        <p:spPr>
          <a:xfrm>
            <a:off x="1362600" y="3035400"/>
            <a:ext cx="6418800" cy="1409100"/>
          </a:xfrm>
          <a:prstGeom prst="rect">
            <a:avLst/>
          </a:prstGeom>
          <a:noFill/>
          <a:ln>
            <a:noFill/>
          </a:ln>
        </p:spPr>
        <p:txBody>
          <a:bodyPr spcFirstLastPara="1" wrap="square" lIns="90000" tIns="46800" rIns="90000" bIns="46800" anchor="t" anchorCtr="0">
            <a:noAutofit/>
          </a:bodyPr>
          <a:lstStyle/>
          <a:p>
            <a:pPr marL="0" lvl="0" indent="0" algn="ctr" rtl="0">
              <a:spcBef>
                <a:spcPts val="0"/>
              </a:spcBef>
              <a:spcAft>
                <a:spcPts val="0"/>
              </a:spcAft>
              <a:buSzPts val="2400"/>
              <a:buNone/>
            </a:pPr>
            <a:r>
              <a:rPr lang="en" sz="2700" dirty="0">
                <a:latin typeface="Calibri"/>
                <a:ea typeface="Calibri"/>
                <a:cs typeface="Calibri"/>
                <a:sym typeface="Calibri"/>
              </a:rPr>
              <a:t>Claire Rapp</a:t>
            </a:r>
            <a:endParaRPr sz="2700" dirty="0">
              <a:latin typeface="Calibri"/>
              <a:ea typeface="Calibri"/>
              <a:cs typeface="Calibri"/>
              <a:sym typeface="Calibri"/>
            </a:endParaRPr>
          </a:p>
          <a:p>
            <a:pPr marL="0" lvl="0" indent="0" algn="ctr" rtl="0">
              <a:spcBef>
                <a:spcPts val="0"/>
              </a:spcBef>
              <a:spcAft>
                <a:spcPts val="0"/>
              </a:spcAft>
              <a:buSzPts val="2400"/>
              <a:buNone/>
            </a:pPr>
            <a:r>
              <a:rPr lang="en-US" sz="2200" dirty="0">
                <a:latin typeface="Calibri"/>
                <a:ea typeface="Calibri"/>
                <a:cs typeface="Calibri"/>
                <a:sym typeface="Calibri"/>
              </a:rPr>
              <a:t>CHPP Steering Committee Meeting</a:t>
            </a:r>
            <a:endParaRPr sz="2200" dirty="0">
              <a:latin typeface="Calibri"/>
              <a:ea typeface="Calibri"/>
              <a:cs typeface="Calibri"/>
              <a:sym typeface="Calibri"/>
            </a:endParaRPr>
          </a:p>
          <a:p>
            <a:pPr marL="0" lvl="0" indent="0" algn="ctr" rtl="0">
              <a:spcBef>
                <a:spcPts val="0"/>
              </a:spcBef>
              <a:spcAft>
                <a:spcPts val="0"/>
              </a:spcAft>
              <a:buSzPts val="2400"/>
              <a:buNone/>
            </a:pPr>
            <a:r>
              <a:rPr lang="en" sz="2200" dirty="0">
                <a:latin typeface="Calibri"/>
                <a:ea typeface="Calibri"/>
                <a:cs typeface="Calibri"/>
                <a:sym typeface="Calibri"/>
              </a:rPr>
              <a:t>May 31, 2023</a:t>
            </a:r>
            <a:endParaRPr sz="2200" dirty="0">
              <a:latin typeface="Calibri"/>
              <a:ea typeface="Calibri"/>
              <a:cs typeface="Calibri"/>
              <a:sym typeface="Calibri"/>
            </a:endParaRPr>
          </a:p>
        </p:txBody>
      </p:sp>
    </p:spTree>
    <p:extLst>
      <p:ext uri="{BB962C8B-B14F-4D97-AF65-F5344CB8AC3E}">
        <p14:creationId xmlns:p14="http://schemas.microsoft.com/office/powerpoint/2010/main" val="3611351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3"/>
          <p:cNvSpPr txBox="1">
            <a:spLocks noGrp="1"/>
          </p:cNvSpPr>
          <p:nvPr>
            <p:ph type="title"/>
          </p:nvPr>
        </p:nvSpPr>
        <p:spPr>
          <a:xfrm>
            <a:off x="457201" y="205978"/>
            <a:ext cx="8228100" cy="856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a:t>Migration Facilitation</a:t>
            </a:r>
            <a:endParaRPr dirty="0"/>
          </a:p>
        </p:txBody>
      </p:sp>
      <p:pic>
        <p:nvPicPr>
          <p:cNvPr id="3" name="Picture 2">
            <a:extLst>
              <a:ext uri="{FF2B5EF4-FFF2-40B4-BE49-F238E27FC236}">
                <a16:creationId xmlns:a16="http://schemas.microsoft.com/office/drawing/2014/main" id="{93AB6024-B517-13BC-75CA-3F05DE9134E0}"/>
              </a:ext>
            </a:extLst>
          </p:cNvPr>
          <p:cNvPicPr>
            <a:picLocks noChangeAspect="1"/>
          </p:cNvPicPr>
          <p:nvPr/>
        </p:nvPicPr>
        <p:blipFill>
          <a:blip r:embed="rId3"/>
          <a:stretch>
            <a:fillRect/>
          </a:stretch>
        </p:blipFill>
        <p:spPr>
          <a:xfrm>
            <a:off x="2057797" y="988234"/>
            <a:ext cx="5026907" cy="3882650"/>
          </a:xfrm>
          <a:prstGeom prst="rect">
            <a:avLst/>
          </a:prstGeom>
        </p:spPr>
      </p:pic>
      <p:pic>
        <p:nvPicPr>
          <p:cNvPr id="5" name="Picture 4">
            <a:extLst>
              <a:ext uri="{FF2B5EF4-FFF2-40B4-BE49-F238E27FC236}">
                <a16:creationId xmlns:a16="http://schemas.microsoft.com/office/drawing/2014/main" id="{376488FC-2ADC-8224-BE7C-B22842B99C4D}"/>
              </a:ext>
            </a:extLst>
          </p:cNvPr>
          <p:cNvPicPr>
            <a:picLocks noChangeAspect="1"/>
          </p:cNvPicPr>
          <p:nvPr/>
        </p:nvPicPr>
        <p:blipFill>
          <a:blip r:embed="rId4"/>
          <a:stretch>
            <a:fillRect/>
          </a:stretch>
        </p:blipFill>
        <p:spPr>
          <a:xfrm>
            <a:off x="7209389" y="1363081"/>
            <a:ext cx="1633205" cy="1899200"/>
          </a:xfrm>
          <a:prstGeom prst="rect">
            <a:avLst/>
          </a:prstGeom>
          <a:ln>
            <a:solidFill>
              <a:schemeClr val="tx1"/>
            </a:solidFill>
          </a:ln>
        </p:spPr>
      </p:pic>
      <p:pic>
        <p:nvPicPr>
          <p:cNvPr id="7" name="Picture 6">
            <a:extLst>
              <a:ext uri="{FF2B5EF4-FFF2-40B4-BE49-F238E27FC236}">
                <a16:creationId xmlns:a16="http://schemas.microsoft.com/office/drawing/2014/main" id="{506BEF4F-14FF-38E2-8ACE-60801CB4C40A}"/>
              </a:ext>
            </a:extLst>
          </p:cNvPr>
          <p:cNvPicPr>
            <a:picLocks noChangeAspect="1"/>
          </p:cNvPicPr>
          <p:nvPr/>
        </p:nvPicPr>
        <p:blipFill>
          <a:blip r:embed="rId5"/>
          <a:stretch>
            <a:fillRect/>
          </a:stretch>
        </p:blipFill>
        <p:spPr>
          <a:xfrm>
            <a:off x="129620" y="1171479"/>
            <a:ext cx="1803492" cy="1289116"/>
          </a:xfrm>
          <a:prstGeom prst="rect">
            <a:avLst/>
          </a:prstGeom>
          <a:ln>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4"/>
          <p:cNvSpPr txBox="1">
            <a:spLocks noGrp="1"/>
          </p:cNvSpPr>
          <p:nvPr>
            <p:ph type="title"/>
          </p:nvPr>
        </p:nvSpPr>
        <p:spPr>
          <a:xfrm>
            <a:off x="457201" y="205978"/>
            <a:ext cx="8228100" cy="856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sz="3550"/>
              <a:t>Both Restoration and Migration Facilitation</a:t>
            </a:r>
            <a:endParaRPr sz="3550" dirty="0"/>
          </a:p>
        </p:txBody>
      </p:sp>
      <p:pic>
        <p:nvPicPr>
          <p:cNvPr id="5" name="Picture 4">
            <a:extLst>
              <a:ext uri="{FF2B5EF4-FFF2-40B4-BE49-F238E27FC236}">
                <a16:creationId xmlns:a16="http://schemas.microsoft.com/office/drawing/2014/main" id="{8D9912F9-8769-4A0F-4216-635DD39AD573}"/>
              </a:ext>
            </a:extLst>
          </p:cNvPr>
          <p:cNvPicPr>
            <a:picLocks noChangeAspect="1"/>
          </p:cNvPicPr>
          <p:nvPr/>
        </p:nvPicPr>
        <p:blipFill>
          <a:blip r:embed="rId3"/>
          <a:stretch>
            <a:fillRect/>
          </a:stretch>
        </p:blipFill>
        <p:spPr>
          <a:xfrm>
            <a:off x="2317941" y="954155"/>
            <a:ext cx="4660522" cy="3602839"/>
          </a:xfrm>
          <a:prstGeom prst="rect">
            <a:avLst/>
          </a:prstGeom>
        </p:spPr>
      </p:pic>
      <p:pic>
        <p:nvPicPr>
          <p:cNvPr id="7" name="Picture 6">
            <a:extLst>
              <a:ext uri="{FF2B5EF4-FFF2-40B4-BE49-F238E27FC236}">
                <a16:creationId xmlns:a16="http://schemas.microsoft.com/office/drawing/2014/main" id="{FCCEC978-99CA-939E-82EB-C1A8B2F30A37}"/>
              </a:ext>
            </a:extLst>
          </p:cNvPr>
          <p:cNvPicPr>
            <a:picLocks noChangeAspect="1"/>
          </p:cNvPicPr>
          <p:nvPr/>
        </p:nvPicPr>
        <p:blipFill>
          <a:blip r:embed="rId4"/>
          <a:stretch>
            <a:fillRect/>
          </a:stretch>
        </p:blipFill>
        <p:spPr>
          <a:xfrm>
            <a:off x="161524" y="1050818"/>
            <a:ext cx="2085967" cy="1484509"/>
          </a:xfrm>
          <a:prstGeom prst="rect">
            <a:avLst/>
          </a:prstGeom>
          <a:ln>
            <a:solidFill>
              <a:schemeClr val="tx1"/>
            </a:solidFill>
          </a:ln>
        </p:spPr>
      </p:pic>
      <p:pic>
        <p:nvPicPr>
          <p:cNvPr id="8" name="Picture 7">
            <a:extLst>
              <a:ext uri="{FF2B5EF4-FFF2-40B4-BE49-F238E27FC236}">
                <a16:creationId xmlns:a16="http://schemas.microsoft.com/office/drawing/2014/main" id="{39DBDF35-49A5-7CFD-DD52-D4F211A1515E}"/>
              </a:ext>
            </a:extLst>
          </p:cNvPr>
          <p:cNvPicPr>
            <a:picLocks noChangeAspect="1"/>
          </p:cNvPicPr>
          <p:nvPr/>
        </p:nvPicPr>
        <p:blipFill>
          <a:blip r:embed="rId5"/>
          <a:stretch>
            <a:fillRect/>
          </a:stretch>
        </p:blipFill>
        <p:spPr>
          <a:xfrm>
            <a:off x="6978463" y="1050818"/>
            <a:ext cx="1871434" cy="1295248"/>
          </a:xfrm>
          <a:prstGeom prst="rect">
            <a:avLst/>
          </a:prstGeom>
          <a:ln>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1"/>
          <p:cNvSpPr txBox="1">
            <a:spLocks noGrp="1"/>
          </p:cNvSpPr>
          <p:nvPr>
            <p:ph type="title"/>
          </p:nvPr>
        </p:nvSpPr>
        <p:spPr>
          <a:xfrm>
            <a:off x="457201" y="205978"/>
            <a:ext cx="8228100" cy="856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sz="3000"/>
              <a:t>Priority Action Suggested for each CPU</a:t>
            </a:r>
            <a:endParaRPr sz="3000" dirty="0"/>
          </a:p>
        </p:txBody>
      </p:sp>
      <p:pic>
        <p:nvPicPr>
          <p:cNvPr id="241" name="Google Shape;241;p41"/>
          <p:cNvPicPr preferRelativeResize="0"/>
          <p:nvPr/>
        </p:nvPicPr>
        <p:blipFill>
          <a:blip r:embed="rId3">
            <a:alphaModFix/>
          </a:blip>
          <a:stretch>
            <a:fillRect/>
          </a:stretch>
        </p:blipFill>
        <p:spPr>
          <a:xfrm>
            <a:off x="729975" y="962550"/>
            <a:ext cx="3782124" cy="3782124"/>
          </a:xfrm>
          <a:prstGeom prst="rect">
            <a:avLst/>
          </a:prstGeom>
          <a:noFill/>
          <a:ln>
            <a:noFill/>
          </a:ln>
        </p:spPr>
      </p:pic>
      <p:graphicFrame>
        <p:nvGraphicFramePr>
          <p:cNvPr id="242" name="Google Shape;242;p41"/>
          <p:cNvGraphicFramePr/>
          <p:nvPr>
            <p:extLst>
              <p:ext uri="{D42A27DB-BD31-4B8C-83A1-F6EECF244321}">
                <p14:modId xmlns:p14="http://schemas.microsoft.com/office/powerpoint/2010/main" val="2453540221"/>
              </p:ext>
            </p:extLst>
          </p:nvPr>
        </p:nvGraphicFramePr>
        <p:xfrm>
          <a:off x="5019225" y="1127267"/>
          <a:ext cx="3719225" cy="2506440"/>
        </p:xfrm>
        <a:graphic>
          <a:graphicData uri="http://schemas.openxmlformats.org/drawingml/2006/table">
            <a:tbl>
              <a:tblPr>
                <a:noFill/>
                <a:tableStyleId>{8AB5BD14-0154-4BF4-AA2C-C0101923AA3B}</a:tableStyleId>
              </a:tblPr>
              <a:tblGrid>
                <a:gridCol w="678175">
                  <a:extLst>
                    <a:ext uri="{9D8B030D-6E8A-4147-A177-3AD203B41FA5}">
                      <a16:colId xmlns:a16="http://schemas.microsoft.com/office/drawing/2014/main" val="20000"/>
                    </a:ext>
                  </a:extLst>
                </a:gridCol>
                <a:gridCol w="839050">
                  <a:extLst>
                    <a:ext uri="{9D8B030D-6E8A-4147-A177-3AD203B41FA5}">
                      <a16:colId xmlns:a16="http://schemas.microsoft.com/office/drawing/2014/main" val="20001"/>
                    </a:ext>
                  </a:extLst>
                </a:gridCol>
                <a:gridCol w="1182550">
                  <a:extLst>
                    <a:ext uri="{9D8B030D-6E8A-4147-A177-3AD203B41FA5}">
                      <a16:colId xmlns:a16="http://schemas.microsoft.com/office/drawing/2014/main" val="20002"/>
                    </a:ext>
                  </a:extLst>
                </a:gridCol>
                <a:gridCol w="1019450">
                  <a:extLst>
                    <a:ext uri="{9D8B030D-6E8A-4147-A177-3AD203B41FA5}">
                      <a16:colId xmlns:a16="http://schemas.microsoft.com/office/drawing/2014/main" val="20003"/>
                    </a:ext>
                  </a:extLst>
                </a:gridCol>
              </a:tblGrid>
              <a:tr h="277575">
                <a:tc>
                  <a:txBody>
                    <a:bodyPr/>
                    <a:lstStyle/>
                    <a:p>
                      <a:pPr marL="0" lvl="0" indent="0" algn="ctr" rtl="0">
                        <a:spcBef>
                          <a:spcPts val="0"/>
                        </a:spcBef>
                        <a:spcAft>
                          <a:spcPts val="0"/>
                        </a:spcAft>
                        <a:buNone/>
                      </a:pPr>
                      <a:endParaRPr sz="1100" dirty="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100" dirty="0"/>
                    </a:p>
                  </a:txBody>
                  <a:tcPr marL="91425" marR="91425" marT="91425" marB="91425" anchor="ctr">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9E9E9E"/>
                      </a:solidFill>
                      <a:prstDash val="solid"/>
                      <a:round/>
                      <a:headEnd type="none" w="sm" len="sm"/>
                      <a:tailEnd type="none" w="sm" len="sm"/>
                    </a:lnB>
                  </a:tcPr>
                </a:tc>
                <a:tc gridSpan="2">
                  <a:txBody>
                    <a:bodyPr/>
                    <a:lstStyle/>
                    <a:p>
                      <a:pPr marL="0" lvl="0" indent="0" algn="ctr" rtl="0">
                        <a:spcBef>
                          <a:spcPts val="0"/>
                        </a:spcBef>
                        <a:spcAft>
                          <a:spcPts val="0"/>
                        </a:spcAft>
                        <a:buNone/>
                      </a:pPr>
                      <a:r>
                        <a:rPr lang="en" sz="1100"/>
                        <a:t>Suggested Priority Action for Salt Marsh Protection</a:t>
                      </a:r>
                      <a:endParaRPr sz="1100" dirty="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86350">
                <a:tc>
                  <a:txBody>
                    <a:bodyPr/>
                    <a:lstStyle/>
                    <a:p>
                      <a:pPr marL="0" lvl="0" indent="0" algn="ctr" rtl="0">
                        <a:spcBef>
                          <a:spcPts val="0"/>
                        </a:spcBef>
                        <a:spcAft>
                          <a:spcPts val="0"/>
                        </a:spcAft>
                        <a:buClr>
                          <a:schemeClr val="dk1"/>
                        </a:buClr>
                        <a:buSzPts val="1100"/>
                        <a:buFont typeface="Arial"/>
                        <a:buNone/>
                      </a:pPr>
                      <a:r>
                        <a:rPr lang="en" sz="1100">
                          <a:solidFill>
                            <a:schemeClr val="dk1"/>
                          </a:solidFill>
                        </a:rPr>
                        <a:t>Cluster</a:t>
                      </a:r>
                      <a:endParaRPr dirty="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100">
                          <a:solidFill>
                            <a:schemeClr val="dk1"/>
                          </a:solidFill>
                        </a:rPr>
                        <a:t>*Net Gain or Loss</a:t>
                      </a:r>
                      <a:endParaRPr dirty="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t>Protection/</a:t>
                      </a:r>
                      <a:endParaRPr sz="1100" dirty="0"/>
                    </a:p>
                    <a:p>
                      <a:pPr marL="0" lvl="0" indent="0" algn="ctr" rtl="0">
                        <a:spcBef>
                          <a:spcPts val="0"/>
                        </a:spcBef>
                        <a:spcAft>
                          <a:spcPts val="0"/>
                        </a:spcAft>
                        <a:buNone/>
                      </a:pPr>
                      <a:r>
                        <a:rPr lang="en" sz="1100" dirty="0"/>
                        <a:t>Restoration</a:t>
                      </a:r>
                      <a:endParaRPr sz="1100" dirty="0"/>
                    </a:p>
                  </a:txBody>
                  <a:tcPr marL="91425" marR="91425" marT="91425" marB="9142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100"/>
                        <a:t>Facilitate Migration</a:t>
                      </a:r>
                      <a:endParaRPr sz="1100" dirty="0"/>
                    </a:p>
                  </a:txBody>
                  <a:tcPr marL="91425" marR="91425" marT="91425" marB="91425" anchor="ct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329600">
                <a:tc>
                  <a:txBody>
                    <a:bodyPr/>
                    <a:lstStyle/>
                    <a:p>
                      <a:pPr marL="0" lvl="0" indent="0" algn="ctr" rtl="0">
                        <a:spcBef>
                          <a:spcPts val="0"/>
                        </a:spcBef>
                        <a:spcAft>
                          <a:spcPts val="0"/>
                        </a:spcAft>
                        <a:buNone/>
                      </a:pPr>
                      <a:r>
                        <a:rPr lang="en" sz="1100"/>
                        <a:t>Red</a:t>
                      </a:r>
                      <a:endParaRPr sz="1100" dirty="0"/>
                    </a:p>
                  </a:txBody>
                  <a:tcPr marL="91425" marR="91425" marT="91425" marB="91425" anchor="ctr">
                    <a:lnT w="9525" cap="flat" cmpd="sng">
                      <a:solidFill>
                        <a:srgbClr val="9E9E9E"/>
                      </a:solidFill>
                      <a:prstDash val="solid"/>
                      <a:round/>
                      <a:headEnd type="none" w="sm" len="sm"/>
                      <a:tailEnd type="none" w="sm" len="sm"/>
                    </a:lnT>
                    <a:solidFill>
                      <a:srgbClr val="EA9999"/>
                    </a:solidFill>
                  </a:tcPr>
                </a:tc>
                <a:tc>
                  <a:txBody>
                    <a:bodyPr/>
                    <a:lstStyle/>
                    <a:p>
                      <a:pPr marL="0" lvl="0" indent="0" algn="ctr" rtl="0">
                        <a:spcBef>
                          <a:spcPts val="0"/>
                        </a:spcBef>
                        <a:spcAft>
                          <a:spcPts val="0"/>
                        </a:spcAft>
                        <a:buNone/>
                      </a:pPr>
                      <a:r>
                        <a:rPr lang="en" sz="1100" b="1">
                          <a:solidFill>
                            <a:srgbClr val="FF0000"/>
                          </a:solidFill>
                        </a:rPr>
                        <a:t>Loss</a:t>
                      </a:r>
                      <a:endParaRPr sz="1100" b="1" dirty="0">
                        <a:solidFill>
                          <a:srgbClr val="FF0000"/>
                        </a:solidFill>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100" b="1"/>
                        <a:t>X</a:t>
                      </a:r>
                      <a:endParaRPr sz="1100" b="1" dirty="0"/>
                    </a:p>
                  </a:txBody>
                  <a:tcPr marL="91425" marR="91425" marT="91425" marB="91425" anchor="ctr"/>
                </a:tc>
                <a:tc>
                  <a:txBody>
                    <a:bodyPr/>
                    <a:lstStyle/>
                    <a:p>
                      <a:pPr marL="0" lvl="0" indent="0" algn="ctr" rtl="0">
                        <a:spcBef>
                          <a:spcPts val="0"/>
                        </a:spcBef>
                        <a:spcAft>
                          <a:spcPts val="0"/>
                        </a:spcAft>
                        <a:buNone/>
                      </a:pPr>
                      <a:endParaRPr sz="1100" b="1" dirty="0"/>
                    </a:p>
                  </a:txBody>
                  <a:tcPr marL="91425" marR="91425" marT="91425" marB="91425" anchor="ctr"/>
                </a:tc>
                <a:extLst>
                  <a:ext uri="{0D108BD9-81ED-4DB2-BD59-A6C34878D82A}">
                    <a16:rowId xmlns:a16="http://schemas.microsoft.com/office/drawing/2014/main" val="10002"/>
                  </a:ext>
                </a:extLst>
              </a:tr>
              <a:tr h="329600">
                <a:tc>
                  <a:txBody>
                    <a:bodyPr/>
                    <a:lstStyle/>
                    <a:p>
                      <a:pPr marL="0" lvl="0" indent="0" algn="ctr" rtl="0">
                        <a:spcBef>
                          <a:spcPts val="0"/>
                        </a:spcBef>
                        <a:spcAft>
                          <a:spcPts val="0"/>
                        </a:spcAft>
                        <a:buNone/>
                      </a:pPr>
                      <a:r>
                        <a:rPr lang="en" sz="1100"/>
                        <a:t>Yellow</a:t>
                      </a:r>
                      <a:endParaRPr sz="1100" dirty="0"/>
                    </a:p>
                  </a:txBody>
                  <a:tcPr marL="91425" marR="91425" marT="91425" marB="91425" anchor="ctr">
                    <a:solidFill>
                      <a:srgbClr val="FFF2CC"/>
                    </a:solidFill>
                  </a:tcPr>
                </a:tc>
                <a:tc>
                  <a:txBody>
                    <a:bodyPr/>
                    <a:lstStyle/>
                    <a:p>
                      <a:pPr marL="0" lvl="0" indent="0" algn="ctr" rtl="0">
                        <a:spcBef>
                          <a:spcPts val="0"/>
                        </a:spcBef>
                        <a:spcAft>
                          <a:spcPts val="0"/>
                        </a:spcAft>
                        <a:buNone/>
                      </a:pPr>
                      <a:r>
                        <a:rPr lang="en" sz="1100" b="1">
                          <a:solidFill>
                            <a:srgbClr val="FF0000"/>
                          </a:solidFill>
                        </a:rPr>
                        <a:t>Loss</a:t>
                      </a:r>
                      <a:endParaRPr sz="1100" b="1" dirty="0">
                        <a:solidFill>
                          <a:srgbClr val="FF0000"/>
                        </a:solidFill>
                      </a:endParaRPr>
                    </a:p>
                  </a:txBody>
                  <a:tcPr marL="91425" marR="91425" marT="91425" marB="91425" anchor="ctr"/>
                </a:tc>
                <a:tc>
                  <a:txBody>
                    <a:bodyPr/>
                    <a:lstStyle/>
                    <a:p>
                      <a:pPr marL="0" lvl="0" indent="0" algn="ctr" rtl="0">
                        <a:spcBef>
                          <a:spcPts val="0"/>
                        </a:spcBef>
                        <a:spcAft>
                          <a:spcPts val="0"/>
                        </a:spcAft>
                        <a:buNone/>
                      </a:pPr>
                      <a:r>
                        <a:rPr lang="en" sz="1100" b="1"/>
                        <a:t>X</a:t>
                      </a:r>
                      <a:endParaRPr sz="1100" b="1" dirty="0"/>
                    </a:p>
                  </a:txBody>
                  <a:tcPr marL="91425" marR="91425" marT="91425" marB="91425" anchor="ctr"/>
                </a:tc>
                <a:tc>
                  <a:txBody>
                    <a:bodyPr/>
                    <a:lstStyle/>
                    <a:p>
                      <a:pPr marL="0" lvl="0" indent="0" algn="ctr" rtl="0">
                        <a:spcBef>
                          <a:spcPts val="0"/>
                        </a:spcBef>
                        <a:spcAft>
                          <a:spcPts val="0"/>
                        </a:spcAft>
                        <a:buNone/>
                      </a:pPr>
                      <a:r>
                        <a:rPr lang="en" sz="1100" b="1"/>
                        <a:t>X</a:t>
                      </a:r>
                      <a:endParaRPr sz="1100" b="1" dirty="0"/>
                    </a:p>
                  </a:txBody>
                  <a:tcPr marL="91425" marR="91425" marT="91425" marB="91425" anchor="ctr"/>
                </a:tc>
                <a:extLst>
                  <a:ext uri="{0D108BD9-81ED-4DB2-BD59-A6C34878D82A}">
                    <a16:rowId xmlns:a16="http://schemas.microsoft.com/office/drawing/2014/main" val="10003"/>
                  </a:ext>
                </a:extLst>
              </a:tr>
              <a:tr h="329600">
                <a:tc>
                  <a:txBody>
                    <a:bodyPr/>
                    <a:lstStyle/>
                    <a:p>
                      <a:pPr marL="0" lvl="0" indent="0" algn="ctr" rtl="0">
                        <a:spcBef>
                          <a:spcPts val="0"/>
                        </a:spcBef>
                        <a:spcAft>
                          <a:spcPts val="0"/>
                        </a:spcAft>
                        <a:buNone/>
                      </a:pPr>
                      <a:r>
                        <a:rPr lang="en" sz="1100"/>
                        <a:t>Blue</a:t>
                      </a:r>
                      <a:endParaRPr sz="1100" dirty="0"/>
                    </a:p>
                  </a:txBody>
                  <a:tcPr marL="91425" marR="91425" marT="91425" marB="91425" anchor="ctr">
                    <a:solidFill>
                      <a:srgbClr val="A4C2F4"/>
                    </a:solidFill>
                  </a:tcPr>
                </a:tc>
                <a:tc>
                  <a:txBody>
                    <a:bodyPr/>
                    <a:lstStyle/>
                    <a:p>
                      <a:pPr marL="0" lvl="0" indent="0" algn="ctr" rtl="0">
                        <a:spcBef>
                          <a:spcPts val="0"/>
                        </a:spcBef>
                        <a:spcAft>
                          <a:spcPts val="0"/>
                        </a:spcAft>
                        <a:buNone/>
                      </a:pPr>
                      <a:r>
                        <a:rPr lang="en" sz="1100" b="1">
                          <a:solidFill>
                            <a:srgbClr val="6AA84F"/>
                          </a:solidFill>
                        </a:rPr>
                        <a:t>Gain</a:t>
                      </a:r>
                      <a:endParaRPr sz="1100" b="1" dirty="0">
                        <a:solidFill>
                          <a:srgbClr val="6AA84F"/>
                        </a:solidFill>
                      </a:endParaRPr>
                    </a:p>
                  </a:txBody>
                  <a:tcPr marL="91425" marR="91425" marT="91425" marB="91425" anchor="ctr"/>
                </a:tc>
                <a:tc>
                  <a:txBody>
                    <a:bodyPr/>
                    <a:lstStyle/>
                    <a:p>
                      <a:pPr marL="0" lvl="0" indent="0" algn="ctr" rtl="0">
                        <a:spcBef>
                          <a:spcPts val="0"/>
                        </a:spcBef>
                        <a:spcAft>
                          <a:spcPts val="0"/>
                        </a:spcAft>
                        <a:buNone/>
                      </a:pPr>
                      <a:r>
                        <a:rPr lang="en" sz="1100" b="1"/>
                        <a:t>X</a:t>
                      </a:r>
                      <a:endParaRPr sz="1100" b="1" dirty="0"/>
                    </a:p>
                  </a:txBody>
                  <a:tcPr marL="91425" marR="91425" marT="91425" marB="91425" anchor="ctr"/>
                </a:tc>
                <a:tc>
                  <a:txBody>
                    <a:bodyPr/>
                    <a:lstStyle/>
                    <a:p>
                      <a:pPr marL="0" lvl="0" indent="0" algn="ctr" rtl="0">
                        <a:spcBef>
                          <a:spcPts val="0"/>
                        </a:spcBef>
                        <a:spcAft>
                          <a:spcPts val="0"/>
                        </a:spcAft>
                        <a:buNone/>
                      </a:pPr>
                      <a:r>
                        <a:rPr lang="en" sz="1100" b="1"/>
                        <a:t>X</a:t>
                      </a:r>
                      <a:endParaRPr sz="1100" b="1" dirty="0"/>
                    </a:p>
                  </a:txBody>
                  <a:tcPr marL="91425" marR="91425" marT="91425" marB="91425" anchor="ctr"/>
                </a:tc>
                <a:extLst>
                  <a:ext uri="{0D108BD9-81ED-4DB2-BD59-A6C34878D82A}">
                    <a16:rowId xmlns:a16="http://schemas.microsoft.com/office/drawing/2014/main" val="10004"/>
                  </a:ext>
                </a:extLst>
              </a:tr>
              <a:tr h="329600">
                <a:tc>
                  <a:txBody>
                    <a:bodyPr/>
                    <a:lstStyle/>
                    <a:p>
                      <a:pPr marL="0" lvl="0" indent="0" algn="ctr" rtl="0">
                        <a:spcBef>
                          <a:spcPts val="0"/>
                        </a:spcBef>
                        <a:spcAft>
                          <a:spcPts val="0"/>
                        </a:spcAft>
                        <a:buNone/>
                      </a:pPr>
                      <a:r>
                        <a:rPr lang="en" sz="1100"/>
                        <a:t>Green</a:t>
                      </a:r>
                      <a:endParaRPr sz="1100" dirty="0"/>
                    </a:p>
                  </a:txBody>
                  <a:tcPr marL="91425" marR="91425" marT="91425" marB="91425" anchor="ctr">
                    <a:solidFill>
                      <a:srgbClr val="B6D7A8"/>
                    </a:solidFill>
                  </a:tcPr>
                </a:tc>
                <a:tc>
                  <a:txBody>
                    <a:bodyPr/>
                    <a:lstStyle/>
                    <a:p>
                      <a:pPr marL="0" lvl="0" indent="0" algn="ctr" rtl="0">
                        <a:spcBef>
                          <a:spcPts val="0"/>
                        </a:spcBef>
                        <a:spcAft>
                          <a:spcPts val="0"/>
                        </a:spcAft>
                        <a:buNone/>
                      </a:pPr>
                      <a:r>
                        <a:rPr lang="en" sz="1100" b="1">
                          <a:solidFill>
                            <a:srgbClr val="6AA84F"/>
                          </a:solidFill>
                        </a:rPr>
                        <a:t>Gain</a:t>
                      </a:r>
                      <a:endParaRPr sz="1100" b="1" dirty="0">
                        <a:solidFill>
                          <a:srgbClr val="6AA84F"/>
                        </a:solidFill>
                      </a:endParaRPr>
                    </a:p>
                  </a:txBody>
                  <a:tcPr marL="91425" marR="91425" marT="91425" marB="91425" anchor="ctr"/>
                </a:tc>
                <a:tc>
                  <a:txBody>
                    <a:bodyPr/>
                    <a:lstStyle/>
                    <a:p>
                      <a:pPr marL="0" lvl="0" indent="0" algn="ctr" rtl="0">
                        <a:spcBef>
                          <a:spcPts val="0"/>
                        </a:spcBef>
                        <a:spcAft>
                          <a:spcPts val="0"/>
                        </a:spcAft>
                        <a:buNone/>
                      </a:pPr>
                      <a:endParaRPr sz="1100" b="1" dirty="0"/>
                    </a:p>
                  </a:txBody>
                  <a:tcPr marL="91425" marR="91425" marT="91425" marB="91425" anchor="ctr"/>
                </a:tc>
                <a:tc>
                  <a:txBody>
                    <a:bodyPr/>
                    <a:lstStyle/>
                    <a:p>
                      <a:pPr marL="0" lvl="0" indent="0" algn="ctr" rtl="0">
                        <a:spcBef>
                          <a:spcPts val="0"/>
                        </a:spcBef>
                        <a:spcAft>
                          <a:spcPts val="0"/>
                        </a:spcAft>
                        <a:buNone/>
                      </a:pPr>
                      <a:r>
                        <a:rPr lang="en" sz="1100" b="1" dirty="0"/>
                        <a:t>X</a:t>
                      </a:r>
                      <a:endParaRPr sz="1100" b="1" dirty="0"/>
                    </a:p>
                  </a:txBody>
                  <a:tcPr marL="91425" marR="91425" marT="91425" marB="91425" anchor="ctr"/>
                </a:tc>
                <a:extLst>
                  <a:ext uri="{0D108BD9-81ED-4DB2-BD59-A6C34878D82A}">
                    <a16:rowId xmlns:a16="http://schemas.microsoft.com/office/drawing/2014/main" val="10005"/>
                  </a:ext>
                </a:extLst>
              </a:tr>
            </a:tbl>
          </a:graphicData>
        </a:graphic>
      </p:graphicFrame>
      <p:sp>
        <p:nvSpPr>
          <p:cNvPr id="243" name="Google Shape;243;p41"/>
          <p:cNvSpPr txBox="1"/>
          <p:nvPr/>
        </p:nvSpPr>
        <p:spPr>
          <a:xfrm>
            <a:off x="5019288" y="3668400"/>
            <a:ext cx="3719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t>*Net loss or gain refers to the difference in salt marsh acreage per CPU between now and 2050 under intermediate SLR scenario (1.5ft) - assuming current levels of development. Developed from data by Warnell, Olander, and Currin (2022).</a:t>
            </a:r>
            <a:endParaRPr sz="900" dirty="0">
              <a:highlight>
                <a:srgbClr val="FFFF00"/>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7A83-6B6F-C29F-24F1-46991A002DF8}"/>
              </a:ext>
            </a:extLst>
          </p:cNvPr>
          <p:cNvSpPr>
            <a:spLocks noGrp="1"/>
          </p:cNvSpPr>
          <p:nvPr>
            <p:ph type="title"/>
          </p:nvPr>
        </p:nvSpPr>
        <p:spPr/>
        <p:txBody>
          <a:bodyPr/>
          <a:lstStyle/>
          <a:p>
            <a:r>
              <a:rPr lang="en-US" dirty="0"/>
              <a:t>Recommendations</a:t>
            </a:r>
          </a:p>
        </p:txBody>
      </p:sp>
      <p:sp>
        <p:nvSpPr>
          <p:cNvPr id="3" name="Text Placeholder 2">
            <a:extLst>
              <a:ext uri="{FF2B5EF4-FFF2-40B4-BE49-F238E27FC236}">
                <a16:creationId xmlns:a16="http://schemas.microsoft.com/office/drawing/2014/main" id="{46393764-7465-2F5D-AEE0-9256B537089E}"/>
              </a:ext>
            </a:extLst>
          </p:cNvPr>
          <p:cNvSpPr>
            <a:spLocks noGrp="1"/>
          </p:cNvSpPr>
          <p:nvPr>
            <p:ph type="body" idx="1"/>
          </p:nvPr>
        </p:nvSpPr>
        <p:spPr/>
        <p:txBody>
          <a:bodyPr>
            <a:normAutofit fontScale="92500" lnSpcReduction="10000"/>
          </a:bodyPr>
          <a:lstStyle/>
          <a:p>
            <a:r>
              <a:rPr lang="en-US" b="1" dirty="0"/>
              <a:t>Goal 1:</a:t>
            </a:r>
            <a:r>
              <a:rPr lang="en-US" dirty="0"/>
              <a:t> Protect, Restore, and Enhance Existing Fringing and Isolated Salt Marshes </a:t>
            </a:r>
          </a:p>
          <a:p>
            <a:endParaRPr lang="en-US" dirty="0"/>
          </a:p>
          <a:p>
            <a:r>
              <a:rPr lang="en-US" b="1" dirty="0"/>
              <a:t>Goal 2:</a:t>
            </a:r>
            <a:r>
              <a:rPr lang="en-US" dirty="0"/>
              <a:t> Facilitate the Successful Migration of Future Salt Marshes</a:t>
            </a:r>
          </a:p>
          <a:p>
            <a:endParaRPr lang="en-US" dirty="0"/>
          </a:p>
          <a:p>
            <a:r>
              <a:rPr lang="en-US" b="1" dirty="0"/>
              <a:t>Goal 3:</a:t>
            </a:r>
            <a:r>
              <a:rPr lang="en-US" dirty="0"/>
              <a:t> Support and Facilitate Ancillary Needs of Salt Marsh Protection, Restoration, and Migration</a:t>
            </a:r>
          </a:p>
        </p:txBody>
      </p:sp>
    </p:spTree>
    <p:extLst>
      <p:ext uri="{BB962C8B-B14F-4D97-AF65-F5344CB8AC3E}">
        <p14:creationId xmlns:p14="http://schemas.microsoft.com/office/powerpoint/2010/main" val="80181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5"/>
          <p:cNvSpPr txBox="1">
            <a:spLocks noGrp="1"/>
          </p:cNvSpPr>
          <p:nvPr>
            <p:ph type="title"/>
          </p:nvPr>
        </p:nvSpPr>
        <p:spPr>
          <a:xfrm>
            <a:off x="457201" y="205978"/>
            <a:ext cx="8228100" cy="856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a:t>Next Steps</a:t>
            </a:r>
            <a:endParaRPr dirty="0"/>
          </a:p>
        </p:txBody>
      </p:sp>
      <p:sp>
        <p:nvSpPr>
          <p:cNvPr id="267" name="Google Shape;267;p45"/>
          <p:cNvSpPr txBox="1">
            <a:spLocks noGrp="1"/>
          </p:cNvSpPr>
          <p:nvPr>
            <p:ph type="body" idx="1"/>
          </p:nvPr>
        </p:nvSpPr>
        <p:spPr>
          <a:xfrm>
            <a:off x="275675" y="1200150"/>
            <a:ext cx="8695800" cy="3393300"/>
          </a:xfrm>
          <a:prstGeom prst="rect">
            <a:avLst/>
          </a:prstGeom>
        </p:spPr>
        <p:txBody>
          <a:bodyPr spcFirstLastPara="1" wrap="square" lIns="90000" tIns="46800" rIns="90000" bIns="46800" anchor="t" anchorCtr="0">
            <a:noAutofit/>
          </a:bodyPr>
          <a:lstStyle/>
          <a:p>
            <a:pPr marL="457200" lvl="0" indent="-317500" algn="l" rtl="0">
              <a:spcBef>
                <a:spcPts val="600"/>
              </a:spcBef>
              <a:spcAft>
                <a:spcPts val="0"/>
              </a:spcAft>
              <a:buSzPts val="1400"/>
              <a:buChar char="●"/>
            </a:pPr>
            <a:r>
              <a:rPr lang="en" dirty="0"/>
              <a:t>Stakeholder Workshops</a:t>
            </a:r>
            <a:endParaRPr dirty="0"/>
          </a:p>
          <a:p>
            <a:pPr marL="914400" lvl="1" indent="-317500" algn="l" rtl="0">
              <a:spcBef>
                <a:spcPts val="0"/>
              </a:spcBef>
              <a:spcAft>
                <a:spcPts val="0"/>
              </a:spcAft>
              <a:buSzPts val="1400"/>
              <a:buChar char="○"/>
            </a:pPr>
            <a:r>
              <a:rPr lang="en" dirty="0"/>
              <a:t>Southeastern NC - focusing on Restoration and marsh Protection strategies</a:t>
            </a:r>
            <a:endParaRPr dirty="0"/>
          </a:p>
          <a:p>
            <a:pPr marL="914400" lvl="1" indent="-317500" algn="l" rtl="0">
              <a:spcBef>
                <a:spcPts val="0"/>
              </a:spcBef>
              <a:spcAft>
                <a:spcPts val="0"/>
              </a:spcAft>
              <a:buSzPts val="1400"/>
              <a:buChar char="○"/>
            </a:pPr>
            <a:r>
              <a:rPr lang="en" dirty="0"/>
              <a:t>Northeastern NC - focusing on Migration Facilitation strategies</a:t>
            </a:r>
            <a:endParaRPr dirty="0"/>
          </a:p>
          <a:p>
            <a:pPr marL="457200" lvl="0" indent="-317500" algn="l" rtl="0">
              <a:spcBef>
                <a:spcPts val="0"/>
              </a:spcBef>
              <a:spcAft>
                <a:spcPts val="0"/>
              </a:spcAft>
              <a:buSzPts val="1400"/>
              <a:buChar char="●"/>
            </a:pPr>
            <a:r>
              <a:rPr lang="en" dirty="0"/>
              <a:t>Publish online Webmap to showcase GIS salt marsh projections and stakeholder-determined priority areas</a:t>
            </a:r>
            <a:endParaRPr dirty="0"/>
          </a:p>
          <a:p>
            <a:pPr marL="457200" lvl="0" indent="-317500" algn="l" rtl="0">
              <a:spcBef>
                <a:spcPts val="0"/>
              </a:spcBef>
              <a:spcAft>
                <a:spcPts val="0"/>
              </a:spcAft>
              <a:buSzPts val="1400"/>
              <a:buChar char="●"/>
            </a:pPr>
            <a:r>
              <a:rPr lang="en" dirty="0"/>
              <a:t>Release NC Salt Marsh Action Plan late Fall 2023 </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DAF2-329A-0B53-9DF9-C2CAAF6C0A36}"/>
              </a:ext>
            </a:extLst>
          </p:cNvPr>
          <p:cNvSpPr>
            <a:spLocks noGrp="1"/>
          </p:cNvSpPr>
          <p:nvPr>
            <p:ph type="title"/>
          </p:nvPr>
        </p:nvSpPr>
        <p:spPr/>
        <p:txBody>
          <a:bodyPr/>
          <a:lstStyle/>
          <a:p>
            <a:r>
              <a:rPr lang="en-US" dirty="0"/>
              <a:t>Implementation Phase</a:t>
            </a:r>
          </a:p>
        </p:txBody>
      </p:sp>
      <p:sp>
        <p:nvSpPr>
          <p:cNvPr id="3" name="Text Placeholder 2">
            <a:extLst>
              <a:ext uri="{FF2B5EF4-FFF2-40B4-BE49-F238E27FC236}">
                <a16:creationId xmlns:a16="http://schemas.microsoft.com/office/drawing/2014/main" id="{7E692B1D-91D7-76DE-132A-B2D00EA4C7D0}"/>
              </a:ext>
            </a:extLst>
          </p:cNvPr>
          <p:cNvSpPr>
            <a:spLocks noGrp="1"/>
          </p:cNvSpPr>
          <p:nvPr>
            <p:ph type="body" idx="1"/>
          </p:nvPr>
        </p:nvSpPr>
        <p:spPr/>
        <p:txBody>
          <a:bodyPr/>
          <a:lstStyle/>
          <a:p>
            <a:pPr marL="685800" indent="-457200">
              <a:buFont typeface="Arial" panose="020B0604020202020204" pitchFamily="34" charset="0"/>
              <a:buChar char="•"/>
            </a:pPr>
            <a:r>
              <a:rPr lang="en-US" dirty="0"/>
              <a:t>Hopefully awarded NFWF NCRF grant</a:t>
            </a:r>
          </a:p>
          <a:p>
            <a:pPr marL="685800" indent="-457200">
              <a:buFont typeface="Arial" panose="020B0604020202020204" pitchFamily="34" charset="0"/>
              <a:buChar char="•"/>
            </a:pPr>
            <a:r>
              <a:rPr lang="en-US" dirty="0"/>
              <a:t>	multi-state proposal – NC, SC, GA, FL</a:t>
            </a:r>
          </a:p>
          <a:p>
            <a:pPr marL="685800" indent="-457200">
              <a:buFont typeface="Arial" panose="020B0604020202020204" pitchFamily="34" charset="0"/>
              <a:buChar char="•"/>
            </a:pPr>
            <a:r>
              <a:rPr lang="en-US" dirty="0"/>
              <a:t>	capacity building in underserved communities</a:t>
            </a:r>
          </a:p>
          <a:p>
            <a:pPr marL="685800" indent="-457200">
              <a:buFont typeface="Arial" panose="020B0604020202020204" pitchFamily="34" charset="0"/>
              <a:buChar char="•"/>
            </a:pPr>
            <a:r>
              <a:rPr lang="en-US" dirty="0"/>
              <a:t>	working with communities to determine where to pursue future projects to build resilience through salt marsh protection, restoration, or migration</a:t>
            </a:r>
          </a:p>
        </p:txBody>
      </p:sp>
    </p:spTree>
    <p:extLst>
      <p:ext uri="{BB962C8B-B14F-4D97-AF65-F5344CB8AC3E}">
        <p14:creationId xmlns:p14="http://schemas.microsoft.com/office/powerpoint/2010/main" val="3404483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6"/>
          <p:cNvSpPr txBox="1">
            <a:spLocks noGrp="1"/>
          </p:cNvSpPr>
          <p:nvPr>
            <p:ph type="title"/>
          </p:nvPr>
        </p:nvSpPr>
        <p:spPr>
          <a:xfrm>
            <a:off x="457201" y="205978"/>
            <a:ext cx="8228100" cy="856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a:t>Thank You!</a:t>
            </a:r>
            <a:endParaRPr dirty="0"/>
          </a:p>
        </p:txBody>
      </p:sp>
      <p:sp>
        <p:nvSpPr>
          <p:cNvPr id="273" name="Google Shape;273;p46"/>
          <p:cNvSpPr txBox="1">
            <a:spLocks noGrp="1"/>
          </p:cNvSpPr>
          <p:nvPr>
            <p:ph type="body" idx="1"/>
          </p:nvPr>
        </p:nvSpPr>
        <p:spPr>
          <a:xfrm>
            <a:off x="457950" y="1136400"/>
            <a:ext cx="8228100" cy="1987800"/>
          </a:xfrm>
          <a:prstGeom prst="rect">
            <a:avLst/>
          </a:prstGeom>
        </p:spPr>
        <p:txBody>
          <a:bodyPr spcFirstLastPara="1" wrap="square" lIns="90000" tIns="46800" rIns="90000" bIns="46800" anchor="t" anchorCtr="0">
            <a:spAutoFit/>
          </a:bodyPr>
          <a:lstStyle/>
          <a:p>
            <a:pPr marL="0" lvl="0" indent="0" algn="ctr" rtl="0">
              <a:spcBef>
                <a:spcPts val="600"/>
              </a:spcBef>
              <a:spcAft>
                <a:spcPts val="0"/>
              </a:spcAft>
              <a:buNone/>
            </a:pPr>
            <a:r>
              <a:rPr lang="en" sz="3100" b="1"/>
              <a:t>Claire Rapp</a:t>
            </a:r>
            <a:endParaRPr sz="3100" b="1" dirty="0"/>
          </a:p>
          <a:p>
            <a:pPr marL="0" lvl="0" indent="0" algn="ctr" rtl="0">
              <a:spcBef>
                <a:spcPts val="600"/>
              </a:spcBef>
              <a:spcAft>
                <a:spcPts val="0"/>
              </a:spcAft>
              <a:buNone/>
            </a:pPr>
            <a:r>
              <a:rPr lang="en" sz="2600" i="1"/>
              <a:t>Salt Marsh Campaign Coordinator</a:t>
            </a:r>
            <a:endParaRPr sz="2600" i="1" dirty="0"/>
          </a:p>
          <a:p>
            <a:pPr marL="0" lvl="0" indent="0" algn="ctr" rtl="0">
              <a:spcBef>
                <a:spcPts val="600"/>
              </a:spcBef>
              <a:spcAft>
                <a:spcPts val="0"/>
              </a:spcAft>
              <a:buNone/>
            </a:pPr>
            <a:r>
              <a:rPr lang="en" sz="2400"/>
              <a:t>North Carolina Coastal Federation</a:t>
            </a:r>
            <a:endParaRPr sz="2400" dirty="0"/>
          </a:p>
          <a:p>
            <a:pPr marL="0" lvl="0" indent="0" algn="ctr" rtl="0">
              <a:spcBef>
                <a:spcPts val="600"/>
              </a:spcBef>
              <a:spcAft>
                <a:spcPts val="0"/>
              </a:spcAft>
              <a:buNone/>
            </a:pPr>
            <a:r>
              <a:rPr lang="en" u="sng">
                <a:solidFill>
                  <a:srgbClr val="4A86E8"/>
                </a:solidFill>
                <a:hlinkClick r:id="rId3">
                  <a:extLst>
                    <a:ext uri="{A12FA001-AC4F-418D-AE19-62706E023703}">
                      <ahyp:hlinkClr xmlns:ahyp="http://schemas.microsoft.com/office/drawing/2018/hyperlinkcolor" val="tx"/>
                    </a:ext>
                  </a:extLst>
                </a:hlinkClick>
              </a:rPr>
              <a:t>clairer@nccoast.org</a:t>
            </a:r>
            <a:endParaRPr dirty="0"/>
          </a:p>
        </p:txBody>
      </p:sp>
      <p:sp>
        <p:nvSpPr>
          <p:cNvPr id="274" name="Google Shape;274;p46"/>
          <p:cNvSpPr txBox="1"/>
          <p:nvPr/>
        </p:nvSpPr>
        <p:spPr>
          <a:xfrm>
            <a:off x="614375" y="3471050"/>
            <a:ext cx="25677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Calibri"/>
                <a:ea typeface="Calibri"/>
                <a:cs typeface="Calibri"/>
                <a:sym typeface="Calibri"/>
              </a:rPr>
              <a:t>Chris Baillie</a:t>
            </a:r>
            <a:endParaRPr b="1" dirty="0">
              <a:latin typeface="Calibri"/>
              <a:ea typeface="Calibri"/>
              <a:cs typeface="Calibri"/>
              <a:sym typeface="Calibri"/>
            </a:endParaRPr>
          </a:p>
          <a:p>
            <a:pPr marL="0" lvl="0" indent="0" algn="ctr" rtl="0">
              <a:spcBef>
                <a:spcPts val="0"/>
              </a:spcBef>
              <a:spcAft>
                <a:spcPts val="0"/>
              </a:spcAft>
              <a:buNone/>
            </a:pPr>
            <a:r>
              <a:rPr lang="en" i="1" dirty="0">
                <a:latin typeface="Calibri"/>
                <a:ea typeface="Calibri"/>
                <a:cs typeface="Calibri"/>
                <a:sym typeface="Calibri"/>
              </a:rPr>
              <a:t>Resilience/Climate Adaptation Coordinator</a:t>
            </a:r>
            <a:endParaRPr i="1" dirty="0">
              <a:latin typeface="Calibri"/>
              <a:ea typeface="Calibri"/>
              <a:cs typeface="Calibri"/>
              <a:sym typeface="Calibri"/>
            </a:endParaRPr>
          </a:p>
          <a:p>
            <a:pPr marL="0" lvl="0" indent="0" algn="ctr" rtl="0">
              <a:spcBef>
                <a:spcPts val="0"/>
              </a:spcBef>
              <a:spcAft>
                <a:spcPts val="0"/>
              </a:spcAft>
              <a:buNone/>
            </a:pPr>
            <a:r>
              <a:rPr lang="en" dirty="0">
                <a:latin typeface="Calibri"/>
                <a:ea typeface="Calibri"/>
                <a:cs typeface="Calibri"/>
                <a:sym typeface="Calibri"/>
              </a:rPr>
              <a:t>chrisb@nccoast.org</a:t>
            </a:r>
            <a:endParaRPr dirty="0">
              <a:latin typeface="Calibri"/>
              <a:ea typeface="Calibri"/>
              <a:cs typeface="Calibri"/>
              <a:sym typeface="Calibri"/>
            </a:endParaRPr>
          </a:p>
        </p:txBody>
      </p:sp>
      <p:sp>
        <p:nvSpPr>
          <p:cNvPr id="275" name="Google Shape;275;p46"/>
          <p:cNvSpPr txBox="1"/>
          <p:nvPr/>
        </p:nvSpPr>
        <p:spPr>
          <a:xfrm>
            <a:off x="3730500" y="3471050"/>
            <a:ext cx="1683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Calibri"/>
                <a:ea typeface="Calibri"/>
                <a:cs typeface="Calibri"/>
                <a:sym typeface="Calibri"/>
              </a:rPr>
              <a:t>Todd Miller</a:t>
            </a:r>
            <a:endParaRPr b="1" dirty="0">
              <a:latin typeface="Calibri"/>
              <a:ea typeface="Calibri"/>
              <a:cs typeface="Calibri"/>
              <a:sym typeface="Calibri"/>
            </a:endParaRPr>
          </a:p>
          <a:p>
            <a:pPr marL="0" lvl="0" indent="0" algn="ctr" rtl="0">
              <a:spcBef>
                <a:spcPts val="0"/>
              </a:spcBef>
              <a:spcAft>
                <a:spcPts val="0"/>
              </a:spcAft>
              <a:buNone/>
            </a:pPr>
            <a:r>
              <a:rPr lang="en" i="1" dirty="0">
                <a:latin typeface="Calibri"/>
                <a:ea typeface="Calibri"/>
                <a:cs typeface="Calibri"/>
                <a:sym typeface="Calibri"/>
              </a:rPr>
              <a:t>Executive Director</a:t>
            </a:r>
            <a:endParaRPr i="1" dirty="0">
              <a:latin typeface="Calibri"/>
              <a:ea typeface="Calibri"/>
              <a:cs typeface="Calibri"/>
              <a:sym typeface="Calibri"/>
            </a:endParaRPr>
          </a:p>
          <a:p>
            <a:pPr marL="0" lvl="0" indent="0" algn="ctr" rtl="0">
              <a:spcBef>
                <a:spcPts val="0"/>
              </a:spcBef>
              <a:spcAft>
                <a:spcPts val="0"/>
              </a:spcAft>
              <a:buNone/>
            </a:pPr>
            <a:r>
              <a:rPr lang="en" dirty="0">
                <a:latin typeface="Calibri"/>
                <a:ea typeface="Calibri"/>
                <a:cs typeface="Calibri"/>
                <a:sym typeface="Calibri"/>
              </a:rPr>
              <a:t>toddm@nccoast.org</a:t>
            </a:r>
            <a:endParaRPr dirty="0">
              <a:latin typeface="Calibri"/>
              <a:ea typeface="Calibri"/>
              <a:cs typeface="Calibri"/>
              <a:sym typeface="Calibri"/>
            </a:endParaRPr>
          </a:p>
        </p:txBody>
      </p:sp>
      <p:sp>
        <p:nvSpPr>
          <p:cNvPr id="276" name="Google Shape;276;p46"/>
          <p:cNvSpPr txBox="1"/>
          <p:nvPr/>
        </p:nvSpPr>
        <p:spPr>
          <a:xfrm>
            <a:off x="5961925" y="3471050"/>
            <a:ext cx="2273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Calibri"/>
                <a:ea typeface="Calibri"/>
                <a:cs typeface="Calibri"/>
                <a:sym typeface="Calibri"/>
              </a:rPr>
              <a:t>Ana Zivanovic-Nenadovic</a:t>
            </a:r>
            <a:endParaRPr b="1" dirty="0">
              <a:latin typeface="Calibri"/>
              <a:ea typeface="Calibri"/>
              <a:cs typeface="Calibri"/>
              <a:sym typeface="Calibri"/>
            </a:endParaRPr>
          </a:p>
          <a:p>
            <a:pPr marL="0" lvl="0" indent="0" algn="ctr" rtl="0">
              <a:spcBef>
                <a:spcPts val="0"/>
              </a:spcBef>
              <a:spcAft>
                <a:spcPts val="0"/>
              </a:spcAft>
              <a:buNone/>
            </a:pPr>
            <a:r>
              <a:rPr lang="en" i="1" dirty="0">
                <a:latin typeface="Calibri"/>
                <a:ea typeface="Calibri"/>
                <a:cs typeface="Calibri"/>
                <a:sym typeface="Calibri"/>
              </a:rPr>
              <a:t>Chief Program Director</a:t>
            </a:r>
            <a:endParaRPr i="1" dirty="0">
              <a:latin typeface="Calibri"/>
              <a:ea typeface="Calibri"/>
              <a:cs typeface="Calibri"/>
              <a:sym typeface="Calibri"/>
            </a:endParaRPr>
          </a:p>
          <a:p>
            <a:pPr marL="0" lvl="0" indent="0" algn="ctr" rtl="0">
              <a:spcBef>
                <a:spcPts val="0"/>
              </a:spcBef>
              <a:spcAft>
                <a:spcPts val="0"/>
              </a:spcAft>
              <a:buNone/>
            </a:pPr>
            <a:r>
              <a:rPr lang="en" dirty="0">
                <a:latin typeface="Calibri"/>
                <a:ea typeface="Calibri"/>
                <a:cs typeface="Calibri"/>
                <a:sym typeface="Calibri"/>
              </a:rPr>
              <a:t>anaz@nccoast.org</a:t>
            </a:r>
            <a:endParaRPr dirty="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7"/>
          <p:cNvSpPr txBox="1"/>
          <p:nvPr/>
        </p:nvSpPr>
        <p:spPr>
          <a:xfrm>
            <a:off x="1564956" y="324225"/>
            <a:ext cx="6014087"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dirty="0">
                <a:latin typeface="Calibri"/>
                <a:ea typeface="Calibri"/>
                <a:cs typeface="Calibri"/>
                <a:sym typeface="Calibri"/>
              </a:rPr>
              <a:t>Marsh Forward: South Atlantic Salt Marsh Initiative</a:t>
            </a:r>
            <a:endParaRPr sz="2100" b="1" dirty="0">
              <a:latin typeface="Calibri"/>
              <a:ea typeface="Calibri"/>
              <a:cs typeface="Calibri"/>
              <a:sym typeface="Calibri"/>
            </a:endParaRPr>
          </a:p>
        </p:txBody>
      </p:sp>
      <p:pic>
        <p:nvPicPr>
          <p:cNvPr id="124" name="Google Shape;124;p27"/>
          <p:cNvPicPr preferRelativeResize="0"/>
          <p:nvPr/>
        </p:nvPicPr>
        <p:blipFill rotWithShape="1">
          <a:blip r:embed="rId3">
            <a:alphaModFix/>
          </a:blip>
          <a:srcRect l="5168"/>
          <a:stretch/>
        </p:blipFill>
        <p:spPr>
          <a:xfrm>
            <a:off x="1492213" y="999925"/>
            <a:ext cx="6159575" cy="3143650"/>
          </a:xfrm>
          <a:prstGeom prst="rect">
            <a:avLst/>
          </a:prstGeom>
          <a:noFill/>
          <a:ln>
            <a:noFill/>
          </a:ln>
          <a:effectLst>
            <a:outerShdw blurRad="57150" dist="19050" dir="5400000" algn="bl" rotWithShape="0">
              <a:srgbClr val="000000">
                <a:alpha val="50000"/>
              </a:srgbClr>
            </a:outerShdw>
          </a:effectLst>
        </p:spPr>
      </p:pic>
      <p:sp>
        <p:nvSpPr>
          <p:cNvPr id="125" name="Google Shape;125;p27"/>
          <p:cNvSpPr txBox="1">
            <a:spLocks noGrp="1"/>
          </p:cNvSpPr>
          <p:nvPr>
            <p:ph type="body" idx="4294967295"/>
          </p:nvPr>
        </p:nvSpPr>
        <p:spPr>
          <a:xfrm>
            <a:off x="83126" y="4311375"/>
            <a:ext cx="4052455" cy="564359"/>
          </a:xfrm>
          <a:prstGeom prst="rect">
            <a:avLst/>
          </a:prstGeom>
        </p:spPr>
        <p:txBody>
          <a:bodyPr spcFirstLastPara="1" wrap="square" lIns="90000" tIns="46800" rIns="90000" bIns="46800" anchor="t" anchorCtr="0">
            <a:noAutofit/>
          </a:bodyPr>
          <a:lstStyle/>
          <a:p>
            <a:pPr marL="0" lvl="0" indent="0" algn="l" rtl="0">
              <a:spcBef>
                <a:spcPts val="600"/>
              </a:spcBef>
              <a:spcAft>
                <a:spcPts val="0"/>
              </a:spcAft>
              <a:buNone/>
            </a:pPr>
            <a:r>
              <a:rPr lang="en" sz="1600" dirty="0"/>
              <a:t>Produced by the Cornell Lab of Ornithology</a:t>
            </a:r>
            <a:endParaRPr sz="1600" dirty="0"/>
          </a:p>
          <a:p>
            <a:pPr marL="0" lvl="0" indent="0" algn="l" rtl="0">
              <a:spcBef>
                <a:spcPts val="600"/>
              </a:spcBef>
              <a:spcAft>
                <a:spcPts val="0"/>
              </a:spcAft>
              <a:buNone/>
            </a:pPr>
            <a:r>
              <a:rPr lang="en" sz="1200" dirty="0"/>
              <a:t>→ Independent partner of SASMI</a:t>
            </a:r>
            <a:endParaRPr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5"/>
          <p:cNvSpPr txBox="1">
            <a:spLocks noGrp="1"/>
          </p:cNvSpPr>
          <p:nvPr>
            <p:ph type="ctrTitle"/>
          </p:nvPr>
        </p:nvSpPr>
        <p:spPr>
          <a:xfrm>
            <a:off x="685800" y="1668476"/>
            <a:ext cx="7772400" cy="1102500"/>
          </a:xfrm>
          <a:prstGeom prst="rect">
            <a:avLst/>
          </a:prstGeom>
          <a:noFill/>
          <a:ln>
            <a:noFill/>
          </a:ln>
        </p:spPr>
        <p:txBody>
          <a:bodyPr spcFirstLastPara="1" wrap="square" lIns="90000" tIns="46800" rIns="90000" bIns="46800" anchor="ctr" anchorCtr="0">
            <a:noAutofit/>
          </a:bodyPr>
          <a:lstStyle/>
          <a:p>
            <a:pPr marL="0" lvl="0" indent="0" algn="ctr" rtl="0">
              <a:spcBef>
                <a:spcPts val="0"/>
              </a:spcBef>
              <a:spcAft>
                <a:spcPts val="0"/>
              </a:spcAft>
              <a:buNone/>
            </a:pPr>
            <a:r>
              <a:rPr lang="en" dirty="0">
                <a:latin typeface="Calibri"/>
                <a:ea typeface="Calibri"/>
                <a:cs typeface="Calibri"/>
                <a:sym typeface="Calibri"/>
              </a:rPr>
              <a:t>Regional and State</a:t>
            </a:r>
            <a:endParaRPr dirty="0">
              <a:latin typeface="Calibri"/>
              <a:ea typeface="Calibri"/>
              <a:cs typeface="Calibri"/>
              <a:sym typeface="Calibri"/>
            </a:endParaRPr>
          </a:p>
          <a:p>
            <a:pPr marL="0" lvl="0" indent="0" algn="ctr" rtl="0">
              <a:spcBef>
                <a:spcPts val="0"/>
              </a:spcBef>
              <a:spcAft>
                <a:spcPts val="0"/>
              </a:spcAft>
              <a:buNone/>
            </a:pPr>
            <a:r>
              <a:rPr lang="en" dirty="0">
                <a:latin typeface="Calibri"/>
                <a:ea typeface="Calibri"/>
                <a:cs typeface="Calibri"/>
                <a:sym typeface="Calibri"/>
              </a:rPr>
              <a:t> Salt Marsh Conservation</a:t>
            </a:r>
            <a:endParaRPr dirty="0">
              <a:latin typeface="Calibri"/>
              <a:ea typeface="Calibri"/>
              <a:cs typeface="Calibri"/>
              <a:sym typeface="Calibri"/>
            </a:endParaRPr>
          </a:p>
        </p:txBody>
      </p:sp>
      <p:sp>
        <p:nvSpPr>
          <p:cNvPr id="111" name="Google Shape;111;p25"/>
          <p:cNvSpPr txBox="1">
            <a:spLocks noGrp="1"/>
          </p:cNvSpPr>
          <p:nvPr>
            <p:ph type="subTitle" idx="1"/>
          </p:nvPr>
        </p:nvSpPr>
        <p:spPr>
          <a:xfrm>
            <a:off x="1362600" y="3035400"/>
            <a:ext cx="6418800" cy="1409100"/>
          </a:xfrm>
          <a:prstGeom prst="rect">
            <a:avLst/>
          </a:prstGeom>
          <a:noFill/>
          <a:ln>
            <a:noFill/>
          </a:ln>
        </p:spPr>
        <p:txBody>
          <a:bodyPr spcFirstLastPara="1" wrap="square" lIns="90000" tIns="46800" rIns="90000" bIns="46800" anchor="t" anchorCtr="0">
            <a:noAutofit/>
          </a:bodyPr>
          <a:lstStyle/>
          <a:p>
            <a:pPr marL="0" lvl="0" indent="0" algn="ctr" rtl="0">
              <a:spcBef>
                <a:spcPts val="0"/>
              </a:spcBef>
              <a:spcAft>
                <a:spcPts val="0"/>
              </a:spcAft>
              <a:buSzPts val="2400"/>
              <a:buNone/>
            </a:pPr>
            <a:r>
              <a:rPr lang="en" sz="2700" dirty="0">
                <a:latin typeface="Calibri"/>
                <a:ea typeface="Calibri"/>
                <a:cs typeface="Calibri"/>
                <a:sym typeface="Calibri"/>
              </a:rPr>
              <a:t>Claire Rapp</a:t>
            </a:r>
            <a:endParaRPr sz="2700" dirty="0">
              <a:latin typeface="Calibri"/>
              <a:ea typeface="Calibri"/>
              <a:cs typeface="Calibri"/>
              <a:sym typeface="Calibri"/>
            </a:endParaRPr>
          </a:p>
          <a:p>
            <a:pPr marL="0" lvl="0" indent="0" algn="ctr" rtl="0">
              <a:spcBef>
                <a:spcPts val="0"/>
              </a:spcBef>
              <a:spcAft>
                <a:spcPts val="0"/>
              </a:spcAft>
              <a:buSzPts val="2400"/>
              <a:buNone/>
            </a:pPr>
            <a:r>
              <a:rPr lang="en-US" sz="2200" dirty="0">
                <a:latin typeface="Calibri"/>
                <a:ea typeface="Calibri"/>
                <a:cs typeface="Calibri"/>
                <a:sym typeface="Calibri"/>
              </a:rPr>
              <a:t>APNEP Leadership Council Meeting</a:t>
            </a:r>
            <a:endParaRPr sz="2200" dirty="0">
              <a:latin typeface="Calibri"/>
              <a:ea typeface="Calibri"/>
              <a:cs typeface="Calibri"/>
              <a:sym typeface="Calibri"/>
            </a:endParaRPr>
          </a:p>
          <a:p>
            <a:pPr marL="0" lvl="0" indent="0" algn="ctr" rtl="0">
              <a:spcBef>
                <a:spcPts val="0"/>
              </a:spcBef>
              <a:spcAft>
                <a:spcPts val="0"/>
              </a:spcAft>
              <a:buSzPts val="2400"/>
              <a:buNone/>
            </a:pPr>
            <a:r>
              <a:rPr lang="en" sz="2200" dirty="0">
                <a:latin typeface="Calibri"/>
                <a:ea typeface="Calibri"/>
                <a:cs typeface="Calibri"/>
                <a:sym typeface="Calibri"/>
              </a:rPr>
              <a:t>July 12, 2023</a:t>
            </a:r>
            <a:endParaRPr sz="2200" dirty="0">
              <a:latin typeface="Calibri"/>
              <a:ea typeface="Calibri"/>
              <a:cs typeface="Calibri"/>
              <a:sym typeface="Calibri"/>
            </a:endParaRPr>
          </a:p>
        </p:txBody>
      </p:sp>
    </p:spTree>
    <p:extLst>
      <p:ext uri="{BB962C8B-B14F-4D97-AF65-F5344CB8AC3E}">
        <p14:creationId xmlns:p14="http://schemas.microsoft.com/office/powerpoint/2010/main" val="1749947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457200" y="205975"/>
            <a:ext cx="8228100" cy="5553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dirty="0"/>
              <a:t>Outline</a:t>
            </a:r>
            <a:endParaRPr dirty="0"/>
          </a:p>
        </p:txBody>
      </p:sp>
      <p:sp>
        <p:nvSpPr>
          <p:cNvPr id="117" name="Google Shape;117;p26"/>
          <p:cNvSpPr txBox="1">
            <a:spLocks noGrp="1"/>
          </p:cNvSpPr>
          <p:nvPr>
            <p:ph type="body" idx="1"/>
          </p:nvPr>
        </p:nvSpPr>
        <p:spPr>
          <a:xfrm>
            <a:off x="0" y="1254909"/>
            <a:ext cx="5297400" cy="2633671"/>
          </a:xfrm>
          <a:prstGeom prst="rect">
            <a:avLst/>
          </a:prstGeom>
        </p:spPr>
        <p:txBody>
          <a:bodyPr spcFirstLastPara="1" wrap="square" lIns="90000" tIns="46800" rIns="90000" bIns="46800" anchor="t" anchorCtr="0">
            <a:spAutoFit/>
          </a:bodyPr>
          <a:lstStyle/>
          <a:p>
            <a:pPr marL="457200" lvl="0" indent="-292100" algn="l" rtl="0">
              <a:spcBef>
                <a:spcPts val="600"/>
              </a:spcBef>
              <a:spcAft>
                <a:spcPts val="0"/>
              </a:spcAft>
              <a:buSzPts val="1000"/>
              <a:buChar char="●"/>
            </a:pPr>
            <a:r>
              <a:rPr lang="en" sz="2000" dirty="0"/>
              <a:t>Introduction</a:t>
            </a:r>
            <a:endParaRPr sz="2000" dirty="0"/>
          </a:p>
          <a:p>
            <a:pPr marL="457200" lvl="0" indent="-292100" algn="l" rtl="0">
              <a:spcBef>
                <a:spcPts val="0"/>
              </a:spcBef>
              <a:spcAft>
                <a:spcPts val="0"/>
              </a:spcAft>
              <a:buSzPts val="1000"/>
              <a:buChar char="●"/>
            </a:pPr>
            <a:r>
              <a:rPr lang="en" sz="2000" dirty="0"/>
              <a:t>Video - </a:t>
            </a:r>
            <a:r>
              <a:rPr lang="en" sz="2000" i="1" dirty="0"/>
              <a:t>Marsh Forward: South Atlantic Salt Marsh Initiative</a:t>
            </a:r>
            <a:endParaRPr sz="2000" i="1" dirty="0"/>
          </a:p>
          <a:p>
            <a:pPr marL="457200" lvl="0" indent="-292100" algn="l" rtl="0">
              <a:spcBef>
                <a:spcPts val="0"/>
              </a:spcBef>
              <a:spcAft>
                <a:spcPts val="0"/>
              </a:spcAft>
              <a:buSzPts val="1000"/>
              <a:buChar char="●"/>
            </a:pPr>
            <a:r>
              <a:rPr lang="en" sz="2000" dirty="0"/>
              <a:t>The Importance of Salt Marsh</a:t>
            </a:r>
            <a:endParaRPr sz="2000" dirty="0"/>
          </a:p>
          <a:p>
            <a:pPr marL="457200" lvl="0" indent="-292100" algn="l" rtl="0">
              <a:spcBef>
                <a:spcPts val="0"/>
              </a:spcBef>
              <a:spcAft>
                <a:spcPts val="0"/>
              </a:spcAft>
              <a:buSzPts val="1000"/>
              <a:buChar char="●"/>
            </a:pPr>
            <a:r>
              <a:rPr lang="en" sz="2000" dirty="0"/>
              <a:t>South Atlantic Salt Marsh Initiative</a:t>
            </a:r>
            <a:endParaRPr sz="2000" dirty="0"/>
          </a:p>
          <a:p>
            <a:pPr marL="457200" lvl="0" indent="-292100" algn="l" rtl="0">
              <a:spcBef>
                <a:spcPts val="0"/>
              </a:spcBef>
              <a:spcAft>
                <a:spcPts val="0"/>
              </a:spcAft>
              <a:buSzPts val="1000"/>
              <a:buChar char="●"/>
            </a:pPr>
            <a:r>
              <a:rPr lang="en" sz="2000" dirty="0"/>
              <a:t>SASMI Regional Salt Marsh Plan</a:t>
            </a:r>
            <a:endParaRPr sz="2000" dirty="0"/>
          </a:p>
          <a:p>
            <a:pPr marL="457200" lvl="0" indent="-292100" algn="l" rtl="0">
              <a:spcBef>
                <a:spcPts val="0"/>
              </a:spcBef>
              <a:spcAft>
                <a:spcPts val="0"/>
              </a:spcAft>
              <a:buSzPts val="1000"/>
              <a:buChar char="●"/>
            </a:pPr>
            <a:r>
              <a:rPr lang="en" sz="2000" dirty="0"/>
              <a:t>NC Salt Marsh Conservation Action Plan</a:t>
            </a:r>
            <a:endParaRPr sz="2000" dirty="0"/>
          </a:p>
          <a:p>
            <a:pPr marL="457200" lvl="0" indent="-292100" algn="l" rtl="0">
              <a:spcBef>
                <a:spcPts val="0"/>
              </a:spcBef>
              <a:spcAft>
                <a:spcPts val="0"/>
              </a:spcAft>
              <a:buSzPts val="1000"/>
              <a:buChar char="●"/>
            </a:pPr>
            <a:r>
              <a:rPr lang="en" sz="2000" dirty="0"/>
              <a:t>Next Steps and Needs</a:t>
            </a:r>
            <a:endParaRPr sz="2000" dirty="0"/>
          </a:p>
        </p:txBody>
      </p:sp>
      <p:pic>
        <p:nvPicPr>
          <p:cNvPr id="118" name="Google Shape;118;p26"/>
          <p:cNvPicPr preferRelativeResize="0"/>
          <p:nvPr/>
        </p:nvPicPr>
        <p:blipFill>
          <a:blip r:embed="rId3">
            <a:alphaModFix/>
          </a:blip>
          <a:stretch>
            <a:fillRect/>
          </a:stretch>
        </p:blipFill>
        <p:spPr>
          <a:xfrm>
            <a:off x="5297400" y="1367832"/>
            <a:ext cx="3612600" cy="24078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457200" y="176651"/>
            <a:ext cx="8228100" cy="697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a:t>The Importance of Salt Marshes</a:t>
            </a:r>
            <a:endParaRPr dirty="0"/>
          </a:p>
        </p:txBody>
      </p:sp>
      <p:grpSp>
        <p:nvGrpSpPr>
          <p:cNvPr id="131" name="Google Shape;131;p28"/>
          <p:cNvGrpSpPr/>
          <p:nvPr/>
        </p:nvGrpSpPr>
        <p:grpSpPr>
          <a:xfrm>
            <a:off x="179523" y="1153481"/>
            <a:ext cx="4139978" cy="3092275"/>
            <a:chOff x="144250" y="873850"/>
            <a:chExt cx="5139000" cy="3795600"/>
          </a:xfrm>
        </p:grpSpPr>
        <p:sp>
          <p:nvSpPr>
            <p:cNvPr id="132" name="Google Shape;132;p28"/>
            <p:cNvSpPr/>
            <p:nvPr/>
          </p:nvSpPr>
          <p:spPr>
            <a:xfrm>
              <a:off x="144250" y="873850"/>
              <a:ext cx="5139000" cy="37956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3" name="Google Shape;133;p28"/>
            <p:cNvSpPr txBox="1"/>
            <p:nvPr/>
          </p:nvSpPr>
          <p:spPr>
            <a:xfrm>
              <a:off x="226650" y="4441874"/>
              <a:ext cx="2324700" cy="166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 sz="800">
                  <a:solidFill>
                    <a:schemeClr val="lt1"/>
                  </a:solidFill>
                  <a:latin typeface="Arial"/>
                  <a:ea typeface="Arial"/>
                  <a:cs typeface="Arial"/>
                  <a:sym typeface="Arial"/>
                </a:rPr>
                <a:t>J Lee (Instagram: @growingwilder)</a:t>
              </a:r>
              <a:endParaRPr sz="800" dirty="0">
                <a:solidFill>
                  <a:schemeClr val="lt1"/>
                </a:solidFill>
                <a:latin typeface="Arial"/>
                <a:ea typeface="Arial"/>
                <a:cs typeface="Arial"/>
                <a:sym typeface="Arial"/>
              </a:endParaRPr>
            </a:p>
          </p:txBody>
        </p:sp>
      </p:grpSp>
      <p:pic>
        <p:nvPicPr>
          <p:cNvPr id="134" name="Google Shape;134;p28"/>
          <p:cNvPicPr preferRelativeResize="0"/>
          <p:nvPr/>
        </p:nvPicPr>
        <p:blipFill>
          <a:blip r:embed="rId4">
            <a:alphaModFix/>
          </a:blip>
          <a:stretch>
            <a:fillRect/>
          </a:stretch>
        </p:blipFill>
        <p:spPr>
          <a:xfrm>
            <a:off x="4572063" y="1094475"/>
            <a:ext cx="4447725" cy="3151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9"/>
          <p:cNvSpPr txBox="1">
            <a:spLocks noGrp="1"/>
          </p:cNvSpPr>
          <p:nvPr>
            <p:ph type="title"/>
          </p:nvPr>
        </p:nvSpPr>
        <p:spPr>
          <a:xfrm>
            <a:off x="457200" y="178351"/>
            <a:ext cx="8228100" cy="7314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a:t>Marsh Response to Sea Level Rise</a:t>
            </a:r>
            <a:endParaRPr dirty="0"/>
          </a:p>
        </p:txBody>
      </p:sp>
      <p:pic>
        <p:nvPicPr>
          <p:cNvPr id="140" name="Google Shape;140;p29"/>
          <p:cNvPicPr preferRelativeResize="0"/>
          <p:nvPr/>
        </p:nvPicPr>
        <p:blipFill>
          <a:blip r:embed="rId3">
            <a:alphaModFix/>
          </a:blip>
          <a:stretch>
            <a:fillRect/>
          </a:stretch>
        </p:blipFill>
        <p:spPr>
          <a:xfrm>
            <a:off x="1809763" y="940675"/>
            <a:ext cx="5522976" cy="3422925"/>
          </a:xfrm>
          <a:prstGeom prst="rect">
            <a:avLst/>
          </a:prstGeom>
          <a:noFill/>
          <a:ln>
            <a:noFill/>
          </a:ln>
        </p:spPr>
      </p:pic>
      <p:sp>
        <p:nvSpPr>
          <p:cNvPr id="141" name="Google Shape;141;p29"/>
          <p:cNvSpPr txBox="1"/>
          <p:nvPr/>
        </p:nvSpPr>
        <p:spPr>
          <a:xfrm>
            <a:off x="4743900" y="940675"/>
            <a:ext cx="1800900" cy="192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50">
                <a:highlight>
                  <a:srgbClr val="FFFFFF"/>
                </a:highlight>
                <a:latin typeface="Calibri"/>
                <a:ea typeface="Calibri"/>
                <a:cs typeface="Calibri"/>
                <a:sym typeface="Calibri"/>
              </a:rPr>
              <a:t>Marsh horizontal migration</a:t>
            </a:r>
            <a:endParaRPr sz="1250" dirty="0">
              <a:highlight>
                <a:srgbClr val="FFFFFF"/>
              </a:highlight>
              <a:latin typeface="Calibri"/>
              <a:ea typeface="Calibri"/>
              <a:cs typeface="Calibri"/>
              <a:sym typeface="Calibri"/>
            </a:endParaRPr>
          </a:p>
        </p:txBody>
      </p:sp>
      <p:sp>
        <p:nvSpPr>
          <p:cNvPr id="142" name="Google Shape;142;p29"/>
          <p:cNvSpPr txBox="1"/>
          <p:nvPr/>
        </p:nvSpPr>
        <p:spPr>
          <a:xfrm>
            <a:off x="5135000" y="1439575"/>
            <a:ext cx="1685400" cy="192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50">
                <a:highlight>
                  <a:srgbClr val="FFFFFF"/>
                </a:highlight>
                <a:latin typeface="Calibri"/>
                <a:ea typeface="Calibri"/>
                <a:cs typeface="Calibri"/>
                <a:sym typeface="Calibri"/>
              </a:rPr>
              <a:t>Lanward edge advances </a:t>
            </a:r>
            <a:r>
              <a:rPr lang="en" sz="1200">
                <a:highlight>
                  <a:srgbClr val="FFFFFF"/>
                </a:highlight>
                <a:latin typeface="Calibri"/>
                <a:ea typeface="Calibri"/>
                <a:cs typeface="Calibri"/>
                <a:sym typeface="Calibri"/>
              </a:rPr>
              <a:t>  </a:t>
            </a:r>
            <a:endParaRPr sz="1200" dirty="0">
              <a:highlight>
                <a:srgbClr val="FFFFFF"/>
              </a:highlight>
              <a:latin typeface="Calibri"/>
              <a:ea typeface="Calibri"/>
              <a:cs typeface="Calibri"/>
              <a:sym typeface="Calibri"/>
            </a:endParaRPr>
          </a:p>
        </p:txBody>
      </p:sp>
      <p:sp>
        <p:nvSpPr>
          <p:cNvPr id="143" name="Google Shape;143;p29"/>
          <p:cNvSpPr txBox="1"/>
          <p:nvPr/>
        </p:nvSpPr>
        <p:spPr>
          <a:xfrm>
            <a:off x="3085225" y="1885975"/>
            <a:ext cx="1850400" cy="192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50">
                <a:highlight>
                  <a:srgbClr val="FFFFFF"/>
                </a:highlight>
                <a:latin typeface="Calibri"/>
                <a:ea typeface="Calibri"/>
                <a:cs typeface="Calibri"/>
                <a:sym typeface="Calibri"/>
              </a:rPr>
              <a:t>Water-marsh edge retreats </a:t>
            </a:r>
            <a:r>
              <a:rPr lang="en" sz="1200">
                <a:highlight>
                  <a:srgbClr val="FFFFFF"/>
                </a:highlight>
                <a:latin typeface="Calibri"/>
                <a:ea typeface="Calibri"/>
                <a:cs typeface="Calibri"/>
                <a:sym typeface="Calibri"/>
              </a:rPr>
              <a:t>  </a:t>
            </a:r>
            <a:endParaRPr sz="1200" dirty="0">
              <a:highlight>
                <a:srgbClr val="FFFFFF"/>
              </a:highlight>
              <a:latin typeface="Calibri"/>
              <a:ea typeface="Calibri"/>
              <a:cs typeface="Calibri"/>
              <a:sym typeface="Calibri"/>
            </a:endParaRPr>
          </a:p>
        </p:txBody>
      </p:sp>
      <p:sp>
        <p:nvSpPr>
          <p:cNvPr id="144" name="Google Shape;144;p29"/>
          <p:cNvSpPr txBox="1"/>
          <p:nvPr/>
        </p:nvSpPr>
        <p:spPr>
          <a:xfrm>
            <a:off x="2444550" y="2555988"/>
            <a:ext cx="804900" cy="192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50">
                <a:highlight>
                  <a:srgbClr val="FFFFFF"/>
                </a:highlight>
                <a:latin typeface="Calibri"/>
                <a:ea typeface="Calibri"/>
                <a:cs typeface="Calibri"/>
                <a:sym typeface="Calibri"/>
              </a:rPr>
              <a:t>Future  MSL </a:t>
            </a:r>
            <a:r>
              <a:rPr lang="en" sz="1200">
                <a:highlight>
                  <a:srgbClr val="FFFFFF"/>
                </a:highlight>
                <a:latin typeface="Calibri"/>
                <a:ea typeface="Calibri"/>
                <a:cs typeface="Calibri"/>
                <a:sym typeface="Calibri"/>
              </a:rPr>
              <a:t>  </a:t>
            </a:r>
            <a:endParaRPr sz="1200" dirty="0">
              <a:highlight>
                <a:srgbClr val="FFFFFF"/>
              </a:highlight>
              <a:latin typeface="Calibri"/>
              <a:ea typeface="Calibri"/>
              <a:cs typeface="Calibri"/>
              <a:sym typeface="Calibri"/>
            </a:endParaRPr>
          </a:p>
        </p:txBody>
      </p:sp>
      <p:sp>
        <p:nvSpPr>
          <p:cNvPr id="145" name="Google Shape;145;p29"/>
          <p:cNvSpPr txBox="1"/>
          <p:nvPr/>
        </p:nvSpPr>
        <p:spPr>
          <a:xfrm>
            <a:off x="6739450" y="2617650"/>
            <a:ext cx="631500" cy="192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50">
                <a:highlight>
                  <a:srgbClr val="FFFFFF"/>
                </a:highlight>
                <a:latin typeface="Calibri"/>
                <a:ea typeface="Calibri"/>
                <a:cs typeface="Calibri"/>
                <a:sym typeface="Calibri"/>
              </a:rPr>
              <a:t> Upland</a:t>
            </a:r>
            <a:endParaRPr sz="1200" dirty="0">
              <a:highlight>
                <a:srgbClr val="FFFFFF"/>
              </a:highlight>
              <a:latin typeface="Calibri"/>
              <a:ea typeface="Calibri"/>
              <a:cs typeface="Calibri"/>
              <a:sym typeface="Calibri"/>
            </a:endParaRPr>
          </a:p>
        </p:txBody>
      </p:sp>
      <p:sp>
        <p:nvSpPr>
          <p:cNvPr id="146" name="Google Shape;146;p29"/>
          <p:cNvSpPr txBox="1"/>
          <p:nvPr/>
        </p:nvSpPr>
        <p:spPr>
          <a:xfrm>
            <a:off x="5457025" y="3480175"/>
            <a:ext cx="1590000" cy="192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50">
                <a:highlight>
                  <a:srgbClr val="F3F3F3"/>
                </a:highlight>
                <a:latin typeface="Calibri"/>
                <a:ea typeface="Calibri"/>
                <a:cs typeface="Calibri"/>
                <a:sym typeface="Calibri"/>
              </a:rPr>
              <a:t>Marsh vertical accretion</a:t>
            </a:r>
            <a:endParaRPr sz="1200" dirty="0">
              <a:highlight>
                <a:srgbClr val="F3F3F3"/>
              </a:highlight>
              <a:latin typeface="Calibri"/>
              <a:ea typeface="Calibri"/>
              <a:cs typeface="Calibri"/>
              <a:sym typeface="Calibri"/>
            </a:endParaRPr>
          </a:p>
        </p:txBody>
      </p:sp>
      <p:sp>
        <p:nvSpPr>
          <p:cNvPr id="147" name="Google Shape;147;p29"/>
          <p:cNvSpPr txBox="1"/>
          <p:nvPr/>
        </p:nvSpPr>
        <p:spPr>
          <a:xfrm>
            <a:off x="2619000" y="3287875"/>
            <a:ext cx="456000" cy="192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50">
                <a:highlight>
                  <a:srgbClr val="FFFFFF"/>
                </a:highlight>
                <a:latin typeface="Calibri"/>
                <a:ea typeface="Calibri"/>
                <a:cs typeface="Calibri"/>
                <a:sym typeface="Calibri"/>
              </a:rPr>
              <a:t>M S L </a:t>
            </a:r>
            <a:r>
              <a:rPr lang="en" sz="1200">
                <a:highlight>
                  <a:srgbClr val="FFFFFF"/>
                </a:highlight>
                <a:latin typeface="Calibri"/>
                <a:ea typeface="Calibri"/>
                <a:cs typeface="Calibri"/>
                <a:sym typeface="Calibri"/>
              </a:rPr>
              <a:t>  </a:t>
            </a:r>
            <a:endParaRPr sz="1200" dirty="0">
              <a:highlight>
                <a:srgbClr val="FFFFFF"/>
              </a:highlight>
              <a:latin typeface="Calibri"/>
              <a:ea typeface="Calibri"/>
              <a:cs typeface="Calibri"/>
              <a:sym typeface="Calibri"/>
            </a:endParaRPr>
          </a:p>
        </p:txBody>
      </p:sp>
      <p:sp>
        <p:nvSpPr>
          <p:cNvPr id="148" name="Google Shape;148;p29"/>
          <p:cNvSpPr txBox="1"/>
          <p:nvPr/>
        </p:nvSpPr>
        <p:spPr>
          <a:xfrm>
            <a:off x="1809775" y="4019750"/>
            <a:ext cx="1174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Calibri"/>
                <a:ea typeface="Calibri"/>
                <a:cs typeface="Calibri"/>
                <a:sym typeface="Calibri"/>
              </a:rPr>
              <a:t>Nunez et al., 2020</a:t>
            </a:r>
            <a:endParaRPr sz="1000" dirty="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30"/>
          <p:cNvPicPr preferRelativeResize="0"/>
          <p:nvPr/>
        </p:nvPicPr>
        <p:blipFill>
          <a:blip r:embed="rId3">
            <a:alphaModFix/>
          </a:blip>
          <a:stretch>
            <a:fillRect/>
          </a:stretch>
        </p:blipFill>
        <p:spPr>
          <a:xfrm>
            <a:off x="1406925" y="197025"/>
            <a:ext cx="6330150" cy="47494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1"/>
          <p:cNvSpPr/>
          <p:nvPr/>
        </p:nvSpPr>
        <p:spPr>
          <a:xfrm>
            <a:off x="76200" y="205975"/>
            <a:ext cx="2792100" cy="4771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9" name="Google Shape;159;p31"/>
          <p:cNvSpPr txBox="1">
            <a:spLocks noGrp="1"/>
          </p:cNvSpPr>
          <p:nvPr>
            <p:ph type="title"/>
          </p:nvPr>
        </p:nvSpPr>
        <p:spPr>
          <a:xfrm>
            <a:off x="2810950" y="209250"/>
            <a:ext cx="5875500" cy="1248900"/>
          </a:xfrm>
          <a:prstGeom prst="rect">
            <a:avLst/>
          </a:prstGeom>
        </p:spPr>
        <p:txBody>
          <a:bodyPr spcFirstLastPara="1" wrap="square" lIns="90000" tIns="46800" rIns="90000" bIns="46800" anchor="ctr" anchorCtr="0">
            <a:spAutoFit/>
          </a:bodyPr>
          <a:lstStyle/>
          <a:p>
            <a:pPr marL="0" lvl="0" indent="0" algn="ctr" rtl="0">
              <a:spcBef>
                <a:spcPts val="0"/>
              </a:spcBef>
              <a:spcAft>
                <a:spcPts val="0"/>
              </a:spcAft>
              <a:buNone/>
            </a:pPr>
            <a:r>
              <a:rPr lang="en"/>
              <a:t>South Atlantic </a:t>
            </a:r>
            <a:endParaRPr dirty="0"/>
          </a:p>
          <a:p>
            <a:pPr marL="0" lvl="0" indent="0" algn="ctr" rtl="0">
              <a:spcBef>
                <a:spcPts val="0"/>
              </a:spcBef>
              <a:spcAft>
                <a:spcPts val="0"/>
              </a:spcAft>
              <a:buNone/>
            </a:pPr>
            <a:r>
              <a:rPr lang="en"/>
              <a:t>Salt Marsh Initiative (SASMI)</a:t>
            </a:r>
            <a:endParaRPr dirty="0"/>
          </a:p>
        </p:txBody>
      </p:sp>
      <p:sp>
        <p:nvSpPr>
          <p:cNvPr id="160" name="Google Shape;160;p31"/>
          <p:cNvSpPr txBox="1">
            <a:spLocks noGrp="1"/>
          </p:cNvSpPr>
          <p:nvPr>
            <p:ph type="body" idx="1"/>
          </p:nvPr>
        </p:nvSpPr>
        <p:spPr>
          <a:xfrm>
            <a:off x="2197750" y="1816500"/>
            <a:ext cx="6724500" cy="1510500"/>
          </a:xfrm>
          <a:prstGeom prst="rect">
            <a:avLst/>
          </a:prstGeom>
        </p:spPr>
        <p:txBody>
          <a:bodyPr spcFirstLastPara="1" wrap="square" lIns="90000" tIns="46800" rIns="90000" bIns="46800" anchor="t" anchorCtr="0">
            <a:spAutoFit/>
          </a:bodyPr>
          <a:lstStyle/>
          <a:p>
            <a:pPr marL="457200" lvl="0" indent="-292100" algn="l" rtl="0">
              <a:spcBef>
                <a:spcPts val="600"/>
              </a:spcBef>
              <a:spcAft>
                <a:spcPts val="0"/>
              </a:spcAft>
              <a:buSzPts val="1000"/>
              <a:buChar char="●"/>
            </a:pPr>
            <a:r>
              <a:rPr lang="en" sz="2300"/>
              <a:t>Officially launched May 2021 </a:t>
            </a:r>
            <a:endParaRPr sz="2300" dirty="0"/>
          </a:p>
          <a:p>
            <a:pPr marL="457200" lvl="0" indent="-292100" algn="l" rtl="0">
              <a:spcBef>
                <a:spcPts val="0"/>
              </a:spcBef>
              <a:spcAft>
                <a:spcPts val="0"/>
              </a:spcAft>
              <a:buSzPts val="1000"/>
              <a:buChar char="●"/>
            </a:pPr>
            <a:r>
              <a:rPr lang="en" sz="2300"/>
              <a:t>300+ members consisting of leaders from SERPPAS and other local, state, and federal partners, communities, and NGOs from NC, SC, GA, and FL</a:t>
            </a:r>
            <a:endParaRPr sz="2300" dirty="0"/>
          </a:p>
        </p:txBody>
      </p:sp>
      <p:grpSp>
        <p:nvGrpSpPr>
          <p:cNvPr id="161" name="Google Shape;161;p31"/>
          <p:cNvGrpSpPr/>
          <p:nvPr/>
        </p:nvGrpSpPr>
        <p:grpSpPr>
          <a:xfrm>
            <a:off x="1886775" y="3917702"/>
            <a:ext cx="4821976" cy="998400"/>
            <a:chOff x="863500" y="1770827"/>
            <a:chExt cx="4821976" cy="998400"/>
          </a:xfrm>
        </p:grpSpPr>
        <p:pic>
          <p:nvPicPr>
            <p:cNvPr id="162" name="Google Shape;162;p31"/>
            <p:cNvPicPr preferRelativeResize="0"/>
            <p:nvPr/>
          </p:nvPicPr>
          <p:blipFill rotWithShape="1">
            <a:blip r:embed="rId4">
              <a:alphaModFix/>
            </a:blip>
            <a:srcRect l="15419" r="21488"/>
            <a:stretch/>
          </p:blipFill>
          <p:spPr>
            <a:xfrm>
              <a:off x="4195300" y="1770827"/>
              <a:ext cx="1490176" cy="998400"/>
            </a:xfrm>
            <a:prstGeom prst="rect">
              <a:avLst/>
            </a:prstGeom>
            <a:noFill/>
            <a:ln>
              <a:noFill/>
            </a:ln>
          </p:spPr>
        </p:pic>
        <p:pic>
          <p:nvPicPr>
            <p:cNvPr id="163" name="Google Shape;163;p31"/>
            <p:cNvPicPr preferRelativeResize="0"/>
            <p:nvPr/>
          </p:nvPicPr>
          <p:blipFill>
            <a:blip r:embed="rId5">
              <a:alphaModFix/>
            </a:blip>
            <a:stretch>
              <a:fillRect/>
            </a:stretch>
          </p:blipFill>
          <p:spPr>
            <a:xfrm>
              <a:off x="863500" y="1854199"/>
              <a:ext cx="1138225" cy="831650"/>
            </a:xfrm>
            <a:prstGeom prst="rect">
              <a:avLst/>
            </a:prstGeom>
            <a:noFill/>
            <a:ln>
              <a:noFill/>
            </a:ln>
          </p:spPr>
        </p:pic>
        <p:pic>
          <p:nvPicPr>
            <p:cNvPr id="164" name="Google Shape;164;p31"/>
            <p:cNvPicPr preferRelativeResize="0"/>
            <p:nvPr/>
          </p:nvPicPr>
          <p:blipFill>
            <a:blip r:embed="rId6">
              <a:alphaModFix/>
            </a:blip>
            <a:stretch>
              <a:fillRect/>
            </a:stretch>
          </p:blipFill>
          <p:spPr>
            <a:xfrm>
              <a:off x="2316188" y="1908155"/>
              <a:ext cx="1564649" cy="72374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2"/>
          <p:cNvSpPr txBox="1">
            <a:spLocks noGrp="1"/>
          </p:cNvSpPr>
          <p:nvPr>
            <p:ph type="title"/>
          </p:nvPr>
        </p:nvSpPr>
        <p:spPr>
          <a:xfrm>
            <a:off x="3729587" y="377027"/>
            <a:ext cx="1683326" cy="8562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None/>
            </a:pPr>
            <a:r>
              <a:rPr lang="en" dirty="0"/>
              <a:t>SASMI</a:t>
            </a:r>
            <a:endParaRPr dirty="0"/>
          </a:p>
        </p:txBody>
      </p:sp>
      <p:sp>
        <p:nvSpPr>
          <p:cNvPr id="170" name="Google Shape;170;p32"/>
          <p:cNvSpPr txBox="1">
            <a:spLocks noGrp="1"/>
          </p:cNvSpPr>
          <p:nvPr>
            <p:ph type="body" idx="1"/>
          </p:nvPr>
        </p:nvSpPr>
        <p:spPr>
          <a:xfrm>
            <a:off x="915708" y="1482608"/>
            <a:ext cx="7311085" cy="2328581"/>
          </a:xfrm>
          <a:prstGeom prst="rect">
            <a:avLst/>
          </a:prstGeom>
        </p:spPr>
        <p:txBody>
          <a:bodyPr spcFirstLastPara="1" wrap="square" lIns="90000" tIns="46800" rIns="90000" bIns="46800" anchor="t" anchorCtr="0">
            <a:noAutofit/>
          </a:bodyPr>
          <a:lstStyle/>
          <a:p>
            <a:pPr marL="0" lvl="0" indent="0" algn="l" rtl="0">
              <a:spcBef>
                <a:spcPts val="600"/>
              </a:spcBef>
              <a:spcAft>
                <a:spcPts val="0"/>
              </a:spcAft>
              <a:buNone/>
            </a:pPr>
            <a:r>
              <a:rPr lang="en" b="1" dirty="0"/>
              <a:t>Goal</a:t>
            </a:r>
            <a:r>
              <a:rPr lang="en" dirty="0"/>
              <a:t>: To enhance the long-term abundance, health, and resilience of the approximately 1 million acres of salt marshes within the South Atlantic states to ensure no overall loss of the benefits these wetlands provide to fish, wildlife, and people.</a:t>
            </a:r>
            <a:endParaRPr dirty="0"/>
          </a:p>
        </p:txBody>
      </p:sp>
      <p:sp>
        <p:nvSpPr>
          <p:cNvPr id="171" name="Google Shape;171;p32"/>
          <p:cNvSpPr/>
          <p:nvPr/>
        </p:nvSpPr>
        <p:spPr>
          <a:xfrm>
            <a:off x="7186164" y="253525"/>
            <a:ext cx="1828800" cy="17253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8_NCCF">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3094</TotalTime>
  <Words>1985</Words>
  <Application>Microsoft Macintosh PowerPoint</Application>
  <PresentationFormat>On-screen Show (16:9)</PresentationFormat>
  <Paragraphs>203</Paragraphs>
  <Slides>28</Slides>
  <Notes>27</Notes>
  <HiddenSlides>4</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Calibri</vt:lpstr>
      <vt:lpstr>Garamond</vt:lpstr>
      <vt:lpstr>Open Sans</vt:lpstr>
      <vt:lpstr>Arial</vt:lpstr>
      <vt:lpstr>Times New Roman</vt:lpstr>
      <vt:lpstr>Simple Light</vt:lpstr>
      <vt:lpstr>2018_NCCF</vt:lpstr>
      <vt:lpstr>Regional and State  Salt Marsh Conservation</vt:lpstr>
      <vt:lpstr>Regional and State  Salt Marsh Conservation</vt:lpstr>
      <vt:lpstr>Regional and State  Salt Marsh Conservation</vt:lpstr>
      <vt:lpstr>Outline</vt:lpstr>
      <vt:lpstr>The Importance of Salt Marshes</vt:lpstr>
      <vt:lpstr>Marsh Response to Sea Level Rise</vt:lpstr>
      <vt:lpstr>PowerPoint Presentation</vt:lpstr>
      <vt:lpstr>South Atlantic  Salt Marsh Initiative (SASMI)</vt:lpstr>
      <vt:lpstr>SASMI</vt:lpstr>
      <vt:lpstr>SASMI’s Regional Salt Marsh Plan</vt:lpstr>
      <vt:lpstr>Two Strategies</vt:lpstr>
      <vt:lpstr>Four Cross-Cutting Approaches</vt:lpstr>
      <vt:lpstr>Implementation</vt:lpstr>
      <vt:lpstr>North Carolina  Salt Marsh Action Plan</vt:lpstr>
      <vt:lpstr>Creating Conservation Planning Units</vt:lpstr>
      <vt:lpstr>NC Salt Marsh Projections*</vt:lpstr>
      <vt:lpstr>PowerPoint Presentation</vt:lpstr>
      <vt:lpstr>PowerPoint Presentation</vt:lpstr>
      <vt:lpstr>Protection and Restoration</vt:lpstr>
      <vt:lpstr>Migration Facilitation</vt:lpstr>
      <vt:lpstr>Both Restoration and Migration Facilitation</vt:lpstr>
      <vt:lpstr>Priority Action Suggested for each CPU</vt:lpstr>
      <vt:lpstr>Recommendations</vt:lpstr>
      <vt:lpstr>Next Steps</vt:lpstr>
      <vt:lpstr>Implementation Phase</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and State  Salt Marsh Conservation</dc:title>
  <cp:lastModifiedBy>Anderson, Steven M</cp:lastModifiedBy>
  <cp:revision>2</cp:revision>
  <dcterms:modified xsi:type="dcterms:W3CDTF">2023-08-21T20:13:59Z</dcterms:modified>
</cp:coreProperties>
</file>