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5"/>
  </p:notesMasterIdLst>
  <p:handoutMasterIdLst>
    <p:handoutMasterId r:id="rId6"/>
  </p:handoutMasterIdLst>
  <p:sldIdLst>
    <p:sldId id="613" r:id="rId2"/>
    <p:sldId id="616" r:id="rId3"/>
    <p:sldId id="62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4" autoAdjust="0"/>
    <p:restoredTop sz="88846" autoAdjust="0"/>
  </p:normalViewPr>
  <p:slideViewPr>
    <p:cSldViewPr>
      <p:cViewPr varScale="1">
        <p:scale>
          <a:sx n="125" d="100"/>
          <a:sy n="125" d="100"/>
        </p:scale>
        <p:origin x="1498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6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154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4B7F6-01DB-4C27-8B58-5998D87B0F59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32ED8-5F85-47FD-ADF5-8D8D69F55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67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3353D-5CA5-47D6-B933-950747F8DB82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958AB3-4621-4182-8B62-DAA6AA4E5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67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32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FD16-B1DD-4971-BF22-1AA91CFE9677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EFED-86A7-4E65-B94F-2C707C245F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FD16-B1DD-4971-BF22-1AA91CFE9677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67EFED-86A7-4E65-B94F-2C707C245F6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FD16-B1DD-4971-BF22-1AA91CFE9677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EFED-86A7-4E65-B94F-2C707C245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FD16-B1DD-4971-BF22-1AA91CFE9677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EFED-86A7-4E65-B94F-2C707C245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FD16-B1DD-4971-BF22-1AA91CFE9677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EFED-86A7-4E65-B94F-2C707C245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FD16-B1DD-4971-BF22-1AA91CFE9677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EFED-86A7-4E65-B94F-2C707C245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98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FD16-B1DD-4971-BF22-1AA91CFE9677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EFED-86A7-4E65-B94F-2C707C245F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FD16-B1DD-4971-BF22-1AA91CFE9677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EFED-86A7-4E65-B94F-2C707C245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FD16-B1DD-4971-BF22-1AA91CFE9677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EFED-86A7-4E65-B94F-2C707C245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FD16-B1DD-4971-BF22-1AA91CFE9677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EFED-86A7-4E65-B94F-2C707C245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FD16-B1DD-4971-BF22-1AA91CFE9677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EFED-86A7-4E65-B94F-2C707C245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FD16-B1DD-4971-BF22-1AA91CFE9677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EFED-86A7-4E65-B94F-2C707C245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10000"/>
            <a:lum/>
          </a:blip>
          <a:srcRect/>
          <a:stretch>
            <a:fillRect l="10000" t="10000" r="10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5DFD16-B1DD-4971-BF22-1AA91CFE9677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67EFED-86A7-4E65-B94F-2C707C245F6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91200"/>
            <a:ext cx="673147" cy="9668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6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</p:sldLayoutIdLst>
  <p:txStyles>
    <p:titleStyle>
      <a:lvl1pPr algn="ctr" rtl="0" eaLnBrk="1" latinLnBrk="0" hangingPunct="1">
        <a:spcBef>
          <a:spcPct val="0"/>
        </a:spcBef>
        <a:buNone/>
        <a:defRPr kumimoji="0" lang="en-US" sz="3200" b="0" kern="1200" dirty="0">
          <a:ln>
            <a:noFill/>
          </a:ln>
          <a:solidFill>
            <a:schemeClr val="tx2"/>
          </a:solidFill>
          <a:effectLst/>
          <a:latin typeface="Cambria" pitchFamily="18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1" lang="en-US" sz="2400" kern="1200" dirty="0" smtClean="0">
          <a:solidFill>
            <a:schemeClr val="tx1"/>
          </a:solidFill>
          <a:latin typeface="+mj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lang="en-US" sz="2400" kern="1200" dirty="0" smtClean="0">
          <a:solidFill>
            <a:schemeClr val="tx1"/>
          </a:solidFill>
          <a:latin typeface="+mj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1" lang="en-US" sz="2400" kern="1200" dirty="0" smtClean="0">
          <a:solidFill>
            <a:schemeClr val="tx1"/>
          </a:solidFill>
          <a:latin typeface="+mj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1" lang="en-US" sz="2400" kern="1200" dirty="0" smtClean="0">
          <a:solidFill>
            <a:schemeClr val="tx1"/>
          </a:solidFill>
          <a:latin typeface="+mj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1" lang="en-US" sz="2400" kern="1200" dirty="0">
          <a:solidFill>
            <a:schemeClr val="tx1"/>
          </a:solidFill>
          <a:latin typeface="+mj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gress.gov/bill/117th-congress/house-bill/3684/tex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84A5C25-04F8-8ECC-9CB5-7D5389089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64" y="3048"/>
            <a:ext cx="8229600" cy="1066800"/>
          </a:xfrm>
        </p:spPr>
        <p:txBody>
          <a:bodyPr>
            <a:normAutofit/>
          </a:bodyPr>
          <a:lstStyle/>
          <a:p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APNEP </a:t>
            </a:r>
            <a:r>
              <a:rPr lang="en-US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Bipartisan Infrastructure Law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Funding Overview</a:t>
            </a:r>
            <a:b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B0866AF-731B-AB7C-9F8C-AAACFE5AC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64" y="685800"/>
            <a:ext cx="8708136" cy="6054852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17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Estuary Program (NEP) BIL Strategy should seek to: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Utilize NEP as vehicles to accelerate and more extensively implement CCMPs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Ensure that benefits reach disadvantaged communities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 the adaptive capacity of ecosystems and communities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Leverage additional resources; particularly federal </a:t>
            </a: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sz="17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EPA guidance requires </a:t>
            </a:r>
            <a:r>
              <a:rPr lang="en-US" sz="17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5-year long term, </a:t>
            </a:r>
            <a:r>
              <a:rPr lang="en-US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equity strategy, </a:t>
            </a:r>
            <a:r>
              <a:rPr lang="en-US" sz="17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strategy, annual </a:t>
            </a:r>
            <a:r>
              <a:rPr lang="en-US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workplans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 Long Term Strategy due by June 1, 2023 </a:t>
            </a:r>
          </a:p>
          <a:p>
            <a:pPr marL="1017270" lvl="2" indent="-285750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7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Less detail than annual workplans; may be modified at any time</a:t>
            </a:r>
          </a:p>
          <a:p>
            <a:pPr marL="1017270" lvl="2" indent="-285750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Incorporates draft Equity Strategy (</a:t>
            </a:r>
            <a:r>
              <a:rPr lang="en-US" sz="17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distributed April 2023 for review</a:t>
            </a:r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1017270" lvl="2" indent="-285750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Incorporates approved initial 2-year BIL workplan (2022-2024) </a:t>
            </a:r>
          </a:p>
          <a:p>
            <a:pPr marL="1017270" lvl="2" indent="-285750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Annual workplans will be submitted for remaining years</a:t>
            </a:r>
          </a:p>
          <a:p>
            <a:pPr marL="1017270" lvl="2" indent="-285750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US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Bef>
                <a:spcPts val="0"/>
              </a:spcBef>
            </a:pPr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Long term strategy i</a:t>
            </a: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ncorporates 2-year workplan (</a:t>
            </a:r>
            <a:r>
              <a:rPr lang="en-US" sz="17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LC approved October 2022</a:t>
            </a: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Grant application and workplan submitted to EPA October 2022 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Cooperative Agreement between EPA/NCDEQ (2022-2027)</a:t>
            </a:r>
            <a:endParaRPr lang="en-US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unds from EPA received February 2023:</a:t>
            </a:r>
          </a:p>
          <a:p>
            <a:pPr marL="1417320" lvl="3" indent="-2286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$909,800 first year / $1,819,600 for 2 years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17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 provides $132 million total to NEPs for fiscal years 2022 through 2027.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Each of the 28 NEPs will receive ~$900,000 per year for 5 years (~$4.5 million)</a:t>
            </a:r>
          </a:p>
          <a:p>
            <a:pPr marL="1017270" lvl="2" indent="-285750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236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75812-A92B-9A91-9EA6-6935EB67C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6200"/>
            <a:ext cx="8229600" cy="1143000"/>
          </a:xfrm>
        </p:spPr>
        <p:txBody>
          <a:bodyPr>
            <a:normAutofit/>
          </a:bodyPr>
          <a:lstStyle/>
          <a:p>
            <a:pPr marL="342900" marR="0" indent="-342900">
              <a:spcBef>
                <a:spcPts val="0"/>
              </a:spcBef>
            </a:pPr>
            <a:r>
              <a:rPr lang="en-US" sz="2400" b="1" dirty="0">
                <a:solidFill>
                  <a:schemeClr val="accent1"/>
                </a:solidFill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BIL 5 Year Strategy + Workplan</a:t>
            </a:r>
            <a:br>
              <a:rPr lang="en-US" b="1" dirty="0">
                <a:solidFill>
                  <a:schemeClr val="accent1"/>
                </a:solidFill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2422A-C0A7-D3E6-B91B-63D90A71C9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91000" y="838200"/>
            <a:ext cx="4580977" cy="4434840"/>
          </a:xfrm>
        </p:spPr>
        <p:txBody>
          <a:bodyPr>
            <a:noAutofit/>
          </a:bodyPr>
          <a:lstStyle/>
          <a:p>
            <a:pPr marL="822960" indent="-34290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b="1" dirty="0">
                <a:ea typeface="Times New Roman" panose="02020603050405020304" pitchFamily="18" charset="0"/>
                <a:cs typeface="Calibri" panose="020F0502020204030204" pitchFamily="34" charset="0"/>
              </a:rPr>
              <a:t>Line item projects:</a:t>
            </a: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b="1" dirty="0">
                <a:ea typeface="Times New Roman" panose="02020603050405020304" pitchFamily="18" charset="0"/>
                <a:cs typeface="Calibri" panose="020F0502020204030204" pitchFamily="34" charset="0"/>
              </a:rPr>
              <a:t>CCMP Implementation Financial Plan</a:t>
            </a: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b="1" dirty="0">
                <a:ea typeface="Times New Roman" panose="02020603050405020304" pitchFamily="18" charset="0"/>
                <a:cs typeface="Calibri" panose="020F0502020204030204" pitchFamily="34" charset="0"/>
              </a:rPr>
              <a:t>Spatial Decision Support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b="1" dirty="0">
                <a:ea typeface="Times New Roman" panose="02020603050405020304" pitchFamily="18" charset="0"/>
                <a:cs typeface="Calibri" panose="020F0502020204030204" pitchFamily="34" charset="0"/>
              </a:rPr>
              <a:t>Spatial Targeting Strategy </a:t>
            </a:r>
            <a:r>
              <a:rPr lang="en-US" sz="1400" dirty="0">
                <a:ea typeface="Times New Roman" panose="02020603050405020304" pitchFamily="18" charset="0"/>
                <a:cs typeface="Calibri" panose="020F0502020204030204" pitchFamily="34" charset="0"/>
              </a:rPr>
              <a:t>(continuation of STAC effort)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b="1" dirty="0">
                <a:ea typeface="Times New Roman" panose="02020603050405020304" pitchFamily="18" charset="0"/>
                <a:cs typeface="Calibri" panose="020F0502020204030204" pitchFamily="34" charset="0"/>
              </a:rPr>
              <a:t>Estuarine Spatial Planning Assessment </a:t>
            </a:r>
            <a:r>
              <a:rPr lang="en-US" sz="1400" dirty="0">
                <a:ea typeface="Times New Roman" panose="02020603050405020304" pitchFamily="18" charset="0"/>
                <a:cs typeface="Calibri" panose="020F0502020204030204" pitchFamily="34" charset="0"/>
              </a:rPr>
              <a:t>(steering committee to guide + potential RFQ)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sz="14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822960" indent="-34290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b="1" dirty="0">
                <a:ea typeface="Times New Roman" panose="02020603050405020304" pitchFamily="18" charset="0"/>
                <a:cs typeface="Calibri" panose="020F0502020204030204" pitchFamily="34" charset="0"/>
              </a:rPr>
              <a:t>Undesignated CCMP Implementation Projects</a:t>
            </a:r>
            <a:r>
              <a:rPr lang="en-US" sz="1400" dirty="0">
                <a:ea typeface="Times New Roman" panose="02020603050405020304" pitchFamily="18" charset="0"/>
                <a:cs typeface="Calibri" panose="020F0502020204030204" pitchFamily="34" charset="0"/>
              </a:rPr>
              <a:t>: (5 buckets of funding for focus areas):</a:t>
            </a: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dirty="0">
                <a:ea typeface="Times New Roman" panose="02020603050405020304" pitchFamily="18" charset="0"/>
                <a:cs typeface="Calibri" panose="020F0502020204030204" pitchFamily="34" charset="0"/>
              </a:rPr>
              <a:t>Submerged Aquatic Vegetation (SAV) </a:t>
            </a: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dirty="0">
                <a:ea typeface="Times New Roman" panose="02020603050405020304" pitchFamily="18" charset="0"/>
                <a:cs typeface="Calibri" panose="020F0502020204030204" pitchFamily="34" charset="0"/>
              </a:rPr>
              <a:t>Water Quality</a:t>
            </a: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dirty="0">
                <a:ea typeface="Times New Roman" panose="02020603050405020304" pitchFamily="18" charset="0"/>
                <a:cs typeface="Calibri" panose="020F0502020204030204" pitchFamily="34" charset="0"/>
              </a:rPr>
              <a:t>Coastal Wetlands</a:t>
            </a: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dirty="0">
                <a:ea typeface="Times New Roman" panose="02020603050405020304" pitchFamily="18" charset="0"/>
                <a:cs typeface="Calibri" panose="020F0502020204030204" pitchFamily="34" charset="0"/>
              </a:rPr>
              <a:t>Oyster Habitats</a:t>
            </a: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dirty="0">
                <a:ea typeface="Times New Roman" panose="02020603050405020304" pitchFamily="18" charset="0"/>
                <a:cs typeface="Calibri" panose="020F0502020204030204" pitchFamily="34" charset="0"/>
              </a:rPr>
              <a:t>Community Resilience </a:t>
            </a:r>
          </a:p>
          <a:p>
            <a:pPr marL="82296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sz="14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82296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b="1" dirty="0">
                <a:ea typeface="Times New Roman" panose="02020603050405020304" pitchFamily="18" charset="0"/>
                <a:cs typeface="Calibri" panose="020F0502020204030204" pitchFamily="34" charset="0"/>
              </a:rPr>
              <a:t>Communications and Engagement</a:t>
            </a:r>
          </a:p>
          <a:p>
            <a:pPr marL="82296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sz="14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82296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dirty="0">
                <a:ea typeface="Times New Roman" panose="02020603050405020304" pitchFamily="18" charset="0"/>
                <a:cs typeface="Calibri" panose="020F0502020204030204" pitchFamily="34" charset="0"/>
              </a:rPr>
              <a:t>Minimal travel/administrative fees</a:t>
            </a: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No personnel currently / contract support</a:t>
            </a: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sz="12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3285DF9-8B0F-F89C-8178-D9E4202BF28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95543947"/>
              </p:ext>
            </p:extLst>
          </p:nvPr>
        </p:nvGraphicFramePr>
        <p:xfrm>
          <a:off x="302940" y="990600"/>
          <a:ext cx="4345259" cy="54864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0260">
                  <a:extLst>
                    <a:ext uri="{9D8B030D-6E8A-4147-A177-3AD203B41FA5}">
                      <a16:colId xmlns:a16="http://schemas.microsoft.com/office/drawing/2014/main" val="2109802809"/>
                    </a:ext>
                  </a:extLst>
                </a:gridCol>
                <a:gridCol w="1904999">
                  <a:extLst>
                    <a:ext uri="{9D8B030D-6E8A-4147-A177-3AD203B41FA5}">
                      <a16:colId xmlns:a16="http://schemas.microsoft.com/office/drawing/2014/main" val="908273097"/>
                    </a:ext>
                  </a:extLst>
                </a:gridCol>
              </a:tblGrid>
              <a:tr h="49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Activity 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Budget Proposal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1089837313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CCMP Financial Plan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$ 90,000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3218658360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Spatial Decision Support 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$ 300,000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2404287538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Water Quality Projects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$ 802,000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3423130093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SAV Projects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$ 802,000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332117979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Coastal Wetlands Projects 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$ 802,000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3427869608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Oysters Habitat Projects 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$ 802,000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2860016464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Community Resilience Projects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$ 802,000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48410151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Program Administration (5 yrs.) *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$ 81,500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1169653192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Travel / Meeting Support (5 yrs.)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$ 50,000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4166158447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Total Grant Funds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$ 4,531,500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781849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86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75812-A92B-9A91-9EA6-6935EB67C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012" y="-76200"/>
            <a:ext cx="7138387" cy="762000"/>
          </a:xfrm>
        </p:spPr>
        <p:txBody>
          <a:bodyPr>
            <a:normAutofit/>
          </a:bodyPr>
          <a:lstStyle/>
          <a:p>
            <a:pPr marL="342900" marR="0" indent="-342900">
              <a:spcBef>
                <a:spcPts val="0"/>
              </a:spcBef>
            </a:pPr>
            <a:r>
              <a:rPr lang="en-US" sz="2400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Undesignated CCMP Implementation Projects</a:t>
            </a:r>
            <a:endParaRPr lang="en-US" sz="2400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2422A-C0A7-D3E6-B91B-63D90A71C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762000"/>
            <a:ext cx="8972365" cy="5943600"/>
          </a:xfrm>
        </p:spPr>
        <p:txBody>
          <a:bodyPr>
            <a:noAutofit/>
          </a:bodyPr>
          <a:lstStyle/>
          <a:p>
            <a:pPr marL="822960" indent="-34290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Focus Areas: 5 buckets of funding: ~$800K each)</a:t>
            </a:r>
          </a:p>
          <a:p>
            <a:pPr marL="822960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Builds upon existing APNEP efforts /Leverages work of partners including other federal programs</a:t>
            </a:r>
          </a:p>
          <a:p>
            <a:pPr marL="822960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Priority consideration will be given to actions identified as a BIL priority in 2023 CCMP Update (January 2023 LC Workshop)</a:t>
            </a:r>
          </a:p>
          <a:p>
            <a:pPr marL="651510" indent="-17145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200" i="1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200" b="1" dirty="0">
                <a:ea typeface="Times New Roman" panose="02020603050405020304" pitchFamily="18" charset="0"/>
                <a:cs typeface="Calibri" panose="020F0502020204030204" pitchFamily="34" charset="0"/>
              </a:rPr>
              <a:t>Submerged Aquatic Vegetation (SAV) 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Assessment of SAV Protection Policies 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High-Salinity SAV Monitoring/Mapping  </a:t>
            </a:r>
            <a:endParaRPr lang="en-US" sz="1200" dirty="0">
              <a:effectLst/>
              <a:ea typeface="Times New Roman" panose="02020603050405020304" pitchFamily="18" charset="0"/>
            </a:endParaRP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Low-Salinity SAV Monitoring Protocols Development  </a:t>
            </a:r>
            <a:endParaRPr lang="en-US" sz="1200" dirty="0">
              <a:effectLst/>
              <a:ea typeface="Times New Roman" panose="02020603050405020304" pitchFamily="18" charset="0"/>
            </a:endParaRP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Analysis of Low-Salinity SAV Sentinel Site Data </a:t>
            </a:r>
            <a:endParaRPr lang="en-US" sz="1200" dirty="0">
              <a:effectLst/>
              <a:ea typeface="Times New Roman" panose="02020603050405020304" pitchFamily="18" charset="0"/>
            </a:endParaRP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200" b="1" dirty="0">
                <a:ea typeface="Times New Roman" panose="02020603050405020304" pitchFamily="18" charset="0"/>
                <a:cs typeface="Calibri" panose="020F0502020204030204" pitchFamily="34" charset="0"/>
              </a:rPr>
              <a:t>Water Quality </a:t>
            </a:r>
            <a:r>
              <a:rPr lang="en-US" sz="1200" i="1" dirty="0">
                <a:ea typeface="Times New Roman" panose="02020603050405020304" pitchFamily="18" charset="0"/>
                <a:cs typeface="Calibri" panose="020F0502020204030204" pitchFamily="34" charset="0"/>
              </a:rPr>
              <a:t>(also part of monitoring strategy</a:t>
            </a: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Continued </a:t>
            </a:r>
            <a:r>
              <a:rPr lang="en-US" sz="1200" dirty="0"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NC Nutrient Criteria Development Plan (</a:t>
            </a: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NCDP) Support:  (research, indicators, metrics)</a:t>
            </a:r>
          </a:p>
          <a:p>
            <a:pPr marL="1737360" lvl="3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Research &amp; tool development tied to SAV protection (</a:t>
            </a:r>
            <a:r>
              <a:rPr lang="en-US" sz="1200" dirty="0" err="1">
                <a:ea typeface="Times New Roman" panose="02020603050405020304" pitchFamily="18" charset="0"/>
                <a:cs typeface="Calibri" panose="020F0502020204030204" pitchFamily="34" charset="0"/>
              </a:rPr>
              <a:t>Chla</a:t>
            </a: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/clarity standard, bio-optical model, data gaps)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Interagency Watershed Restoration Improvement Team (WRIT) (assist with spatial targeting)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Harmful Algal Blooms, Urban Waters, Chowan Healthy Waters, Stormwater (</a:t>
            </a:r>
            <a:r>
              <a:rPr lang="en-US" sz="1200" i="1" dirty="0">
                <a:ea typeface="Times New Roman" panose="02020603050405020304" pitchFamily="18" charset="0"/>
                <a:cs typeface="Calibri" panose="020F0502020204030204" pitchFamily="34" charset="0"/>
              </a:rPr>
              <a:t>also see Resilience section</a:t>
            </a: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200" b="1" dirty="0">
                <a:ea typeface="Times New Roman" panose="02020603050405020304" pitchFamily="18" charset="0"/>
                <a:cs typeface="Calibri" panose="020F0502020204030204" pitchFamily="34" charset="0"/>
              </a:rPr>
              <a:t>Coastal Wetlands </a:t>
            </a: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en-US" sz="1200" i="1" dirty="0">
                <a:ea typeface="Times New Roman" panose="02020603050405020304" pitchFamily="18" charset="0"/>
                <a:cs typeface="Calibri" panose="020F0502020204030204" pitchFamily="34" charset="0"/>
              </a:rPr>
              <a:t>also</a:t>
            </a: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200" i="1" dirty="0">
                <a:ea typeface="Times New Roman" panose="02020603050405020304" pitchFamily="18" charset="0"/>
                <a:cs typeface="Calibri" panose="020F0502020204030204" pitchFamily="34" charset="0"/>
              </a:rPr>
              <a:t>part of monitoring strategy</a:t>
            </a: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Wetland mapping &amp; monitoring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EO80 Natural and Working Lands Action Plan 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Scuppernong Study / large scale hydrologic wetland restoration </a:t>
            </a: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200" b="1" dirty="0">
                <a:ea typeface="Times New Roman" panose="02020603050405020304" pitchFamily="18" charset="0"/>
                <a:cs typeface="Calibri" panose="020F0502020204030204" pitchFamily="34" charset="0"/>
              </a:rPr>
              <a:t>Oyster Habitats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Oyster Habitat Mapping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Provide Direct Support for the Restoration of Wild Oyster Habitat</a:t>
            </a:r>
            <a:endParaRPr lang="en-US" sz="1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200" b="1" dirty="0">
                <a:ea typeface="Times New Roman" panose="02020603050405020304" pitchFamily="18" charset="0"/>
                <a:cs typeface="Calibri" panose="020F0502020204030204" pitchFamily="34" charset="0"/>
              </a:rPr>
              <a:t>Community Resilience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Scuppernong Study Engagement Strategy / Tribal Coastal Resilience Connections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Tools and resources for local governments / EO80 NC Climate Risk and Resilience Plan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Regional Needs Assessment (assist with spatial targeting, Equity Strategy implementation)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RISE: draw on regional vulnerability assessments and project portfolios conducted in 2022 for COGs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sz="1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sz="1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sz="12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267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10722</TotalTime>
  <Words>592</Words>
  <Application>Microsoft Office PowerPoint</Application>
  <PresentationFormat>On-screen Show (4:3)</PresentationFormat>
  <Paragraphs>91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Calibri</vt:lpstr>
      <vt:lpstr>Cambria</vt:lpstr>
      <vt:lpstr>Constantia</vt:lpstr>
      <vt:lpstr>Courier New</vt:lpstr>
      <vt:lpstr>Symbol</vt:lpstr>
      <vt:lpstr>Times New Roman</vt:lpstr>
      <vt:lpstr>Wingdings</vt:lpstr>
      <vt:lpstr>Wingdings 2</vt:lpstr>
      <vt:lpstr>flow</vt:lpstr>
      <vt:lpstr>APNEP Bipartisan Infrastructure Law Funding Overview </vt:lpstr>
      <vt:lpstr>BIL 5 Year Strategy + Workplan </vt:lpstr>
      <vt:lpstr>Undesignated CCMP Implementation Projects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Stacey Feken</dc:creator>
  <cp:lastModifiedBy>Feken, Stacey W</cp:lastModifiedBy>
  <cp:revision>422</cp:revision>
  <dcterms:created xsi:type="dcterms:W3CDTF">2013-05-13T11:16:44Z</dcterms:created>
  <dcterms:modified xsi:type="dcterms:W3CDTF">2023-05-24T15:54:09Z</dcterms:modified>
</cp:coreProperties>
</file>