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handoutMasterIdLst>
    <p:handoutMasterId r:id="rId13"/>
  </p:handoutMasterIdLst>
  <p:sldIdLst>
    <p:sldId id="614" r:id="rId2"/>
    <p:sldId id="616" r:id="rId3"/>
    <p:sldId id="619" r:id="rId4"/>
    <p:sldId id="483" r:id="rId5"/>
    <p:sldId id="486" r:id="rId6"/>
    <p:sldId id="379" r:id="rId7"/>
    <p:sldId id="485" r:id="rId8"/>
    <p:sldId id="605" r:id="rId9"/>
    <p:sldId id="608" r:id="rId10"/>
    <p:sldId id="61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4" autoAdjust="0"/>
    <p:restoredTop sz="88846" autoAdjust="0"/>
  </p:normalViewPr>
  <p:slideViewPr>
    <p:cSldViewPr>
      <p:cViewPr varScale="1">
        <p:scale>
          <a:sx n="76" d="100"/>
          <a:sy n="76" d="100"/>
        </p:scale>
        <p:origin x="907" y="43"/>
      </p:cViewPr>
      <p:guideLst>
        <p:guide orient="horz" pos="2160"/>
        <p:guide pos="2880"/>
      </p:guideLst>
    </p:cSldViewPr>
  </p:slideViewPr>
  <p:outlineViewPr>
    <p:cViewPr>
      <p:scale>
        <a:sx n="33" d="100"/>
        <a:sy n="33" d="100"/>
      </p:scale>
      <p:origin x="0" y="-26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15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4B7F6-01DB-4C27-8B58-5998D87B0F59}" type="datetimeFigureOut">
              <a:rPr lang="en-US" smtClean="0"/>
              <a:t>7/11/2023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932ED8-5F85-47FD-ADF5-8D8D69F5557A}" type="slidenum">
              <a:rPr lang="en-US" smtClean="0"/>
              <a:t>‹#›</a:t>
            </a:fld>
            <a:endParaRPr lang="en-US"/>
          </a:p>
        </p:txBody>
      </p:sp>
    </p:spTree>
    <p:extLst>
      <p:ext uri="{BB962C8B-B14F-4D97-AF65-F5344CB8AC3E}">
        <p14:creationId xmlns:p14="http://schemas.microsoft.com/office/powerpoint/2010/main" val="2273967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3353D-5CA5-47D6-B933-950747F8DB82}" type="datetimeFigureOut">
              <a:rPr lang="en-US" smtClean="0"/>
              <a:t>7/11/2023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58AB3-4621-4182-8B62-DAA6AA4E5F3F}" type="slidenum">
              <a:rPr lang="en-US" smtClean="0"/>
              <a:t>‹#›</a:t>
            </a:fld>
            <a:endParaRPr lang="en-US"/>
          </a:p>
        </p:txBody>
      </p:sp>
    </p:spTree>
    <p:extLst>
      <p:ext uri="{BB962C8B-B14F-4D97-AF65-F5344CB8AC3E}">
        <p14:creationId xmlns:p14="http://schemas.microsoft.com/office/powerpoint/2010/main" val="209346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465AC317-DAC6-4CE5-A86D-4D67AA0B4FAB}" type="slidenum">
              <a:rPr lang="en-US" smtClean="0"/>
              <a:t>1</a:t>
            </a:fld>
            <a:endParaRPr lang="en-US"/>
          </a:p>
        </p:txBody>
      </p:sp>
    </p:spTree>
    <p:extLst>
      <p:ext uri="{BB962C8B-B14F-4D97-AF65-F5344CB8AC3E}">
        <p14:creationId xmlns:p14="http://schemas.microsoft.com/office/powerpoint/2010/main" val="90774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MOU adds new signatories</a:t>
            </a:r>
          </a:p>
        </p:txBody>
      </p:sp>
      <p:sp>
        <p:nvSpPr>
          <p:cNvPr id="4" name="Slide Number Placeholder 3"/>
          <p:cNvSpPr>
            <a:spLocks noGrp="1"/>
          </p:cNvSpPr>
          <p:nvPr>
            <p:ph type="sldNum" sz="quarter" idx="10"/>
          </p:nvPr>
        </p:nvSpPr>
        <p:spPr/>
        <p:txBody>
          <a:bodyPr/>
          <a:lstStyle/>
          <a:p>
            <a:fld id="{46958AB3-4621-4182-8B62-DAA6AA4E5F3F}" type="slidenum">
              <a:rPr lang="en-US" smtClean="0"/>
              <a:t>3</a:t>
            </a:fld>
            <a:endParaRPr lang="en-US"/>
          </a:p>
        </p:txBody>
      </p:sp>
    </p:spTree>
    <p:extLst>
      <p:ext uri="{BB962C8B-B14F-4D97-AF65-F5344CB8AC3E}">
        <p14:creationId xmlns:p14="http://schemas.microsoft.com/office/powerpoint/2010/main" val="34171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59520-190C-D344-B8AE-8F7B7DB374E9}" type="slidenum">
              <a:rPr lang="en-US" smtClean="0"/>
              <a:t>4</a:t>
            </a:fld>
            <a:endParaRPr lang="en-US"/>
          </a:p>
        </p:txBody>
      </p:sp>
    </p:spTree>
    <p:extLst>
      <p:ext uri="{BB962C8B-B14F-4D97-AF65-F5344CB8AC3E}">
        <p14:creationId xmlns:p14="http://schemas.microsoft.com/office/powerpoint/2010/main" val="39532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59520-190C-D344-B8AE-8F7B7DB374E9}" type="slidenum">
              <a:rPr lang="en-US" smtClean="0"/>
              <a:t>5</a:t>
            </a:fld>
            <a:endParaRPr lang="en-US"/>
          </a:p>
        </p:txBody>
      </p:sp>
    </p:spTree>
    <p:extLst>
      <p:ext uri="{BB962C8B-B14F-4D97-AF65-F5344CB8AC3E}">
        <p14:creationId xmlns:p14="http://schemas.microsoft.com/office/powerpoint/2010/main" val="240877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59520-190C-D344-B8AE-8F7B7DB374E9}" type="slidenum">
              <a:rPr lang="en-US" smtClean="0"/>
              <a:t>6</a:t>
            </a:fld>
            <a:endParaRPr lang="en-US"/>
          </a:p>
        </p:txBody>
      </p:sp>
    </p:spTree>
    <p:extLst>
      <p:ext uri="{BB962C8B-B14F-4D97-AF65-F5344CB8AC3E}">
        <p14:creationId xmlns:p14="http://schemas.microsoft.com/office/powerpoint/2010/main" val="145328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59520-190C-D344-B8AE-8F7B7DB374E9}" type="slidenum">
              <a:rPr lang="en-US" smtClean="0"/>
              <a:t>7</a:t>
            </a:fld>
            <a:endParaRPr lang="en-US"/>
          </a:p>
        </p:txBody>
      </p:sp>
    </p:spTree>
    <p:extLst>
      <p:ext uri="{BB962C8B-B14F-4D97-AF65-F5344CB8AC3E}">
        <p14:creationId xmlns:p14="http://schemas.microsoft.com/office/powerpoint/2010/main" val="369169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timeline / APNEP involvement </a:t>
            </a:r>
          </a:p>
          <a:p>
            <a:r>
              <a:rPr lang="en-US" dirty="0"/>
              <a:t>*Chose Scuppernong as neutral name for Study, partners wanted to reflect regional approach, fortunate to have a report from NCLOW, Dr Riggs gave us permission </a:t>
            </a:r>
          </a:p>
        </p:txBody>
      </p:sp>
      <p:sp>
        <p:nvSpPr>
          <p:cNvPr id="4" name="Slide Number Placeholder 3"/>
          <p:cNvSpPr>
            <a:spLocks noGrp="1"/>
          </p:cNvSpPr>
          <p:nvPr>
            <p:ph type="sldNum" sz="quarter" idx="10"/>
          </p:nvPr>
        </p:nvSpPr>
        <p:spPr/>
        <p:txBody>
          <a:bodyPr/>
          <a:lstStyle/>
          <a:p>
            <a:fld id="{46958AB3-4621-4182-8B62-DAA6AA4E5F3F}" type="slidenum">
              <a:rPr lang="en-US" smtClean="0"/>
              <a:t>8</a:t>
            </a:fld>
            <a:endParaRPr lang="en-US"/>
          </a:p>
        </p:txBody>
      </p:sp>
    </p:spTree>
    <p:extLst>
      <p:ext uri="{BB962C8B-B14F-4D97-AF65-F5344CB8AC3E}">
        <p14:creationId xmlns:p14="http://schemas.microsoft.com/office/powerpoint/2010/main" val="4965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off on path of applying for grant funding, seeking match, local government partners, many challenges and hurdles along way, progress now</a:t>
            </a:r>
          </a:p>
          <a:p>
            <a:endParaRPr lang="en-US" dirty="0"/>
          </a:p>
        </p:txBody>
      </p:sp>
      <p:sp>
        <p:nvSpPr>
          <p:cNvPr id="4" name="Slide Number Placeholder 3"/>
          <p:cNvSpPr>
            <a:spLocks noGrp="1"/>
          </p:cNvSpPr>
          <p:nvPr>
            <p:ph type="sldNum" sz="quarter" idx="10"/>
          </p:nvPr>
        </p:nvSpPr>
        <p:spPr/>
        <p:txBody>
          <a:bodyPr/>
          <a:lstStyle/>
          <a:p>
            <a:fld id="{46958AB3-4621-4182-8B62-DAA6AA4E5F3F}" type="slidenum">
              <a:rPr lang="en-US" smtClean="0"/>
              <a:t>9</a:t>
            </a:fld>
            <a:endParaRPr lang="en-US"/>
          </a:p>
        </p:txBody>
      </p:sp>
    </p:spTree>
    <p:extLst>
      <p:ext uri="{BB962C8B-B14F-4D97-AF65-F5344CB8AC3E}">
        <p14:creationId xmlns:p14="http://schemas.microsoft.com/office/powerpoint/2010/main" val="14325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Scuppernong Regional Water Management Study was requested by local governments and conservation land managers to help understand and resolve water-related issues on the northern Albemarle Pamlico peninsula, specifically Washington and Tyrrell Counties. </a:t>
            </a:r>
          </a:p>
          <a:p>
            <a:r>
              <a:rPr lang="en-US" sz="1100" b="0" i="0" u="none" strike="noStrike" cap="none" dirty="0">
                <a:solidFill>
                  <a:srgbClr val="000000"/>
                </a:solidFill>
                <a:effectLst/>
                <a:latin typeface="Arial"/>
                <a:ea typeface="Arial"/>
                <a:cs typeface="Arial"/>
                <a:sym typeface="Arial"/>
              </a:rPr>
              <a:t>Funding has been awarded to</a:t>
            </a:r>
            <a:r>
              <a:rPr lang="en-US" sz="1100" b="0" i="0" u="none" strike="noStrike" cap="none" baseline="0" dirty="0">
                <a:solidFill>
                  <a:srgbClr val="000000"/>
                </a:solidFill>
                <a:effectLst/>
                <a:latin typeface="Arial"/>
                <a:ea typeface="Arial"/>
                <a:cs typeface="Arial"/>
                <a:sym typeface="Arial"/>
              </a:rPr>
              <a:t> conduct a regional engineering feasibility study to </a:t>
            </a:r>
            <a:r>
              <a:rPr lang="en-US" sz="1100" b="0" i="0" u="none" strike="noStrike" cap="none" dirty="0">
                <a:solidFill>
                  <a:srgbClr val="000000"/>
                </a:solidFill>
                <a:effectLst/>
                <a:latin typeface="Arial"/>
                <a:ea typeface="Arial"/>
                <a:cs typeface="Arial"/>
                <a:sym typeface="Arial"/>
              </a:rPr>
              <a:t>characterize the hydrology of the region, update water management plans, and address recurrent flooding. Given the interconnected nature of watersheds in this region, the</a:t>
            </a:r>
            <a:r>
              <a:rPr lang="en-US" sz="1100" b="0" i="0" u="none" strike="noStrike" cap="none" baseline="0" dirty="0">
                <a:solidFill>
                  <a:srgbClr val="000000"/>
                </a:solidFill>
                <a:effectLst/>
                <a:latin typeface="Arial"/>
                <a:ea typeface="Arial"/>
                <a:cs typeface="Arial"/>
                <a:sym typeface="Arial"/>
              </a:rPr>
              <a:t> goal is to create a comprehensive plan for addressing</a:t>
            </a:r>
            <a:r>
              <a:rPr lang="en-US" sz="1100" b="0" i="0" u="none" strike="noStrike" cap="none" dirty="0">
                <a:solidFill>
                  <a:srgbClr val="000000"/>
                </a:solidFill>
                <a:effectLst/>
                <a:latin typeface="Arial"/>
                <a:ea typeface="Arial"/>
                <a:cs typeface="Arial"/>
                <a:sym typeface="Arial"/>
              </a:rPr>
              <a:t> water management issues on both private and publicly-owned land. </a:t>
            </a:r>
          </a:p>
          <a:p>
            <a:r>
              <a:rPr lang="en-US" sz="1100" b="0" i="0" u="none" strike="noStrike" cap="none" dirty="0">
                <a:solidFill>
                  <a:srgbClr val="000000"/>
                </a:solidFill>
                <a:effectLst/>
                <a:latin typeface="Arial"/>
                <a:ea typeface="Arial"/>
                <a:cs typeface="Arial"/>
                <a:sym typeface="Arial"/>
              </a:rPr>
              <a:t>Additional funding</a:t>
            </a:r>
            <a:r>
              <a:rPr lang="en-US" sz="1100" b="0" i="0" u="none" strike="noStrike" cap="none" baseline="0" dirty="0">
                <a:solidFill>
                  <a:srgbClr val="000000"/>
                </a:solidFill>
                <a:effectLst/>
                <a:latin typeface="Arial"/>
                <a:ea typeface="Arial"/>
                <a:cs typeface="Arial"/>
                <a:sym typeface="Arial"/>
              </a:rPr>
              <a:t> to develop the collaborative stakeholder engagement process was identified as a need--NCSG </a:t>
            </a:r>
            <a:r>
              <a:rPr lang="en-US" sz="1100" b="0" i="0" u="none" strike="noStrike" cap="none" baseline="0" dirty="0">
                <a:solidFill>
                  <a:srgbClr val="000000"/>
                </a:solidFill>
                <a:effectLst/>
                <a:latin typeface="Arial"/>
                <a:cs typeface="Arial"/>
                <a:sym typeface="Arial"/>
              </a:rPr>
              <a:t>partnered with APNEP, the NC Coastal Reserve, and TNC secured a NOAA Digital Coast Partnership grant to develop an Engagement Strategy and design and implement a series of workshops to guide project planning and incorporate meaningful stakeholder and community feedback into the process. </a:t>
            </a:r>
          </a:p>
          <a:p>
            <a:pPr marL="457200" lvl="0" indent="-317500"/>
            <a:r>
              <a:rPr lang="en-US" sz="1100" b="0" i="0" u="none" strike="noStrike" cap="none" baseline="0" dirty="0">
                <a:solidFill>
                  <a:srgbClr val="000000"/>
                </a:solidFill>
                <a:effectLst/>
                <a:latin typeface="Arial"/>
                <a:ea typeface="Arial"/>
                <a:cs typeface="Arial"/>
                <a:sym typeface="Arial"/>
              </a:rPr>
              <a:t>Currently in the early stages—student assistant working through a literature review to identify critical elements of engagement strategies/plans and develop a high-level framework to engage project partners around as a first step toward developing the larger Engagement Strategy. </a:t>
            </a:r>
          </a:p>
          <a:p>
            <a:pPr marL="457200" lvl="0" indent="-317500"/>
            <a:r>
              <a:rPr lang="en-US" sz="1100" b="0" i="0" u="none" strike="noStrike" cap="none" baseline="0" dirty="0">
                <a:solidFill>
                  <a:srgbClr val="000000"/>
                </a:solidFill>
                <a:effectLst/>
                <a:latin typeface="Arial"/>
                <a:ea typeface="Arial"/>
                <a:cs typeface="Arial"/>
                <a:sym typeface="Arial"/>
              </a:rPr>
              <a:t>What we learn through this process will be invaluable to informing more thoughtful, inclusive, and equitable approaches to stakeholder engagement in other projects across coastal NC, especially those involving contentious issues and diverging perspectives!</a:t>
            </a:r>
          </a:p>
        </p:txBody>
      </p:sp>
      <p:sp>
        <p:nvSpPr>
          <p:cNvPr id="4" name="Slide Number Placeholder 3"/>
          <p:cNvSpPr>
            <a:spLocks noGrp="1"/>
          </p:cNvSpPr>
          <p:nvPr>
            <p:ph type="sldNum" sz="quarter" idx="10"/>
          </p:nvPr>
        </p:nvSpPr>
        <p:spPr/>
        <p:txBody>
          <a:bodyPr/>
          <a:lstStyle/>
          <a:p>
            <a:fld id="{ED67D1A0-E297-4162-8A5D-A66D34841C40}" type="slidenum">
              <a:rPr lang="en-US" smtClean="0"/>
              <a:t>10</a:t>
            </a:fld>
            <a:endParaRPr lang="en-US"/>
          </a:p>
        </p:txBody>
      </p:sp>
    </p:spTree>
    <p:extLst>
      <p:ext uri="{BB962C8B-B14F-4D97-AF65-F5344CB8AC3E}">
        <p14:creationId xmlns:p14="http://schemas.microsoft.com/office/powerpoint/2010/main" val="92388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200" b="1">
                <a:ln>
                  <a:noFill/>
                </a:ln>
                <a:solidFill>
                  <a:schemeClr val="accent3">
                    <a:tint val="90000"/>
                    <a:satMod val="120000"/>
                  </a:schemeClr>
                </a:solidFill>
                <a:effectLst>
                  <a:outerShdw blurRad="38100" dist="25400" dir="5400000" algn="tl" rotWithShape="0">
                    <a:srgbClr val="000000">
                      <a:alpha val="43000"/>
                    </a:srgbClr>
                  </a:outerShdw>
                </a:effectLst>
                <a:latin typeface="Cambria" pitchFamily="18" charset="0"/>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fld id="{FA5DFD16-B1DD-4971-BF22-1AA91CFE9677}" type="datetimeFigureOut">
              <a:rPr lang="en-US" smtClean="0"/>
              <a:t>7/11/2023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67EFED-86A7-4E65-B94F-2C707C245F6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5DFD16-B1DD-4971-BF22-1AA91CFE9677}"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367EFED-86A7-4E65-B94F-2C707C245F6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5DFD16-B1DD-4971-BF22-1AA91CFE9677}"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5DFD16-B1DD-4971-BF22-1AA91CFE9677}"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0"/>
        <p:cNvGrpSpPr/>
        <p:nvPr/>
      </p:nvGrpSpPr>
      <p:grpSpPr>
        <a:xfrm>
          <a:off x="0" y="0"/>
          <a:ext cx="0" cy="0"/>
          <a:chOff x="0" y="0"/>
          <a:chExt cx="0" cy="0"/>
        </a:xfrm>
      </p:grpSpPr>
      <p:pic>
        <p:nvPicPr>
          <p:cNvPr id="21" name="Google Shape;21;p20"/>
          <p:cNvPicPr preferRelativeResize="0"/>
          <p:nvPr/>
        </p:nvPicPr>
        <p:blipFill rotWithShape="1">
          <a:blip r:embed="rId2">
            <a:alphaModFix/>
          </a:blip>
          <a:srcRect/>
          <a:stretch/>
        </p:blipFill>
        <p:spPr>
          <a:xfrm>
            <a:off x="0" y="-51733"/>
            <a:ext cx="9144000" cy="1591733"/>
          </a:xfrm>
          <a:prstGeom prst="rect">
            <a:avLst/>
          </a:prstGeom>
          <a:noFill/>
          <a:ln>
            <a:noFill/>
          </a:ln>
        </p:spPr>
      </p:pic>
      <p:sp>
        <p:nvSpPr>
          <p:cNvPr id="22" name="Google Shape;22;p20"/>
          <p:cNvSpPr txBox="1">
            <a:spLocks noGrp="1"/>
          </p:cNvSpPr>
          <p:nvPr>
            <p:ph type="title"/>
          </p:nvPr>
        </p:nvSpPr>
        <p:spPr>
          <a:xfrm>
            <a:off x="730000" y="1758201"/>
            <a:ext cx="4232939" cy="12245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8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3" name="Google Shape;23;p20"/>
          <p:cNvSpPr txBox="1">
            <a:spLocks noGrp="1"/>
          </p:cNvSpPr>
          <p:nvPr>
            <p:ph type="body" idx="1"/>
          </p:nvPr>
        </p:nvSpPr>
        <p:spPr>
          <a:xfrm>
            <a:off x="721225" y="3091555"/>
            <a:ext cx="4241713" cy="297794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sz="1800"/>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4" name="Google Shape;24;p20"/>
          <p:cNvSpPr txBox="1">
            <a:spLocks noGrp="1"/>
          </p:cNvSpPr>
          <p:nvPr>
            <p:ph type="sldNum" idx="12"/>
          </p:nvPr>
        </p:nvSpPr>
        <p:spPr>
          <a:xfrm>
            <a:off x="8536302" y="6333135"/>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666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FA5DFD16-B1DD-4971-BF22-1AA91CFE9677}"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DFD16-B1DD-4971-BF22-1AA91CFE9677}"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EFED-86A7-4E65-B94F-2C707C245F6A}" type="slidenum">
              <a:rPr lang="en-US" smtClean="0"/>
              <a:t>‹#›</a:t>
            </a:fld>
            <a:endParaRPr lang="en-US"/>
          </a:p>
        </p:txBody>
      </p:sp>
    </p:spTree>
    <p:extLst>
      <p:ext uri="{BB962C8B-B14F-4D97-AF65-F5344CB8AC3E}">
        <p14:creationId xmlns:p14="http://schemas.microsoft.com/office/powerpoint/2010/main" val="334529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5DFD16-B1DD-4971-BF22-1AA91CFE9677}"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5DFD16-B1DD-4971-BF22-1AA91CFE9677}"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A5DFD16-B1DD-4971-BF22-1AA91CFE9677}"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A5DFD16-B1DD-4971-BF22-1AA91CFE9677}"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DFD16-B1DD-4971-BF22-1AA91CFE9677}"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5DFD16-B1DD-4971-BF22-1AA91CFE9677}"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0000"/>
            <a:lum/>
          </a:blip>
          <a:srcRect/>
          <a:stretch>
            <a:fillRect l="10000" t="10000" r="10000" b="1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5DFD16-B1DD-4971-BF22-1AA91CFE9677}" type="datetimeFigureOut">
              <a:rPr lang="en-US" smtClean="0"/>
              <a:t>7/11/2023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67EFED-86A7-4E65-B94F-2C707C245F6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5791200"/>
            <a:ext cx="673147" cy="96688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6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9" r:id="rId13"/>
  </p:sldLayoutIdLst>
  <p:txStyles>
    <p:titleStyle>
      <a:lvl1pPr algn="ctr" rtl="0" eaLnBrk="1" latinLnBrk="0" hangingPunct="1">
        <a:spcBef>
          <a:spcPct val="0"/>
        </a:spcBef>
        <a:buNone/>
        <a:defRPr kumimoji="0" lang="en-US" sz="3200" b="0" kern="1200" dirty="0">
          <a:ln>
            <a:noFill/>
          </a:ln>
          <a:solidFill>
            <a:schemeClr val="tx2"/>
          </a:solidFill>
          <a:effectLst/>
          <a:latin typeface="Cambria"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lang="en-US" sz="2400" kern="1200" dirty="0" smtClean="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1" lang="en-US" sz="2400" kern="1200" dirty="0" smtClean="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1" lang="en-US" sz="2400" kern="1200" dirty="0" smtClean="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lang="en-US" sz="2400" kern="1200" dirty="0" smtClean="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lang="en-US" sz="2400" kern="1200" dirty="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10.png"/><Relationship Id="rId10" Type="http://schemas.openxmlformats.org/officeDocument/2006/relationships/image" Target="../media/image25.jfif"/><Relationship Id="rId4" Type="http://schemas.openxmlformats.org/officeDocument/2006/relationships/image" Target="../media/image20.png"/><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fif"/><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tif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gif"/><Relationship Id="rId5" Type="http://schemas.openxmlformats.org/officeDocument/2006/relationships/image" Target="../media/image3.png"/><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76400"/>
            <a:ext cx="9138600" cy="1787236"/>
          </a:xfrm>
        </p:spPr>
        <p:txBody>
          <a:bodyPr>
            <a:normAutofit fontScale="47500" lnSpcReduction="20000"/>
          </a:bodyPr>
          <a:lstStyle/>
          <a:p>
            <a:endParaRPr lang="en-US" dirty="0"/>
          </a:p>
          <a:p>
            <a:pPr marL="0" indent="0" algn="ctr">
              <a:buNone/>
            </a:pPr>
            <a:endParaRPr lang="en-US" sz="3800" dirty="0">
              <a:latin typeface="Cambria" panose="02040503050406030204" pitchFamily="18" charset="0"/>
            </a:endParaRPr>
          </a:p>
          <a:p>
            <a:pPr marL="0" indent="0" algn="ctr">
              <a:buNone/>
            </a:pPr>
            <a:endParaRPr lang="en-US" sz="8600" dirty="0">
              <a:latin typeface="Cambria" panose="02040503050406030204" pitchFamily="18" charset="0"/>
            </a:endParaRPr>
          </a:p>
          <a:p>
            <a:pPr marL="0" indent="0" algn="ctr">
              <a:buNone/>
            </a:pPr>
            <a:r>
              <a:rPr lang="en-US" sz="8600" dirty="0">
                <a:latin typeface="Cambria" panose="02040503050406030204" pitchFamily="18" charset="0"/>
              </a:rPr>
              <a:t> </a:t>
            </a:r>
          </a:p>
          <a:p>
            <a:pPr marL="0" indent="0" algn="ctr">
              <a:buNone/>
            </a:pPr>
            <a:endParaRPr lang="en-US" i="1" dirty="0">
              <a:latin typeface="Cambria" panose="02040503050406030204" pitchFamily="18" charset="0"/>
            </a:endParaRPr>
          </a:p>
        </p:txBody>
      </p:sp>
      <p:sp>
        <p:nvSpPr>
          <p:cNvPr id="7" name="TextBox 6"/>
          <p:cNvSpPr txBox="1"/>
          <p:nvPr/>
        </p:nvSpPr>
        <p:spPr>
          <a:xfrm>
            <a:off x="1066800" y="2570018"/>
            <a:ext cx="6693570" cy="3570208"/>
          </a:xfrm>
          <a:prstGeom prst="rect">
            <a:avLst/>
          </a:prstGeom>
          <a:noFill/>
        </p:spPr>
        <p:txBody>
          <a:bodyPr wrap="square" rtlCol="0">
            <a:spAutoFit/>
          </a:bodyPr>
          <a:lstStyle/>
          <a:p>
            <a:pPr algn="ctr"/>
            <a:r>
              <a:rPr lang="en-US" sz="2000" dirty="0">
                <a:latin typeface="Cambria" panose="02040503050406030204" pitchFamily="18" charset="0"/>
              </a:rPr>
              <a:t>Stacey Webb Feken </a:t>
            </a:r>
          </a:p>
          <a:p>
            <a:pPr algn="ctr"/>
            <a:r>
              <a:rPr lang="en-US" sz="2000" dirty="0">
                <a:latin typeface="Cambria" panose="02040503050406030204" pitchFamily="18" charset="0"/>
              </a:rPr>
              <a:t>Policy and Engagement Manager</a:t>
            </a:r>
          </a:p>
          <a:p>
            <a:pPr algn="ctr"/>
            <a:endParaRPr lang="en-US" sz="2000" dirty="0">
              <a:latin typeface="Cambria" panose="02040503050406030204" pitchFamily="18" charset="0"/>
            </a:endParaRPr>
          </a:p>
          <a:p>
            <a:pPr algn="ctr"/>
            <a:r>
              <a:rPr lang="en-US" sz="2000" dirty="0">
                <a:latin typeface="Cambria" panose="02040503050406030204" pitchFamily="18" charset="0"/>
              </a:rPr>
              <a:t>Bipartisan Infrastructure Law &amp; Scuppernong Study Update</a:t>
            </a:r>
          </a:p>
          <a:p>
            <a:pPr algn="ctr"/>
            <a:endParaRPr lang="en-US" sz="2000" dirty="0">
              <a:latin typeface="Cambria" panose="02040503050406030204" pitchFamily="18" charset="0"/>
            </a:endParaRPr>
          </a:p>
          <a:p>
            <a:pPr algn="ctr"/>
            <a:r>
              <a:rPr lang="en-US" dirty="0">
                <a:solidFill>
                  <a:schemeClr val="tx2">
                    <a:lumMod val="50000"/>
                  </a:schemeClr>
                </a:solidFill>
              </a:rPr>
              <a:t>July 12, 2023</a:t>
            </a:r>
          </a:p>
          <a:p>
            <a:pPr algn="ctr"/>
            <a:r>
              <a:rPr lang="en-US" dirty="0">
                <a:solidFill>
                  <a:schemeClr val="tx2">
                    <a:lumMod val="50000"/>
                  </a:schemeClr>
                </a:solidFill>
              </a:rPr>
              <a:t>Leadership Council Meeting</a:t>
            </a:r>
          </a:p>
          <a:p>
            <a:pPr algn="ctr"/>
            <a:endParaRPr lang="en-US" dirty="0">
              <a:latin typeface="Cambria" panose="02040503050406030204" pitchFamily="18" charset="0"/>
            </a:endParaRPr>
          </a:p>
          <a:p>
            <a:pPr algn="ctr"/>
            <a:r>
              <a:rPr lang="en-US" dirty="0">
                <a:solidFill>
                  <a:srgbClr val="0070C0"/>
                </a:solidFill>
                <a:latin typeface="Cambria" panose="02040503050406030204" pitchFamily="18" charset="0"/>
              </a:rPr>
              <a:t>Albemarle-Pamlico National Estuary Partnership (APNEP)</a:t>
            </a: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p:txBody>
      </p:sp>
      <p:pic>
        <p:nvPicPr>
          <p:cNvPr id="5" name="Picture 4">
            <a:extLst>
              <a:ext uri="{FF2B5EF4-FFF2-40B4-BE49-F238E27FC236}">
                <a16:creationId xmlns:a16="http://schemas.microsoft.com/office/drawing/2014/main" id="{211904BA-1930-5446-A23A-F4914C344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470" y="720271"/>
            <a:ext cx="5778500" cy="1193800"/>
          </a:xfrm>
          <a:prstGeom prst="rect">
            <a:avLst/>
          </a:prstGeom>
        </p:spPr>
      </p:pic>
    </p:spTree>
    <p:extLst>
      <p:ext uri="{BB962C8B-B14F-4D97-AF65-F5344CB8AC3E}">
        <p14:creationId xmlns:p14="http://schemas.microsoft.com/office/powerpoint/2010/main" val="17393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933" y="65524"/>
            <a:ext cx="8876133" cy="910997"/>
          </a:xfrm>
        </p:spPr>
        <p:txBody>
          <a:bodyPr/>
          <a:lstStyle/>
          <a:p>
            <a:pPr algn="ctr"/>
            <a:r>
              <a:rPr lang="en-US" sz="2000" dirty="0">
                <a:solidFill>
                  <a:schemeClr val="bg2"/>
                </a:solidFill>
              </a:rPr>
              <a:t>Engagement Strategy </a:t>
            </a:r>
            <a:br>
              <a:rPr lang="en-US" sz="2000" dirty="0">
                <a:solidFill>
                  <a:schemeClr val="bg2"/>
                </a:solidFill>
              </a:rPr>
            </a:br>
            <a:r>
              <a:rPr lang="en-US" sz="2000" dirty="0">
                <a:solidFill>
                  <a:schemeClr val="bg2"/>
                </a:solidFill>
              </a:rPr>
              <a:t>for the Scuppernong Regional Water Management Study  </a:t>
            </a:r>
          </a:p>
        </p:txBody>
      </p:sp>
      <p:sp>
        <p:nvSpPr>
          <p:cNvPr id="3" name="Text Placeholder 2"/>
          <p:cNvSpPr>
            <a:spLocks noGrp="1"/>
          </p:cNvSpPr>
          <p:nvPr>
            <p:ph type="body" idx="1"/>
          </p:nvPr>
        </p:nvSpPr>
        <p:spPr>
          <a:xfrm>
            <a:off x="2775434" y="900830"/>
            <a:ext cx="6330885" cy="5271369"/>
          </a:xfrm>
        </p:spPr>
        <p:txBody>
          <a:bodyPr/>
          <a:lstStyle/>
          <a:p>
            <a:pPr marL="640080"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NC Coastal Resilience Community of Practice secured funding</a:t>
            </a:r>
          </a:p>
          <a:p>
            <a:pPr marL="1097280" lvl="2">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NOAA Digital Coast Connects/ NERRA </a:t>
            </a:r>
          </a:p>
          <a:p>
            <a:pPr>
              <a:lnSpc>
                <a:spcPct val="100000"/>
              </a:lnSpc>
              <a:buFont typeface="Arial" panose="020B0604020202020204" pitchFamily="34" charset="0"/>
              <a:buChar char="•"/>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a:lnSpc>
                <a:spcPct val="100000"/>
              </a:lnSpc>
              <a:buFont typeface="Arial" panose="020B0604020202020204" pitchFamily="34" charset="0"/>
              <a:buChar char="•"/>
            </a:pPr>
            <a:r>
              <a:rPr lang="en-US" sz="1600" b="1" dirty="0">
                <a:latin typeface="Cambria" panose="02040503050406030204" pitchFamily="18" charset="0"/>
                <a:ea typeface="Cambria" panose="02040503050406030204" pitchFamily="18" charset="0"/>
                <a:cs typeface="Calibri" panose="020F0502020204030204" pitchFamily="34" charset="0"/>
              </a:rPr>
              <a:t>Develop an equitable and inclusive Engagement Strategy</a:t>
            </a:r>
            <a:r>
              <a:rPr lang="en-US" sz="1600" dirty="0">
                <a:latin typeface="Cambria" panose="02040503050406030204" pitchFamily="18" charset="0"/>
                <a:ea typeface="Cambria" panose="02040503050406030204" pitchFamily="18" charset="0"/>
                <a:cs typeface="Calibri" panose="020F0502020204030204" pitchFamily="34" charset="0"/>
              </a:rPr>
              <a:t> to guide project planning and incorporate meaningful stakeholder and community feedback into the process</a:t>
            </a:r>
          </a:p>
          <a:p>
            <a:pPr lvl="1">
              <a:lnSpc>
                <a:spcPct val="100000"/>
              </a:lnSpc>
              <a:spcBef>
                <a:spcPts val="0"/>
              </a:spcBef>
              <a:buFont typeface="Arial" panose="020B0604020202020204" pitchFamily="34" charset="0"/>
              <a:buChar char="•"/>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lvl="1">
              <a:lnSpc>
                <a:spcPct val="100000"/>
              </a:lnSpc>
              <a:spcBef>
                <a:spcPts val="0"/>
              </a:spcBef>
              <a:buFont typeface="Arial" panose="020B0604020202020204" pitchFamily="34" charset="0"/>
              <a:buChar char="•"/>
            </a:pPr>
            <a:r>
              <a:rPr lang="en-US" sz="1600" b="1" dirty="0">
                <a:latin typeface="Cambria" panose="02040503050406030204" pitchFamily="18" charset="0"/>
                <a:ea typeface="Cambria" panose="02040503050406030204" pitchFamily="18" charset="0"/>
                <a:cs typeface="Calibri" panose="020F0502020204030204" pitchFamily="34" charset="0"/>
              </a:rPr>
              <a:t>Design and implement a series of workshops </a:t>
            </a:r>
            <a:r>
              <a:rPr lang="en-US" sz="1600" dirty="0">
                <a:latin typeface="Cambria" panose="02040503050406030204" pitchFamily="18" charset="0"/>
                <a:ea typeface="Cambria" panose="02040503050406030204" pitchFamily="18" charset="0"/>
                <a:cs typeface="Calibri" panose="020F0502020204030204" pitchFamily="34" charset="0"/>
              </a:rPr>
              <a:t>to engage stakeholders in shaping the Study approach</a:t>
            </a:r>
            <a:r>
              <a:rPr lang="en-US" sz="1600" dirty="0">
                <a:latin typeface="Cambria" panose="02040503050406030204" pitchFamily="18" charset="0"/>
                <a:ea typeface="Cambria" panose="02040503050406030204" pitchFamily="18" charset="0"/>
              </a:rPr>
              <a:t> </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rPr>
              <a:t>	and development</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rPr>
              <a:t>Team meets weekly (</a:t>
            </a:r>
            <a:r>
              <a:rPr lang="en-US" sz="1600" i="1" dirty="0">
                <a:latin typeface="Cambria" panose="02040503050406030204" pitchFamily="18" charset="0"/>
                <a:ea typeface="Cambria" panose="02040503050406030204" pitchFamily="18" charset="0"/>
              </a:rPr>
              <a:t>capacity/BIL Equity Strategy reminder</a:t>
            </a:r>
            <a:r>
              <a:rPr lang="en-US" sz="1600" dirty="0">
                <a:latin typeface="Cambria" panose="02040503050406030204" pitchFamily="18" charset="0"/>
                <a:ea typeface="Cambria" panose="02040503050406030204" pitchFamily="18" charset="0"/>
              </a:rPr>
              <a:t>)</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Add Buckridge Reserve Site Manager as local expert</a:t>
            </a:r>
          </a:p>
          <a:p>
            <a:pPr>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Form Steering Committee (grant partners +)</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First met January; held in person workshop May 18</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Hired consultant to help with Engagement Strategy</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Design stakeholder / community / public workshops</a:t>
            </a:r>
          </a:p>
          <a:p>
            <a:pPr lvl="1">
              <a:lnSpc>
                <a:spcPct val="100000"/>
              </a:lnSpc>
              <a:spcBef>
                <a:spcPts val="0"/>
              </a:spcBef>
              <a:buFont typeface="Arial" panose="020B0604020202020204" pitchFamily="34" charset="0"/>
              <a:buChar char="•"/>
            </a:pPr>
            <a:r>
              <a:rPr lang="en-US" sz="1600" dirty="0">
                <a:latin typeface="Cambria" panose="02040503050406030204" pitchFamily="18" charset="0"/>
                <a:ea typeface="Cambria" panose="02040503050406030204" pitchFamily="18" charset="0"/>
                <a:cs typeface="Calibri" panose="020F0502020204030204" pitchFamily="34" charset="0"/>
              </a:rPr>
              <a:t>Work closely with KBE on Study scope &amp; development</a:t>
            </a:r>
          </a:p>
          <a:p>
            <a:endParaRPr lang="en-US" sz="1700" dirty="0"/>
          </a:p>
        </p:txBody>
      </p:sp>
      <p:pic>
        <p:nvPicPr>
          <p:cNvPr id="5" name="Google Shape;113;p2"/>
          <p:cNvPicPr preferRelativeResize="0">
            <a:picLocks noChangeAspect="1"/>
          </p:cNvPicPr>
          <p:nvPr/>
        </p:nvPicPr>
        <p:blipFill rotWithShape="1">
          <a:blip r:embed="rId3">
            <a:alphaModFix/>
          </a:blip>
          <a:srcRect/>
          <a:stretch/>
        </p:blipFill>
        <p:spPr>
          <a:xfrm>
            <a:off x="1671701" y="5725998"/>
            <a:ext cx="1103733" cy="745256"/>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041" y="7680010"/>
            <a:ext cx="320836" cy="45719"/>
          </a:xfrm>
          <a:prstGeom prst="rect">
            <a:avLst/>
          </a:prstGeom>
        </p:spPr>
      </p:pic>
      <p:pic>
        <p:nvPicPr>
          <p:cNvPr id="1028" name="Picture 4" descr="Home | APNE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8158" y="5967067"/>
            <a:ext cx="1741727" cy="5231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s://emammal.si.edu/sites/default/files/tnclogoprimary_ou_rgb_nc.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081" t="12145" r="7163" b="12385"/>
          <a:stretch/>
        </p:blipFill>
        <p:spPr bwMode="auto">
          <a:xfrm>
            <a:off x="3104000" y="5811309"/>
            <a:ext cx="1658894" cy="73260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14" descr="A flooded road with a sign&#10;&#10;Description automatically generated with low confidence">
            <a:extLst>
              <a:ext uri="{FF2B5EF4-FFF2-40B4-BE49-F238E27FC236}">
                <a16:creationId xmlns:a16="http://schemas.microsoft.com/office/drawing/2014/main" id="{0C77AF78-441C-287C-FD45-0EA768F458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050" y="1140589"/>
            <a:ext cx="2848016" cy="2136012"/>
          </a:xfrm>
          <a:prstGeom prst="rect">
            <a:avLst/>
          </a:prstGeom>
          <a:noFill/>
          <a:ln>
            <a:noFill/>
          </a:ln>
        </p:spPr>
      </p:pic>
      <p:pic>
        <p:nvPicPr>
          <p:cNvPr id="2050" name="Picture 2" descr="NOAA Digital Coast – Wisconsin Coastal Resilience">
            <a:extLst>
              <a:ext uri="{FF2B5EF4-FFF2-40B4-BE49-F238E27FC236}">
                <a16:creationId xmlns:a16="http://schemas.microsoft.com/office/drawing/2014/main" id="{57390F71-A4A6-BD8E-0187-75DE84A8BD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149" y="5863756"/>
            <a:ext cx="1834917" cy="6074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orth Carolina NERR">
            <a:extLst>
              <a:ext uri="{FF2B5EF4-FFF2-40B4-BE49-F238E27FC236}">
                <a16:creationId xmlns:a16="http://schemas.microsoft.com/office/drawing/2014/main" id="{BB046749-1987-2C40-EA95-97ECD0C1CC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885" y="5468223"/>
            <a:ext cx="812458" cy="12045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igital Coast Partnership">
            <a:extLst>
              <a:ext uri="{FF2B5EF4-FFF2-40B4-BE49-F238E27FC236}">
                <a16:creationId xmlns:a16="http://schemas.microsoft.com/office/drawing/2014/main" id="{4E409310-3E12-4797-F138-E4D891B8DF4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group of people standing together&#10;&#10;Description automatically generated">
            <a:extLst>
              <a:ext uri="{FF2B5EF4-FFF2-40B4-BE49-F238E27FC236}">
                <a16:creationId xmlns:a16="http://schemas.microsoft.com/office/drawing/2014/main" id="{DD0E0161-F3F1-8744-057C-055E952815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628" y="3455039"/>
            <a:ext cx="2853438" cy="1898833"/>
          </a:xfrm>
          <a:prstGeom prst="rect">
            <a:avLst/>
          </a:prstGeom>
        </p:spPr>
      </p:pic>
    </p:spTree>
    <p:extLst>
      <p:ext uri="{BB962C8B-B14F-4D97-AF65-F5344CB8AC3E}">
        <p14:creationId xmlns:p14="http://schemas.microsoft.com/office/powerpoint/2010/main" val="115884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5812-A92B-9A91-9EA6-6935EB67C887}"/>
              </a:ext>
            </a:extLst>
          </p:cNvPr>
          <p:cNvSpPr>
            <a:spLocks noGrp="1"/>
          </p:cNvSpPr>
          <p:nvPr>
            <p:ph type="title"/>
          </p:nvPr>
        </p:nvSpPr>
        <p:spPr>
          <a:xfrm>
            <a:off x="838200" y="59924"/>
            <a:ext cx="7086600" cy="762000"/>
          </a:xfrm>
        </p:spPr>
        <p:txBody>
          <a:bodyPr>
            <a:normAutofit/>
          </a:bodyPr>
          <a:lstStyle/>
          <a:p>
            <a:pPr marL="342900" marR="0" indent="-342900">
              <a:spcBef>
                <a:spcPts val="0"/>
              </a:spcBef>
            </a:pPr>
            <a:r>
              <a:rPr lang="en-US" sz="3200" b="1" dirty="0">
                <a:solidFill>
                  <a:schemeClr val="accent1"/>
                </a:solidFill>
                <a:latin typeface="Calibri" panose="020F0502020204030204" pitchFamily="34" charset="0"/>
                <a:ea typeface="DengXian" panose="02010600030101010101" pitchFamily="2" charset="-122"/>
                <a:cs typeface="Calibri" panose="020F0502020204030204" pitchFamily="34" charset="0"/>
              </a:rPr>
              <a:t>EPA Feedback </a:t>
            </a:r>
            <a:r>
              <a:rPr lang="en-US" b="1" dirty="0">
                <a:solidFill>
                  <a:schemeClr val="accent1"/>
                </a:solidFill>
                <a:latin typeface="Calibri" panose="020F0502020204030204" pitchFamily="34" charset="0"/>
                <a:ea typeface="DengXian" panose="02010600030101010101" pitchFamily="2" charset="-122"/>
                <a:cs typeface="Calibri" panose="020F0502020204030204" pitchFamily="34" charset="0"/>
              </a:rPr>
              <a:t>on draft Equity Strategy</a:t>
            </a:r>
            <a:endParaRPr lang="en-US" dirty="0"/>
          </a:p>
        </p:txBody>
      </p:sp>
      <p:sp>
        <p:nvSpPr>
          <p:cNvPr id="3" name="Content Placeholder 2">
            <a:extLst>
              <a:ext uri="{FF2B5EF4-FFF2-40B4-BE49-F238E27FC236}">
                <a16:creationId xmlns:a16="http://schemas.microsoft.com/office/drawing/2014/main" id="{8792422A-C0A7-D3E6-B91B-63D90A71C973}"/>
              </a:ext>
            </a:extLst>
          </p:cNvPr>
          <p:cNvSpPr>
            <a:spLocks noGrp="1"/>
          </p:cNvSpPr>
          <p:nvPr>
            <p:ph idx="1"/>
          </p:nvPr>
        </p:nvSpPr>
        <p:spPr>
          <a:xfrm>
            <a:off x="-152400" y="990600"/>
            <a:ext cx="9067800" cy="5715000"/>
          </a:xfrm>
        </p:spPr>
        <p:txBody>
          <a:bodyPr>
            <a:noAutofit/>
          </a:bodyPr>
          <a:lstStyle/>
          <a:p>
            <a:pPr marL="822960" indent="-342900" algn="l">
              <a:lnSpc>
                <a:spcPct val="120000"/>
              </a:lnSpc>
              <a:spcBef>
                <a:spcPts val="0"/>
              </a:spcBef>
              <a:buFont typeface="Wingdings" panose="05000000000000000000" pitchFamily="2" charset="2"/>
              <a:buChar char="v"/>
            </a:pPr>
            <a:r>
              <a:rPr lang="en-US" sz="1400" b="1" dirty="0">
                <a:ea typeface="Times New Roman" panose="02020603050405020304" pitchFamily="18" charset="0"/>
                <a:cs typeface="Calibri" panose="020F0502020204030204" pitchFamily="34" charset="0"/>
              </a:rPr>
              <a:t>Submitted BIL Long Term Strategy to EPA Region 4 May 30; </a:t>
            </a:r>
            <a:r>
              <a:rPr lang="en-US" sz="1400" dirty="0">
                <a:ea typeface="Times New Roman" panose="02020603050405020304" pitchFamily="18" charset="0"/>
                <a:cs typeface="Calibri" panose="020F0502020204030204" pitchFamily="34" charset="0"/>
              </a:rPr>
              <a:t>comments not yet received</a:t>
            </a:r>
          </a:p>
          <a:p>
            <a:pPr marL="822960" indent="-342900" algn="l">
              <a:lnSpc>
                <a:spcPct val="120000"/>
              </a:lnSpc>
              <a:spcBef>
                <a:spcPts val="0"/>
              </a:spcBef>
              <a:buFont typeface="Wingdings" panose="05000000000000000000" pitchFamily="2" charset="2"/>
              <a:buChar char="v"/>
            </a:pPr>
            <a:r>
              <a:rPr lang="en-US" sz="1400" b="1" dirty="0">
                <a:ea typeface="Times New Roman" panose="02020603050405020304" pitchFamily="18" charset="0"/>
                <a:cs typeface="Calibri" panose="020F0502020204030204" pitchFamily="34" charset="0"/>
              </a:rPr>
              <a:t>Submitted Equity Strategy (Appendix to BIL Strategy) May 30, </a:t>
            </a:r>
            <a:r>
              <a:rPr lang="en-US" sz="1400" dirty="0">
                <a:ea typeface="Times New Roman" panose="02020603050405020304" pitchFamily="18" charset="0"/>
                <a:cs typeface="Calibri" panose="020F0502020204030204" pitchFamily="34" charset="0"/>
              </a:rPr>
              <a:t>comments received June 26 from EPA</a:t>
            </a:r>
          </a:p>
          <a:p>
            <a:pPr marL="1188720" lvl="1" indent="-342900">
              <a:lnSpc>
                <a:spcPct val="120000"/>
              </a:lnSpc>
              <a:spcBef>
                <a:spcPts val="0"/>
              </a:spcBef>
              <a:buFont typeface="Wingdings" panose="05000000000000000000" pitchFamily="2" charset="2"/>
              <a:buChar char="v"/>
            </a:pPr>
            <a:r>
              <a:rPr lang="en-US" sz="1400" dirty="0">
                <a:ea typeface="Times New Roman" panose="02020603050405020304" pitchFamily="18" charset="0"/>
                <a:cs typeface="Calibri" panose="020F0502020204030204" pitchFamily="34" charset="0"/>
              </a:rPr>
              <a:t>Comments minor overall ; no red flags, edits due July 26, also partner edits to include</a:t>
            </a:r>
          </a:p>
          <a:p>
            <a:pPr marL="822960" indent="-342900" algn="l">
              <a:lnSpc>
                <a:spcPct val="120000"/>
              </a:lnSpc>
              <a:spcBef>
                <a:spcPts val="0"/>
              </a:spcBef>
              <a:buFont typeface="Wingdings" panose="05000000000000000000" pitchFamily="2" charset="2"/>
              <a:buChar char="v"/>
            </a:pPr>
            <a:endParaRPr lang="en-US" sz="1400" b="1" dirty="0">
              <a:solidFill>
                <a:srgbClr val="2E74B5"/>
              </a:solidFill>
              <a:ea typeface="Times New Roman" panose="02020603050405020304" pitchFamily="18" charset="0"/>
              <a:cs typeface="Calibri" panose="020F0502020204030204" pitchFamily="34" charset="0"/>
            </a:endParaRPr>
          </a:p>
          <a:p>
            <a:pPr marL="822960" indent="-342900" algn="l">
              <a:lnSpc>
                <a:spcPct val="120000"/>
              </a:lnSpc>
              <a:spcBef>
                <a:spcPts val="0"/>
              </a:spcBef>
              <a:buFont typeface="Wingdings" panose="05000000000000000000" pitchFamily="2" charset="2"/>
              <a:buChar char="v"/>
            </a:pPr>
            <a:r>
              <a:rPr lang="en-US" sz="1400" b="1" dirty="0">
                <a:solidFill>
                  <a:srgbClr val="2E74B5"/>
                </a:solidFill>
                <a:ea typeface="Times New Roman" panose="02020603050405020304" pitchFamily="18" charset="0"/>
                <a:cs typeface="Calibri" panose="020F0502020204030204" pitchFamily="34" charset="0"/>
              </a:rPr>
              <a:t>Governance Structure Clarification</a:t>
            </a:r>
          </a:p>
          <a:p>
            <a:pPr marL="1097280" lvl="1" indent="-342900" algn="l">
              <a:lnSpc>
                <a:spcPct val="120000"/>
              </a:lnSpc>
              <a:spcBef>
                <a:spcPts val="0"/>
              </a:spcBef>
              <a:buFont typeface="Arial" panose="020B0604020202020204" pitchFamily="34" charset="0"/>
              <a:buChar char="•"/>
            </a:pPr>
            <a:r>
              <a:rPr lang="en-US" sz="1400" dirty="0">
                <a:ea typeface="Times New Roman" panose="02020603050405020304" pitchFamily="18" charset="0"/>
                <a:cs typeface="Calibri" panose="020F0502020204030204" pitchFamily="34" charset="0"/>
              </a:rPr>
              <a:t>Management Conference - EPA role, Leadership Council oversight/approving body</a:t>
            </a:r>
          </a:p>
          <a:p>
            <a:pPr marL="822960" indent="-342900" algn="l">
              <a:lnSpc>
                <a:spcPct val="120000"/>
              </a:lnSpc>
              <a:spcBef>
                <a:spcPts val="0"/>
              </a:spcBef>
              <a:buFont typeface="Wingdings" panose="05000000000000000000" pitchFamily="2" charset="2"/>
              <a:buChar char="v"/>
            </a:pPr>
            <a:r>
              <a:rPr lang="en-US" sz="1400" b="1" dirty="0">
                <a:solidFill>
                  <a:srgbClr val="2E74B5"/>
                </a:solidFill>
                <a:ea typeface="Times New Roman" panose="02020603050405020304" pitchFamily="18" charset="0"/>
                <a:cs typeface="Calibri" panose="020F0502020204030204" pitchFamily="34" charset="0"/>
              </a:rPr>
              <a:t>Indirect benefits</a:t>
            </a:r>
          </a:p>
          <a:p>
            <a:pPr marL="1188720" lvl="1" indent="-342900">
              <a:lnSpc>
                <a:spcPct val="120000"/>
              </a:lnSpc>
              <a:spcBef>
                <a:spcPts val="0"/>
              </a:spcBef>
              <a:buFont typeface="Arial" panose="020B0604020202020204" pitchFamily="34" charset="0"/>
              <a:buChar char="•"/>
            </a:pPr>
            <a:r>
              <a:rPr lang="en-US" sz="1400" dirty="0">
                <a:ea typeface="Times New Roman" panose="02020603050405020304" pitchFamily="18" charset="0"/>
                <a:cs typeface="Calibri" panose="020F0502020204030204" pitchFamily="34" charset="0"/>
              </a:rPr>
              <a:t>Indirect benefits: include more specific examples of indirect benefits anticipated</a:t>
            </a:r>
          </a:p>
          <a:p>
            <a:pPr marL="822960" indent="-342900" algn="l">
              <a:lnSpc>
                <a:spcPct val="120000"/>
              </a:lnSpc>
              <a:spcBef>
                <a:spcPts val="0"/>
              </a:spcBef>
              <a:buFont typeface="Wingdings" panose="05000000000000000000" pitchFamily="2" charset="2"/>
              <a:buChar char="v"/>
            </a:pPr>
            <a:r>
              <a:rPr lang="en-US" sz="1400" b="1" dirty="0">
                <a:solidFill>
                  <a:srgbClr val="2E74B5"/>
                </a:solidFill>
                <a:ea typeface="Times New Roman" panose="02020603050405020304" pitchFamily="18" charset="0"/>
                <a:cs typeface="Calibri" panose="020F0502020204030204" pitchFamily="34" charset="0"/>
              </a:rPr>
              <a:t>Stakeholder engagement</a:t>
            </a:r>
          </a:p>
          <a:p>
            <a:pPr marL="1371600" lvl="2" indent="-342900">
              <a:lnSpc>
                <a:spcPct val="120000"/>
              </a:lnSpc>
              <a:spcBef>
                <a:spcPts val="0"/>
              </a:spcBef>
              <a:buFont typeface="Arial" panose="020B0604020202020204" pitchFamily="34" charset="0"/>
              <a:buChar char="•"/>
            </a:pPr>
            <a:r>
              <a:rPr lang="en-US" sz="1400" dirty="0">
                <a:ea typeface="Times New Roman" panose="02020603050405020304" pitchFamily="18" charset="0"/>
                <a:cs typeface="Calibri" panose="020F0502020204030204" pitchFamily="34" charset="0"/>
              </a:rPr>
              <a:t>Acknowledge we didn’t use template because specific projects haven’t been identified</a:t>
            </a:r>
          </a:p>
          <a:p>
            <a:pPr marL="1371600" lvl="2" indent="-342900">
              <a:lnSpc>
                <a:spcPct val="120000"/>
              </a:lnSpc>
              <a:spcBef>
                <a:spcPts val="0"/>
              </a:spcBef>
              <a:buFont typeface="Arial" panose="020B0604020202020204" pitchFamily="34" charset="0"/>
              <a:buChar char="•"/>
            </a:pPr>
            <a:r>
              <a:rPr lang="en-US" sz="1400" dirty="0">
                <a:ea typeface="Times New Roman" panose="02020603050405020304" pitchFamily="18" charset="0"/>
                <a:cs typeface="Calibri" panose="020F0502020204030204" pitchFamily="34" charset="0"/>
              </a:rPr>
              <a:t>Suggest using template for ongoing projects including Scuppernong Study and Tribal Coastal Resilience instead (hired a contractor to help develop Engagement Strategy for Scuppernong Study with team for NOAA Digital Coast grant)</a:t>
            </a:r>
          </a:p>
          <a:p>
            <a:pPr marL="822960" indent="-342900" algn="l">
              <a:lnSpc>
                <a:spcPct val="120000"/>
              </a:lnSpc>
              <a:spcBef>
                <a:spcPts val="0"/>
              </a:spcBef>
              <a:buFont typeface="Wingdings" panose="05000000000000000000" pitchFamily="2" charset="2"/>
              <a:buChar char="v"/>
            </a:pPr>
            <a:r>
              <a:rPr lang="en-US" sz="1400" b="1" dirty="0">
                <a:solidFill>
                  <a:srgbClr val="0070C0"/>
                </a:solidFill>
                <a:ea typeface="DengXian" panose="02010600030101010101" pitchFamily="2" charset="-122"/>
                <a:cs typeface="Calibri" panose="020F0502020204030204" pitchFamily="34" charset="0"/>
              </a:rPr>
              <a:t>Compliments</a:t>
            </a:r>
          </a:p>
          <a:p>
            <a:pPr marL="1097280" lvl="1" indent="-342900" algn="l">
              <a:lnSpc>
                <a:spcPct val="120000"/>
              </a:lnSpc>
              <a:spcBef>
                <a:spcPts val="0"/>
              </a:spcBef>
              <a:buFont typeface="Arial" panose="020B0604020202020204" pitchFamily="34" charset="0"/>
              <a:buChar char="•"/>
            </a:pPr>
            <a:r>
              <a:rPr lang="en-US" sz="1400" dirty="0">
                <a:ea typeface="DengXian" panose="02010600030101010101" pitchFamily="2" charset="-122"/>
                <a:cs typeface="Calibri" panose="020F0502020204030204" pitchFamily="34" charset="0"/>
              </a:rPr>
              <a:t>Integration of BIL long term plan &amp; Equity Strategy with current CCMP revision</a:t>
            </a:r>
          </a:p>
          <a:p>
            <a:pPr marL="1097280" lvl="1" indent="-342900">
              <a:lnSpc>
                <a:spcPct val="120000"/>
              </a:lnSpc>
              <a:spcBef>
                <a:spcPts val="0"/>
              </a:spcBef>
              <a:buFont typeface="Arial" panose="020B0604020202020204" pitchFamily="34" charset="0"/>
              <a:buChar char="•"/>
            </a:pPr>
            <a:r>
              <a:rPr lang="en-US" sz="1400" dirty="0">
                <a:ea typeface="DengXian" panose="02010600030101010101" pitchFamily="2" charset="-122"/>
                <a:cs typeface="Calibri" panose="020F0502020204030204" pitchFamily="34" charset="0"/>
              </a:rPr>
              <a:t>Numeric Target discussion thoughtful:</a:t>
            </a:r>
          </a:p>
          <a:p>
            <a:pPr marL="1371600" lvl="2" indent="-342900">
              <a:lnSpc>
                <a:spcPct val="120000"/>
              </a:lnSpc>
              <a:spcBef>
                <a:spcPts val="0"/>
              </a:spcBef>
              <a:buFont typeface="Arial" panose="020B0604020202020204" pitchFamily="34" charset="0"/>
              <a:buChar char="•"/>
            </a:pPr>
            <a:r>
              <a:rPr lang="en-US" sz="1400" dirty="0">
                <a:ea typeface="DengXian" panose="02010600030101010101" pitchFamily="2" charset="-122"/>
                <a:cs typeface="Calibri" panose="020F0502020204030204" pitchFamily="34" charset="0"/>
              </a:rPr>
              <a:t>Reflects appropriate strengths and challenges to meet Justice 40 target</a:t>
            </a:r>
          </a:p>
          <a:p>
            <a:pPr marL="1371600" lvl="2" indent="-342900">
              <a:lnSpc>
                <a:spcPct val="120000"/>
              </a:lnSpc>
              <a:spcBef>
                <a:spcPts val="0"/>
              </a:spcBef>
              <a:buFont typeface="Arial" panose="020B0604020202020204" pitchFamily="34" charset="0"/>
              <a:buChar char="•"/>
            </a:pPr>
            <a:r>
              <a:rPr lang="en-US" sz="1400" dirty="0">
                <a:ea typeface="DengXian" panose="02010600030101010101" pitchFamily="2" charset="-122"/>
                <a:cs typeface="Calibri" panose="020F0502020204030204" pitchFamily="34" charset="0"/>
              </a:rPr>
              <a:t>Highlight that building trust with communities is key to implementing Equity Strategy</a:t>
            </a:r>
          </a:p>
          <a:p>
            <a:pPr marL="1097280" lvl="1" indent="-342900">
              <a:lnSpc>
                <a:spcPct val="120000"/>
              </a:lnSpc>
              <a:spcBef>
                <a:spcPts val="0"/>
              </a:spcBef>
              <a:buFont typeface="Arial" panose="020B0604020202020204" pitchFamily="34" charset="0"/>
              <a:buChar char="•"/>
            </a:pPr>
            <a:r>
              <a:rPr lang="en-US" sz="1400" dirty="0">
                <a:effectLst/>
                <a:ea typeface="Times New Roman" panose="02020603050405020304" pitchFamily="18" charset="0"/>
              </a:rPr>
              <a:t>Plan to incorporate the equity strategy into our existing stakeholder engagement plan and DEI initiatives.</a:t>
            </a:r>
          </a:p>
          <a:p>
            <a:pPr marL="754380" lvl="1" indent="0">
              <a:lnSpc>
                <a:spcPct val="120000"/>
              </a:lnSpc>
              <a:spcBef>
                <a:spcPts val="0"/>
              </a:spcBef>
              <a:buNone/>
            </a:pPr>
            <a:endParaRPr lang="en-US" sz="1400" i="1" dirty="0">
              <a:ea typeface="Calibri" panose="020F0502020204030204" pitchFamily="34" charset="0"/>
            </a:endParaRPr>
          </a:p>
          <a:p>
            <a:pPr marL="1097280" lvl="1" indent="-342900">
              <a:lnSpc>
                <a:spcPct val="120000"/>
              </a:lnSpc>
              <a:spcBef>
                <a:spcPts val="0"/>
              </a:spcBef>
              <a:buFont typeface="Arial" panose="020B0604020202020204" pitchFamily="34" charset="0"/>
              <a:buChar char="•"/>
            </a:pPr>
            <a:r>
              <a:rPr lang="en-US" sz="1400" i="1" dirty="0">
                <a:ea typeface="Calibri" panose="020F0502020204030204" pitchFamily="34" charset="0"/>
              </a:rPr>
              <a:t>Note: External feedback received from partners about hiring equity/diversity consultants to review plan and Management Conference bylaws </a:t>
            </a:r>
            <a:endParaRPr lang="en-US" sz="1400" i="1" dirty="0">
              <a:effectLst/>
              <a:ea typeface="Calibri" panose="020F0502020204030204" pitchFamily="34" charset="0"/>
            </a:endParaRPr>
          </a:p>
          <a:p>
            <a:pPr marL="1097280" lvl="1" indent="-342900" algn="l">
              <a:lnSpc>
                <a:spcPct val="120000"/>
              </a:lnSpc>
              <a:spcBef>
                <a:spcPts val="0"/>
              </a:spcBef>
              <a:buFont typeface="Arial" panose="020B0604020202020204" pitchFamily="34" charset="0"/>
              <a:buChar char="•"/>
            </a:pPr>
            <a:endParaRPr lang="en-US" sz="1600" dirty="0">
              <a:ea typeface="DengXian" panose="02010600030101010101" pitchFamily="2" charset="-122"/>
              <a:cs typeface="Calibri" panose="020F0502020204030204" pitchFamily="34" charset="0"/>
            </a:endParaRPr>
          </a:p>
          <a:p>
            <a:pPr marL="1097280" lvl="1" indent="-342900" algn="l">
              <a:lnSpc>
                <a:spcPct val="120000"/>
              </a:lnSpc>
              <a:spcBef>
                <a:spcPts val="0"/>
              </a:spcBef>
              <a:buFont typeface="Arial" panose="020B0604020202020204" pitchFamily="34" charset="0"/>
              <a:buChar char="•"/>
            </a:pPr>
            <a:endParaRPr lang="en-US" sz="1200" dirty="0">
              <a:cs typeface="Calibri" panose="020F0502020204030204" pitchFamily="34" charset="0"/>
            </a:endParaRPr>
          </a:p>
        </p:txBody>
      </p:sp>
    </p:spTree>
    <p:extLst>
      <p:ext uri="{BB962C8B-B14F-4D97-AF65-F5344CB8AC3E}">
        <p14:creationId xmlns:p14="http://schemas.microsoft.com/office/powerpoint/2010/main" val="2718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30350" y="86400"/>
            <a:ext cx="7613650" cy="1162050"/>
          </a:xfrm>
        </p:spPr>
        <p:txBody>
          <a:bodyPr>
            <a:noAutofit/>
          </a:bodyPr>
          <a:lstStyle/>
          <a:p>
            <a:pPr algn="ctr"/>
            <a:r>
              <a:rPr lang="en-US" sz="2400" dirty="0">
                <a:latin typeface="Cambria" panose="02040503050406030204" pitchFamily="18" charset="0"/>
                <a:ea typeface="Cambria" panose="02040503050406030204" pitchFamily="18" charset="0"/>
              </a:rPr>
              <a:t>Scuppernong Regional Water Management Study</a:t>
            </a:r>
            <a:br>
              <a:rPr lang="en-US" sz="3200"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p:txBody>
      </p:sp>
      <p:sp>
        <p:nvSpPr>
          <p:cNvPr id="19" name="Text Placeholder 18">
            <a:extLst>
              <a:ext uri="{FF2B5EF4-FFF2-40B4-BE49-F238E27FC236}">
                <a16:creationId xmlns:a16="http://schemas.microsoft.com/office/drawing/2014/main" id="{9D34C441-9BAB-2E85-8310-413B073CFF50}"/>
              </a:ext>
            </a:extLst>
          </p:cNvPr>
          <p:cNvSpPr>
            <a:spLocks noGrp="1"/>
          </p:cNvSpPr>
          <p:nvPr>
            <p:ph type="body" idx="2"/>
          </p:nvPr>
        </p:nvSpPr>
        <p:spPr>
          <a:xfrm>
            <a:off x="4789799" y="914400"/>
            <a:ext cx="4013385" cy="5943599"/>
          </a:xfrm>
        </p:spPr>
        <p:txBody>
          <a:bodyPr>
            <a:normAutofit/>
          </a:bodyPr>
          <a:lstStyle/>
          <a:p>
            <a:pPr marL="285750" indent="-285750">
              <a:buFont typeface="Wingdings" panose="05000000000000000000" pitchFamily="2" charset="2"/>
              <a:buChar char="v"/>
            </a:pPr>
            <a:r>
              <a:rPr lang="en-US" sz="1600" dirty="0">
                <a:latin typeface="Cambria" panose="02040503050406030204" pitchFamily="18" charset="0"/>
                <a:ea typeface="Cambria" panose="02040503050406030204" pitchFamily="18" charset="0"/>
              </a:rPr>
              <a:t>APNEP has facilitated a regional partnership to conduct a hydrologic study of the northern Albemarle-Pamlico peninsula in Washington &amp; Tyrrell counties since 2018</a:t>
            </a:r>
          </a:p>
          <a:p>
            <a:pPr marL="285750" indent="-285750">
              <a:buFont typeface="Wingdings" panose="05000000000000000000" pitchFamily="2" charset="2"/>
              <a:buChar char="v"/>
            </a:pPr>
            <a:endParaRPr lang="en-US" sz="16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sz="1600" dirty="0">
                <a:latin typeface="Cambria" panose="02040503050406030204" pitchFamily="18" charset="0"/>
                <a:ea typeface="Cambria" panose="02040503050406030204" pitchFamily="18" charset="0"/>
              </a:rPr>
              <a:t>Leadership Council direction:</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Show where “little APNEP” can add value</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Work with local governments</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Integrate across multiple focus areas and disciplines</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Lessons learned/capacity</a:t>
            </a:r>
          </a:p>
          <a:p>
            <a:pPr marL="285750" indent="-285750">
              <a:buFont typeface="Wingdings" panose="05000000000000000000" pitchFamily="2" charset="2"/>
              <a:buChar char="v"/>
            </a:pPr>
            <a:endParaRPr lang="en-US" sz="16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sz="1600" dirty="0">
                <a:latin typeface="Cambria" panose="02040503050406030204" pitchFamily="18" charset="0"/>
                <a:ea typeface="Cambria" panose="02040503050406030204" pitchFamily="18" charset="0"/>
              </a:rPr>
              <a:t>Implements multiple plans:</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APNEP CCMP</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NC Climate Risk and Resilience Plan</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Natural and Working Lands Action Plan</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RISE</a:t>
            </a:r>
          </a:p>
          <a:p>
            <a:pPr marL="457200" lvl="1" indent="-285750">
              <a:buFont typeface="Wingdings" panose="05000000000000000000" pitchFamily="2" charset="2"/>
              <a:buChar char="ü"/>
            </a:pPr>
            <a:r>
              <a:rPr lang="en-US" sz="1600" dirty="0">
                <a:latin typeface="Cambria" panose="02040503050406030204" pitchFamily="18" charset="0"/>
                <a:ea typeface="Cambria" panose="02040503050406030204" pitchFamily="18" charset="0"/>
              </a:rPr>
              <a:t>BIL / Equity Strategy</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pic>
        <p:nvPicPr>
          <p:cNvPr id="2" name="Picture 1">
            <a:extLst>
              <a:ext uri="{FF2B5EF4-FFF2-40B4-BE49-F238E27FC236}">
                <a16:creationId xmlns:a16="http://schemas.microsoft.com/office/drawing/2014/main" id="{EE041D8D-F387-D136-8C67-4FF1A4C78FE4}"/>
              </a:ext>
            </a:extLst>
          </p:cNvPr>
          <p:cNvPicPr>
            <a:picLocks noChangeAspect="1"/>
          </p:cNvPicPr>
          <p:nvPr/>
        </p:nvPicPr>
        <p:blipFill>
          <a:blip r:embed="rId3"/>
          <a:stretch>
            <a:fillRect/>
          </a:stretch>
        </p:blipFill>
        <p:spPr>
          <a:xfrm>
            <a:off x="2400007" y="989271"/>
            <a:ext cx="1938295" cy="1444068"/>
          </a:xfrm>
          <a:prstGeom prst="rect">
            <a:avLst/>
          </a:prstGeom>
          <a:effectLst>
            <a:outerShdw blurRad="50800" dist="152400" dir="5400000" algn="t" rotWithShape="0">
              <a:prstClr val="black">
                <a:alpha val="40000"/>
              </a:prstClr>
            </a:outerShdw>
          </a:effectLst>
        </p:spPr>
      </p:pic>
      <p:pic>
        <p:nvPicPr>
          <p:cNvPr id="7" name="Picture 6">
            <a:extLst>
              <a:ext uri="{FF2B5EF4-FFF2-40B4-BE49-F238E27FC236}">
                <a16:creationId xmlns:a16="http://schemas.microsoft.com/office/drawing/2014/main" id="{78A5A963-ACBC-5EE8-E807-A24F681F9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528" y="4179234"/>
            <a:ext cx="1395018" cy="1659125"/>
          </a:xfrm>
          <a:prstGeom prst="rect">
            <a:avLst/>
          </a:prstGeom>
        </p:spPr>
      </p:pic>
      <p:pic>
        <p:nvPicPr>
          <p:cNvPr id="13" name="Picture 12" descr="A logo of a bear&#10;&#10;Description automatically generated">
            <a:extLst>
              <a:ext uri="{FF2B5EF4-FFF2-40B4-BE49-F238E27FC236}">
                <a16:creationId xmlns:a16="http://schemas.microsoft.com/office/drawing/2014/main" id="{AB28B859-E986-2DA6-2FDF-B72D51834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915" y="2323244"/>
            <a:ext cx="1499926" cy="1356551"/>
          </a:xfrm>
          <a:prstGeom prst="rect">
            <a:avLst/>
          </a:prstGeom>
        </p:spPr>
      </p:pic>
      <p:pic>
        <p:nvPicPr>
          <p:cNvPr id="17" name="Picture 16" descr="A logo of a county&#10;&#10;Description automatically generated">
            <a:extLst>
              <a:ext uri="{FF2B5EF4-FFF2-40B4-BE49-F238E27FC236}">
                <a16:creationId xmlns:a16="http://schemas.microsoft.com/office/drawing/2014/main" id="{E4AC7950-8049-F9FE-0B0A-A9884BF263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915" y="4014866"/>
            <a:ext cx="1499925" cy="1406596"/>
          </a:xfrm>
          <a:prstGeom prst="rect">
            <a:avLst/>
          </a:prstGeom>
        </p:spPr>
      </p:pic>
      <p:pic>
        <p:nvPicPr>
          <p:cNvPr id="20" name="Picture 4" descr="Home | APNEP">
            <a:extLst>
              <a:ext uri="{FF2B5EF4-FFF2-40B4-BE49-F238E27FC236}">
                <a16:creationId xmlns:a16="http://schemas.microsoft.com/office/drawing/2014/main" id="{DB5B3C8F-713E-ED5F-5684-BF07D77F42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8290" y="6088216"/>
            <a:ext cx="1741727" cy="523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CDEQ EDP Format - EarthSoft, Inc. Environmental Data Management Software">
            <a:extLst>
              <a:ext uri="{FF2B5EF4-FFF2-40B4-BE49-F238E27FC236}">
                <a16:creationId xmlns:a16="http://schemas.microsoft.com/office/drawing/2014/main" id="{98D49131-0E3A-0C9A-4823-3A51E6808A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468" y="5951999"/>
            <a:ext cx="1741727" cy="628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the Soil &amp; Water Conservation Division">
            <a:extLst>
              <a:ext uri="{FF2B5EF4-FFF2-40B4-BE49-F238E27FC236}">
                <a16:creationId xmlns:a16="http://schemas.microsoft.com/office/drawing/2014/main" id="{DAD2386F-B95D-EE16-ECEC-0A58694E4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2753933"/>
            <a:ext cx="244792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bemarle Commission – Economic Development • Senior Services • Workforce  Development • Rural Planning">
            <a:extLst>
              <a:ext uri="{FF2B5EF4-FFF2-40B4-BE49-F238E27FC236}">
                <a16:creationId xmlns:a16="http://schemas.microsoft.com/office/drawing/2014/main" id="{C0C80E67-E9D3-4B7D-A9B0-293943989E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717" y="358452"/>
            <a:ext cx="1659124" cy="165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1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460AA-69A3-4665-9CB6-1A20FA708100}"/>
              </a:ext>
            </a:extLst>
          </p:cNvPr>
          <p:cNvPicPr>
            <a:picLocks noChangeAspect="1"/>
          </p:cNvPicPr>
          <p:nvPr/>
        </p:nvPicPr>
        <p:blipFill>
          <a:blip r:embed="rId3"/>
          <a:stretch>
            <a:fillRect/>
          </a:stretch>
        </p:blipFill>
        <p:spPr>
          <a:xfrm>
            <a:off x="14977" y="-75341"/>
            <a:ext cx="9144000" cy="6079787"/>
          </a:xfrm>
          <a:prstGeom prst="rect">
            <a:avLst/>
          </a:prstGeom>
        </p:spPr>
      </p:pic>
      <p:sp>
        <p:nvSpPr>
          <p:cNvPr id="3" name="TextBox 2"/>
          <p:cNvSpPr txBox="1"/>
          <p:nvPr/>
        </p:nvSpPr>
        <p:spPr>
          <a:xfrm>
            <a:off x="2261937" y="77726"/>
            <a:ext cx="4620126" cy="584775"/>
          </a:xfrm>
          <a:prstGeom prst="rect">
            <a:avLst/>
          </a:prstGeom>
          <a:solidFill>
            <a:schemeClr val="tx2">
              <a:lumMod val="60000"/>
              <a:lumOff val="40000"/>
              <a:alpha val="64000"/>
            </a:schemeClr>
          </a:solidFill>
        </p:spPr>
        <p:txBody>
          <a:bodyPr wrap="square" rtlCol="0">
            <a:spAutoFit/>
          </a:bodyPr>
          <a:lstStyle/>
          <a:p>
            <a:pPr algn="ctr"/>
            <a:r>
              <a:rPr lang="en-US" sz="3200" b="1" dirty="0">
                <a:solidFill>
                  <a:srgbClr val="FFFFFF"/>
                </a:solidFill>
                <a:effectLst>
                  <a:outerShdw blurRad="50800" dist="76200" dir="7500000" algn="tl" rotWithShape="0">
                    <a:srgbClr val="000000">
                      <a:alpha val="43000"/>
                    </a:srgbClr>
                  </a:outerShdw>
                </a:effectLst>
              </a:rPr>
              <a:t>Potential for Partnering</a:t>
            </a:r>
          </a:p>
        </p:txBody>
      </p:sp>
      <p:sp>
        <p:nvSpPr>
          <p:cNvPr id="5" name="Rectangle 4"/>
          <p:cNvSpPr/>
          <p:nvPr/>
        </p:nvSpPr>
        <p:spPr>
          <a:xfrm>
            <a:off x="222772" y="1941095"/>
            <a:ext cx="8728410" cy="2249130"/>
          </a:xfrm>
          <a:prstGeom prst="rect">
            <a:avLst/>
          </a:prstGeom>
          <a:solidFill>
            <a:schemeClr val="accent5">
              <a:lumMod val="5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2772" y="1881900"/>
            <a:ext cx="8921228" cy="2739211"/>
          </a:xfrm>
          <a:prstGeom prst="rect">
            <a:avLst/>
          </a:prstGeom>
          <a:noFill/>
        </p:spPr>
        <p:txBody>
          <a:bodyPr wrap="square" rtlCol="0">
            <a:spAutoFit/>
          </a:bodyPr>
          <a:lstStyle/>
          <a:p>
            <a:r>
              <a:rPr lang="en-US" sz="3200" b="1" dirty="0">
                <a:effectLst>
                  <a:outerShdw blurRad="50800" dist="38100" dir="2700000" algn="tl" rotWithShape="0">
                    <a:srgbClr val="000000">
                      <a:alpha val="43000"/>
                    </a:srgbClr>
                  </a:outerShdw>
                </a:effectLst>
              </a:rPr>
              <a:t>Opportunities</a:t>
            </a:r>
            <a:r>
              <a:rPr lang="en-US" sz="2800" b="1" dirty="0">
                <a:effectLst>
                  <a:outerShdw blurRad="50800" dist="38100" dir="2700000" algn="tl" rotWithShape="0">
                    <a:srgbClr val="000000">
                      <a:alpha val="43000"/>
                    </a:srgbClr>
                  </a:outerShdw>
                </a:effectLst>
              </a:rPr>
              <a:t>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Lake Phelps is a small portion of the overall watershed</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Need for overall coordination in the region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Allow for credibility in the region</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Ability to bring partners to the table</a:t>
            </a:r>
          </a:p>
        </p:txBody>
      </p:sp>
      <p:sp>
        <p:nvSpPr>
          <p:cNvPr id="10" name="Rectangle 9"/>
          <p:cNvSpPr/>
          <p:nvPr/>
        </p:nvSpPr>
        <p:spPr>
          <a:xfrm>
            <a:off x="0" y="5906833"/>
            <a:ext cx="9144000" cy="9511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728" y="6102060"/>
            <a:ext cx="8083296" cy="523220"/>
          </a:xfrm>
          <a:prstGeom prst="rect">
            <a:avLst/>
          </a:prstGeom>
          <a:noFill/>
          <a:effectLst>
            <a:outerShdw blurRad="50800" dist="101600" dir="5400000" algn="ctr" rotWithShape="0">
              <a:srgbClr val="000000">
                <a:alpha val="43137"/>
              </a:srgbClr>
            </a:outerShdw>
          </a:effectLst>
        </p:spPr>
        <p:txBody>
          <a:bodyPr wrap="square" rtlCol="0">
            <a:spAutoFit/>
          </a:bodyPr>
          <a:lstStyle/>
          <a:p>
            <a:r>
              <a:rPr lang="en-US" sz="2800" b="1" dirty="0">
                <a:solidFill>
                  <a:schemeClr val="bg1"/>
                </a:solidFill>
                <a:effectLst>
                  <a:outerShdw blurRad="50800" dist="152400" dir="2700000" algn="tl" rotWithShape="0">
                    <a:prstClr val="black">
                      <a:alpha val="40000"/>
                    </a:prstClr>
                  </a:outerShdw>
                </a:effectLst>
              </a:rPr>
              <a:t>Water Management Study</a:t>
            </a:r>
            <a:endParaRPr lang="en-US" sz="2700" b="1" dirty="0">
              <a:solidFill>
                <a:schemeClr val="bg1"/>
              </a:solidFill>
              <a:effectLst>
                <a:outerShdw blurRad="50800" dist="152400" dir="2700000" algn="tl" rotWithShape="0">
                  <a:prstClr val="black">
                    <a:alpha val="40000"/>
                  </a:prstClr>
                </a:outerShdw>
              </a:effectLs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852" y="5530394"/>
            <a:ext cx="1227350" cy="914400"/>
          </a:xfrm>
          <a:prstGeom prst="rect">
            <a:avLst/>
          </a:prstGeom>
          <a:effectLst>
            <a:outerShdw blurRad="50800" dist="152400" dir="5400000" algn="t" rotWithShape="0">
              <a:prstClr val="black">
                <a:alpha val="40000"/>
              </a:prstClr>
            </a:outerShdw>
          </a:effectLst>
        </p:spPr>
      </p:pic>
      <p:pic>
        <p:nvPicPr>
          <p:cNvPr id="18" name="Picture 17">
            <a:extLst>
              <a:ext uri="{FF2B5EF4-FFF2-40B4-BE49-F238E27FC236}">
                <a16:creationId xmlns:a16="http://schemas.microsoft.com/office/drawing/2014/main" id="{98A522C3-CC50-4751-8F4E-1106EE510B64}"/>
              </a:ext>
            </a:extLst>
          </p:cNvPr>
          <p:cNvPicPr>
            <a:picLocks noChangeAspect="1"/>
          </p:cNvPicPr>
          <p:nvPr/>
        </p:nvPicPr>
        <p:blipFill>
          <a:blip r:embed="rId5"/>
          <a:stretch>
            <a:fillRect/>
          </a:stretch>
        </p:blipFill>
        <p:spPr>
          <a:xfrm>
            <a:off x="8193024" y="5499818"/>
            <a:ext cx="633095" cy="909354"/>
          </a:xfrm>
          <a:prstGeom prst="rect">
            <a:avLst/>
          </a:prstGeom>
          <a:solidFill>
            <a:schemeClr val="bg1"/>
          </a:solidFill>
        </p:spPr>
      </p:pic>
    </p:spTree>
    <p:extLst>
      <p:ext uri="{BB962C8B-B14F-4D97-AF65-F5344CB8AC3E}">
        <p14:creationId xmlns:p14="http://schemas.microsoft.com/office/powerpoint/2010/main" val="19491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anim calcmode="lin" valueType="num">
                                      <p:cBhvr>
                                        <p:cTn id="1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anim calcmode="lin" valueType="num">
                                      <p:cBhvr>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1000"/>
                                        <p:tgtEl>
                                          <p:spTgt spid="12">
                                            <p:txEl>
                                              <p:pRg st="4" end="4"/>
                                            </p:txEl>
                                          </p:spTgt>
                                        </p:tgtEl>
                                      </p:cBhvr>
                                    </p:animEffect>
                                    <p:anim calcmode="lin" valueType="num">
                                      <p:cBhvr>
                                        <p:cTn id="3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460AA-69A3-4665-9CB6-1A20FA708100}"/>
              </a:ext>
            </a:extLst>
          </p:cNvPr>
          <p:cNvPicPr>
            <a:picLocks noChangeAspect="1"/>
          </p:cNvPicPr>
          <p:nvPr/>
        </p:nvPicPr>
        <p:blipFill>
          <a:blip r:embed="rId3"/>
          <a:stretch>
            <a:fillRect/>
          </a:stretch>
        </p:blipFill>
        <p:spPr>
          <a:xfrm>
            <a:off x="14977" y="-75341"/>
            <a:ext cx="9144000" cy="6079787"/>
          </a:xfrm>
          <a:prstGeom prst="rect">
            <a:avLst/>
          </a:prstGeom>
        </p:spPr>
      </p:pic>
      <p:sp>
        <p:nvSpPr>
          <p:cNvPr id="3" name="TextBox 2"/>
          <p:cNvSpPr txBox="1"/>
          <p:nvPr/>
        </p:nvSpPr>
        <p:spPr>
          <a:xfrm>
            <a:off x="1244600" y="77726"/>
            <a:ext cx="6769100" cy="1569660"/>
          </a:xfrm>
          <a:prstGeom prst="rect">
            <a:avLst/>
          </a:prstGeom>
          <a:solidFill>
            <a:schemeClr val="tx2">
              <a:lumMod val="60000"/>
              <a:lumOff val="40000"/>
              <a:alpha val="64000"/>
            </a:schemeClr>
          </a:solidFill>
        </p:spPr>
        <p:txBody>
          <a:bodyPr wrap="square" rtlCol="0">
            <a:spAutoFit/>
          </a:bodyPr>
          <a:lstStyle/>
          <a:p>
            <a:pPr algn="ctr"/>
            <a:r>
              <a:rPr lang="en-US" sz="3200" b="1" dirty="0">
                <a:solidFill>
                  <a:srgbClr val="FFFFFF"/>
                </a:solidFill>
                <a:effectLst>
                  <a:outerShdw blurRad="50800" dist="76200" dir="7500000" algn="tl" rotWithShape="0">
                    <a:srgbClr val="000000">
                      <a:alpha val="43000"/>
                    </a:srgbClr>
                  </a:outerShdw>
                </a:effectLst>
              </a:rPr>
              <a:t>Original Concept: </a:t>
            </a:r>
          </a:p>
          <a:p>
            <a:pPr algn="ctr"/>
            <a:r>
              <a:rPr lang="en-US" sz="3200" b="1" dirty="0">
                <a:solidFill>
                  <a:srgbClr val="FFFFFF"/>
                </a:solidFill>
                <a:effectLst>
                  <a:outerShdw blurRad="50800" dist="76200" dir="7500000" algn="tl" rotWithShape="0">
                    <a:srgbClr val="000000">
                      <a:alpha val="43000"/>
                    </a:srgbClr>
                  </a:outerShdw>
                </a:effectLst>
              </a:rPr>
              <a:t>Update Lake Phelps Water</a:t>
            </a:r>
          </a:p>
          <a:p>
            <a:pPr algn="ctr"/>
            <a:r>
              <a:rPr lang="en-US" sz="3200" b="1" dirty="0">
                <a:solidFill>
                  <a:srgbClr val="FFFFFF"/>
                </a:solidFill>
                <a:effectLst>
                  <a:outerShdw blurRad="50800" dist="76200" dir="7500000" algn="tl" rotWithShape="0">
                    <a:srgbClr val="000000">
                      <a:alpha val="43000"/>
                    </a:srgbClr>
                  </a:outerShdw>
                </a:effectLst>
              </a:rPr>
              <a:t>Management Study</a:t>
            </a:r>
          </a:p>
        </p:txBody>
      </p:sp>
      <p:sp>
        <p:nvSpPr>
          <p:cNvPr id="5" name="Rectangle 4"/>
          <p:cNvSpPr/>
          <p:nvPr/>
        </p:nvSpPr>
        <p:spPr>
          <a:xfrm>
            <a:off x="222772" y="1941095"/>
            <a:ext cx="8728410" cy="2249130"/>
          </a:xfrm>
          <a:prstGeom prst="rect">
            <a:avLst/>
          </a:prstGeom>
          <a:solidFill>
            <a:schemeClr val="accent5">
              <a:lumMod val="5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2772" y="1881900"/>
            <a:ext cx="8921228" cy="3170099"/>
          </a:xfrm>
          <a:prstGeom prst="rect">
            <a:avLst/>
          </a:prstGeom>
          <a:noFill/>
        </p:spPr>
        <p:txBody>
          <a:bodyPr wrap="square" rtlCol="0">
            <a:spAutoFit/>
          </a:bodyPr>
          <a:lstStyle/>
          <a:p>
            <a:r>
              <a:rPr lang="en-US" sz="3200" b="1" dirty="0">
                <a:solidFill>
                  <a:schemeClr val="bg1"/>
                </a:solidFill>
                <a:effectLst>
                  <a:outerShdw blurRad="50800" dist="38100" dir="2700000" algn="tl" rotWithShape="0">
                    <a:srgbClr val="000000">
                      <a:alpha val="43000"/>
                    </a:srgbClr>
                  </a:outerShdw>
                </a:effectLst>
              </a:rPr>
              <a:t>Need: </a:t>
            </a:r>
            <a:r>
              <a:rPr lang="en-US" sz="2800" b="1" dirty="0">
                <a:solidFill>
                  <a:schemeClr val="bg1"/>
                </a:solidFill>
                <a:effectLst>
                  <a:outerShdw blurRad="50800" dist="38100" dir="2700000" algn="tl" rotWithShape="0">
                    <a:srgbClr val="000000">
                      <a:alpha val="43000"/>
                    </a:srgbClr>
                  </a:outerShdw>
                </a:effectLst>
              </a:rPr>
              <a:t>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Need to update outdated 1980 Lake Management Study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Cycles of flooding and drought</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Flooding on adjacent lands</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Washington County 2016 Resolution requesting legislative support</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USGS Scope of Work: Hydrologic Study</a:t>
            </a:r>
          </a:p>
        </p:txBody>
      </p:sp>
      <p:sp>
        <p:nvSpPr>
          <p:cNvPr id="10" name="Rectangle 9"/>
          <p:cNvSpPr/>
          <p:nvPr/>
        </p:nvSpPr>
        <p:spPr>
          <a:xfrm>
            <a:off x="0" y="5906833"/>
            <a:ext cx="9144000" cy="9511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728" y="6102060"/>
            <a:ext cx="8083296" cy="523220"/>
          </a:xfrm>
          <a:prstGeom prst="rect">
            <a:avLst/>
          </a:prstGeom>
          <a:noFill/>
          <a:effectLst>
            <a:outerShdw blurRad="50800" dist="101600" dir="5400000" algn="ctr" rotWithShape="0">
              <a:srgbClr val="000000">
                <a:alpha val="43137"/>
              </a:srgbClr>
            </a:outerShdw>
          </a:effectLst>
        </p:spPr>
        <p:txBody>
          <a:bodyPr wrap="square" rtlCol="0">
            <a:spAutoFit/>
          </a:bodyPr>
          <a:lstStyle/>
          <a:p>
            <a:r>
              <a:rPr lang="en-US" sz="2800" b="1" dirty="0">
                <a:solidFill>
                  <a:schemeClr val="bg1"/>
                </a:solidFill>
                <a:effectLst>
                  <a:outerShdw blurRad="50800" dist="152400" dir="2700000" algn="tl" rotWithShape="0">
                    <a:prstClr val="black">
                      <a:alpha val="40000"/>
                    </a:prstClr>
                  </a:outerShdw>
                </a:effectLst>
              </a:rPr>
              <a:t>Water Management Study</a:t>
            </a:r>
            <a:endParaRPr lang="en-US" sz="2700" b="1" dirty="0">
              <a:solidFill>
                <a:schemeClr val="bg1"/>
              </a:solidFill>
              <a:effectLst>
                <a:outerShdw blurRad="50800" dist="152400" dir="2700000" algn="tl" rotWithShape="0">
                  <a:prstClr val="black">
                    <a:alpha val="40000"/>
                  </a:prstClr>
                </a:outerShdw>
              </a:effectLs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852" y="5530394"/>
            <a:ext cx="1227350" cy="914400"/>
          </a:xfrm>
          <a:prstGeom prst="rect">
            <a:avLst/>
          </a:prstGeom>
          <a:effectLst>
            <a:outerShdw blurRad="50800" dist="152400" dir="5400000" algn="t" rotWithShape="0">
              <a:prstClr val="black">
                <a:alpha val="40000"/>
              </a:prstClr>
            </a:outerShdw>
          </a:effectLst>
        </p:spPr>
      </p:pic>
      <p:pic>
        <p:nvPicPr>
          <p:cNvPr id="18" name="Picture 17">
            <a:extLst>
              <a:ext uri="{FF2B5EF4-FFF2-40B4-BE49-F238E27FC236}">
                <a16:creationId xmlns:a16="http://schemas.microsoft.com/office/drawing/2014/main" id="{98A522C3-CC50-4751-8F4E-1106EE510B64}"/>
              </a:ext>
            </a:extLst>
          </p:cNvPr>
          <p:cNvPicPr>
            <a:picLocks noChangeAspect="1"/>
          </p:cNvPicPr>
          <p:nvPr/>
        </p:nvPicPr>
        <p:blipFill>
          <a:blip r:embed="rId5"/>
          <a:stretch>
            <a:fillRect/>
          </a:stretch>
        </p:blipFill>
        <p:spPr>
          <a:xfrm>
            <a:off x="8193024" y="5499818"/>
            <a:ext cx="633095" cy="909354"/>
          </a:xfrm>
          <a:prstGeom prst="rect">
            <a:avLst/>
          </a:prstGeom>
          <a:solidFill>
            <a:schemeClr val="bg1"/>
          </a:solidFill>
        </p:spPr>
      </p:pic>
    </p:spTree>
    <p:extLst>
      <p:ext uri="{BB962C8B-B14F-4D97-AF65-F5344CB8AC3E}">
        <p14:creationId xmlns:p14="http://schemas.microsoft.com/office/powerpoint/2010/main" val="41109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anim calcmode="lin" valueType="num">
                                      <p:cBhvr>
                                        <p:cTn id="1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anim calcmode="lin" valueType="num">
                                      <p:cBhvr>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1000"/>
                                        <p:tgtEl>
                                          <p:spTgt spid="12">
                                            <p:txEl>
                                              <p:pRg st="4" end="4"/>
                                            </p:txEl>
                                          </p:spTgt>
                                        </p:tgtEl>
                                      </p:cBhvr>
                                    </p:animEffect>
                                    <p:anim calcmode="lin" valueType="num">
                                      <p:cBhvr>
                                        <p:cTn id="3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fade">
                                      <p:cBhvr>
                                        <p:cTn id="45" dur="1000"/>
                                        <p:tgtEl>
                                          <p:spTgt spid="12">
                                            <p:txEl>
                                              <p:pRg st="5" end="5"/>
                                            </p:txEl>
                                          </p:spTgt>
                                        </p:tgtEl>
                                      </p:cBhvr>
                                    </p:animEffect>
                                    <p:anim calcmode="lin" valueType="num">
                                      <p:cBhvr>
                                        <p:cTn id="4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460AA-69A3-4665-9CB6-1A20FA708100}"/>
              </a:ext>
            </a:extLst>
          </p:cNvPr>
          <p:cNvPicPr>
            <a:picLocks noChangeAspect="1"/>
          </p:cNvPicPr>
          <p:nvPr/>
        </p:nvPicPr>
        <p:blipFill>
          <a:blip r:embed="rId3"/>
          <a:stretch>
            <a:fillRect/>
          </a:stretch>
        </p:blipFill>
        <p:spPr>
          <a:xfrm>
            <a:off x="14977" y="-75341"/>
            <a:ext cx="9144000" cy="6079787"/>
          </a:xfrm>
          <a:prstGeom prst="rect">
            <a:avLst/>
          </a:prstGeom>
        </p:spPr>
      </p:pic>
      <p:sp>
        <p:nvSpPr>
          <p:cNvPr id="3" name="TextBox 2"/>
          <p:cNvSpPr txBox="1"/>
          <p:nvPr/>
        </p:nvSpPr>
        <p:spPr>
          <a:xfrm>
            <a:off x="1244600" y="77726"/>
            <a:ext cx="6769100" cy="584775"/>
          </a:xfrm>
          <a:prstGeom prst="rect">
            <a:avLst/>
          </a:prstGeom>
          <a:solidFill>
            <a:schemeClr val="tx2">
              <a:lumMod val="60000"/>
              <a:lumOff val="40000"/>
              <a:alpha val="64000"/>
            </a:schemeClr>
          </a:solidFill>
        </p:spPr>
        <p:txBody>
          <a:bodyPr wrap="square" rtlCol="0">
            <a:spAutoFit/>
          </a:bodyPr>
          <a:lstStyle/>
          <a:p>
            <a:pPr algn="ctr"/>
            <a:r>
              <a:rPr lang="en-US" sz="3200" b="1" dirty="0">
                <a:solidFill>
                  <a:srgbClr val="FFFFFF"/>
                </a:solidFill>
                <a:effectLst>
                  <a:outerShdw blurRad="50800" dist="76200" dir="7500000" algn="tl" rotWithShape="0">
                    <a:srgbClr val="000000">
                      <a:alpha val="43000"/>
                    </a:srgbClr>
                  </a:outerShdw>
                </a:effectLst>
              </a:rPr>
              <a:t>Potential for Partnering</a:t>
            </a:r>
          </a:p>
        </p:txBody>
      </p:sp>
      <p:sp>
        <p:nvSpPr>
          <p:cNvPr id="5" name="Rectangle 4"/>
          <p:cNvSpPr/>
          <p:nvPr/>
        </p:nvSpPr>
        <p:spPr>
          <a:xfrm>
            <a:off x="222772" y="1941095"/>
            <a:ext cx="8728410" cy="2249130"/>
          </a:xfrm>
          <a:prstGeom prst="rect">
            <a:avLst/>
          </a:prstGeom>
          <a:solidFill>
            <a:schemeClr val="accent5">
              <a:lumMod val="5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0" y="1242264"/>
            <a:ext cx="9017637" cy="3600986"/>
          </a:xfrm>
          <a:prstGeom prst="rect">
            <a:avLst/>
          </a:prstGeom>
          <a:noFill/>
        </p:spPr>
        <p:txBody>
          <a:bodyPr wrap="square" rtlCol="0">
            <a:spAutoFit/>
          </a:bodyPr>
          <a:lstStyle/>
          <a:p>
            <a:r>
              <a:rPr lang="en-US" sz="3200" b="1" dirty="0">
                <a:solidFill>
                  <a:schemeClr val="bg1"/>
                </a:solidFill>
                <a:effectLst>
                  <a:outerShdw blurRad="50800" dist="38100" dir="2700000" algn="tl" rotWithShape="0">
                    <a:srgbClr val="000000">
                      <a:alpha val="43000"/>
                    </a:srgbClr>
                  </a:outerShdw>
                </a:effectLst>
              </a:rPr>
              <a:t>Ongoing Discussions &amp; Opportunities:</a:t>
            </a:r>
            <a:r>
              <a:rPr lang="en-US" sz="2800" b="1" dirty="0">
                <a:solidFill>
                  <a:schemeClr val="bg1"/>
                </a:solidFill>
                <a:effectLst>
                  <a:outerShdw blurRad="50800" dist="38100" dir="2700000" algn="tl" rotWithShape="0">
                    <a:srgbClr val="000000">
                      <a:alpha val="43000"/>
                    </a:srgbClr>
                  </a:outerShdw>
                </a:effectLst>
              </a:rPr>
              <a:t>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USFWS pocosin restoration efforts </a:t>
            </a:r>
          </a:p>
          <a:p>
            <a:pPr marL="914400" lvl="1" indent="-457200">
              <a:buFont typeface="Arial"/>
              <a:buChar char="•"/>
            </a:pPr>
            <a:r>
              <a:rPr lang="en-US" sz="2800" b="1" dirty="0">
                <a:solidFill>
                  <a:srgbClr val="FFFFFF"/>
                </a:solidFill>
                <a:effectLst>
                  <a:outerShdw blurRad="50800" dist="38100" dir="2700000" algn="tl" rotWithShape="0">
                    <a:srgbClr val="000000">
                      <a:alpha val="43000"/>
                    </a:srgbClr>
                  </a:outerShdw>
                </a:effectLst>
              </a:rPr>
              <a:t>Hydrologic modeling / updates to 1994 plan</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DEQ Scoping Meeting April 2018</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Potential for partnering on a new hydrologic study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Need to have a neutral science based partner to facilitate the process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Water Resources Development Grant Fall Cycle</a:t>
            </a:r>
          </a:p>
        </p:txBody>
      </p:sp>
      <p:sp>
        <p:nvSpPr>
          <p:cNvPr id="10" name="Rectangle 9"/>
          <p:cNvSpPr/>
          <p:nvPr/>
        </p:nvSpPr>
        <p:spPr>
          <a:xfrm>
            <a:off x="0" y="5906833"/>
            <a:ext cx="9144000" cy="9511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728" y="6102060"/>
            <a:ext cx="8083296" cy="523220"/>
          </a:xfrm>
          <a:prstGeom prst="rect">
            <a:avLst/>
          </a:prstGeom>
          <a:noFill/>
          <a:effectLst>
            <a:outerShdw blurRad="50800" dist="101600" dir="5400000" algn="ctr" rotWithShape="0">
              <a:srgbClr val="000000">
                <a:alpha val="43137"/>
              </a:srgbClr>
            </a:outerShdw>
          </a:effectLst>
        </p:spPr>
        <p:txBody>
          <a:bodyPr wrap="square" rtlCol="0">
            <a:spAutoFit/>
          </a:bodyPr>
          <a:lstStyle/>
          <a:p>
            <a:r>
              <a:rPr lang="en-US" sz="2800" b="1" dirty="0">
                <a:solidFill>
                  <a:schemeClr val="bg1"/>
                </a:solidFill>
                <a:effectLst>
                  <a:outerShdw blurRad="50800" dist="152400" dir="2700000" algn="tl" rotWithShape="0">
                    <a:prstClr val="black">
                      <a:alpha val="40000"/>
                    </a:prstClr>
                  </a:outerShdw>
                </a:effectLst>
              </a:rPr>
              <a:t>Water Management Study</a:t>
            </a:r>
            <a:endParaRPr lang="en-US" sz="2700" b="1" dirty="0">
              <a:solidFill>
                <a:schemeClr val="bg1"/>
              </a:solidFill>
              <a:effectLst>
                <a:outerShdw blurRad="50800" dist="152400" dir="2700000" algn="tl" rotWithShape="0">
                  <a:prstClr val="black">
                    <a:alpha val="40000"/>
                  </a:prstClr>
                </a:outerShdw>
              </a:effectLs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852" y="5530394"/>
            <a:ext cx="1227350" cy="914400"/>
          </a:xfrm>
          <a:prstGeom prst="rect">
            <a:avLst/>
          </a:prstGeom>
          <a:effectLst>
            <a:outerShdw blurRad="50800" dist="152400" dir="5400000" algn="t" rotWithShape="0">
              <a:prstClr val="black">
                <a:alpha val="40000"/>
              </a:prstClr>
            </a:outerShdw>
          </a:effectLst>
        </p:spPr>
      </p:pic>
      <p:pic>
        <p:nvPicPr>
          <p:cNvPr id="18" name="Picture 17">
            <a:extLst>
              <a:ext uri="{FF2B5EF4-FFF2-40B4-BE49-F238E27FC236}">
                <a16:creationId xmlns:a16="http://schemas.microsoft.com/office/drawing/2014/main" id="{98A522C3-CC50-4751-8F4E-1106EE510B64}"/>
              </a:ext>
            </a:extLst>
          </p:cNvPr>
          <p:cNvPicPr>
            <a:picLocks noChangeAspect="1"/>
          </p:cNvPicPr>
          <p:nvPr/>
        </p:nvPicPr>
        <p:blipFill>
          <a:blip r:embed="rId5"/>
          <a:stretch>
            <a:fillRect/>
          </a:stretch>
        </p:blipFill>
        <p:spPr>
          <a:xfrm>
            <a:off x="8193024" y="5499818"/>
            <a:ext cx="633095" cy="909354"/>
          </a:xfrm>
          <a:prstGeom prst="rect">
            <a:avLst/>
          </a:prstGeom>
          <a:solidFill>
            <a:schemeClr val="bg1"/>
          </a:solidFill>
        </p:spPr>
      </p:pic>
    </p:spTree>
    <p:extLst>
      <p:ext uri="{BB962C8B-B14F-4D97-AF65-F5344CB8AC3E}">
        <p14:creationId xmlns:p14="http://schemas.microsoft.com/office/powerpoint/2010/main" val="26829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anim calcmode="lin" valueType="num">
                                      <p:cBhvr>
                                        <p:cTn id="1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anim calcmode="lin" valueType="num">
                                      <p:cBhvr>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1000"/>
                                        <p:tgtEl>
                                          <p:spTgt spid="12">
                                            <p:txEl>
                                              <p:pRg st="4" end="4"/>
                                            </p:txEl>
                                          </p:spTgt>
                                        </p:tgtEl>
                                      </p:cBhvr>
                                    </p:animEffect>
                                    <p:anim calcmode="lin" valueType="num">
                                      <p:cBhvr>
                                        <p:cTn id="3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fade">
                                      <p:cBhvr>
                                        <p:cTn id="45" dur="1000"/>
                                        <p:tgtEl>
                                          <p:spTgt spid="12">
                                            <p:txEl>
                                              <p:pRg st="5" end="5"/>
                                            </p:txEl>
                                          </p:spTgt>
                                        </p:tgtEl>
                                      </p:cBhvr>
                                    </p:animEffect>
                                    <p:anim calcmode="lin" valueType="num">
                                      <p:cBhvr>
                                        <p:cTn id="4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xEl>
                                              <p:pRg st="6" end="6"/>
                                            </p:txEl>
                                          </p:spTgt>
                                        </p:tgtEl>
                                        <p:attrNameLst>
                                          <p:attrName>style.visibility</p:attrName>
                                        </p:attrNameLst>
                                      </p:cBhvr>
                                      <p:to>
                                        <p:strVal val="visible"/>
                                      </p:to>
                                    </p:set>
                                    <p:animEffect transition="in" filter="fade">
                                      <p:cBhvr>
                                        <p:cTn id="52" dur="1000"/>
                                        <p:tgtEl>
                                          <p:spTgt spid="12">
                                            <p:txEl>
                                              <p:pRg st="6" end="6"/>
                                            </p:txEl>
                                          </p:spTgt>
                                        </p:tgtEl>
                                      </p:cBhvr>
                                    </p:animEffect>
                                    <p:anim calcmode="lin" valueType="num">
                                      <p:cBhvr>
                                        <p:cTn id="5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460AA-69A3-4665-9CB6-1A20FA708100}"/>
              </a:ext>
            </a:extLst>
          </p:cNvPr>
          <p:cNvPicPr>
            <a:picLocks noChangeAspect="1"/>
          </p:cNvPicPr>
          <p:nvPr/>
        </p:nvPicPr>
        <p:blipFill>
          <a:blip r:embed="rId3"/>
          <a:stretch>
            <a:fillRect/>
          </a:stretch>
        </p:blipFill>
        <p:spPr>
          <a:xfrm>
            <a:off x="14977" y="-75341"/>
            <a:ext cx="9144000" cy="6079787"/>
          </a:xfrm>
          <a:prstGeom prst="rect">
            <a:avLst/>
          </a:prstGeom>
        </p:spPr>
      </p:pic>
      <p:sp>
        <p:nvSpPr>
          <p:cNvPr id="3" name="TextBox 2"/>
          <p:cNvSpPr txBox="1"/>
          <p:nvPr/>
        </p:nvSpPr>
        <p:spPr>
          <a:xfrm>
            <a:off x="2261937" y="77726"/>
            <a:ext cx="4620126" cy="584775"/>
          </a:xfrm>
          <a:prstGeom prst="rect">
            <a:avLst/>
          </a:prstGeom>
          <a:solidFill>
            <a:schemeClr val="tx2">
              <a:lumMod val="60000"/>
              <a:lumOff val="40000"/>
              <a:alpha val="64000"/>
            </a:schemeClr>
          </a:solidFill>
        </p:spPr>
        <p:txBody>
          <a:bodyPr wrap="square" rtlCol="0">
            <a:spAutoFit/>
          </a:bodyPr>
          <a:lstStyle/>
          <a:p>
            <a:pPr algn="ctr"/>
            <a:r>
              <a:rPr lang="en-US" sz="3200" b="1" dirty="0">
                <a:solidFill>
                  <a:srgbClr val="FFFFFF"/>
                </a:solidFill>
                <a:effectLst>
                  <a:outerShdw blurRad="50800" dist="76200" dir="7500000" algn="tl" rotWithShape="0">
                    <a:srgbClr val="000000">
                      <a:alpha val="43000"/>
                    </a:srgbClr>
                  </a:outerShdw>
                </a:effectLst>
              </a:rPr>
              <a:t>Potential for Partnering</a:t>
            </a:r>
          </a:p>
        </p:txBody>
      </p:sp>
      <p:sp>
        <p:nvSpPr>
          <p:cNvPr id="12" name="TextBox 11"/>
          <p:cNvSpPr txBox="1"/>
          <p:nvPr/>
        </p:nvSpPr>
        <p:spPr>
          <a:xfrm>
            <a:off x="275404" y="1038940"/>
            <a:ext cx="5148806" cy="4893647"/>
          </a:xfrm>
          <a:prstGeom prst="rect">
            <a:avLst/>
          </a:prstGeom>
          <a:noFill/>
        </p:spPr>
        <p:txBody>
          <a:bodyPr wrap="square" rtlCol="0">
            <a:spAutoFit/>
          </a:bodyPr>
          <a:lstStyle/>
          <a:p>
            <a:r>
              <a:rPr lang="en-US" sz="3200" b="1" dirty="0">
                <a:solidFill>
                  <a:schemeClr val="bg1"/>
                </a:solidFill>
                <a:effectLst>
                  <a:outerShdw blurRad="50800" dist="38100" dir="2700000" algn="tl" rotWithShape="0">
                    <a:srgbClr val="000000">
                      <a:alpha val="43000"/>
                    </a:srgbClr>
                  </a:outerShdw>
                </a:effectLst>
              </a:rPr>
              <a:t>Challenges</a:t>
            </a:r>
            <a:r>
              <a:rPr lang="en-US" sz="2800" b="1" dirty="0">
                <a:solidFill>
                  <a:schemeClr val="bg1"/>
                </a:solidFill>
                <a:effectLst>
                  <a:outerShdw blurRad="50800" dist="38100" dir="2700000" algn="tl" rotWithShape="0">
                    <a:srgbClr val="000000">
                      <a:alpha val="43000"/>
                    </a:srgbClr>
                  </a:outerShdw>
                </a:effectLst>
              </a:rPr>
              <a:t> </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Some distrust of government organizations in the region</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Cost of funding a new water management study (~$500,000 Lake Phelps estimate)</a:t>
            </a:r>
          </a:p>
          <a:p>
            <a:pPr marL="457200" indent="-457200">
              <a:buFont typeface="Arial"/>
              <a:buChar char="•"/>
            </a:pPr>
            <a:r>
              <a:rPr lang="en-US" sz="2800" b="1" dirty="0">
                <a:solidFill>
                  <a:srgbClr val="FFFFFF"/>
                </a:solidFill>
                <a:effectLst>
                  <a:outerShdw blurRad="50800" dist="38100" dir="2700000" algn="tl" rotWithShape="0">
                    <a:srgbClr val="000000">
                      <a:alpha val="43000"/>
                    </a:srgbClr>
                  </a:outerShdw>
                </a:effectLst>
              </a:rPr>
              <a:t>Stakeholders have widely differing views of how water should be managed in the region</a:t>
            </a:r>
          </a:p>
        </p:txBody>
      </p:sp>
      <p:sp>
        <p:nvSpPr>
          <p:cNvPr id="10" name="Rectangle 9"/>
          <p:cNvSpPr/>
          <p:nvPr/>
        </p:nvSpPr>
        <p:spPr>
          <a:xfrm>
            <a:off x="0" y="5906833"/>
            <a:ext cx="9144000" cy="9511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728" y="6102060"/>
            <a:ext cx="8083296" cy="523220"/>
          </a:xfrm>
          <a:prstGeom prst="rect">
            <a:avLst/>
          </a:prstGeom>
          <a:noFill/>
          <a:effectLst>
            <a:outerShdw blurRad="50800" dist="101600" dir="5400000" algn="ctr" rotWithShape="0">
              <a:srgbClr val="000000">
                <a:alpha val="43137"/>
              </a:srgbClr>
            </a:outerShdw>
          </a:effectLst>
        </p:spPr>
        <p:txBody>
          <a:bodyPr wrap="square" rtlCol="0">
            <a:spAutoFit/>
          </a:bodyPr>
          <a:lstStyle/>
          <a:p>
            <a:r>
              <a:rPr lang="en-US" sz="2800" b="1" dirty="0">
                <a:solidFill>
                  <a:schemeClr val="bg1"/>
                </a:solidFill>
                <a:effectLst>
                  <a:outerShdw blurRad="50800" dist="152400" dir="2700000" algn="tl" rotWithShape="0">
                    <a:prstClr val="black">
                      <a:alpha val="40000"/>
                    </a:prstClr>
                  </a:outerShdw>
                </a:effectLst>
              </a:rPr>
              <a:t>Water Management Study</a:t>
            </a:r>
            <a:endParaRPr lang="en-US" sz="2700" b="1" dirty="0">
              <a:solidFill>
                <a:schemeClr val="bg1"/>
              </a:solidFill>
              <a:effectLst>
                <a:outerShdw blurRad="50800" dist="152400" dir="2700000" algn="tl" rotWithShape="0">
                  <a:prstClr val="black">
                    <a:alpha val="40000"/>
                  </a:prstClr>
                </a:outerShdw>
              </a:effectLs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852" y="5530394"/>
            <a:ext cx="1227350" cy="914400"/>
          </a:xfrm>
          <a:prstGeom prst="rect">
            <a:avLst/>
          </a:prstGeom>
          <a:effectLst>
            <a:outerShdw blurRad="50800" dist="152400" dir="5400000" algn="t" rotWithShape="0">
              <a:prstClr val="black">
                <a:alpha val="40000"/>
              </a:prstClr>
            </a:outerShdw>
          </a:effectLst>
        </p:spPr>
      </p:pic>
      <p:pic>
        <p:nvPicPr>
          <p:cNvPr id="18" name="Picture 17">
            <a:extLst>
              <a:ext uri="{FF2B5EF4-FFF2-40B4-BE49-F238E27FC236}">
                <a16:creationId xmlns:a16="http://schemas.microsoft.com/office/drawing/2014/main" id="{98A522C3-CC50-4751-8F4E-1106EE510B64}"/>
              </a:ext>
            </a:extLst>
          </p:cNvPr>
          <p:cNvPicPr>
            <a:picLocks noChangeAspect="1"/>
          </p:cNvPicPr>
          <p:nvPr/>
        </p:nvPicPr>
        <p:blipFill>
          <a:blip r:embed="rId5"/>
          <a:stretch>
            <a:fillRect/>
          </a:stretch>
        </p:blipFill>
        <p:spPr>
          <a:xfrm>
            <a:off x="8193024" y="5499818"/>
            <a:ext cx="633095" cy="909354"/>
          </a:xfrm>
          <a:prstGeom prst="rect">
            <a:avLst/>
          </a:prstGeom>
          <a:solidFill>
            <a:schemeClr val="bg1"/>
          </a:solidFill>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56" y="1467401"/>
            <a:ext cx="2627142" cy="1961599"/>
          </a:xfrm>
          <a:prstGeom prst="rect">
            <a:avLst/>
          </a:prstGeom>
        </p:spPr>
      </p:pic>
    </p:spTree>
    <p:extLst>
      <p:ext uri="{BB962C8B-B14F-4D97-AF65-F5344CB8AC3E}">
        <p14:creationId xmlns:p14="http://schemas.microsoft.com/office/powerpoint/2010/main" val="271779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09695"/>
            <a:ext cx="8229600" cy="1143000"/>
          </a:xfrm>
        </p:spPr>
        <p:txBody>
          <a:bodyPr>
            <a:normAutofit fontScale="90000"/>
          </a:bodyPr>
          <a:lstStyle/>
          <a:p>
            <a:r>
              <a:rPr lang="en-US" sz="3200" dirty="0">
                <a:latin typeface="Cambria" panose="02040503050406030204" pitchFamily="18" charset="0"/>
                <a:ea typeface="Cambria" panose="02040503050406030204" pitchFamily="18" charset="0"/>
              </a:rPr>
              <a:t>Scuppernong Regional Water Management Study</a:t>
            </a:r>
            <a:br>
              <a:rPr lang="en-US" dirty="0"/>
            </a:br>
            <a:endParaRPr lang="en-US" dirty="0"/>
          </a:p>
        </p:txBody>
      </p:sp>
      <p:sp>
        <p:nvSpPr>
          <p:cNvPr id="8" name="Content Placeholder 7"/>
          <p:cNvSpPr>
            <a:spLocks noGrp="1"/>
          </p:cNvSpPr>
          <p:nvPr>
            <p:ph sz="half" idx="1"/>
          </p:nvPr>
        </p:nvSpPr>
        <p:spPr>
          <a:xfrm>
            <a:off x="457200" y="1529087"/>
            <a:ext cx="4038600" cy="3957313"/>
          </a:xfrm>
        </p:spPr>
        <p:txBody>
          <a:bodyPr>
            <a:normAutofit/>
          </a:bodyPr>
          <a:lstStyle/>
          <a:p>
            <a:endParaRPr lang="en-US" dirty="0"/>
          </a:p>
          <a:p>
            <a:endParaRPr lang="en-US" sz="29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326305D-F426-C5DB-1E7A-87ADAD32D6C7}"/>
              </a:ext>
            </a:extLst>
          </p:cNvPr>
          <p:cNvSpPr>
            <a:spLocks noGrp="1"/>
          </p:cNvSpPr>
          <p:nvPr>
            <p:ph sz="half" idx="2"/>
          </p:nvPr>
        </p:nvSpPr>
        <p:spPr>
          <a:xfrm>
            <a:off x="4114800" y="990600"/>
            <a:ext cx="4878739" cy="5867400"/>
          </a:xfrm>
        </p:spPr>
        <p:txBody>
          <a:bodyPr>
            <a:noAutofit/>
          </a:bodyPr>
          <a:lstStyle/>
          <a:p>
            <a:pPr>
              <a:buFont typeface="Wingdings" panose="05000000000000000000" pitchFamily="2" charset="2"/>
              <a:buChar char="v"/>
            </a:pPr>
            <a:r>
              <a:rPr lang="en-US" sz="2000" dirty="0">
                <a:latin typeface="Cambria" panose="02040503050406030204" pitchFamily="18" charset="0"/>
                <a:ea typeface="Cambria" panose="02040503050406030204" pitchFamily="18" charset="0"/>
              </a:rPr>
              <a:t>NC Division of Parks and Recreation requested APNEP serve as a neutral science-based partner in 2017 </a:t>
            </a:r>
          </a:p>
          <a:p>
            <a:pPr marL="0" indent="0">
              <a:buNone/>
            </a:pPr>
            <a:endParaRPr lang="en-US" sz="20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000" dirty="0">
                <a:latin typeface="Cambria" panose="02040503050406030204" pitchFamily="18" charset="0"/>
                <a:ea typeface="Cambria" panose="02040503050406030204" pitchFamily="18" charset="0"/>
              </a:rPr>
              <a:t>Leadership Council approved April 2018</a:t>
            </a:r>
          </a:p>
          <a:p>
            <a:pPr marL="285750" lvl="1" indent="-285750">
              <a:buClr>
                <a:schemeClr val="accent3"/>
              </a:buClr>
              <a:buSzPct val="95000"/>
              <a:buFont typeface="Wingdings" panose="05000000000000000000" pitchFamily="2" charset="2"/>
              <a:buChar char="v"/>
            </a:pPr>
            <a:endParaRPr lang="en-US" sz="2000" dirty="0">
              <a:latin typeface="Cambria" panose="02040503050406030204" pitchFamily="18" charset="0"/>
              <a:ea typeface="Cambria" panose="02040503050406030204" pitchFamily="18" charset="0"/>
            </a:endParaRPr>
          </a:p>
          <a:p>
            <a:pPr marL="285750" lvl="1" indent="-285750">
              <a:buClr>
                <a:schemeClr val="accent3"/>
              </a:buClr>
              <a:buSzPct val="95000"/>
              <a:buFont typeface="Wingdings" panose="05000000000000000000" pitchFamily="2" charset="2"/>
              <a:buChar char="v"/>
            </a:pPr>
            <a:r>
              <a:rPr lang="en-US" sz="2000" dirty="0">
                <a:latin typeface="Cambria" panose="02040503050406030204" pitchFamily="18" charset="0"/>
                <a:ea typeface="Cambria" panose="02040503050406030204" pitchFamily="18" charset="0"/>
              </a:rPr>
              <a:t>APNEP convened steering committee in Fall 2018 (USFWS, USGS, NCDPR, NCDWR)</a:t>
            </a:r>
          </a:p>
          <a:p>
            <a:pPr>
              <a:buFont typeface="Wingdings" panose="05000000000000000000" pitchFamily="2" charset="2"/>
              <a:buChar char="v"/>
            </a:pPr>
            <a:endParaRPr lang="en-US" sz="20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000" dirty="0">
                <a:latin typeface="Cambria" panose="02040503050406030204" pitchFamily="18" charset="0"/>
                <a:ea typeface="Cambria" panose="02040503050406030204" pitchFamily="18" charset="0"/>
              </a:rPr>
              <a:t>Developed a phased, collaborative approach for a hydrologic study of the northern Albemarle-Pamlico peninsula around Lake Phelps, Pocosin Lakes NWR</a:t>
            </a:r>
          </a:p>
          <a:p>
            <a:pPr>
              <a:buFont typeface="Wingdings" panose="05000000000000000000" pitchFamily="2" charset="2"/>
              <a:buChar char="v"/>
            </a:pPr>
            <a:endParaRPr lang="en-US" sz="20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000" dirty="0">
                <a:latin typeface="Cambria" panose="02040503050406030204" pitchFamily="18" charset="0"/>
                <a:ea typeface="Cambria" panose="02040503050406030204" pitchFamily="18" charset="0"/>
              </a:rPr>
              <a:t>Scuppernong Coastal System (NCLOW Riggs et al.)</a:t>
            </a:r>
          </a:p>
          <a:p>
            <a:pPr>
              <a:buFont typeface="Wingdings" panose="05000000000000000000" pitchFamily="2" charset="2"/>
              <a:buChar char="v"/>
            </a:pPr>
            <a:endParaRPr lang="en-US" sz="1600" dirty="0">
              <a:ea typeface="Cambria" panose="02040503050406030204" pitchFamily="18" charset="0"/>
            </a:endParaRPr>
          </a:p>
        </p:txBody>
      </p:sp>
      <p:pic>
        <p:nvPicPr>
          <p:cNvPr id="7" name="Content Placeholder 5">
            <a:extLst>
              <a:ext uri="{FF2B5EF4-FFF2-40B4-BE49-F238E27FC236}">
                <a16:creationId xmlns:a16="http://schemas.microsoft.com/office/drawing/2014/main" id="{75047C25-7103-0091-FF0C-F14638C25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4" y="1143000"/>
            <a:ext cx="4038600" cy="5102857"/>
          </a:xfrm>
          <a:prstGeom prst="rect">
            <a:avLst/>
          </a:prstGeom>
        </p:spPr>
      </p:pic>
    </p:spTree>
    <p:extLst>
      <p:ext uri="{BB962C8B-B14F-4D97-AF65-F5344CB8AC3E}">
        <p14:creationId xmlns:p14="http://schemas.microsoft.com/office/powerpoint/2010/main" val="337057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4318" y="154415"/>
            <a:ext cx="5450681" cy="988585"/>
          </a:xfrm>
        </p:spPr>
        <p:txBody>
          <a:bodyPr>
            <a:noAutofit/>
          </a:bodyPr>
          <a:lstStyle/>
          <a:p>
            <a:pPr algn="l"/>
            <a:r>
              <a:rPr lang="en-US" sz="3200" dirty="0">
                <a:solidFill>
                  <a:schemeClr val="bg2"/>
                </a:solidFill>
                <a:latin typeface="Cambria" panose="02040503050406030204" pitchFamily="18" charset="0"/>
                <a:ea typeface="Cambria" panose="02040503050406030204" pitchFamily="18" charset="0"/>
              </a:rPr>
              <a:t>Scuppernong Study</a:t>
            </a:r>
            <a:br>
              <a:rPr lang="en-US" sz="3200"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p:txBody>
      </p:sp>
      <p:pic>
        <p:nvPicPr>
          <p:cNvPr id="12" name="Picture Placeholder 11" descr="A map with a red line&#10;&#10;Description automatically generated">
            <a:extLst>
              <a:ext uri="{FF2B5EF4-FFF2-40B4-BE49-F238E27FC236}">
                <a16:creationId xmlns:a16="http://schemas.microsoft.com/office/drawing/2014/main" id="{432A4311-FFCA-B61D-0D19-28CE69BF83D3}"/>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tretch/>
        </p:blipFill>
        <p:spPr>
          <a:xfrm>
            <a:off x="288606" y="821532"/>
            <a:ext cx="4874568" cy="2743199"/>
          </a:xfrm>
        </p:spPr>
      </p:pic>
      <p:sp>
        <p:nvSpPr>
          <p:cNvPr id="3" name="Content Placeholder 2">
            <a:extLst>
              <a:ext uri="{FF2B5EF4-FFF2-40B4-BE49-F238E27FC236}">
                <a16:creationId xmlns:a16="http://schemas.microsoft.com/office/drawing/2014/main" id="{9326305D-F426-C5DB-1E7A-87ADAD32D6C7}"/>
              </a:ext>
            </a:extLst>
          </p:cNvPr>
          <p:cNvSpPr>
            <a:spLocks noGrp="1"/>
          </p:cNvSpPr>
          <p:nvPr>
            <p:ph sz="half" idx="4294967295"/>
          </p:nvPr>
        </p:nvSpPr>
        <p:spPr>
          <a:xfrm>
            <a:off x="5062202" y="457200"/>
            <a:ext cx="4081798" cy="6367463"/>
          </a:xfrm>
          <a:noFill/>
        </p:spPr>
        <p:txBody>
          <a:bodyPr>
            <a:normAutofit fontScale="25000" lnSpcReduction="20000"/>
          </a:bodyPr>
          <a:lstStyle/>
          <a:p>
            <a:pPr>
              <a:buFont typeface="Arial" panose="020B0604020202020204" pitchFamily="34" charset="0"/>
              <a:buChar char="•"/>
            </a:pPr>
            <a:r>
              <a:rPr lang="en-US" sz="7200" dirty="0">
                <a:latin typeface="Cambria" panose="02040503050406030204" pitchFamily="18" charset="0"/>
                <a:ea typeface="Cambria" panose="02040503050406030204" pitchFamily="18" charset="0"/>
              </a:rPr>
              <a:t>Expand partnership: </a:t>
            </a:r>
          </a:p>
          <a:p>
            <a:pPr lvl="1">
              <a:buFont typeface="Arial" panose="020B0604020202020204" pitchFamily="34" charset="0"/>
              <a:buChar char="•"/>
            </a:pPr>
            <a:r>
              <a:rPr lang="en-US" sz="7200" dirty="0">
                <a:latin typeface="Cambria" panose="02040503050406030204" pitchFamily="18" charset="0"/>
                <a:ea typeface="Cambria" panose="02040503050406030204" pitchFamily="18" charset="0"/>
              </a:rPr>
              <a:t>Local governments who have requested assistance from the state with flooding</a:t>
            </a:r>
          </a:p>
          <a:p>
            <a:pPr lvl="1">
              <a:buFont typeface="Arial" panose="020B0604020202020204" pitchFamily="34" charset="0"/>
              <a:buChar char="•"/>
            </a:pPr>
            <a:r>
              <a:rPr lang="en-US" sz="7200" dirty="0">
                <a:latin typeface="Cambria" panose="02040503050406030204" pitchFamily="18" charset="0"/>
                <a:ea typeface="Cambria" panose="02040503050406030204" pitchFamily="18" charset="0"/>
              </a:rPr>
              <a:t>Soil and Water Conservation Districts</a:t>
            </a:r>
          </a:p>
          <a:p>
            <a:pPr lvl="1">
              <a:buFont typeface="Arial" panose="020B0604020202020204" pitchFamily="34" charset="0"/>
              <a:buChar char="•"/>
            </a:pPr>
            <a:r>
              <a:rPr lang="en-US" sz="7200" dirty="0">
                <a:latin typeface="Cambria" panose="02040503050406030204" pitchFamily="18" charset="0"/>
                <a:ea typeface="Cambria" panose="02040503050406030204" pitchFamily="18" charset="0"/>
              </a:rPr>
              <a:t>Counties, regional council of government</a:t>
            </a:r>
          </a:p>
          <a:p>
            <a:pPr lvl="1">
              <a:buFont typeface="Arial" panose="020B0604020202020204" pitchFamily="34" charset="0"/>
              <a:buChar char="•"/>
            </a:pPr>
            <a:r>
              <a:rPr lang="en-US" sz="7200" dirty="0">
                <a:latin typeface="Cambria" panose="02040503050406030204" pitchFamily="18" charset="0"/>
                <a:ea typeface="Cambria" panose="02040503050406030204" pitchFamily="18" charset="0"/>
              </a:rPr>
              <a:t>NGOs/universities/local landowners</a:t>
            </a:r>
          </a:p>
          <a:p>
            <a:pPr>
              <a:buFont typeface="Arial" panose="020B0604020202020204" pitchFamily="34" charset="0"/>
              <a:buChar char="•"/>
            </a:pPr>
            <a:endParaRPr lang="en-US" sz="7200" dirty="0">
              <a:latin typeface="Cambria" panose="02040503050406030204" pitchFamily="18" charset="0"/>
              <a:ea typeface="Cambria" panose="02040503050406030204" pitchFamily="18" charset="0"/>
            </a:endParaRPr>
          </a:p>
          <a:p>
            <a:pPr>
              <a:buFont typeface="Arial" panose="020B0604020202020204" pitchFamily="34" charset="0"/>
              <a:buChar char="•"/>
            </a:pPr>
            <a:r>
              <a:rPr lang="en-US" sz="7200" dirty="0">
                <a:latin typeface="Cambria" panose="02040503050406030204" pitchFamily="18" charset="0"/>
                <a:ea typeface="Cambria" panose="02040503050406030204" pitchFamily="18" charset="0"/>
              </a:rPr>
              <a:t>$200K Water Resources Development Grant awarded to Albemarle Commission </a:t>
            </a:r>
          </a:p>
          <a:p>
            <a:pPr lvl="1">
              <a:buFont typeface="Arial" panose="020B0604020202020204" pitchFamily="34" charset="0"/>
              <a:buChar char="•"/>
            </a:pPr>
            <a:r>
              <a:rPr lang="en-US" sz="7200" dirty="0">
                <a:latin typeface="Cambria" panose="02040503050406030204" pitchFamily="18" charset="0"/>
                <a:ea typeface="Cambria" panose="02040503050406030204" pitchFamily="18" charset="0"/>
              </a:rPr>
              <a:t>DEQ Contract finalized March 2023</a:t>
            </a:r>
          </a:p>
          <a:p>
            <a:pPr marL="685800" indent="-685800">
              <a:buFont typeface="Arial" panose="020B0604020202020204" pitchFamily="34" charset="0"/>
              <a:buChar char="•"/>
            </a:pPr>
            <a:endParaRPr lang="en-US" sz="7200" dirty="0">
              <a:latin typeface="Cambria" panose="02040503050406030204" pitchFamily="18" charset="0"/>
              <a:ea typeface="Cambria" panose="02040503050406030204" pitchFamily="18" charset="0"/>
            </a:endParaRPr>
          </a:p>
          <a:p>
            <a:pPr marL="228600" indent="-228600">
              <a:spcBef>
                <a:spcPts val="0"/>
              </a:spcBef>
              <a:buFont typeface="Arial" panose="020B0604020202020204" pitchFamily="34" charset="0"/>
              <a:buChar char="•"/>
            </a:pPr>
            <a:r>
              <a:rPr lang="en-US" sz="7200" dirty="0">
                <a:latin typeface="Cambria" panose="02040503050406030204" pitchFamily="18" charset="0"/>
                <a:ea typeface="Cambria" panose="02040503050406030204" pitchFamily="18" charset="0"/>
              </a:rPr>
              <a:t>APNEP co-applicant / grant administrator</a:t>
            </a:r>
          </a:p>
          <a:p>
            <a:pPr marL="594360" lvl="1" indent="-228600">
              <a:spcBef>
                <a:spcPts val="0"/>
              </a:spcBef>
              <a:buFont typeface="Arial" panose="020B0604020202020204" pitchFamily="34" charset="0"/>
              <a:buChar char="•"/>
            </a:pPr>
            <a:r>
              <a:rPr lang="en-US" sz="7200" dirty="0">
                <a:latin typeface="Cambria" panose="02040503050406030204" pitchFamily="18" charset="0"/>
                <a:ea typeface="Cambria" panose="02040503050406030204" pitchFamily="18" charset="0"/>
              </a:rPr>
              <a:t>5 Grant Partners </a:t>
            </a:r>
          </a:p>
          <a:p>
            <a:pPr marL="365760" lvl="1" indent="0">
              <a:spcBef>
                <a:spcPts val="0"/>
              </a:spcBef>
              <a:buNone/>
            </a:pPr>
            <a:r>
              <a:rPr lang="en-US" sz="7200" dirty="0">
                <a:latin typeface="Cambria" panose="02040503050406030204" pitchFamily="18" charset="0"/>
                <a:ea typeface="Cambria" panose="02040503050406030204" pitchFamily="18" charset="0"/>
              </a:rPr>
              <a:t>	(in-kind match)</a:t>
            </a:r>
          </a:p>
          <a:p>
            <a:pPr marL="594360" lvl="1" indent="-228600">
              <a:spcBef>
                <a:spcPts val="0"/>
              </a:spcBef>
              <a:buFont typeface="Arial" panose="020B0604020202020204" pitchFamily="34" charset="0"/>
              <a:buChar char="•"/>
            </a:pPr>
            <a:r>
              <a:rPr lang="en-US" sz="7200" dirty="0">
                <a:latin typeface="Cambria" panose="02040503050406030204" pitchFamily="18" charset="0"/>
                <a:ea typeface="Cambria" panose="02040503050406030204" pitchFamily="18" charset="0"/>
              </a:rPr>
              <a:t>Technical subcontract:</a:t>
            </a:r>
          </a:p>
          <a:p>
            <a:pPr marL="365760" lvl="1" indent="0">
              <a:spcBef>
                <a:spcPts val="0"/>
              </a:spcBef>
              <a:buNone/>
            </a:pPr>
            <a:r>
              <a:rPr lang="en-US" sz="7200" dirty="0">
                <a:latin typeface="Cambria" panose="02040503050406030204" pitchFamily="18" charset="0"/>
                <a:ea typeface="Cambria" panose="02040503050406030204" pitchFamily="18" charset="0"/>
              </a:rPr>
              <a:t>	Kris Bass Engineering</a:t>
            </a:r>
          </a:p>
          <a:p>
            <a:pPr marL="594360" lvl="1" indent="-228600">
              <a:spcBef>
                <a:spcPts val="0"/>
              </a:spcBef>
              <a:buFont typeface="Arial" panose="020B0604020202020204" pitchFamily="34" charset="0"/>
              <a:buChar char="•"/>
            </a:pPr>
            <a:r>
              <a:rPr lang="en-US" sz="7200" dirty="0">
                <a:latin typeface="Cambria" panose="02040503050406030204" pitchFamily="18" charset="0"/>
                <a:ea typeface="Cambria" panose="02040503050406030204" pitchFamily="18" charset="0"/>
              </a:rPr>
              <a:t>Draft SOW April 2023</a:t>
            </a:r>
          </a:p>
          <a:p>
            <a:endParaRPr lang="en-US" sz="7200" dirty="0">
              <a:latin typeface="Cambria" panose="02040503050406030204" pitchFamily="18" charset="0"/>
              <a:ea typeface="Cambria" panose="02040503050406030204" pitchFamily="18" charset="0"/>
            </a:endParaRPr>
          </a:p>
          <a:p>
            <a:pPr>
              <a:buFont typeface="Arial" panose="020B0604020202020204" pitchFamily="34" charset="0"/>
              <a:buChar char="•"/>
            </a:pPr>
            <a:endParaRPr lang="en-US" sz="7200" dirty="0">
              <a:latin typeface="Cambria" panose="02040503050406030204" pitchFamily="18" charset="0"/>
              <a:ea typeface="Cambria" panose="02040503050406030204" pitchFamily="18" charset="0"/>
            </a:endParaRPr>
          </a:p>
          <a:p>
            <a:endParaRPr lang="en-US" sz="7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842EECD-DC2E-990B-F08C-6C0207E777E8}"/>
              </a:ext>
            </a:extLst>
          </p:cNvPr>
          <p:cNvSpPr txBox="1"/>
          <p:nvPr/>
        </p:nvSpPr>
        <p:spPr>
          <a:xfrm>
            <a:off x="389578" y="3733800"/>
            <a:ext cx="4672624" cy="3323987"/>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Planning/Feasibility Study:</a:t>
            </a:r>
          </a:p>
          <a:p>
            <a:pPr marL="800100" lvl="1"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Develop water budget for region</a:t>
            </a:r>
          </a:p>
          <a:p>
            <a:pPr marL="800100" lvl="1"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Interactive hydrologic models</a:t>
            </a:r>
          </a:p>
          <a:p>
            <a:pPr marL="800100" lvl="1"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Update outdated management plans, regional coordination</a:t>
            </a:r>
          </a:p>
          <a:p>
            <a:endParaRPr lang="en-US" dirty="0"/>
          </a:p>
        </p:txBody>
      </p:sp>
    </p:spTree>
    <p:extLst>
      <p:ext uri="{BB962C8B-B14F-4D97-AF65-F5344CB8AC3E}">
        <p14:creationId xmlns:p14="http://schemas.microsoft.com/office/powerpoint/2010/main" val="704259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10735</TotalTime>
  <Words>1101</Words>
  <Application>Microsoft Office PowerPoint</Application>
  <PresentationFormat>On-screen Show (4:3)</PresentationFormat>
  <Paragraphs>147</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Constantia</vt:lpstr>
      <vt:lpstr>Lato</vt:lpstr>
      <vt:lpstr>Wingdings</vt:lpstr>
      <vt:lpstr>Wingdings 2</vt:lpstr>
      <vt:lpstr>flow</vt:lpstr>
      <vt:lpstr>PowerPoint Presentation</vt:lpstr>
      <vt:lpstr>EPA Feedback on draft Equity Strategy</vt:lpstr>
      <vt:lpstr>Scuppernong Regional Water Management Study </vt:lpstr>
      <vt:lpstr>PowerPoint Presentation</vt:lpstr>
      <vt:lpstr>PowerPoint Presentation</vt:lpstr>
      <vt:lpstr>PowerPoint Presentation</vt:lpstr>
      <vt:lpstr>PowerPoint Presentation</vt:lpstr>
      <vt:lpstr>Scuppernong Regional Water Management Study </vt:lpstr>
      <vt:lpstr>Scuppernong Study </vt:lpstr>
      <vt:lpstr>Engagement Strategy  for the Scuppernong Regional Water Management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Feken</dc:creator>
  <cp:lastModifiedBy>Feken, Stacey W</cp:lastModifiedBy>
  <cp:revision>420</cp:revision>
  <dcterms:created xsi:type="dcterms:W3CDTF">2013-05-13T11:16:44Z</dcterms:created>
  <dcterms:modified xsi:type="dcterms:W3CDTF">2023-07-12T02:15:27Z</dcterms:modified>
</cp:coreProperties>
</file>