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
  </p:notesMasterIdLst>
  <p:handoutMasterIdLst>
    <p:handoutMasterId r:id="rId8"/>
  </p:handoutMasterIdLst>
  <p:sldIdLst>
    <p:sldId id="613" r:id="rId2"/>
    <p:sldId id="464" r:id="rId3"/>
    <p:sldId id="606" r:id="rId4"/>
    <p:sldId id="605" r:id="rId5"/>
    <p:sldId id="61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88844" autoAdjust="0"/>
  </p:normalViewPr>
  <p:slideViewPr>
    <p:cSldViewPr>
      <p:cViewPr varScale="1">
        <p:scale>
          <a:sx n="78" d="100"/>
          <a:sy n="78" d="100"/>
        </p:scale>
        <p:origin x="859" y="62"/>
      </p:cViewPr>
      <p:guideLst>
        <p:guide orient="horz" pos="2160"/>
        <p:guide pos="2880"/>
      </p:guideLst>
    </p:cSldViewPr>
  </p:slideViewPr>
  <p:outlineViewPr>
    <p:cViewPr>
      <p:scale>
        <a:sx n="33" d="100"/>
        <a:sy n="33" d="100"/>
      </p:scale>
      <p:origin x="0" y="-26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15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4B7F6-01DB-4C27-8B58-5998D87B0F59}" type="datetimeFigureOut">
              <a:rPr lang="en-US" smtClean="0"/>
              <a:t>11/4/2020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932ED8-5F85-47FD-ADF5-8D8D69F5557A}" type="slidenum">
              <a:rPr lang="en-US" smtClean="0"/>
              <a:t>‹#›</a:t>
            </a:fld>
            <a:endParaRPr lang="en-US"/>
          </a:p>
        </p:txBody>
      </p:sp>
    </p:spTree>
    <p:extLst>
      <p:ext uri="{BB962C8B-B14F-4D97-AF65-F5344CB8AC3E}">
        <p14:creationId xmlns:p14="http://schemas.microsoft.com/office/powerpoint/2010/main" val="2273967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3353D-5CA5-47D6-B933-950747F8DB82}" type="datetimeFigureOut">
              <a:rPr lang="en-US" smtClean="0"/>
              <a:t>11/4/2020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58AB3-4621-4182-8B62-DAA6AA4E5F3F}" type="slidenum">
              <a:rPr lang="en-US" smtClean="0"/>
              <a:t>‹#›</a:t>
            </a:fld>
            <a:endParaRPr lang="en-US"/>
          </a:p>
        </p:txBody>
      </p:sp>
    </p:spTree>
    <p:extLst>
      <p:ext uri="{BB962C8B-B14F-4D97-AF65-F5344CB8AC3E}">
        <p14:creationId xmlns:p14="http://schemas.microsoft.com/office/powerpoint/2010/main" val="209346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958AB3-4621-4182-8B62-DAA6AA4E5F3F}" type="slidenum">
              <a:rPr lang="en-US" smtClean="0"/>
              <a:t>2</a:t>
            </a:fld>
            <a:endParaRPr lang="en-US"/>
          </a:p>
        </p:txBody>
      </p:sp>
    </p:spTree>
    <p:extLst>
      <p:ext uri="{BB962C8B-B14F-4D97-AF65-F5344CB8AC3E}">
        <p14:creationId xmlns:p14="http://schemas.microsoft.com/office/powerpoint/2010/main" val="2375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58AB3-4621-4182-8B62-DAA6AA4E5F3F}" type="slidenum">
              <a:rPr lang="en-US" smtClean="0"/>
              <a:t>3</a:t>
            </a:fld>
            <a:endParaRPr lang="en-US"/>
          </a:p>
        </p:txBody>
      </p:sp>
    </p:spTree>
    <p:extLst>
      <p:ext uri="{BB962C8B-B14F-4D97-AF65-F5344CB8AC3E}">
        <p14:creationId xmlns:p14="http://schemas.microsoft.com/office/powerpoint/2010/main" val="339156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MOU adds new signatories</a:t>
            </a:r>
          </a:p>
        </p:txBody>
      </p:sp>
      <p:sp>
        <p:nvSpPr>
          <p:cNvPr id="4" name="Slide Number Placeholder 3"/>
          <p:cNvSpPr>
            <a:spLocks noGrp="1"/>
          </p:cNvSpPr>
          <p:nvPr>
            <p:ph type="sldNum" sz="quarter" idx="10"/>
          </p:nvPr>
        </p:nvSpPr>
        <p:spPr/>
        <p:txBody>
          <a:bodyPr/>
          <a:lstStyle/>
          <a:p>
            <a:fld id="{46958AB3-4621-4182-8B62-DAA6AA4E5F3F}" type="slidenum">
              <a:rPr lang="en-US" smtClean="0"/>
              <a:t>4</a:t>
            </a:fld>
            <a:endParaRPr lang="en-US"/>
          </a:p>
        </p:txBody>
      </p:sp>
    </p:spTree>
    <p:extLst>
      <p:ext uri="{BB962C8B-B14F-4D97-AF65-F5344CB8AC3E}">
        <p14:creationId xmlns:p14="http://schemas.microsoft.com/office/powerpoint/2010/main" val="4965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70 stations that are no longer in operation</a:t>
            </a:r>
            <a:r>
              <a:rPr lang="en-US" baseline="0" dirty="0"/>
              <a:t> out of 119 stations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39446-6953-447E-A4E3-E7CFBF870046}" type="slidenum">
              <a:rPr kumimoji="0" lang="en-US" sz="12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61106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200" b="1">
                <a:ln>
                  <a:noFill/>
                </a:ln>
                <a:solidFill>
                  <a:schemeClr val="accent3">
                    <a:tint val="90000"/>
                    <a:satMod val="120000"/>
                  </a:schemeClr>
                </a:solidFill>
                <a:effectLst>
                  <a:outerShdw blurRad="38100" dist="25400" dir="5400000" algn="tl" rotWithShape="0">
                    <a:srgbClr val="000000">
                      <a:alpha val="43000"/>
                    </a:srgbClr>
                  </a:outerShdw>
                </a:effectLst>
                <a:latin typeface="Cambria" pitchFamily="18" charset="0"/>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p:txBody>
          <a:bodyPr/>
          <a:lstStyle/>
          <a:p>
            <a:fld id="{FA5DFD16-B1DD-4971-BF22-1AA91CFE9677}" type="datetimeFigureOut">
              <a:rPr lang="en-US" smtClean="0"/>
              <a:t>11/4/2020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67EFED-86A7-4E65-B94F-2C707C245F6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5DFD16-B1DD-4971-BF22-1AA91CFE9677}"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367EFED-86A7-4E65-B94F-2C707C245F6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5DFD16-B1DD-4971-BF22-1AA91CFE967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5DFD16-B1DD-4971-BF22-1AA91CFE967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FA5DFD16-B1DD-4971-BF22-1AA91CFE967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5DFD16-B1DD-4971-BF22-1AA91CFE9677}"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7EFED-86A7-4E65-B94F-2C707C245F6A}" type="slidenum">
              <a:rPr lang="en-US" smtClean="0"/>
              <a:t>‹#›</a:t>
            </a:fld>
            <a:endParaRPr lang="en-US"/>
          </a:p>
        </p:txBody>
      </p:sp>
    </p:spTree>
    <p:extLst>
      <p:ext uri="{BB962C8B-B14F-4D97-AF65-F5344CB8AC3E}">
        <p14:creationId xmlns:p14="http://schemas.microsoft.com/office/powerpoint/2010/main" val="334529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5DFD16-B1DD-4971-BF22-1AA91CFE9677}"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EFED-86A7-4E65-B94F-2C707C245F6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5DFD16-B1DD-4971-BF22-1AA91CFE9677}"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A5DFD16-B1DD-4971-BF22-1AA91CFE9677}"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A5DFD16-B1DD-4971-BF22-1AA91CFE9677}"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DFD16-B1DD-4971-BF22-1AA91CFE9677}"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5DFD16-B1DD-4971-BF22-1AA91CFE9677}"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EFED-86A7-4E65-B94F-2C707C245F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lum/>
          </a:blip>
          <a:srcRect/>
          <a:stretch>
            <a:fillRect l="10000" t="10000" r="10000" b="10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5DFD16-B1DD-4971-BF22-1AA91CFE9677}" type="datetimeFigureOut">
              <a:rPr lang="en-US" smtClean="0"/>
              <a:t>11/4/2020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67EFED-86A7-4E65-B94F-2C707C245F6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5791200"/>
            <a:ext cx="673147" cy="966884"/>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6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rtl="0" eaLnBrk="1" latinLnBrk="0" hangingPunct="1">
        <a:spcBef>
          <a:spcPct val="0"/>
        </a:spcBef>
        <a:buNone/>
        <a:defRPr kumimoji="0" lang="en-US" sz="3200" b="0" kern="1200" dirty="0">
          <a:ln>
            <a:noFill/>
          </a:ln>
          <a:solidFill>
            <a:schemeClr val="tx2"/>
          </a:solidFill>
          <a:effectLst/>
          <a:latin typeface="Cambria" pitchFamily="18"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lang="en-US" sz="2400" kern="1200" dirty="0" smtClean="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1" lang="en-US" sz="2400" kern="1200" dirty="0" smtClean="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1" lang="en-US" sz="2400" kern="1200" dirty="0" smtClean="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lang="en-US" sz="2400" kern="1200" dirty="0" smtClean="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lang="en-US" sz="2400" kern="1200" dirty="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16111" y="1447800"/>
            <a:ext cx="4436810" cy="4959204"/>
          </a:xfrm>
          <a:prstGeom prst="rect">
            <a:avLst/>
          </a:prstGeom>
        </p:spPr>
      </p:pic>
      <p:sp>
        <p:nvSpPr>
          <p:cNvPr id="5" name="TextBox 4"/>
          <p:cNvSpPr txBox="1"/>
          <p:nvPr/>
        </p:nvSpPr>
        <p:spPr>
          <a:xfrm>
            <a:off x="838200" y="457200"/>
            <a:ext cx="7848600" cy="646331"/>
          </a:xfrm>
          <a:prstGeom prst="rect">
            <a:avLst/>
          </a:prstGeom>
          <a:noFill/>
        </p:spPr>
        <p:txBody>
          <a:bodyPr wrap="square" rtlCol="0">
            <a:spAutoFit/>
          </a:bodyPr>
          <a:lstStyle/>
          <a:p>
            <a:pPr algn="ctr" defTabSz="685800">
              <a:defRPr/>
            </a:pPr>
            <a:r>
              <a:rPr lang="en-US" sz="3600" dirty="0" smtClean="0">
                <a:solidFill>
                  <a:prstClr val="black"/>
                </a:solidFill>
                <a:latin typeface="Georgia"/>
              </a:rPr>
              <a:t>Ecological Flows Phase II Pilot Study</a:t>
            </a:r>
            <a:endParaRPr lang="en-US" sz="3600" dirty="0">
              <a:solidFill>
                <a:prstClr val="black"/>
              </a:solidFill>
              <a:latin typeface="Georgia"/>
            </a:endParaRPr>
          </a:p>
        </p:txBody>
      </p:sp>
      <p:pic>
        <p:nvPicPr>
          <p:cNvPr id="3" name="Picture 2"/>
          <p:cNvPicPr>
            <a:picLocks noChangeAspect="1"/>
          </p:cNvPicPr>
          <p:nvPr/>
        </p:nvPicPr>
        <p:blipFill>
          <a:blip r:embed="rId3"/>
          <a:stretch>
            <a:fillRect/>
          </a:stretch>
        </p:blipFill>
        <p:spPr>
          <a:xfrm>
            <a:off x="136099" y="1219200"/>
            <a:ext cx="4572638" cy="2572109"/>
          </a:xfrm>
          <a:prstGeom prst="rect">
            <a:avLst/>
          </a:prstGeom>
        </p:spPr>
      </p:pic>
      <p:pic>
        <p:nvPicPr>
          <p:cNvPr id="7" name="Picture 6"/>
          <p:cNvPicPr>
            <a:picLocks noChangeAspect="1"/>
          </p:cNvPicPr>
          <p:nvPr/>
        </p:nvPicPr>
        <p:blipFill>
          <a:blip r:embed="rId4"/>
          <a:stretch>
            <a:fillRect/>
          </a:stretch>
        </p:blipFill>
        <p:spPr>
          <a:xfrm>
            <a:off x="43407" y="3307495"/>
            <a:ext cx="4672704" cy="3504528"/>
          </a:xfrm>
          <a:prstGeom prst="rect">
            <a:avLst/>
          </a:prstGeom>
        </p:spPr>
      </p:pic>
    </p:spTree>
    <p:extLst>
      <p:ext uri="{BB962C8B-B14F-4D97-AF65-F5344CB8AC3E}">
        <p14:creationId xmlns:p14="http://schemas.microsoft.com/office/powerpoint/2010/main" val="32412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685800" y="514352"/>
            <a:ext cx="8077200" cy="1162050"/>
          </a:xfrm>
        </p:spPr>
        <p:txBody>
          <a:bodyPr>
            <a:normAutofit/>
          </a:bodyPr>
          <a:lstStyle/>
          <a:p>
            <a:r>
              <a:rPr lang="en-US" sz="2800" b="1" dirty="0"/>
              <a:t>Coastal Plain Ecological Flows Evaluation Phase II </a:t>
            </a:r>
            <a:r>
              <a:rPr lang="en-US" sz="2800" b="1" dirty="0" smtClean="0"/>
              <a:t>Pilot</a:t>
            </a:r>
            <a:r>
              <a:rPr lang="en-US" dirty="0" smtClean="0"/>
              <a:t/>
            </a:r>
            <a:br>
              <a:rPr lang="en-US" dirty="0" smtClean="0"/>
            </a:br>
            <a:endParaRPr lang="en-US" dirty="0"/>
          </a:p>
        </p:txBody>
      </p:sp>
      <p:sp>
        <p:nvSpPr>
          <p:cNvPr id="3" name="Content Placeholder 2"/>
          <p:cNvSpPr>
            <a:spLocks noGrp="1"/>
          </p:cNvSpPr>
          <p:nvPr>
            <p:ph type="body" idx="2"/>
          </p:nvPr>
        </p:nvSpPr>
        <p:spPr/>
        <p:txBody>
          <a:bodyPr>
            <a:normAutofit/>
          </a:bodyPr>
          <a:lstStyle/>
          <a:p>
            <a:r>
              <a:rPr lang="en-US" sz="1800" dirty="0"/>
              <a:t>APNEP led Ecological Flows Action Team since 2015 at the request of partners that participated in the NC Ecological Flows Science Advisory Board (EFSAB);</a:t>
            </a:r>
          </a:p>
          <a:p>
            <a:r>
              <a:rPr lang="en-US" sz="1800" dirty="0"/>
              <a:t> </a:t>
            </a:r>
            <a:r>
              <a:rPr lang="en-US" sz="1800" dirty="0" err="1"/>
              <a:t>Ecoflows</a:t>
            </a:r>
            <a:r>
              <a:rPr lang="en-US" sz="1800" dirty="0"/>
              <a:t> Actions included in 2012 CCMP</a:t>
            </a:r>
          </a:p>
          <a:p>
            <a:endParaRPr lang="en-US" sz="1800" dirty="0"/>
          </a:p>
          <a:p>
            <a:r>
              <a:rPr lang="en-US" sz="1800" dirty="0"/>
              <a:t>Objective: Address data gaps and needs identified by members of the Board’s Coastal Ecological Flows Working Group. </a:t>
            </a:r>
          </a:p>
          <a:p>
            <a:r>
              <a:rPr lang="en-US" sz="1800" dirty="0"/>
              <a:t> </a:t>
            </a:r>
          </a:p>
        </p:txBody>
      </p:sp>
      <p:sp>
        <p:nvSpPr>
          <p:cNvPr id="16" name="Content Placeholder 15"/>
          <p:cNvSpPr>
            <a:spLocks noGrp="1"/>
          </p:cNvSpPr>
          <p:nvPr>
            <p:ph sz="half" idx="1"/>
          </p:nvPr>
        </p:nvSpPr>
        <p:spPr/>
        <p:txBody>
          <a:bodyPr>
            <a:normAutofit fontScale="85000" lnSpcReduction="10000"/>
          </a:bodyPr>
          <a:lstStyle/>
          <a:p>
            <a:r>
              <a:rPr lang="en-US" dirty="0"/>
              <a:t>E2.2: Develop and maintain an online resource that clearly conveys regional information in support of ecosystem-based management.</a:t>
            </a:r>
          </a:p>
          <a:p>
            <a:r>
              <a:rPr lang="en-US" dirty="0"/>
              <a:t>A3.3: Develop and refine ecological flow requirements for each major river.</a:t>
            </a:r>
          </a:p>
          <a:p>
            <a:r>
              <a:rPr lang="en-US" dirty="0"/>
              <a:t>D3.1: Develop and implement a strategy to improve decision-maker's understanding of the costs and benefits of environmental protection, restoration, planning, and monitoring. </a:t>
            </a:r>
          </a:p>
          <a:p>
            <a:pPr lvl="0"/>
            <a:endParaRPr lang="en-US" sz="2000" dirty="0"/>
          </a:p>
        </p:txBody>
      </p:sp>
    </p:spTree>
    <p:extLst>
      <p:ext uri="{BB962C8B-B14F-4D97-AF65-F5344CB8AC3E}">
        <p14:creationId xmlns:p14="http://schemas.microsoft.com/office/powerpoint/2010/main" val="253409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2"/>
            <a:ext cx="7696200" cy="1162050"/>
          </a:xfrm>
        </p:spPr>
        <p:txBody>
          <a:bodyPr>
            <a:normAutofit/>
          </a:bodyPr>
          <a:lstStyle/>
          <a:p>
            <a:r>
              <a:rPr lang="en-US" sz="2400" b="1" dirty="0"/>
              <a:t>Coastal Plain Ecological Flows </a:t>
            </a:r>
            <a:r>
              <a:rPr lang="en-US" sz="2400" b="1" dirty="0" smtClean="0"/>
              <a:t>Evaluation Phase II Pilot</a:t>
            </a:r>
            <a:br>
              <a:rPr lang="en-US" sz="2400" b="1" dirty="0" smtClean="0"/>
            </a:br>
            <a:endParaRPr lang="en-US" sz="2400" dirty="0"/>
          </a:p>
        </p:txBody>
      </p:sp>
      <p:sp>
        <p:nvSpPr>
          <p:cNvPr id="4" name="Content Placeholder 3"/>
          <p:cNvSpPr>
            <a:spLocks noGrp="1"/>
          </p:cNvSpPr>
          <p:nvPr>
            <p:ph type="body" idx="2"/>
          </p:nvPr>
        </p:nvSpPr>
        <p:spPr/>
        <p:txBody>
          <a:bodyPr>
            <a:normAutofit/>
          </a:bodyPr>
          <a:lstStyle/>
          <a:p>
            <a:r>
              <a:rPr lang="en-US" sz="1600" dirty="0"/>
              <a:t>Team members from ECU developed  a proposal to develop research questions and criteria for establishing flow-ecology relationships in the coastal plain based on input and recommendations from team members at recent meetings. </a:t>
            </a:r>
          </a:p>
          <a:p>
            <a:endParaRPr lang="en-US" sz="1600" dirty="0"/>
          </a:p>
          <a:p>
            <a:r>
              <a:rPr lang="en-US" sz="1600" dirty="0"/>
              <a:t>Builds on a Phase I study conducted by ECU which focused research on the status of available ecological flow-related data for the Albemarle Pamlico Drainage Basin.</a:t>
            </a:r>
          </a:p>
          <a:p>
            <a:endParaRPr lang="en-US" sz="1600" dirty="0"/>
          </a:p>
          <a:p>
            <a:endParaRPr lang="en-US" dirty="0"/>
          </a:p>
        </p:txBody>
      </p:sp>
      <p:sp>
        <p:nvSpPr>
          <p:cNvPr id="6" name="Text Placeholder 5"/>
          <p:cNvSpPr>
            <a:spLocks noGrp="1"/>
          </p:cNvSpPr>
          <p:nvPr>
            <p:ph sz="half" idx="1"/>
          </p:nvPr>
        </p:nvSpPr>
        <p:spPr/>
        <p:txBody>
          <a:bodyPr>
            <a:normAutofit fontScale="25000" lnSpcReduction="20000"/>
          </a:bodyPr>
          <a:lstStyle/>
          <a:p>
            <a:pPr marL="285750" indent="-285750">
              <a:buFont typeface="Arial" panose="020B0604020202020204" pitchFamily="34" charset="0"/>
              <a:buChar char="•"/>
            </a:pPr>
            <a:endParaRPr lang="en-US" dirty="0"/>
          </a:p>
          <a:p>
            <a:r>
              <a:rPr lang="en-US" sz="5600" b="1" dirty="0"/>
              <a:t>Objectives:  </a:t>
            </a:r>
            <a:r>
              <a:rPr lang="en-US" sz="5600" dirty="0"/>
              <a:t>Complete data compilation, field studies, and analysis needed to address data gaps in the coastal plain to identify surface flows needed to protect the ecological integrity of biota in coastal streams.  </a:t>
            </a:r>
            <a:endParaRPr lang="en-US" sz="5600" dirty="0" smtClean="0"/>
          </a:p>
          <a:p>
            <a:endParaRPr lang="en-US" sz="5600" dirty="0" smtClean="0"/>
          </a:p>
          <a:p>
            <a:r>
              <a:rPr lang="en-US" sz="5600" dirty="0" smtClean="0"/>
              <a:t>Trent </a:t>
            </a:r>
            <a:r>
              <a:rPr lang="en-US" sz="5600" dirty="0"/>
              <a:t>River Watershed </a:t>
            </a:r>
            <a:r>
              <a:rPr lang="en-US" sz="5600" dirty="0" smtClean="0"/>
              <a:t>(Neuse Basin) selected </a:t>
            </a:r>
            <a:r>
              <a:rPr lang="en-US" sz="5600" dirty="0"/>
              <a:t>by the Ecological Flows Action Team as an ideal location for a pilot project due to the availability of flow, water quality and ecological data; a diversity of land use and water users; </a:t>
            </a:r>
            <a:r>
              <a:rPr lang="en-US" sz="5600" dirty="0" smtClean="0"/>
              <a:t>proximity </a:t>
            </a:r>
            <a:r>
              <a:rPr lang="en-US" sz="5600" dirty="0"/>
              <a:t>to the </a:t>
            </a:r>
            <a:r>
              <a:rPr lang="en-US" sz="5600" dirty="0" smtClean="0"/>
              <a:t>coast.</a:t>
            </a:r>
          </a:p>
          <a:p>
            <a:endParaRPr lang="en-US" sz="5600" dirty="0" smtClean="0"/>
          </a:p>
          <a:p>
            <a:r>
              <a:rPr lang="en-US" sz="5600" dirty="0" smtClean="0"/>
              <a:t>Study </a:t>
            </a:r>
            <a:r>
              <a:rPr lang="en-US" sz="5600" dirty="0"/>
              <a:t>builds on the findings from the first phase of study (O’Driscoll et al.  </a:t>
            </a:r>
            <a:r>
              <a:rPr lang="en-US" sz="5600" dirty="0"/>
              <a:t>2018), the NC Ecological Flows Science Advisory Board (NCEFSAB 2013) and research by Riggs and Christian (2019) on water-level dynamics on the waterways of Bertie County.  </a:t>
            </a:r>
            <a:r>
              <a:rPr lang="en-US" sz="5600" dirty="0"/>
              <a:t>Efforts include collation and analysis of previous data and information and collection and analysis of data on the Trent River and other appropriate systems. </a:t>
            </a:r>
            <a:endParaRPr lang="en-US" sz="5600" dirty="0" smtClean="0"/>
          </a:p>
          <a:p>
            <a:endParaRPr lang="en-US" sz="5600" dirty="0" smtClean="0"/>
          </a:p>
          <a:p>
            <a:r>
              <a:rPr lang="en-US" sz="5600" dirty="0" smtClean="0"/>
              <a:t>Overall </a:t>
            </a:r>
            <a:r>
              <a:rPr lang="en-US" sz="5600" dirty="0"/>
              <a:t>goal: Design and implement a study on a coastal watershed that can provide a scientific basis for guidance to recommend procedures and conditions for ecological flows in Coastal Plain watersheds within the APNEP region to NCDEQ/DWR  </a:t>
            </a:r>
          </a:p>
          <a:p>
            <a:endParaRPr lang="en-US" sz="5600" dirty="0"/>
          </a:p>
          <a:p>
            <a:pPr marL="0" indent="0">
              <a:buNone/>
            </a:pPr>
            <a:endParaRPr lang="en-US" sz="5600" dirty="0"/>
          </a:p>
          <a:p>
            <a:endParaRPr lang="en-US" sz="5600" dirty="0"/>
          </a:p>
        </p:txBody>
      </p:sp>
    </p:spTree>
    <p:extLst>
      <p:ext uri="{BB962C8B-B14F-4D97-AF65-F5344CB8AC3E}">
        <p14:creationId xmlns:p14="http://schemas.microsoft.com/office/powerpoint/2010/main" val="39135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762000"/>
            <a:ext cx="2212848" cy="1490004"/>
          </a:xfrm>
        </p:spPr>
        <p:txBody>
          <a:bodyPr>
            <a:normAutofit fontScale="90000"/>
          </a:bodyPr>
          <a:lstStyle/>
          <a:p>
            <a:r>
              <a:rPr lang="en-US" sz="2800" dirty="0"/>
              <a:t>Next Steps:</a:t>
            </a:r>
            <a:br>
              <a:rPr lang="en-US" sz="2800" dirty="0"/>
            </a:br>
            <a:r>
              <a:rPr lang="en-US" sz="2800" dirty="0"/>
              <a:t/>
            </a:r>
            <a:br>
              <a:rPr lang="en-US" sz="2800" dirty="0"/>
            </a:br>
            <a:r>
              <a:rPr lang="en-US" dirty="0"/>
              <a:t/>
            </a:r>
            <a:br>
              <a:rPr lang="en-US" dirty="0"/>
            </a:br>
            <a:endParaRPr lang="en-US" dirty="0"/>
          </a:p>
        </p:txBody>
      </p:sp>
      <p:sp>
        <p:nvSpPr>
          <p:cNvPr id="17" name="Text Placeholder 16"/>
          <p:cNvSpPr>
            <a:spLocks noGrp="1"/>
          </p:cNvSpPr>
          <p:nvPr>
            <p:ph type="body" sz="half" idx="2"/>
          </p:nvPr>
        </p:nvSpPr>
        <p:spPr>
          <a:xfrm>
            <a:off x="575186" y="1470130"/>
            <a:ext cx="2853813" cy="4702069"/>
          </a:xfrm>
        </p:spPr>
        <p:txBody>
          <a:bodyPr>
            <a:normAutofit fontScale="92500" lnSpcReduction="20000"/>
          </a:bodyPr>
          <a:lstStyle/>
          <a:p>
            <a:pPr marL="285750" indent="-285750">
              <a:buFont typeface="Arial" panose="020B0604020202020204" pitchFamily="34" charset="0"/>
              <a:buChar char="•"/>
            </a:pPr>
            <a:r>
              <a:rPr lang="en-US" sz="2100" b="1" dirty="0" smtClean="0"/>
              <a:t>Phase II Pilot Estimate:</a:t>
            </a:r>
          </a:p>
          <a:p>
            <a:pPr marL="285750" indent="-285750">
              <a:buFont typeface="Arial" panose="020B0604020202020204" pitchFamily="34" charset="0"/>
              <a:buChar char="•"/>
            </a:pPr>
            <a:r>
              <a:rPr lang="en-US" sz="2100" b="1" dirty="0" smtClean="0"/>
              <a:t>$100K / 2 year study</a:t>
            </a:r>
          </a:p>
          <a:p>
            <a:pPr marL="285750" indent="-285750">
              <a:buFont typeface="Arial" panose="020B0604020202020204" pitchFamily="34" charset="0"/>
              <a:buChar char="•"/>
            </a:pPr>
            <a:endParaRPr lang="en-US" sz="2100" b="1" dirty="0" smtClean="0"/>
          </a:p>
          <a:p>
            <a:pPr marL="285750" indent="-285750">
              <a:buFont typeface="Arial" panose="020B0604020202020204" pitchFamily="34" charset="0"/>
              <a:buChar char="•"/>
            </a:pPr>
            <a:r>
              <a:rPr lang="en-US" sz="2100" b="1" dirty="0" smtClean="0"/>
              <a:t>APNEP Support:</a:t>
            </a:r>
          </a:p>
          <a:p>
            <a:pPr marL="285750" indent="-285750">
              <a:buFont typeface="Arial" panose="020B0604020202020204" pitchFamily="34" charset="0"/>
              <a:buChar char="•"/>
            </a:pPr>
            <a:r>
              <a:rPr lang="en-US" sz="2100" b="1" dirty="0" smtClean="0"/>
              <a:t>$50K / FY20-21</a:t>
            </a:r>
          </a:p>
          <a:p>
            <a:pPr marL="285750" indent="-285750">
              <a:buFont typeface="Arial" panose="020B0604020202020204" pitchFamily="34" charset="0"/>
              <a:buChar char="•"/>
            </a:pPr>
            <a:endParaRPr lang="en-US" sz="2100" b="1" dirty="0"/>
          </a:p>
          <a:p>
            <a:pPr marL="285750" indent="-285750">
              <a:buFont typeface="Arial" panose="020B0604020202020204" pitchFamily="34" charset="0"/>
              <a:buChar char="•"/>
            </a:pPr>
            <a:r>
              <a:rPr lang="en-US" sz="2100" b="1" dirty="0" smtClean="0"/>
              <a:t>Resources / Leverage Strategy/Team Partners</a:t>
            </a:r>
            <a:endParaRPr lang="en-US" sz="2100" b="1" dirty="0"/>
          </a:p>
          <a:p>
            <a:pPr marL="457200" lvl="2" indent="-274320">
              <a:buFont typeface="Arial" panose="020B0604020202020204" pitchFamily="34" charset="0"/>
              <a:buChar char="•"/>
            </a:pPr>
            <a:r>
              <a:rPr lang="en-US" sz="2100" b="1" dirty="0" smtClean="0"/>
              <a:t>USGS, NCDEQ, NCWRC</a:t>
            </a:r>
          </a:p>
          <a:p>
            <a:pPr marL="457200" lvl="2" indent="-274320">
              <a:buFont typeface="Arial" panose="020B0604020202020204" pitchFamily="34" charset="0"/>
              <a:buChar char="•"/>
            </a:pPr>
            <a:endParaRPr lang="en-US" sz="2100" b="1" dirty="0"/>
          </a:p>
          <a:p>
            <a:pPr marL="182880" lvl="2" indent="0">
              <a:buNone/>
            </a:pPr>
            <a:r>
              <a:rPr lang="en-US" sz="2100" b="1" dirty="0" smtClean="0"/>
              <a:t>Partner </a:t>
            </a:r>
            <a:r>
              <a:rPr lang="en-US" sz="2100" b="1" dirty="0"/>
              <a:t>Outreach: </a:t>
            </a:r>
          </a:p>
          <a:p>
            <a:pPr marL="457200" lvl="1" indent="-274320">
              <a:buFont typeface="Arial" panose="020B0604020202020204" pitchFamily="34" charset="0"/>
              <a:buChar char="•"/>
            </a:pPr>
            <a:r>
              <a:rPr lang="en-US" sz="2100" b="1" dirty="0" smtClean="0"/>
              <a:t>TNC, Sound Rivers, WRRI, NC Conservation Network, American</a:t>
            </a:r>
          </a:p>
          <a:p>
            <a:pPr marL="457200" lvl="1" indent="-274320">
              <a:buFont typeface="Arial" panose="020B0604020202020204" pitchFamily="34" charset="0"/>
              <a:buChar char="•"/>
            </a:pPr>
            <a:r>
              <a:rPr lang="en-US" sz="2100" b="1" dirty="0" smtClean="0"/>
              <a:t>Leadership Council Ideas?</a:t>
            </a:r>
            <a:endParaRPr lang="en-US" sz="21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p:txBody>
      </p:sp>
      <p:pic>
        <p:nvPicPr>
          <p:cNvPr id="8" name="image46.p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3597" r="13597"/>
          <a:stretch>
            <a:fillRect/>
          </a:stretch>
        </p:blipFill>
        <p:spPr bwMode="auto">
          <a:xfrm rot="420000">
            <a:off x="3498981" y="1333525"/>
            <a:ext cx="461772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7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40" y="-964835"/>
            <a:ext cx="7649429" cy="816102"/>
          </a:xfrm>
        </p:spPr>
        <p:txBody>
          <a:bodyPr>
            <a:normAutofit fontScale="90000"/>
          </a:bodyPr>
          <a:lstStyle/>
          <a:p>
            <a:r>
              <a:rPr lang="en-US" dirty="0"/>
              <a:t>USGS Streamflow and Stage Monitoring Network</a:t>
            </a:r>
          </a:p>
        </p:txBody>
      </p:sp>
      <p:sp>
        <p:nvSpPr>
          <p:cNvPr id="3" name="Text Placeholder 2"/>
          <p:cNvSpPr>
            <a:spLocks noGrp="1"/>
          </p:cNvSpPr>
          <p:nvPr>
            <p:ph type="body" idx="1"/>
          </p:nvPr>
        </p:nvSpPr>
        <p:spPr>
          <a:xfrm>
            <a:off x="1217146" y="2214020"/>
            <a:ext cx="3429000" cy="574941"/>
          </a:xfrm>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7" name="Rectangle 2"/>
          <p:cNvSpPr>
            <a:spLocks noChangeArrowheads="1"/>
          </p:cNvSpPr>
          <p:nvPr/>
        </p:nvSpPr>
        <p:spPr bwMode="auto">
          <a:xfrm>
            <a:off x="1340070" y="172687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defRPr/>
            </a:pPr>
            <a:endParaRPr lang="en-US" sz="1350" dirty="0">
              <a:solidFill>
                <a:prstClr val="black"/>
              </a:solidFill>
              <a:latin typeface="Georgia"/>
            </a:endParaRPr>
          </a:p>
        </p:txBody>
      </p:sp>
      <p:sp>
        <p:nvSpPr>
          <p:cNvPr id="8" name="Rectangle 3"/>
          <p:cNvSpPr>
            <a:spLocks noChangeArrowheads="1"/>
          </p:cNvSpPr>
          <p:nvPr/>
        </p:nvSpPr>
        <p:spPr bwMode="auto">
          <a:xfrm>
            <a:off x="1" y="5372270"/>
            <a:ext cx="3944387"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defRPr/>
            </a:pPr>
            <a:r>
              <a:rPr lang="en-US" altLang="en-US" sz="900" dirty="0">
                <a:solidFill>
                  <a:srgbClr val="000000"/>
                </a:solidFill>
                <a:latin typeface="Arial" panose="020B0604020202020204" pitchFamily="34" charset="0"/>
                <a:ea typeface="Times New Roman" panose="02020603050405020304" pitchFamily="18" charset="0"/>
              </a:rPr>
              <a:t>Map of where current USGS streamflow gages are in NC APNEP watersheds. Red gages indicate stage and discharge sites. Blue gages indicate stage only. Yellow stars indicate inland water quality data available. Black circles indicate water quality data available in the estuary.</a:t>
            </a:r>
            <a:endParaRPr lang="en-US" altLang="en-US" sz="1350" dirty="0">
              <a:solidFill>
                <a:prstClr val="black"/>
              </a:solidFill>
              <a:latin typeface="Arial" panose="020B0604020202020204" pitchFamily="34" charset="0"/>
            </a:endParaRPr>
          </a:p>
        </p:txBody>
      </p:sp>
      <p:pic>
        <p:nvPicPr>
          <p:cNvPr id="7169" name="image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94048"/>
            <a:ext cx="5157788" cy="319325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a:off x="2414242" y="1551707"/>
            <a:ext cx="1135118" cy="2656490"/>
          </a:xfrm>
          <a:custGeom>
            <a:avLst/>
            <a:gdLst>
              <a:gd name="connsiteX0" fmla="*/ 1513490 w 1513490"/>
              <a:gd name="connsiteY0" fmla="*/ 0 h 3541986"/>
              <a:gd name="connsiteX1" fmla="*/ 1450428 w 1513490"/>
              <a:gd name="connsiteY1" fmla="*/ 10510 h 3541986"/>
              <a:gd name="connsiteX2" fmla="*/ 1439918 w 1513490"/>
              <a:gd name="connsiteY2" fmla="*/ 52551 h 3541986"/>
              <a:gd name="connsiteX3" fmla="*/ 1387366 w 1513490"/>
              <a:gd name="connsiteY3" fmla="*/ 115613 h 3541986"/>
              <a:gd name="connsiteX4" fmla="*/ 1366345 w 1513490"/>
              <a:gd name="connsiteY4" fmla="*/ 147144 h 3541986"/>
              <a:gd name="connsiteX5" fmla="*/ 1334814 w 1513490"/>
              <a:gd name="connsiteY5" fmla="*/ 168165 h 3541986"/>
              <a:gd name="connsiteX6" fmla="*/ 1250732 w 1513490"/>
              <a:gd name="connsiteY6" fmla="*/ 189186 h 3541986"/>
              <a:gd name="connsiteX7" fmla="*/ 1166649 w 1513490"/>
              <a:gd name="connsiteY7" fmla="*/ 220717 h 3541986"/>
              <a:gd name="connsiteX8" fmla="*/ 1103587 w 1513490"/>
              <a:gd name="connsiteY8" fmla="*/ 241737 h 3541986"/>
              <a:gd name="connsiteX9" fmla="*/ 1072056 w 1513490"/>
              <a:gd name="connsiteY9" fmla="*/ 262758 h 3541986"/>
              <a:gd name="connsiteX10" fmla="*/ 966952 w 1513490"/>
              <a:gd name="connsiteY10" fmla="*/ 283779 h 3541986"/>
              <a:gd name="connsiteX11" fmla="*/ 893380 w 1513490"/>
              <a:gd name="connsiteY11" fmla="*/ 304800 h 3541986"/>
              <a:gd name="connsiteX12" fmla="*/ 851338 w 1513490"/>
              <a:gd name="connsiteY12" fmla="*/ 336331 h 3541986"/>
              <a:gd name="connsiteX13" fmla="*/ 809297 w 1513490"/>
              <a:gd name="connsiteY13" fmla="*/ 357351 h 3541986"/>
              <a:gd name="connsiteX14" fmla="*/ 767256 w 1513490"/>
              <a:gd name="connsiteY14" fmla="*/ 399393 h 3541986"/>
              <a:gd name="connsiteX15" fmla="*/ 735725 w 1513490"/>
              <a:gd name="connsiteY15" fmla="*/ 420413 h 3541986"/>
              <a:gd name="connsiteX16" fmla="*/ 672663 w 1513490"/>
              <a:gd name="connsiteY16" fmla="*/ 441434 h 3541986"/>
              <a:gd name="connsiteX17" fmla="*/ 609600 w 1513490"/>
              <a:gd name="connsiteY17" fmla="*/ 483475 h 3541986"/>
              <a:gd name="connsiteX18" fmla="*/ 578069 w 1513490"/>
              <a:gd name="connsiteY18" fmla="*/ 504496 h 3541986"/>
              <a:gd name="connsiteX19" fmla="*/ 557049 w 1513490"/>
              <a:gd name="connsiteY19" fmla="*/ 546537 h 3541986"/>
              <a:gd name="connsiteX20" fmla="*/ 525518 w 1513490"/>
              <a:gd name="connsiteY20" fmla="*/ 557048 h 3541986"/>
              <a:gd name="connsiteX21" fmla="*/ 515007 w 1513490"/>
              <a:gd name="connsiteY21" fmla="*/ 588579 h 3541986"/>
              <a:gd name="connsiteX22" fmla="*/ 493987 w 1513490"/>
              <a:gd name="connsiteY22" fmla="*/ 672662 h 3541986"/>
              <a:gd name="connsiteX23" fmla="*/ 472966 w 1513490"/>
              <a:gd name="connsiteY23" fmla="*/ 798786 h 3541986"/>
              <a:gd name="connsiteX24" fmla="*/ 462456 w 1513490"/>
              <a:gd name="connsiteY24" fmla="*/ 830317 h 3541986"/>
              <a:gd name="connsiteX25" fmla="*/ 441435 w 1513490"/>
              <a:gd name="connsiteY25" fmla="*/ 861848 h 3541986"/>
              <a:gd name="connsiteX26" fmla="*/ 420414 w 1513490"/>
              <a:gd name="connsiteY26" fmla="*/ 924910 h 3541986"/>
              <a:gd name="connsiteX27" fmla="*/ 409904 w 1513490"/>
              <a:gd name="connsiteY27" fmla="*/ 956441 h 3541986"/>
              <a:gd name="connsiteX28" fmla="*/ 388883 w 1513490"/>
              <a:gd name="connsiteY28" fmla="*/ 987972 h 3541986"/>
              <a:gd name="connsiteX29" fmla="*/ 336332 w 1513490"/>
              <a:gd name="connsiteY29" fmla="*/ 1093075 h 3541986"/>
              <a:gd name="connsiteX30" fmla="*/ 304800 w 1513490"/>
              <a:gd name="connsiteY30" fmla="*/ 1156137 h 3541986"/>
              <a:gd name="connsiteX31" fmla="*/ 262759 w 1513490"/>
              <a:gd name="connsiteY31" fmla="*/ 1187668 h 3541986"/>
              <a:gd name="connsiteX32" fmla="*/ 231228 w 1513490"/>
              <a:gd name="connsiteY32" fmla="*/ 1250731 h 3541986"/>
              <a:gd name="connsiteX33" fmla="*/ 210207 w 1513490"/>
              <a:gd name="connsiteY33" fmla="*/ 1292772 h 3541986"/>
              <a:gd name="connsiteX34" fmla="*/ 189187 w 1513490"/>
              <a:gd name="connsiteY34" fmla="*/ 1324303 h 3541986"/>
              <a:gd name="connsiteX35" fmla="*/ 178676 w 1513490"/>
              <a:gd name="connsiteY35" fmla="*/ 1355834 h 3541986"/>
              <a:gd name="connsiteX36" fmla="*/ 157656 w 1513490"/>
              <a:gd name="connsiteY36" fmla="*/ 1397875 h 3541986"/>
              <a:gd name="connsiteX37" fmla="*/ 147145 w 1513490"/>
              <a:gd name="connsiteY37" fmla="*/ 1429406 h 3541986"/>
              <a:gd name="connsiteX38" fmla="*/ 126125 w 1513490"/>
              <a:gd name="connsiteY38" fmla="*/ 1481958 h 3541986"/>
              <a:gd name="connsiteX39" fmla="*/ 84083 w 1513490"/>
              <a:gd name="connsiteY39" fmla="*/ 1555531 h 3541986"/>
              <a:gd name="connsiteX40" fmla="*/ 73573 w 1513490"/>
              <a:gd name="connsiteY40" fmla="*/ 1597572 h 3541986"/>
              <a:gd name="connsiteX41" fmla="*/ 52552 w 1513490"/>
              <a:gd name="connsiteY41" fmla="*/ 1660634 h 3541986"/>
              <a:gd name="connsiteX42" fmla="*/ 31532 w 1513490"/>
              <a:gd name="connsiteY42" fmla="*/ 1723696 h 3541986"/>
              <a:gd name="connsiteX43" fmla="*/ 10511 w 1513490"/>
              <a:gd name="connsiteY43" fmla="*/ 1786758 h 3541986"/>
              <a:gd name="connsiteX44" fmla="*/ 0 w 1513490"/>
              <a:gd name="connsiteY44" fmla="*/ 1828800 h 3541986"/>
              <a:gd name="connsiteX45" fmla="*/ 10511 w 1513490"/>
              <a:gd name="connsiteY45" fmla="*/ 2154620 h 3541986"/>
              <a:gd name="connsiteX46" fmla="*/ 42042 w 1513490"/>
              <a:gd name="connsiteY46" fmla="*/ 2217682 h 3541986"/>
              <a:gd name="connsiteX47" fmla="*/ 105104 w 1513490"/>
              <a:gd name="connsiteY47" fmla="*/ 2280744 h 3541986"/>
              <a:gd name="connsiteX48" fmla="*/ 168166 w 1513490"/>
              <a:gd name="connsiteY48" fmla="*/ 2406868 h 3541986"/>
              <a:gd name="connsiteX49" fmla="*/ 199697 w 1513490"/>
              <a:gd name="connsiteY49" fmla="*/ 2427889 h 3541986"/>
              <a:gd name="connsiteX50" fmla="*/ 231228 w 1513490"/>
              <a:gd name="connsiteY50" fmla="*/ 2490951 h 3541986"/>
              <a:gd name="connsiteX51" fmla="*/ 241738 w 1513490"/>
              <a:gd name="connsiteY51" fmla="*/ 2522482 h 3541986"/>
              <a:gd name="connsiteX52" fmla="*/ 283780 w 1513490"/>
              <a:gd name="connsiteY52" fmla="*/ 2585544 h 3541986"/>
              <a:gd name="connsiteX53" fmla="*/ 315311 w 1513490"/>
              <a:gd name="connsiteY53" fmla="*/ 2732689 h 3541986"/>
              <a:gd name="connsiteX54" fmla="*/ 304800 w 1513490"/>
              <a:gd name="connsiteY54" fmla="*/ 3037489 h 3541986"/>
              <a:gd name="connsiteX55" fmla="*/ 273269 w 1513490"/>
              <a:gd name="connsiteY55" fmla="*/ 3142593 h 3541986"/>
              <a:gd name="connsiteX56" fmla="*/ 262759 w 1513490"/>
              <a:gd name="connsiteY56" fmla="*/ 3174124 h 3541986"/>
              <a:gd name="connsiteX57" fmla="*/ 273269 w 1513490"/>
              <a:gd name="connsiteY57" fmla="*/ 3468413 h 3541986"/>
              <a:gd name="connsiteX58" fmla="*/ 315311 w 1513490"/>
              <a:gd name="connsiteY58" fmla="*/ 3541986 h 354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3490" h="3541986">
                <a:moveTo>
                  <a:pt x="1513490" y="0"/>
                </a:moveTo>
                <a:cubicBezTo>
                  <a:pt x="1492469" y="3503"/>
                  <a:pt x="1467769" y="-1876"/>
                  <a:pt x="1450428" y="10510"/>
                </a:cubicBezTo>
                <a:cubicBezTo>
                  <a:pt x="1438674" y="18906"/>
                  <a:pt x="1445608" y="39274"/>
                  <a:pt x="1439918" y="52551"/>
                </a:cubicBezTo>
                <a:cubicBezTo>
                  <a:pt x="1426103" y="84785"/>
                  <a:pt x="1409648" y="88875"/>
                  <a:pt x="1387366" y="115613"/>
                </a:cubicBezTo>
                <a:cubicBezTo>
                  <a:pt x="1379279" y="125317"/>
                  <a:pt x="1375277" y="138212"/>
                  <a:pt x="1366345" y="147144"/>
                </a:cubicBezTo>
                <a:cubicBezTo>
                  <a:pt x="1357413" y="156076"/>
                  <a:pt x="1346685" y="163848"/>
                  <a:pt x="1334814" y="168165"/>
                </a:cubicBezTo>
                <a:cubicBezTo>
                  <a:pt x="1307663" y="178038"/>
                  <a:pt x="1250732" y="189186"/>
                  <a:pt x="1250732" y="189186"/>
                </a:cubicBezTo>
                <a:cubicBezTo>
                  <a:pt x="1195859" y="225765"/>
                  <a:pt x="1243574" y="199737"/>
                  <a:pt x="1166649" y="220717"/>
                </a:cubicBezTo>
                <a:cubicBezTo>
                  <a:pt x="1145272" y="226547"/>
                  <a:pt x="1103587" y="241737"/>
                  <a:pt x="1103587" y="241737"/>
                </a:cubicBezTo>
                <a:cubicBezTo>
                  <a:pt x="1093077" y="248744"/>
                  <a:pt x="1083667" y="257782"/>
                  <a:pt x="1072056" y="262758"/>
                </a:cubicBezTo>
                <a:cubicBezTo>
                  <a:pt x="1050700" y="271911"/>
                  <a:pt x="983245" y="280520"/>
                  <a:pt x="966952" y="283779"/>
                </a:cubicBezTo>
                <a:cubicBezTo>
                  <a:pt x="933952" y="290379"/>
                  <a:pt x="923436" y="294781"/>
                  <a:pt x="893380" y="304800"/>
                </a:cubicBezTo>
                <a:cubicBezTo>
                  <a:pt x="879366" y="315310"/>
                  <a:pt x="866193" y="327047"/>
                  <a:pt x="851338" y="336331"/>
                </a:cubicBezTo>
                <a:cubicBezTo>
                  <a:pt x="838052" y="344635"/>
                  <a:pt x="821831" y="347950"/>
                  <a:pt x="809297" y="357351"/>
                </a:cubicBezTo>
                <a:cubicBezTo>
                  <a:pt x="793442" y="369242"/>
                  <a:pt x="782303" y="386495"/>
                  <a:pt x="767256" y="399393"/>
                </a:cubicBezTo>
                <a:cubicBezTo>
                  <a:pt x="757665" y="407614"/>
                  <a:pt x="747268" y="415283"/>
                  <a:pt x="735725" y="420413"/>
                </a:cubicBezTo>
                <a:cubicBezTo>
                  <a:pt x="715477" y="429412"/>
                  <a:pt x="672663" y="441434"/>
                  <a:pt x="672663" y="441434"/>
                </a:cubicBezTo>
                <a:lnTo>
                  <a:pt x="609600" y="483475"/>
                </a:lnTo>
                <a:lnTo>
                  <a:pt x="578069" y="504496"/>
                </a:lnTo>
                <a:cubicBezTo>
                  <a:pt x="571062" y="518510"/>
                  <a:pt x="568128" y="535458"/>
                  <a:pt x="557049" y="546537"/>
                </a:cubicBezTo>
                <a:cubicBezTo>
                  <a:pt x="549215" y="554371"/>
                  <a:pt x="533352" y="549214"/>
                  <a:pt x="525518" y="557048"/>
                </a:cubicBezTo>
                <a:cubicBezTo>
                  <a:pt x="517684" y="564882"/>
                  <a:pt x="517922" y="577890"/>
                  <a:pt x="515007" y="588579"/>
                </a:cubicBezTo>
                <a:cubicBezTo>
                  <a:pt x="507406" y="616451"/>
                  <a:pt x="497571" y="643995"/>
                  <a:pt x="493987" y="672662"/>
                </a:cubicBezTo>
                <a:cubicBezTo>
                  <a:pt x="485457" y="740899"/>
                  <a:pt x="488397" y="744776"/>
                  <a:pt x="472966" y="798786"/>
                </a:cubicBezTo>
                <a:cubicBezTo>
                  <a:pt x="469923" y="809439"/>
                  <a:pt x="467411" y="820408"/>
                  <a:pt x="462456" y="830317"/>
                </a:cubicBezTo>
                <a:cubicBezTo>
                  <a:pt x="456807" y="841615"/>
                  <a:pt x="448442" y="851338"/>
                  <a:pt x="441435" y="861848"/>
                </a:cubicBezTo>
                <a:lnTo>
                  <a:pt x="420414" y="924910"/>
                </a:lnTo>
                <a:cubicBezTo>
                  <a:pt x="416911" y="935420"/>
                  <a:pt x="416049" y="947223"/>
                  <a:pt x="409904" y="956441"/>
                </a:cubicBezTo>
                <a:lnTo>
                  <a:pt x="388883" y="987972"/>
                </a:lnTo>
                <a:cubicBezTo>
                  <a:pt x="362324" y="1067652"/>
                  <a:pt x="381158" y="1033308"/>
                  <a:pt x="336332" y="1093075"/>
                </a:cubicBezTo>
                <a:cubicBezTo>
                  <a:pt x="327783" y="1118720"/>
                  <a:pt x="325175" y="1135762"/>
                  <a:pt x="304800" y="1156137"/>
                </a:cubicBezTo>
                <a:cubicBezTo>
                  <a:pt x="292414" y="1168523"/>
                  <a:pt x="276773" y="1177158"/>
                  <a:pt x="262759" y="1187668"/>
                </a:cubicBezTo>
                <a:cubicBezTo>
                  <a:pt x="243490" y="1245478"/>
                  <a:pt x="263827" y="1193684"/>
                  <a:pt x="231228" y="1250731"/>
                </a:cubicBezTo>
                <a:cubicBezTo>
                  <a:pt x="223454" y="1264334"/>
                  <a:pt x="217980" y="1279169"/>
                  <a:pt x="210207" y="1292772"/>
                </a:cubicBezTo>
                <a:cubicBezTo>
                  <a:pt x="203940" y="1303739"/>
                  <a:pt x="194836" y="1313005"/>
                  <a:pt x="189187" y="1324303"/>
                </a:cubicBezTo>
                <a:cubicBezTo>
                  <a:pt x="184232" y="1334212"/>
                  <a:pt x="183040" y="1345651"/>
                  <a:pt x="178676" y="1355834"/>
                </a:cubicBezTo>
                <a:cubicBezTo>
                  <a:pt x="172504" y="1370235"/>
                  <a:pt x="163828" y="1383474"/>
                  <a:pt x="157656" y="1397875"/>
                </a:cubicBezTo>
                <a:cubicBezTo>
                  <a:pt x="153292" y="1408058"/>
                  <a:pt x="151035" y="1419032"/>
                  <a:pt x="147145" y="1429406"/>
                </a:cubicBezTo>
                <a:cubicBezTo>
                  <a:pt x="140521" y="1447071"/>
                  <a:pt x="133787" y="1464717"/>
                  <a:pt x="126125" y="1481958"/>
                </a:cubicBezTo>
                <a:cubicBezTo>
                  <a:pt x="108346" y="1521962"/>
                  <a:pt x="106627" y="1521715"/>
                  <a:pt x="84083" y="1555531"/>
                </a:cubicBezTo>
                <a:cubicBezTo>
                  <a:pt x="80580" y="1569545"/>
                  <a:pt x="77724" y="1583736"/>
                  <a:pt x="73573" y="1597572"/>
                </a:cubicBezTo>
                <a:cubicBezTo>
                  <a:pt x="67206" y="1618795"/>
                  <a:pt x="59559" y="1639613"/>
                  <a:pt x="52552" y="1660634"/>
                </a:cubicBezTo>
                <a:lnTo>
                  <a:pt x="31532" y="1723696"/>
                </a:lnTo>
                <a:lnTo>
                  <a:pt x="10511" y="1786758"/>
                </a:lnTo>
                <a:lnTo>
                  <a:pt x="0" y="1828800"/>
                </a:lnTo>
                <a:cubicBezTo>
                  <a:pt x="3504" y="1937407"/>
                  <a:pt x="4130" y="2046144"/>
                  <a:pt x="10511" y="2154620"/>
                </a:cubicBezTo>
                <a:cubicBezTo>
                  <a:pt x="11661" y="2174177"/>
                  <a:pt x="30102" y="2204249"/>
                  <a:pt x="42042" y="2217682"/>
                </a:cubicBezTo>
                <a:cubicBezTo>
                  <a:pt x="61792" y="2239901"/>
                  <a:pt x="105104" y="2280744"/>
                  <a:pt x="105104" y="2280744"/>
                </a:cubicBezTo>
                <a:cubicBezTo>
                  <a:pt x="117095" y="2316716"/>
                  <a:pt x="133239" y="2383583"/>
                  <a:pt x="168166" y="2406868"/>
                </a:cubicBezTo>
                <a:lnTo>
                  <a:pt x="199697" y="2427889"/>
                </a:lnTo>
                <a:cubicBezTo>
                  <a:pt x="226114" y="2507143"/>
                  <a:pt x="190479" y="2409453"/>
                  <a:pt x="231228" y="2490951"/>
                </a:cubicBezTo>
                <a:cubicBezTo>
                  <a:pt x="236183" y="2500860"/>
                  <a:pt x="236358" y="2512797"/>
                  <a:pt x="241738" y="2522482"/>
                </a:cubicBezTo>
                <a:cubicBezTo>
                  <a:pt x="254007" y="2544567"/>
                  <a:pt x="283780" y="2585544"/>
                  <a:pt x="283780" y="2585544"/>
                </a:cubicBezTo>
                <a:cubicBezTo>
                  <a:pt x="313732" y="2675402"/>
                  <a:pt x="302052" y="2626619"/>
                  <a:pt x="315311" y="2732689"/>
                </a:cubicBezTo>
                <a:cubicBezTo>
                  <a:pt x="311807" y="2834289"/>
                  <a:pt x="310950" y="2936015"/>
                  <a:pt x="304800" y="3037489"/>
                </a:cubicBezTo>
                <a:cubicBezTo>
                  <a:pt x="303623" y="3056907"/>
                  <a:pt x="276299" y="3133503"/>
                  <a:pt x="273269" y="3142593"/>
                </a:cubicBezTo>
                <a:lnTo>
                  <a:pt x="262759" y="3174124"/>
                </a:lnTo>
                <a:cubicBezTo>
                  <a:pt x="266262" y="3272220"/>
                  <a:pt x="264641" y="3370634"/>
                  <a:pt x="273269" y="3468413"/>
                </a:cubicBezTo>
                <a:cubicBezTo>
                  <a:pt x="278692" y="3529869"/>
                  <a:pt x="280863" y="3524761"/>
                  <a:pt x="315311" y="3541986"/>
                </a:cubicBezTo>
              </a:path>
            </a:pathLst>
          </a:custGeom>
          <a:no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Georgia"/>
            </a:endParaRPr>
          </a:p>
        </p:txBody>
      </p:sp>
      <p:sp>
        <p:nvSpPr>
          <p:cNvPr id="9" name="Right Arrow 8"/>
          <p:cNvSpPr/>
          <p:nvPr/>
        </p:nvSpPr>
        <p:spPr>
          <a:xfrm>
            <a:off x="3530885" y="991762"/>
            <a:ext cx="1201677" cy="931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white"/>
                </a:solidFill>
                <a:latin typeface="Georgia"/>
              </a:rPr>
              <a:t>Tidal influence</a:t>
            </a:r>
          </a:p>
        </p:txBody>
      </p:sp>
      <p:sp>
        <p:nvSpPr>
          <p:cNvPr id="10" name="TextBox 9"/>
          <p:cNvSpPr txBox="1"/>
          <p:nvPr/>
        </p:nvSpPr>
        <p:spPr>
          <a:xfrm>
            <a:off x="5195212" y="1394047"/>
            <a:ext cx="2770513" cy="1131079"/>
          </a:xfrm>
          <a:prstGeom prst="rect">
            <a:avLst/>
          </a:prstGeom>
          <a:noFill/>
        </p:spPr>
        <p:txBody>
          <a:bodyPr wrap="square" rtlCol="0">
            <a:spAutoFit/>
          </a:bodyPr>
          <a:lstStyle/>
          <a:p>
            <a:pPr defTabSz="685800">
              <a:defRPr/>
            </a:pPr>
            <a:r>
              <a:rPr lang="en-US" sz="1350" b="1" dirty="0">
                <a:solidFill>
                  <a:prstClr val="black"/>
                </a:solidFill>
                <a:latin typeface="Georgia"/>
              </a:rPr>
              <a:t>No long-term flow data available in zone of tidal influence </a:t>
            </a:r>
          </a:p>
          <a:p>
            <a:pPr defTabSz="685800">
              <a:defRPr/>
            </a:pPr>
            <a:r>
              <a:rPr lang="en-US" sz="1350" dirty="0">
                <a:solidFill>
                  <a:prstClr val="black"/>
                </a:solidFill>
                <a:latin typeface="Georgia"/>
              </a:rPr>
              <a:t>(stage/discharge USGS </a:t>
            </a:r>
          </a:p>
          <a:p>
            <a:pPr defTabSz="685800">
              <a:defRPr/>
            </a:pPr>
            <a:r>
              <a:rPr lang="en-US" sz="1350" dirty="0">
                <a:solidFill>
                  <a:prstClr val="black"/>
                </a:solidFill>
                <a:latin typeface="Georgia"/>
              </a:rPr>
              <a:t>red circles)</a:t>
            </a:r>
          </a:p>
        </p:txBody>
      </p:sp>
      <p:sp>
        <p:nvSpPr>
          <p:cNvPr id="5" name="Oval 4"/>
          <p:cNvSpPr/>
          <p:nvPr/>
        </p:nvSpPr>
        <p:spPr>
          <a:xfrm>
            <a:off x="6201725" y="2285236"/>
            <a:ext cx="143490" cy="1374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Georgia"/>
            </a:endParaRPr>
          </a:p>
        </p:txBody>
      </p:sp>
      <p:pic>
        <p:nvPicPr>
          <p:cNvPr id="13" name="Picture 12"/>
          <p:cNvPicPr>
            <a:picLocks noChangeAspect="1"/>
          </p:cNvPicPr>
          <p:nvPr/>
        </p:nvPicPr>
        <p:blipFill>
          <a:blip r:embed="rId4"/>
          <a:stretch>
            <a:fillRect/>
          </a:stretch>
        </p:blipFill>
        <p:spPr>
          <a:xfrm>
            <a:off x="4957761" y="4057365"/>
            <a:ext cx="4220667" cy="1966856"/>
          </a:xfrm>
          <a:prstGeom prst="rect">
            <a:avLst/>
          </a:prstGeom>
          <a:solidFill>
            <a:schemeClr val="bg1"/>
          </a:solidFill>
        </p:spPr>
      </p:pic>
      <p:sp>
        <p:nvSpPr>
          <p:cNvPr id="14" name="TextBox 13"/>
          <p:cNvSpPr txBox="1"/>
          <p:nvPr/>
        </p:nvSpPr>
        <p:spPr>
          <a:xfrm>
            <a:off x="5509013" y="3364867"/>
            <a:ext cx="4355060" cy="715581"/>
          </a:xfrm>
          <a:prstGeom prst="rect">
            <a:avLst/>
          </a:prstGeom>
          <a:noFill/>
        </p:spPr>
        <p:txBody>
          <a:bodyPr wrap="square" rtlCol="0">
            <a:spAutoFit/>
          </a:bodyPr>
          <a:lstStyle/>
          <a:p>
            <a:pPr defTabSz="685800">
              <a:defRPr/>
            </a:pPr>
            <a:r>
              <a:rPr lang="en-US" sz="1350" b="1" dirty="0">
                <a:solidFill>
                  <a:prstClr val="black"/>
                </a:solidFill>
                <a:latin typeface="Georgia"/>
              </a:rPr>
              <a:t>Long-term flow records:</a:t>
            </a:r>
          </a:p>
          <a:p>
            <a:pPr defTabSz="685800">
              <a:defRPr/>
            </a:pPr>
            <a:r>
              <a:rPr lang="en-US" sz="1350" b="1" dirty="0">
                <a:solidFill>
                  <a:prstClr val="black"/>
                </a:solidFill>
                <a:latin typeface="Georgia"/>
              </a:rPr>
              <a:t>19 currently operational gages with </a:t>
            </a:r>
          </a:p>
          <a:p>
            <a:pPr marL="257175" indent="-257175" defTabSz="685800">
              <a:buFont typeface="Wingdings" panose="05000000000000000000" pitchFamily="2" charset="2"/>
              <a:buChar char="Ø"/>
              <a:defRPr/>
            </a:pPr>
            <a:r>
              <a:rPr lang="en-US" sz="1350" b="1" dirty="0">
                <a:solidFill>
                  <a:prstClr val="black"/>
                </a:solidFill>
                <a:latin typeface="Georgia"/>
              </a:rPr>
              <a:t>30 year records</a:t>
            </a:r>
          </a:p>
        </p:txBody>
      </p:sp>
      <p:sp>
        <p:nvSpPr>
          <p:cNvPr id="15" name="Rectangle 14"/>
          <p:cNvSpPr/>
          <p:nvPr/>
        </p:nvSpPr>
        <p:spPr>
          <a:xfrm>
            <a:off x="4533887" y="869933"/>
            <a:ext cx="4689104" cy="369332"/>
          </a:xfrm>
          <a:prstGeom prst="rect">
            <a:avLst/>
          </a:prstGeom>
        </p:spPr>
        <p:txBody>
          <a:bodyPr wrap="none">
            <a:spAutoFit/>
          </a:bodyPr>
          <a:lstStyle/>
          <a:p>
            <a:pPr defTabSz="685800">
              <a:defRPr/>
            </a:pPr>
            <a:r>
              <a:rPr lang="en-US" b="1" dirty="0">
                <a:solidFill>
                  <a:prstClr val="black"/>
                </a:solidFill>
                <a:latin typeface="Georgia"/>
              </a:rPr>
              <a:t>Streamflow and Stage Network- USGS</a:t>
            </a:r>
          </a:p>
        </p:txBody>
      </p:sp>
    </p:spTree>
    <p:extLst>
      <p:ext uri="{BB962C8B-B14F-4D97-AF65-F5344CB8AC3E}">
        <p14:creationId xmlns:p14="http://schemas.microsoft.com/office/powerpoint/2010/main" val="200514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9827</TotalTime>
  <Words>493</Words>
  <Application>Microsoft Office PowerPoint</Application>
  <PresentationFormat>On-screen Show (4:3)</PresentationFormat>
  <Paragraphs>52</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Cambria</vt:lpstr>
      <vt:lpstr>Constantia</vt:lpstr>
      <vt:lpstr>Georgia</vt:lpstr>
      <vt:lpstr>Times New Roman</vt:lpstr>
      <vt:lpstr>Wingdings</vt:lpstr>
      <vt:lpstr>Wingdings 2</vt:lpstr>
      <vt:lpstr>flow</vt:lpstr>
      <vt:lpstr>PowerPoint Presentation</vt:lpstr>
      <vt:lpstr>Coastal Plain Ecological Flows Evaluation Phase II Pilot </vt:lpstr>
      <vt:lpstr>Coastal Plain Ecological Flows Evaluation Phase II Pilot </vt:lpstr>
      <vt:lpstr>Next Steps:   </vt:lpstr>
      <vt:lpstr>USGS Streamflow and Stage Monitoring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Feken</dc:creator>
  <cp:lastModifiedBy>Feken, Stacey W</cp:lastModifiedBy>
  <cp:revision>414</cp:revision>
  <dcterms:created xsi:type="dcterms:W3CDTF">2013-05-13T11:16:44Z</dcterms:created>
  <dcterms:modified xsi:type="dcterms:W3CDTF">2020-11-05T05:20:45Z</dcterms:modified>
</cp:coreProperties>
</file>