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8" r:id="rId2"/>
    <p:sldId id="321" r:id="rId3"/>
    <p:sldId id="296" r:id="rId4"/>
    <p:sldId id="302" r:id="rId5"/>
    <p:sldId id="349" r:id="rId6"/>
    <p:sldId id="322" r:id="rId7"/>
    <p:sldId id="330" r:id="rId8"/>
    <p:sldId id="324" r:id="rId9"/>
    <p:sldId id="335" r:id="rId10"/>
    <p:sldId id="340" r:id="rId11"/>
    <p:sldId id="333" r:id="rId12"/>
    <p:sldId id="331" r:id="rId13"/>
    <p:sldId id="338" r:id="rId14"/>
    <p:sldId id="346" r:id="rId15"/>
    <p:sldId id="342" r:id="rId16"/>
    <p:sldId id="344" r:id="rId17"/>
    <p:sldId id="347" r:id="rId18"/>
    <p:sldId id="32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6"/>
    <a:srgbClr val="9BBB59"/>
    <a:srgbClr val="DCF1F7"/>
    <a:srgbClr val="007496"/>
    <a:srgbClr val="0087BD"/>
    <a:srgbClr val="9ED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BBF3D-C1E8-4179-B01B-5FE08906EDEA}" v="4386" dt="2018-09-07T11:32:53.4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1" autoAdjust="0"/>
    <p:restoredTop sz="60000" autoAdjust="0"/>
  </p:normalViewPr>
  <p:slideViewPr>
    <p:cSldViewPr>
      <p:cViewPr varScale="1">
        <p:scale>
          <a:sx n="74" d="100"/>
          <a:sy n="74" d="100"/>
        </p:scale>
        <p:origin x="3112"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C84E24-E3FE-4AFE-88DA-AD405BDBA9FC}" type="datetimeFigureOut">
              <a:rPr lang="en-US" smtClean="0"/>
              <a:t>1/24/20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1579D-8D9E-45F4-AE61-984B838FB372}" type="slidenum">
              <a:rPr lang="en-US" smtClean="0"/>
              <a:t>‹#›</a:t>
            </a:fld>
            <a:endParaRPr lang="en-US" dirty="0"/>
          </a:p>
        </p:txBody>
      </p:sp>
    </p:spTree>
    <p:extLst>
      <p:ext uri="{BB962C8B-B14F-4D97-AF65-F5344CB8AC3E}">
        <p14:creationId xmlns:p14="http://schemas.microsoft.com/office/powerpoint/2010/main" val="69462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1</a:t>
            </a:fld>
            <a:endParaRPr lang="en-US" dirty="0"/>
          </a:p>
        </p:txBody>
      </p:sp>
    </p:spTree>
    <p:extLst>
      <p:ext uri="{BB962C8B-B14F-4D97-AF65-F5344CB8AC3E}">
        <p14:creationId xmlns:p14="http://schemas.microsoft.com/office/powerpoint/2010/main" val="234307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TN relies on a tag-team of water quality standards, and a permitting requirement for any water withdrawals that will alter the properties of the source stream.</a:t>
            </a:r>
          </a:p>
        </p:txBody>
      </p:sp>
      <p:sp>
        <p:nvSpPr>
          <p:cNvPr id="4" name="Slide Number Placeholder 3"/>
          <p:cNvSpPr>
            <a:spLocks noGrp="1"/>
          </p:cNvSpPr>
          <p:nvPr>
            <p:ph type="sldNum" sz="quarter" idx="10"/>
          </p:nvPr>
        </p:nvSpPr>
        <p:spPr/>
        <p:txBody>
          <a:bodyPr/>
          <a:lstStyle/>
          <a:p>
            <a:fld id="{3651579D-8D9E-45F4-AE61-984B838FB372}" type="slidenum">
              <a:rPr lang="en-US" smtClean="0"/>
              <a:t>10</a:t>
            </a:fld>
            <a:endParaRPr lang="en-US" dirty="0"/>
          </a:p>
        </p:txBody>
      </p:sp>
    </p:spTree>
    <p:extLst>
      <p:ext uri="{BB962C8B-B14F-4D97-AF65-F5344CB8AC3E}">
        <p14:creationId xmlns:p14="http://schemas.microsoft.com/office/powerpoint/2010/main" val="213513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credit: Tennessee State Parks</a:t>
            </a:r>
          </a:p>
          <a:p>
            <a:r>
              <a:rPr lang="en-US" baseline="0" dirty="0"/>
              <a:t>This is the Harpeth River. It’s story illustrates both the power and the weaknesses of the Clean Water Act based approach.</a:t>
            </a:r>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11</a:t>
            </a:fld>
            <a:endParaRPr lang="en-US" dirty="0"/>
          </a:p>
        </p:txBody>
      </p:sp>
    </p:spTree>
    <p:extLst>
      <p:ext uri="{BB962C8B-B14F-4D97-AF65-F5344CB8AC3E}">
        <p14:creationId xmlns:p14="http://schemas.microsoft.com/office/powerpoint/2010/main" val="67145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12</a:t>
            </a:fld>
            <a:endParaRPr lang="en-US" dirty="0"/>
          </a:p>
        </p:txBody>
      </p:sp>
    </p:spTree>
    <p:extLst>
      <p:ext uri="{BB962C8B-B14F-4D97-AF65-F5344CB8AC3E}">
        <p14:creationId xmlns:p14="http://schemas.microsoft.com/office/powerpoint/2010/main" val="261983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Stan Meiburg is the Chair of the EMC</a:t>
            </a:r>
          </a:p>
          <a:p>
            <a:r>
              <a:rPr lang="en-US" dirty="0"/>
              <a:t>Suzanne Lazorick is a pediatrician from ECU; she is the vice-chair; she</a:t>
            </a:r>
            <a:r>
              <a:rPr lang="en-US" baseline="0" dirty="0"/>
              <a:t> has previously chaired the Water Allocation Committee and has become knowledgeable about flow issues.</a:t>
            </a:r>
          </a:p>
          <a:p>
            <a:r>
              <a:rPr lang="en-US" baseline="0" dirty="0"/>
              <a:t>John McAdams, new to the EMC as of July 2017, is the new chair of the Water Allocation Committee</a:t>
            </a:r>
          </a:p>
          <a:p>
            <a:r>
              <a:rPr lang="en-US" baseline="0" dirty="0"/>
              <a:t>Mitch Gillespie, House appointee, was one of the legislators who sponsored the 2010 bill establishing the EFSAB.</a:t>
            </a:r>
          </a:p>
          <a:p>
            <a:r>
              <a:rPr lang="en-US" baseline="0" dirty="0"/>
              <a:t>Donald van der </a:t>
            </a:r>
            <a:r>
              <a:rPr lang="en-US" baseline="0" dirty="0" err="1"/>
              <a:t>Vaart</a:t>
            </a:r>
            <a:r>
              <a:rPr lang="en-US" baseline="0" dirty="0"/>
              <a:t>, Senate appointee, was a former Secretary of the Environment for the last two years of the </a:t>
            </a:r>
            <a:r>
              <a:rPr lang="en-US" baseline="0" dirty="0" err="1"/>
              <a:t>McCrory</a:t>
            </a:r>
            <a:r>
              <a:rPr lang="en-US" baseline="0" dirty="0"/>
              <a:t> Administration.</a:t>
            </a:r>
          </a:p>
          <a:p>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17</a:t>
            </a:fld>
            <a:endParaRPr lang="en-US" dirty="0"/>
          </a:p>
        </p:txBody>
      </p:sp>
    </p:spTree>
    <p:extLst>
      <p:ext uri="{BB962C8B-B14F-4D97-AF65-F5344CB8AC3E}">
        <p14:creationId xmlns:p14="http://schemas.microsoft.com/office/powerpoint/2010/main" val="3755958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1579D-8D9E-45F4-AE61-984B838FB3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81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2</a:t>
            </a:fld>
            <a:endParaRPr lang="en-US" dirty="0"/>
          </a:p>
        </p:txBody>
      </p:sp>
    </p:spTree>
    <p:extLst>
      <p:ext uri="{BB962C8B-B14F-4D97-AF65-F5344CB8AC3E}">
        <p14:creationId xmlns:p14="http://schemas.microsoft.com/office/powerpoint/2010/main" val="16884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Southeast a region of increasing water stress</a:t>
            </a:r>
            <a:r>
              <a:rPr lang="en-US" baseline="0" dirty="0"/>
              <a:t> – both from high flows and low flows – impervious surfaces/development patterns, population growth, reservoir mgmt. – add to that climate change w more intense flood and droughts – need to address through policy and practice</a:t>
            </a:r>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3</a:t>
            </a:fld>
            <a:endParaRPr lang="en-US" dirty="0"/>
          </a:p>
        </p:txBody>
      </p:sp>
    </p:spTree>
    <p:extLst>
      <p:ext uri="{BB962C8B-B14F-4D97-AF65-F5344CB8AC3E}">
        <p14:creationId xmlns:p14="http://schemas.microsoft.com/office/powerpoint/2010/main" val="45703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the analysis did – research and overview of 5 SE states; overview of laws and policies – interviews w practiioners; external review; updated report this year</a:t>
            </a:r>
          </a:p>
          <a:p>
            <a:endParaRPr lang="en-US" baseline="0" dirty="0"/>
          </a:p>
          <a:p>
            <a:pPr marL="457200" indent="-457200">
              <a:buFont typeface="Arial" panose="020B0604020202020204" pitchFamily="34" charset="0"/>
              <a:buChar char="•"/>
            </a:pPr>
            <a:r>
              <a:rPr lang="en-US" sz="3200" dirty="0"/>
              <a:t>Policy analysis</a:t>
            </a:r>
          </a:p>
          <a:p>
            <a:pPr marL="914400" lvl="1" indent="-457200">
              <a:buFont typeface="Arial" panose="020B0604020202020204" pitchFamily="34" charset="0"/>
              <a:buChar char="•"/>
            </a:pPr>
            <a:r>
              <a:rPr lang="en-US" sz="3200" dirty="0"/>
              <a:t>Research</a:t>
            </a:r>
          </a:p>
          <a:p>
            <a:pPr marL="914400" lvl="1" indent="-457200">
              <a:buFont typeface="Arial" panose="020B0604020202020204" pitchFamily="34" charset="0"/>
              <a:buChar char="•"/>
            </a:pPr>
            <a:r>
              <a:rPr lang="en-US" sz="3200" dirty="0"/>
              <a:t>Interviews</a:t>
            </a:r>
          </a:p>
          <a:p>
            <a:pPr marL="914400" lvl="1" indent="-457200">
              <a:buFont typeface="Arial" panose="020B0604020202020204" pitchFamily="34" charset="0"/>
              <a:buChar char="•"/>
            </a:pPr>
            <a:r>
              <a:rPr lang="en-US" sz="3200" dirty="0"/>
              <a:t>Review</a:t>
            </a:r>
          </a:p>
          <a:p>
            <a:pPr marL="914400" lvl="1" indent="-457200">
              <a:buFont typeface="Arial" panose="020B0604020202020204" pitchFamily="34" charset="0"/>
              <a:buChar char="•"/>
            </a:pPr>
            <a:r>
              <a:rPr lang="en-US" sz="3200" dirty="0"/>
              <a:t>Refinement</a:t>
            </a:r>
          </a:p>
          <a:p>
            <a:pPr marL="457200" indent="-457200">
              <a:buFont typeface="Arial" panose="020B0604020202020204" pitchFamily="34" charset="0"/>
              <a:buChar char="•"/>
            </a:pPr>
            <a:r>
              <a:rPr lang="en-US" sz="3200" dirty="0"/>
              <a:t>Resources, examples, models</a:t>
            </a:r>
          </a:p>
          <a:p>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4</a:t>
            </a:fld>
            <a:endParaRPr lang="en-US" dirty="0"/>
          </a:p>
        </p:txBody>
      </p:sp>
    </p:spTree>
    <p:extLst>
      <p:ext uri="{BB962C8B-B14F-4D97-AF65-F5344CB8AC3E}">
        <p14:creationId xmlns:p14="http://schemas.microsoft.com/office/powerpoint/2010/main" val="52250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analysis 2019 UPDATE – focus on state policies as there was a gap there – local and federal also important</a:t>
            </a:r>
            <a:r>
              <a:rPr lang="en-US" baseline="0" dirty="0"/>
              <a:t> </a:t>
            </a:r>
          </a:p>
          <a:p>
            <a:endParaRPr lang="en-US" dirty="0"/>
          </a:p>
          <a:p>
            <a:pPr marL="171450" indent="-171450">
              <a:buFont typeface="Arial" panose="020B0604020202020204" pitchFamily="34" charset="0"/>
              <a:buChar char="•"/>
            </a:pPr>
            <a:r>
              <a:rPr lang="en-US" dirty="0"/>
              <a:t>Explain policy categories – all of them affect flows in some way – high and low flows</a:t>
            </a:r>
          </a:p>
          <a:p>
            <a:pPr marL="171450" indent="-171450">
              <a:buFont typeface="Arial" panose="020B0604020202020204" pitchFamily="34" charset="0"/>
              <a:buChar char="•"/>
            </a:pPr>
            <a:r>
              <a:rPr lang="en-US" dirty="0"/>
              <a:t>SE – still much room for improvement</a:t>
            </a:r>
          </a:p>
          <a:p>
            <a:pPr marL="171450" indent="-171450">
              <a:buFont typeface="Arial" panose="020B0604020202020204" pitchFamily="34" charset="0"/>
              <a:buChar char="•"/>
            </a:pPr>
            <a:r>
              <a:rPr lang="en-US" dirty="0"/>
              <a:t>But some greens!</a:t>
            </a:r>
          </a:p>
          <a:p>
            <a:pPr marL="171450" indent="-171450">
              <a:buFont typeface="Arial" panose="020B0604020202020204" pitchFamily="34" charset="0"/>
              <a:buChar char="•"/>
            </a:pPr>
            <a:r>
              <a:rPr lang="en-US" dirty="0"/>
              <a:t>NC – IBT evaluation – AND – doesn’t show up on its own here,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North Carolina has the strongest interbasin transfer policies in the southeast</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Other states having some policy in place but with significant opportunities to strengthen and improve them.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NC – IBT – strong but questions – recent case where judge ruled in favor of downstream city – RECORD was there b/c of law….</a:t>
            </a:r>
            <a:endParaRPr lang="en-US" u="sng" baseline="0" dirty="0"/>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But see next slide</a:t>
            </a:r>
          </a:p>
        </p:txBody>
      </p:sp>
      <p:sp>
        <p:nvSpPr>
          <p:cNvPr id="4" name="Slide Number Placeholder 3"/>
          <p:cNvSpPr>
            <a:spLocks noGrp="1"/>
          </p:cNvSpPr>
          <p:nvPr>
            <p:ph type="sldNum" sz="quarter" idx="10"/>
          </p:nvPr>
        </p:nvSpPr>
        <p:spPr/>
        <p:txBody>
          <a:bodyPr/>
          <a:lstStyle/>
          <a:p>
            <a:fld id="{3651579D-8D9E-45F4-AE61-984B838FB372}" type="slidenum">
              <a:rPr lang="en-US" smtClean="0"/>
              <a:t>5</a:t>
            </a:fld>
            <a:endParaRPr lang="en-US" dirty="0"/>
          </a:p>
        </p:txBody>
      </p:sp>
    </p:spTree>
    <p:extLst>
      <p:ext uri="{BB962C8B-B14F-4D97-AF65-F5344CB8AC3E}">
        <p14:creationId xmlns:p14="http://schemas.microsoft.com/office/powerpoint/2010/main" val="392470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 Process to establish ecological flow criteria</a:t>
            </a:r>
            <a:r>
              <a:rPr lang="en-US" baseline="0" dirty="0"/>
              <a:t> via EFSAB – strong process with good result – application still pending for the most part</a:t>
            </a:r>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6</a:t>
            </a:fld>
            <a:endParaRPr lang="en-US" dirty="0"/>
          </a:p>
        </p:txBody>
      </p:sp>
    </p:spTree>
    <p:extLst>
      <p:ext uri="{BB962C8B-B14F-4D97-AF65-F5344CB8AC3E}">
        <p14:creationId xmlns:p14="http://schemas.microsoft.com/office/powerpoint/2010/main" val="3592724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No permit requirements in NC or AL – water law – still traditional riparian, so limited</a:t>
            </a:r>
          </a:p>
          <a:p>
            <a:pPr lvl="1"/>
            <a:r>
              <a:rPr lang="en-US" baseline="0" dirty="0"/>
              <a:t>AL: </a:t>
            </a:r>
            <a:r>
              <a:rPr lang="en-US" sz="1200" kern="1200" dirty="0">
                <a:solidFill>
                  <a:schemeClr val="tx1"/>
                </a:solidFill>
                <a:effectLst/>
                <a:latin typeface="+mn-lt"/>
                <a:ea typeface="+mn-ea"/>
                <a:cs typeface="+mn-cs"/>
              </a:rPr>
              <a:t>registration for water withdrawals is required for public water systems; self-supplied users of ground water or surface water; and users, including irrigators, who have the capacity to withdraw greater than 100,000 gallons per day (GPD)</a:t>
            </a:r>
          </a:p>
          <a:p>
            <a:pPr lvl="2"/>
            <a:r>
              <a:rPr lang="en-US" sz="1200" kern="1200" dirty="0">
                <a:solidFill>
                  <a:schemeClr val="tx1"/>
                </a:solidFill>
                <a:effectLst/>
                <a:latin typeface="+mn-lt"/>
                <a:ea typeface="+mn-ea"/>
                <a:cs typeface="+mn-cs"/>
              </a:rPr>
              <a:t>GW: Minimum Registered Withdrawal - 100,000 GPD and 50 GPM (only coastal)</a:t>
            </a:r>
          </a:p>
          <a:p>
            <a:pPr lvl="1"/>
            <a:r>
              <a:rPr lang="en-US" baseline="0" dirty="0"/>
              <a:t>NC: </a:t>
            </a:r>
            <a:r>
              <a:rPr lang="en-US" sz="1200" kern="1200" dirty="0">
                <a:solidFill>
                  <a:schemeClr val="tx1"/>
                </a:solidFill>
                <a:effectLst/>
                <a:latin typeface="+mn-lt"/>
                <a:ea typeface="+mn-ea"/>
                <a:cs typeface="+mn-cs"/>
              </a:rPr>
              <a:t>certain withdrawals are required to register while others are encouraged to do so but are otherwise exempt</a:t>
            </a:r>
          </a:p>
          <a:p>
            <a:pPr lvl="2"/>
            <a:r>
              <a:rPr lang="en-US" sz="1200" u="none" kern="1200" dirty="0">
                <a:solidFill>
                  <a:schemeClr val="tx1"/>
                </a:solidFill>
                <a:effectLst/>
                <a:latin typeface="+mn-lt"/>
                <a:ea typeface="+mn-ea"/>
                <a:cs typeface="+mn-cs"/>
              </a:rPr>
              <a:t>GW: </a:t>
            </a:r>
            <a:r>
              <a:rPr lang="en-US" sz="1200" kern="1200" dirty="0">
                <a:solidFill>
                  <a:schemeClr val="tx1"/>
                </a:solidFill>
                <a:effectLst/>
                <a:latin typeface="+mn-lt"/>
                <a:ea typeface="+mn-ea"/>
                <a:cs typeface="+mn-cs"/>
              </a:rPr>
              <a:t>Minimum Registered Withdrawal - 100,000 GPD</a:t>
            </a:r>
          </a:p>
          <a:p>
            <a:pPr lvl="2"/>
            <a:r>
              <a:rPr lang="en-US"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GA, SC, and TN have programs to </a:t>
            </a:r>
            <a:r>
              <a:rPr lang="en-US" sz="1200" u="sng" kern="1200" dirty="0">
                <a:solidFill>
                  <a:schemeClr val="tx1"/>
                </a:solidFill>
                <a:effectLst/>
                <a:latin typeface="+mn-lt"/>
                <a:ea typeface="+mn-ea"/>
                <a:cs typeface="+mn-cs"/>
              </a:rPr>
              <a:t>permit withdrawals</a:t>
            </a:r>
            <a:r>
              <a:rPr lang="en-US" sz="1200" kern="1200" dirty="0">
                <a:solidFill>
                  <a:schemeClr val="tx1"/>
                </a:solidFill>
                <a:effectLst/>
                <a:latin typeface="+mn-lt"/>
                <a:ea typeface="+mn-ea"/>
                <a:cs typeface="+mn-cs"/>
              </a:rPr>
              <a:t> with conditions or limits, mostly for surface waters. </a:t>
            </a:r>
          </a:p>
          <a:p>
            <a:pPr lvl="1"/>
            <a:r>
              <a:rPr lang="en-US" baseline="0" dirty="0"/>
              <a:t>GA: </a:t>
            </a:r>
            <a:r>
              <a:rPr lang="en-US" sz="1200" kern="1200" dirty="0">
                <a:solidFill>
                  <a:schemeClr val="tx1"/>
                </a:solidFill>
                <a:effectLst/>
                <a:latin typeface="+mn-lt"/>
                <a:ea typeface="+mn-ea"/>
                <a:cs typeface="+mn-cs"/>
              </a:rPr>
              <a:t>requires withdrawal permits for any surface water withdrawal, diversion, or impoundment greater than 100,000 GPD on monthly average with some exemptions</a:t>
            </a:r>
          </a:p>
          <a:p>
            <a:pPr lvl="2"/>
            <a:r>
              <a:rPr lang="en-US" sz="1200" kern="1200" dirty="0">
                <a:solidFill>
                  <a:schemeClr val="tx1"/>
                </a:solidFill>
                <a:effectLst/>
                <a:latin typeface="+mn-lt"/>
                <a:ea typeface="+mn-ea"/>
                <a:cs typeface="+mn-cs"/>
              </a:rPr>
              <a:t>GW: Minimum Withdrawal to Trigger Permit Requirement - 100,000 GPD on a monthly average</a:t>
            </a:r>
          </a:p>
          <a:p>
            <a:pPr lvl="2"/>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SC: require any non-agricultural withdrawer who extracts three million gallons or more in any one month to apply for and receive a permit.  These permitting requirements do not apply to agricultural users, who are only required to register their use of 3,000,000 gallons during any one month.</a:t>
            </a:r>
          </a:p>
          <a:p>
            <a:pPr lvl="2"/>
            <a:r>
              <a:rPr lang="en-US" sz="1200" u="sng" kern="1200" dirty="0">
                <a:solidFill>
                  <a:schemeClr val="tx1"/>
                </a:solidFill>
                <a:effectLst/>
                <a:latin typeface="+mn-lt"/>
                <a:ea typeface="+mn-ea"/>
                <a:cs typeface="+mn-cs"/>
              </a:rPr>
              <a:t>GW</a:t>
            </a:r>
            <a:r>
              <a:rPr lang="en-US" sz="1200" kern="1200" dirty="0">
                <a:solidFill>
                  <a:schemeClr val="tx1"/>
                </a:solidFill>
                <a:effectLst/>
                <a:latin typeface="+mn-lt"/>
                <a:ea typeface="+mn-ea"/>
                <a:cs typeface="+mn-cs"/>
              </a:rPr>
              <a:t>: Minimum Registered Withdrawal - 3 MGM outside of Capacity Use Area/ Minimum Withdrawal to Trigger Permit Requirement - 100,000 GPD (3 MGM) in a Capacity Use Area</a:t>
            </a:r>
          </a:p>
          <a:p>
            <a:pPr lvl="2"/>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TN: water withdrawals fall under two main programs: Aquatic Resource Alteration Permit (ARAP) and registration of recurring withdrawals of either surface water or ground water over 10,000 GPD through Tennessee’s Water Information Act</a:t>
            </a:r>
          </a:p>
          <a:p>
            <a:pPr lvl="2"/>
            <a:r>
              <a:rPr lang="en-US" sz="1200" u="sng" kern="1200" dirty="0">
                <a:solidFill>
                  <a:schemeClr val="tx1"/>
                </a:solidFill>
                <a:effectLst/>
                <a:latin typeface="+mn-lt"/>
                <a:ea typeface="+mn-ea"/>
                <a:cs typeface="+mn-cs"/>
              </a:rPr>
              <a:t>GW</a:t>
            </a:r>
            <a:r>
              <a:rPr lang="en-US" sz="1200" kern="1200" dirty="0">
                <a:solidFill>
                  <a:schemeClr val="tx1"/>
                </a:solidFill>
                <a:effectLst/>
                <a:latin typeface="+mn-lt"/>
                <a:ea typeface="+mn-ea"/>
                <a:cs typeface="+mn-cs"/>
              </a:rPr>
              <a:t>: Minimum Registered Withdrawal - 10,000 GPD/ Minimum Withdrawal to Trigger Permit Requirement - Withdrawals that alter the source stream (ARAP)</a:t>
            </a:r>
            <a:endParaRPr lang="en-US" sz="1200" kern="1200" baseline="0" dirty="0">
              <a:solidFill>
                <a:schemeClr val="tx1"/>
              </a:solidFill>
              <a:effectLst/>
              <a:latin typeface="+mn-lt"/>
              <a:ea typeface="+mn-ea"/>
              <a:cs typeface="+mn-cs"/>
            </a:endParaRPr>
          </a:p>
          <a:p>
            <a:pPr lvl="2"/>
            <a:endParaRPr lang="en-US" baseline="0" dirty="0"/>
          </a:p>
          <a:p>
            <a:pPr marL="171450" indent="-171450">
              <a:buFontTx/>
              <a:buChar char="-"/>
            </a:pPr>
            <a:r>
              <a:rPr lang="en-US" baseline="0" dirty="0"/>
              <a:t>Agriculture is largely exempt or treated lightly across the SE in terms of supply issues – although some places like GA do have withdrawal requirements that include some ag – important to address going forward given that ag is a consumptive use</a:t>
            </a:r>
          </a:p>
          <a:p>
            <a:pPr marL="171450" indent="-171450">
              <a:buFontTx/>
              <a:buChar char="-"/>
            </a:pPr>
            <a:r>
              <a:rPr lang="en-US" baseline="0" dirty="0"/>
              <a:t>Even in states like NC w/o withdrawals – some provisions that can be used to protect resources and limit withdrawals</a:t>
            </a:r>
          </a:p>
          <a:p>
            <a:pPr marL="171450" indent="-171450">
              <a:buFontTx/>
              <a:buChar char="-"/>
            </a:pPr>
            <a:r>
              <a:rPr lang="en-US" baseline="0" dirty="0"/>
              <a:t>Bright spots – GA – moved to regulated riparian in the 1970s so has had a permitting system for a good while – explain </a:t>
            </a:r>
          </a:p>
          <a:p>
            <a:pPr marL="171450" indent="-171450">
              <a:buFontTx/>
              <a:buChar char="-"/>
            </a:pPr>
            <a:endParaRPr lang="en-US" baseline="0" dirty="0"/>
          </a:p>
          <a:p>
            <a:pPr marL="171450" indent="-171450">
              <a:buFontTx/>
              <a:buChar char="-"/>
            </a:pPr>
            <a:r>
              <a:rPr lang="en-US" baseline="0" dirty="0"/>
              <a:t>TN uses CWA as part of withdrawals requirements – WILL DISCUSS ON SLIDE AFTER NEXT</a:t>
            </a:r>
          </a:p>
          <a:p>
            <a:pPr marL="0" indent="0">
              <a:buFontTx/>
              <a:buNone/>
            </a:pPr>
            <a:endParaRPr lang="en-US" baseline="0" dirty="0"/>
          </a:p>
          <a:p>
            <a:pPr marL="0" indent="0">
              <a:buFontTx/>
              <a:buNone/>
            </a:pPr>
            <a:r>
              <a:rPr lang="en-US" baseline="0" dirty="0"/>
              <a:t>NA - </a:t>
            </a:r>
          </a:p>
          <a:p>
            <a:pPr marL="0" indent="0">
              <a:buFontTx/>
              <a:buNone/>
            </a:pPr>
            <a:endParaRPr lang="en-US" baseline="0" dirty="0"/>
          </a:p>
          <a:p>
            <a:pPr marL="0" indent="0">
              <a:buFontTx/>
              <a:buNone/>
            </a:pPr>
            <a:r>
              <a:rPr lang="en-US" baseline="0" dirty="0"/>
              <a:t>Michigan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Link water withdrawals to environmental impacts on stream flows.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fulfill the intent of the Great Lakes Compact to protect the region’s water resources, Michigan passed legislation that prohibits new, large water withdrawals from causing an “adverse resource impact” on state waters.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Using a scientific approach with stakeholder collaboration, the state developed an assessment process based on ecological response curves to determine the impact of proposed water withdrawals on streams.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From there, streams were classified by zones A-D reflecting different degrees of sensitivity to flow reduction;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zone A stream withdrawals are allowed</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withdrawals from zone D streams are not allowed due to predictions of adverse impact.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 intermediate zones, water conservation or other measures may be required.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Potential water withdrawal applicants can easily determine whether their proposed withdrawal location and amount will negatively impact the local stream by using the Water Withdrawal Assessment Process and Internet Screening Tool</a:t>
            </a:r>
          </a:p>
          <a:p>
            <a:pPr marL="0" lv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lvl="0" indent="0">
              <a:buFont typeface="Arial" panose="020B0604020202020204" pitchFamily="34" charset="0"/>
              <a:buNone/>
            </a:pPr>
            <a:r>
              <a:rPr lang="en-US" sz="1200" b="0" i="0" u="none" strike="noStrike" kern="1200" baseline="0" dirty="0">
                <a:solidFill>
                  <a:schemeClr val="tx1"/>
                </a:solidFill>
                <a:latin typeface="+mn-lt"/>
                <a:ea typeface="+mn-ea"/>
                <a:cs typeface="+mn-cs"/>
              </a:rPr>
              <a:t>Florida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Florida law requires the state’s water management districts or the Florida Department of Environmental Protection to establish minimum flows and levels (MFLs) for aquifers, surface watercourses, and other surface water bodies, to identify the limits at which further withdrawals would be significantly harmful to the water resources or ecology of the area.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Waterbodies and their adopted minimum flows and levels, as well as those that are currently being developed or planning to be developed, are put on a Minimum Flows and Levels Priority List and Schedule.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Waterbodies are placed on the list based upon their importance to the state or region and the potential for adverse impacts associated with water use.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Peer review and stakeholder input are utilized to establish minimum flows and levels and to define what would constitute “significant harm.”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flows or levels are, or are expected to be, below established minimum flows or levels, the water management district develops and implements a recovery or prevention strategy.</a:t>
            </a:r>
          </a:p>
        </p:txBody>
      </p:sp>
      <p:sp>
        <p:nvSpPr>
          <p:cNvPr id="4" name="Slide Number Placeholder 3"/>
          <p:cNvSpPr>
            <a:spLocks noGrp="1"/>
          </p:cNvSpPr>
          <p:nvPr>
            <p:ph type="sldNum" sz="quarter" idx="10"/>
          </p:nvPr>
        </p:nvSpPr>
        <p:spPr/>
        <p:txBody>
          <a:bodyPr/>
          <a:lstStyle/>
          <a:p>
            <a:fld id="{3651579D-8D9E-45F4-AE61-984B838FB372}" type="slidenum">
              <a:rPr lang="en-US" smtClean="0"/>
              <a:t>7</a:t>
            </a:fld>
            <a:endParaRPr lang="en-US" dirty="0"/>
          </a:p>
        </p:txBody>
      </p:sp>
    </p:spTree>
    <p:extLst>
      <p:ext uri="{BB962C8B-B14F-4D97-AF65-F5344CB8AC3E}">
        <p14:creationId xmlns:p14="http://schemas.microsoft.com/office/powerpoint/2010/main" val="344205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a:t>
            </a:r>
            <a:r>
              <a:rPr lang="en-US" baseline="0" dirty="0"/>
              <a:t> will require a move to regulated riparianism – move to administrative state, authority to state to regulate, set conditions, etc.</a:t>
            </a:r>
            <a:endParaRPr lang="en-US" dirty="0"/>
          </a:p>
        </p:txBody>
      </p:sp>
      <p:sp>
        <p:nvSpPr>
          <p:cNvPr id="4" name="Slide Number Placeholder 3"/>
          <p:cNvSpPr>
            <a:spLocks noGrp="1"/>
          </p:cNvSpPr>
          <p:nvPr>
            <p:ph type="sldNum" sz="quarter" idx="10"/>
          </p:nvPr>
        </p:nvSpPr>
        <p:spPr/>
        <p:txBody>
          <a:bodyPr/>
          <a:lstStyle/>
          <a:p>
            <a:fld id="{3651579D-8D9E-45F4-AE61-984B838FB372}" type="slidenum">
              <a:rPr lang="en-US" smtClean="0"/>
              <a:t>8</a:t>
            </a:fld>
            <a:endParaRPr lang="en-US" dirty="0"/>
          </a:p>
        </p:txBody>
      </p:sp>
    </p:spTree>
    <p:extLst>
      <p:ext uri="{BB962C8B-B14F-4D97-AF65-F5344CB8AC3E}">
        <p14:creationId xmlns:p14="http://schemas.microsoft.com/office/powerpoint/2010/main" val="307335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 and Disadvantages</a:t>
            </a:r>
            <a:r>
              <a:rPr lang="en-US" baseline="0" dirty="0"/>
              <a:t> to both approaches – water withdrawal and wqs (see chart in paper)</a:t>
            </a:r>
          </a:p>
          <a:p>
            <a:endParaRPr lang="en-US" baseline="0" dirty="0"/>
          </a:p>
        </p:txBody>
      </p:sp>
      <p:sp>
        <p:nvSpPr>
          <p:cNvPr id="4" name="Slide Number Placeholder 3"/>
          <p:cNvSpPr>
            <a:spLocks noGrp="1"/>
          </p:cNvSpPr>
          <p:nvPr>
            <p:ph type="sldNum" sz="quarter" idx="10"/>
          </p:nvPr>
        </p:nvSpPr>
        <p:spPr/>
        <p:txBody>
          <a:bodyPr/>
          <a:lstStyle/>
          <a:p>
            <a:fld id="{3651579D-8D9E-45F4-AE61-984B838FB372}" type="slidenum">
              <a:rPr lang="en-US" smtClean="0"/>
              <a:t>9</a:t>
            </a:fld>
            <a:endParaRPr lang="en-US" dirty="0"/>
          </a:p>
        </p:txBody>
      </p:sp>
    </p:spTree>
    <p:extLst>
      <p:ext uri="{BB962C8B-B14F-4D97-AF65-F5344CB8AC3E}">
        <p14:creationId xmlns:p14="http://schemas.microsoft.com/office/powerpoint/2010/main" val="163390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4AFC32-9991-4ECB-B444-CC65995DCBD4}"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11380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AFC32-9991-4ECB-B444-CC65995DCBD4}"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239534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AFC32-9991-4ECB-B444-CC65995DCBD4}"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672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AFC32-9991-4ECB-B444-CC65995DCBD4}"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426608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AFC32-9991-4ECB-B444-CC65995DCBD4}"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241210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4AFC32-9991-4ECB-B444-CC65995DCBD4}" type="datetimeFigureOut">
              <a:rPr lang="en-US" smtClean="0"/>
              <a:t>1/24/20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278133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4AFC32-9991-4ECB-B444-CC65995DCBD4}" type="datetimeFigureOut">
              <a:rPr lang="en-US" smtClean="0"/>
              <a:t>1/24/20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262139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4AFC32-9991-4ECB-B444-CC65995DCBD4}" type="datetimeFigureOut">
              <a:rPr lang="en-US" smtClean="0"/>
              <a:t>1/24/20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156146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AFC32-9991-4ECB-B444-CC65995DCBD4}" type="datetimeFigureOut">
              <a:rPr lang="en-US" smtClean="0"/>
              <a:t>1/24/20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4045159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AFC32-9991-4ECB-B444-CC65995DCBD4}" type="datetimeFigureOut">
              <a:rPr lang="en-US" smtClean="0"/>
              <a:t>1/24/20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290031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AFC32-9991-4ECB-B444-CC65995DCBD4}" type="datetimeFigureOut">
              <a:rPr lang="en-US" smtClean="0"/>
              <a:t>1/24/20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AE833C-6F4A-4AA6-B3D7-963CB930A1AB}" type="slidenum">
              <a:rPr lang="en-US" smtClean="0"/>
              <a:t>‹#›</a:t>
            </a:fld>
            <a:endParaRPr lang="en-US" dirty="0"/>
          </a:p>
        </p:txBody>
      </p:sp>
    </p:spTree>
    <p:extLst>
      <p:ext uri="{BB962C8B-B14F-4D97-AF65-F5344CB8AC3E}">
        <p14:creationId xmlns:p14="http://schemas.microsoft.com/office/powerpoint/2010/main" val="101141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AFC32-9991-4ECB-B444-CC65995DCBD4}" type="datetimeFigureOut">
              <a:rPr lang="en-US" smtClean="0"/>
              <a:t>1/24/20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E833C-6F4A-4AA6-B3D7-963CB930A1AB}" type="slidenum">
              <a:rPr lang="en-US" smtClean="0"/>
              <a:t>‹#›</a:t>
            </a:fld>
            <a:endParaRPr lang="en-US" dirty="0"/>
          </a:p>
        </p:txBody>
      </p:sp>
    </p:spTree>
    <p:extLst>
      <p:ext uri="{BB962C8B-B14F-4D97-AF65-F5344CB8AC3E}">
        <p14:creationId xmlns:p14="http://schemas.microsoft.com/office/powerpoint/2010/main" val="262375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www.rivernetwork.org/resource/protecting-restoring-flows-southeastern-riv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kbaer\Desktop\14536971675_7a2a1e6f4f_o.jpg">
            <a:extLst>
              <a:ext uri="{FF2B5EF4-FFF2-40B4-BE49-F238E27FC236}">
                <a16:creationId xmlns:a16="http://schemas.microsoft.com/office/drawing/2014/main" id="{ACF44FDD-D27E-4E40-9D7D-CEF6976FAED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039" r="-31"/>
          <a:stretch/>
        </p:blipFill>
        <p:spPr bwMode="auto">
          <a:xfrm>
            <a:off x="4648200" y="1535181"/>
            <a:ext cx="4513507" cy="27062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38199" y="4844534"/>
            <a:ext cx="7467601" cy="1600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Katherine Baer, River Network &amp; </a:t>
            </a:r>
          </a:p>
          <a:p>
            <a:r>
              <a:rPr lang="en-US" sz="2400" b="1" dirty="0">
                <a:solidFill>
                  <a:schemeClr val="tx1"/>
                </a:solidFill>
              </a:rPr>
              <a:t>Grady McCallie, North Carolina Conservation Network</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6046309"/>
            <a:ext cx="1600200" cy="728662"/>
          </a:xfrm>
          <a:prstGeom prst="rect">
            <a:avLst/>
          </a:prstGeom>
        </p:spPr>
      </p:pic>
      <p:pic>
        <p:nvPicPr>
          <p:cNvPr id="11" name="Picture 10" descr="A body of water surrounded by trees&#10;&#10;Description generated with very high confidence">
            <a:extLst>
              <a:ext uri="{FF2B5EF4-FFF2-40B4-BE49-F238E27FC236}">
                <a16:creationId xmlns:a16="http://schemas.microsoft.com/office/drawing/2014/main" id="{5799C32D-1DDA-476F-A2C0-9046838121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67134" y="0"/>
            <a:ext cx="4822052" cy="2133600"/>
          </a:xfrm>
          <a:prstGeom prst="rect">
            <a:avLst/>
          </a:prstGeom>
        </p:spPr>
      </p:pic>
      <p:pic>
        <p:nvPicPr>
          <p:cNvPr id="12" name="Picture 7" descr="C:\Users\kbaer\Desktop\01.06.Cosby_Creek_TN_photo USFS.jpg">
            <a:extLst>
              <a:ext uri="{FF2B5EF4-FFF2-40B4-BE49-F238E27FC236}">
                <a16:creationId xmlns:a16="http://schemas.microsoft.com/office/drawing/2014/main" id="{9C86B2B2-6511-44F9-9497-95997D7C18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996957"/>
            <a:ext cx="4671881" cy="22983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kbaer\Desktop\canoe dog16247969708_48aa777dbc_o.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0243" y="-72147"/>
            <a:ext cx="4608231" cy="32283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664" y="4040438"/>
            <a:ext cx="9261211" cy="1096565"/>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496"/>
              </a:solidFill>
            </a:endParaRPr>
          </a:p>
        </p:txBody>
      </p:sp>
      <p:sp>
        <p:nvSpPr>
          <p:cNvPr id="7" name="TextBox 6"/>
          <p:cNvSpPr txBox="1"/>
          <p:nvPr/>
        </p:nvSpPr>
        <p:spPr>
          <a:xfrm>
            <a:off x="59852" y="4198205"/>
            <a:ext cx="9176696" cy="830997"/>
          </a:xfrm>
          <a:prstGeom prst="rect">
            <a:avLst/>
          </a:prstGeom>
          <a:solidFill>
            <a:schemeClr val="tx2">
              <a:lumMod val="75000"/>
            </a:schemeClr>
          </a:solidFill>
        </p:spPr>
        <p:txBody>
          <a:bodyPr wrap="square" rtlCol="0">
            <a:spAutoFit/>
          </a:bodyPr>
          <a:lstStyle/>
          <a:p>
            <a:pPr algn="ctr"/>
            <a:r>
              <a:rPr lang="en-US" sz="2400" b="1" dirty="0">
                <a:solidFill>
                  <a:schemeClr val="bg1"/>
                </a:solidFill>
                <a:latin typeface="Source Sans Pro" panose="020B0503030403020204" pitchFamily="34" charset="0"/>
              </a:rPr>
              <a:t>Protecting and Restoring Flows in Our Southeastern Rivers:</a:t>
            </a:r>
          </a:p>
          <a:p>
            <a:pPr algn="ctr"/>
            <a:r>
              <a:rPr lang="en-US" sz="2400" b="1" dirty="0">
                <a:solidFill>
                  <a:schemeClr val="bg1"/>
                </a:solidFill>
                <a:latin typeface="Source Sans Pro" panose="020B0503030403020204" pitchFamily="34" charset="0"/>
              </a:rPr>
              <a:t> A Synthesis of State Policies for Water Security and Sustainability</a:t>
            </a:r>
          </a:p>
        </p:txBody>
      </p:sp>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714121" y="5556569"/>
            <a:ext cx="1183358" cy="1183358"/>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7536" b="17449"/>
          <a:stretch/>
        </p:blipFill>
        <p:spPr>
          <a:xfrm>
            <a:off x="0" y="5486400"/>
            <a:ext cx="9144000" cy="1524000"/>
          </a:xfrm>
          <a:prstGeom prst="rect">
            <a:avLst/>
          </a:prstGeom>
        </p:spPr>
      </p:pic>
      <p:sp>
        <p:nvSpPr>
          <p:cNvPr id="2" name="Title 1"/>
          <p:cNvSpPr>
            <a:spLocks noGrp="1"/>
          </p:cNvSpPr>
          <p:nvPr>
            <p:ph type="title"/>
          </p:nvPr>
        </p:nvSpPr>
        <p:spPr>
          <a:xfrm>
            <a:off x="609600" y="152400"/>
            <a:ext cx="8229600" cy="1143000"/>
          </a:xfrm>
        </p:spPr>
        <p:txBody>
          <a:bodyPr/>
          <a:lstStyle/>
          <a:p>
            <a:r>
              <a:rPr lang="en-US" dirty="0">
                <a:solidFill>
                  <a:schemeClr val="bg1"/>
                </a:solidFill>
              </a:rPr>
              <a:t>Policies for Flow Protection</a:t>
            </a:r>
            <a:endParaRPr lang="en-US" dirty="0"/>
          </a:p>
        </p:txBody>
      </p:sp>
      <p:grpSp>
        <p:nvGrpSpPr>
          <p:cNvPr id="9" name="Group 8"/>
          <p:cNvGrpSpPr/>
          <p:nvPr/>
        </p:nvGrpSpPr>
        <p:grpSpPr>
          <a:xfrm>
            <a:off x="0" y="-135655"/>
            <a:ext cx="9144000" cy="1447800"/>
            <a:chOff x="0" y="0"/>
            <a:chExt cx="9144000" cy="1428929"/>
          </a:xfrm>
        </p:grpSpPr>
        <p:sp>
          <p:nvSpPr>
            <p:cNvPr id="10" name="Rectangle 9"/>
            <p:cNvSpPr/>
            <p:nvPr/>
          </p:nvSpPr>
          <p:spPr>
            <a:xfrm>
              <a:off x="0" y="0"/>
              <a:ext cx="9144000" cy="1428929"/>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81000" y="114299"/>
              <a:ext cx="8229600" cy="1063177"/>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Policy option: Clean Water Act standards</a:t>
              </a:r>
            </a:p>
            <a:p>
              <a:r>
                <a:rPr lang="en-US" sz="3200" b="1" dirty="0">
                  <a:solidFill>
                    <a:srgbClr val="DCF1F7"/>
                  </a:solidFill>
                  <a:latin typeface="Source Sans Pro" charset="0"/>
                  <a:ea typeface="Source Sans Pro" charset="0"/>
                  <a:cs typeface="Source Sans Pro" charset="0"/>
                </a:rPr>
                <a:t>What Tennessee does</a:t>
              </a:r>
            </a:p>
          </p:txBody>
        </p:sp>
      </p:grpSp>
      <p:sp>
        <p:nvSpPr>
          <p:cNvPr id="3" name="Content Placeholder 2"/>
          <p:cNvSpPr>
            <a:spLocks noGrp="1"/>
          </p:cNvSpPr>
          <p:nvPr>
            <p:ph idx="1"/>
          </p:nvPr>
        </p:nvSpPr>
        <p:spPr>
          <a:xfrm>
            <a:off x="640422" y="1676400"/>
            <a:ext cx="7924800" cy="4038600"/>
          </a:xfrm>
        </p:spPr>
        <p:txBody>
          <a:bodyPr>
            <a:normAutofit/>
          </a:bodyPr>
          <a:lstStyle/>
          <a:p>
            <a:pPr marL="0" indent="0">
              <a:buNone/>
            </a:pPr>
            <a:r>
              <a:rPr lang="en-US" sz="2000" dirty="0"/>
              <a:t>Water quality criteria – narrative standard:</a:t>
            </a:r>
          </a:p>
          <a:p>
            <a:pPr marL="0" indent="0">
              <a:buNone/>
            </a:pPr>
            <a:endParaRPr lang="en-US" sz="800" dirty="0"/>
          </a:p>
          <a:p>
            <a:pPr marL="0" indent="0">
              <a:buNone/>
            </a:pPr>
            <a:r>
              <a:rPr lang="en-US" sz="2000" dirty="0"/>
              <a:t>‘waters </a:t>
            </a:r>
            <a:r>
              <a:rPr lang="en-US" sz="2000" dirty="0">
                <a:solidFill>
                  <a:srgbClr val="0087B6"/>
                </a:solidFill>
              </a:rPr>
              <a:t>shall not be modified </a:t>
            </a:r>
            <a:r>
              <a:rPr lang="en-US" sz="2000" dirty="0"/>
              <a:t>through the addition of pollutants or </a:t>
            </a:r>
            <a:r>
              <a:rPr lang="en-US" sz="2000" dirty="0">
                <a:solidFill>
                  <a:srgbClr val="0087B6"/>
                </a:solidFill>
              </a:rPr>
              <a:t>through physical alteration</a:t>
            </a:r>
            <a:r>
              <a:rPr lang="en-US" sz="2000" dirty="0"/>
              <a:t> to the extent that the diversity and/or productivity of aquatic biota within the receiving waters are substantially decreased’ 						TCR&amp;R 0400-40-03-.03(3)(m)</a:t>
            </a:r>
          </a:p>
          <a:p>
            <a:pPr marL="0" indent="0">
              <a:buNone/>
            </a:pPr>
            <a:endParaRPr lang="en-US" sz="1600" dirty="0"/>
          </a:p>
          <a:p>
            <a:pPr marL="0" indent="0">
              <a:buNone/>
            </a:pPr>
            <a:r>
              <a:rPr lang="en-US" sz="2000" dirty="0"/>
              <a:t>Aquatic resource alteration permit:</a:t>
            </a:r>
          </a:p>
          <a:p>
            <a:pPr marL="0" indent="0">
              <a:buNone/>
            </a:pPr>
            <a:endParaRPr lang="en-US" sz="800" dirty="0"/>
          </a:p>
          <a:p>
            <a:pPr marL="0" indent="0">
              <a:buNone/>
            </a:pPr>
            <a:r>
              <a:rPr lang="en-US" sz="2000" dirty="0"/>
              <a:t>‘An  </a:t>
            </a:r>
            <a:r>
              <a:rPr lang="en-US" sz="2000" dirty="0">
                <a:solidFill>
                  <a:srgbClr val="0087B6"/>
                </a:solidFill>
              </a:rPr>
              <a:t>Individual  Permit  is  required  for  water  withdrawals</a:t>
            </a:r>
            <a:r>
              <a:rPr lang="en-US" sz="2000" dirty="0"/>
              <a:t>  which  will  or  will  likely  result  in  </a:t>
            </a:r>
            <a:r>
              <a:rPr lang="en-US" sz="2000" dirty="0">
                <a:solidFill>
                  <a:srgbClr val="0087B6"/>
                </a:solidFill>
              </a:rPr>
              <a:t>alteration</a:t>
            </a:r>
            <a:r>
              <a:rPr lang="en-US" sz="2000" dirty="0"/>
              <a:t> of the properties of the source stream.’</a:t>
            </a:r>
          </a:p>
          <a:p>
            <a:pPr marL="0" indent="0">
              <a:buNone/>
            </a:pPr>
            <a:r>
              <a:rPr lang="en-US" sz="2000" dirty="0"/>
              <a:t>					TCR&amp;R 0400-40-07-.04(5)(c)</a:t>
            </a:r>
          </a:p>
        </p:txBody>
      </p:sp>
    </p:spTree>
    <p:extLst>
      <p:ext uri="{BB962C8B-B14F-4D97-AF65-F5344CB8AC3E}">
        <p14:creationId xmlns:p14="http://schemas.microsoft.com/office/powerpoint/2010/main" val="253427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131"/>
                    </a14:imgEffect>
                    <a14:imgEffect>
                      <a14:saturation sat="108000"/>
                    </a14:imgEffect>
                  </a14:imgLayer>
                </a14:imgProps>
              </a:ext>
              <a:ext uri="{28A0092B-C50C-407E-A947-70E740481C1C}">
                <a14:useLocalDpi xmlns:a14="http://schemas.microsoft.com/office/drawing/2010/main" val="0"/>
              </a:ext>
            </a:extLst>
          </a:blip>
          <a:srcRect l="2941" r="8823"/>
          <a:stretch/>
        </p:blipFill>
        <p:spPr>
          <a:xfrm>
            <a:off x="0" y="1417320"/>
            <a:ext cx="9144000" cy="5440680"/>
          </a:xfrm>
          <a:prstGeom prst="rect">
            <a:avLst/>
          </a:prstGeom>
        </p:spPr>
      </p:pic>
      <p:grpSp>
        <p:nvGrpSpPr>
          <p:cNvPr id="2" name="Group 1"/>
          <p:cNvGrpSpPr/>
          <p:nvPr/>
        </p:nvGrpSpPr>
        <p:grpSpPr>
          <a:xfrm>
            <a:off x="0" y="0"/>
            <a:ext cx="9144000" cy="1428929"/>
            <a:chOff x="0" y="0"/>
            <a:chExt cx="9144000" cy="1428929"/>
          </a:xfrm>
          <a:solidFill>
            <a:schemeClr val="tx2">
              <a:lumMod val="75000"/>
            </a:schemeClr>
          </a:solidFill>
        </p:grpSpPr>
        <p:sp>
          <p:nvSpPr>
            <p:cNvPr id="7" name="Rectangle 6"/>
            <p:cNvSpPr/>
            <p:nvPr/>
          </p:nvSpPr>
          <p:spPr>
            <a:xfrm>
              <a:off x="0" y="0"/>
              <a:ext cx="9144000" cy="142892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114299"/>
              <a:ext cx="8229600" cy="1077218"/>
            </a:xfrm>
            <a:prstGeom prst="rect">
              <a:avLst/>
            </a:prstGeom>
            <a:grpFill/>
          </p:spPr>
          <p:txBody>
            <a:bodyPr wrap="square" rtlCol="0">
              <a:spAutoFit/>
            </a:bodyPr>
            <a:lstStyle/>
            <a:p>
              <a:r>
                <a:rPr lang="en-US" sz="3200" b="1" dirty="0">
                  <a:solidFill>
                    <a:srgbClr val="DCF1F7"/>
                  </a:solidFill>
                  <a:latin typeface="Source Sans Pro" charset="0"/>
                  <a:ea typeface="Source Sans Pro" charset="0"/>
                  <a:cs typeface="Source Sans Pro" charset="0"/>
                </a:rPr>
                <a:t>Policy option: Clean Water Act standards </a:t>
              </a:r>
            </a:p>
            <a:p>
              <a:r>
                <a:rPr lang="en-US" sz="3200" b="1" dirty="0">
                  <a:solidFill>
                    <a:srgbClr val="DCF1F7"/>
                  </a:solidFill>
                  <a:latin typeface="Source Sans Pro" charset="0"/>
                  <a:ea typeface="Source Sans Pro" charset="0"/>
                  <a:cs typeface="Source Sans Pro" charset="0"/>
                </a:rPr>
                <a:t>The Harpeth River</a:t>
              </a:r>
            </a:p>
          </p:txBody>
        </p:sp>
      </p:grpSp>
    </p:spTree>
    <p:extLst>
      <p:ext uri="{BB962C8B-B14F-4D97-AF65-F5344CB8AC3E}">
        <p14:creationId xmlns:p14="http://schemas.microsoft.com/office/powerpoint/2010/main" val="2520993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75432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1" y="249824"/>
            <a:ext cx="8686800" cy="1077218"/>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Policy option: stormwater management </a:t>
            </a:r>
          </a:p>
          <a:p>
            <a:r>
              <a:rPr lang="en-US" sz="3200" b="1" dirty="0">
                <a:solidFill>
                  <a:srgbClr val="DCF1F7"/>
                </a:solidFill>
                <a:latin typeface="Source Sans Pro" charset="0"/>
                <a:ea typeface="Source Sans Pro" charset="0"/>
                <a:cs typeface="Source Sans Pro" charset="0"/>
              </a:rPr>
              <a:t>Green stormwater infrastructure</a:t>
            </a:r>
          </a:p>
        </p:txBody>
      </p:sp>
      <p:pic>
        <p:nvPicPr>
          <p:cNvPr id="5"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 y="2209800"/>
            <a:ext cx="8991600" cy="72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arkingswale_applied ec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126" y="380452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aingarden_fu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82620" y="3804520"/>
            <a:ext cx="3563471" cy="2543736"/>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p:cNvPicPr>
            <a:picLocks noChangeAspect="1"/>
          </p:cNvPicPr>
          <p:nvPr/>
        </p:nvPicPr>
        <p:blipFill rotWithShape="1">
          <a:blip r:embed="rId6"/>
          <a:srcRect l="11111" t="74938" r="11111" b="8845"/>
          <a:stretch/>
        </p:blipFill>
        <p:spPr>
          <a:xfrm>
            <a:off x="152401" y="2932036"/>
            <a:ext cx="8839200" cy="801764"/>
          </a:xfrm>
          <a:prstGeom prst="rect">
            <a:avLst/>
          </a:prstGeom>
        </p:spPr>
      </p:pic>
    </p:spTree>
    <p:extLst>
      <p:ext uri="{BB962C8B-B14F-4D97-AF65-F5344CB8AC3E}">
        <p14:creationId xmlns:p14="http://schemas.microsoft.com/office/powerpoint/2010/main" val="339722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75432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249362"/>
          </a:xfrm>
        </p:spPr>
        <p:txBody>
          <a:bodyPr>
            <a:normAutofit/>
          </a:bodyPr>
          <a:lstStyle/>
          <a:p>
            <a:pPr algn="l"/>
            <a:r>
              <a:rPr lang="en-US" sz="3200" b="1" dirty="0">
                <a:solidFill>
                  <a:srgbClr val="DCF1F7"/>
                </a:solidFill>
                <a:latin typeface="Source Sans Pro" charset="0"/>
                <a:ea typeface="Source Sans Pro" charset="0"/>
                <a:cs typeface="Source Sans Pro" charset="0"/>
              </a:rPr>
              <a:t>Policy option: stormwater management </a:t>
            </a:r>
            <a:br>
              <a:rPr lang="en-US" sz="3200" b="1" dirty="0">
                <a:solidFill>
                  <a:srgbClr val="DCF1F7"/>
                </a:solidFill>
                <a:latin typeface="Source Sans Pro" charset="0"/>
                <a:ea typeface="Source Sans Pro" charset="0"/>
                <a:cs typeface="Source Sans Pro" charset="0"/>
              </a:rPr>
            </a:br>
            <a:r>
              <a:rPr lang="en-US" sz="3200" b="1" dirty="0">
                <a:solidFill>
                  <a:srgbClr val="DCF1F7"/>
                </a:solidFill>
                <a:latin typeface="Source Sans Pro"/>
              </a:rPr>
              <a:t>SC vs. NC language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9005956"/>
              </p:ext>
            </p:extLst>
          </p:nvPr>
        </p:nvGraphicFramePr>
        <p:xfrm>
          <a:off x="838201" y="2286000"/>
          <a:ext cx="7543800" cy="3479800"/>
        </p:xfrm>
        <a:graphic>
          <a:graphicData uri="http://schemas.openxmlformats.org/drawingml/2006/table">
            <a:tbl>
              <a:tblPr firstRow="1" bandRow="1">
                <a:tableStyleId>{5C22544A-7EE6-4342-B048-85BDC9FD1C3A}</a:tableStyleId>
              </a:tblPr>
              <a:tblGrid>
                <a:gridCol w="3348092">
                  <a:extLst>
                    <a:ext uri="{9D8B030D-6E8A-4147-A177-3AD203B41FA5}">
                      <a16:colId xmlns:a16="http://schemas.microsoft.com/office/drawing/2014/main" val="383002156"/>
                    </a:ext>
                  </a:extLst>
                </a:gridCol>
                <a:gridCol w="838199">
                  <a:extLst>
                    <a:ext uri="{9D8B030D-6E8A-4147-A177-3AD203B41FA5}">
                      <a16:colId xmlns:a16="http://schemas.microsoft.com/office/drawing/2014/main" val="2725740127"/>
                    </a:ext>
                  </a:extLst>
                </a:gridCol>
                <a:gridCol w="3357509">
                  <a:extLst>
                    <a:ext uri="{9D8B030D-6E8A-4147-A177-3AD203B41FA5}">
                      <a16:colId xmlns:a16="http://schemas.microsoft.com/office/drawing/2014/main" val="2117286062"/>
                    </a:ext>
                  </a:extLst>
                </a:gridCol>
              </a:tblGrid>
              <a:tr h="370840">
                <a:tc>
                  <a:txBody>
                    <a:bodyPr/>
                    <a:lstStyle/>
                    <a:p>
                      <a:r>
                        <a:rPr lang="en-US" dirty="0"/>
                        <a:t>South Carolina</a:t>
                      </a:r>
                    </a:p>
                  </a:txBody>
                  <a:tcPr>
                    <a:solidFill>
                      <a:srgbClr val="9BBB59"/>
                    </a:solidFill>
                  </a:tcPr>
                </a:tc>
                <a:tc>
                  <a:txBody>
                    <a:bodyPr/>
                    <a:lstStyle/>
                    <a:p>
                      <a:endParaRPr lang="en-US" dirty="0"/>
                    </a:p>
                  </a:txBody>
                  <a:tcPr>
                    <a:solidFill>
                      <a:srgbClr val="9BBB59"/>
                    </a:solidFill>
                  </a:tcPr>
                </a:tc>
                <a:tc>
                  <a:txBody>
                    <a:bodyPr/>
                    <a:lstStyle/>
                    <a:p>
                      <a:r>
                        <a:rPr lang="en-US" dirty="0"/>
                        <a:t>North Carolina</a:t>
                      </a:r>
                    </a:p>
                  </a:txBody>
                  <a:tcPr>
                    <a:solidFill>
                      <a:srgbClr val="9BBB59"/>
                    </a:solidFill>
                  </a:tcPr>
                </a:tc>
                <a:extLst>
                  <a:ext uri="{0D108BD9-81ED-4DB2-BD59-A6C34878D82A}">
                    <a16:rowId xmlns:a16="http://schemas.microsoft.com/office/drawing/2014/main" val="1211010394"/>
                  </a:ext>
                </a:extLst>
              </a:tr>
              <a:tr h="370840">
                <a:tc>
                  <a:txBody>
                    <a:bodyPr/>
                    <a:lstStyle/>
                    <a:p>
                      <a:r>
                        <a:rPr lang="en-US" dirty="0"/>
                        <a:t>MS4 general permit 4.2.5.2.2:  </a:t>
                      </a:r>
                    </a:p>
                    <a:p>
                      <a:r>
                        <a:rPr lang="en-US" dirty="0"/>
                        <a:t>Local ordinances must:</a:t>
                      </a:r>
                    </a:p>
                    <a:p>
                      <a:r>
                        <a:rPr lang="en-US" dirty="0"/>
                        <a:t>“demonstrate the runoff reduction and pollutant removal necessary to </a:t>
                      </a:r>
                      <a:r>
                        <a:rPr lang="en-US" dirty="0">
                          <a:solidFill>
                            <a:srgbClr val="0087B6"/>
                          </a:solidFill>
                        </a:rPr>
                        <a:t>approximate pre-development conditions</a:t>
                      </a:r>
                      <a:r>
                        <a:rPr lang="en-US" dirty="0"/>
                        <a:t> to the [maximum extent practicable] and to protect water quality. The first inch of runoff must be addressed.”</a:t>
                      </a:r>
                    </a:p>
                    <a:p>
                      <a:endParaRPr lang="en-US" dirty="0"/>
                    </a:p>
                  </a:txBody>
                  <a:tcPr>
                    <a:solidFill>
                      <a:schemeClr val="bg2"/>
                    </a:solidFill>
                  </a:tcPr>
                </a:tc>
                <a:tc>
                  <a:txBody>
                    <a:bodyPr/>
                    <a:lstStyle/>
                    <a:p>
                      <a:endParaRPr lang="en-US" dirty="0"/>
                    </a:p>
                  </a:txBody>
                  <a:tcPr>
                    <a:solidFill>
                      <a:schemeClr val="bg2"/>
                    </a:solidFill>
                  </a:tcPr>
                </a:tc>
                <a:tc>
                  <a:txBody>
                    <a:bodyPr/>
                    <a:lstStyle/>
                    <a:p>
                      <a:r>
                        <a:rPr lang="en-US" dirty="0"/>
                        <a:t>15A NCAC</a:t>
                      </a:r>
                      <a:r>
                        <a:rPr lang="en-US" baseline="0" dirty="0"/>
                        <a:t> 02H .1017 (5):</a:t>
                      </a:r>
                    </a:p>
                    <a:p>
                      <a:r>
                        <a:rPr lang="en-US" sz="1800" b="0" i="0" u="none" strike="noStrike" kern="1200" baseline="0" dirty="0">
                          <a:solidFill>
                            <a:schemeClr val="dk1"/>
                          </a:solidFill>
                          <a:latin typeface="+mn-lt"/>
                          <a:ea typeface="+mn-ea"/>
                          <a:cs typeface="+mn-cs"/>
                        </a:rPr>
                        <a:t>Required storm depth. For high density projects designed to achieve runoff treatment, the required storm depth shall be one inch. </a:t>
                      </a:r>
                      <a:r>
                        <a:rPr lang="en-US" sz="1800" b="0" i="0" u="none" strike="noStrike" kern="1200" baseline="0" dirty="0">
                          <a:solidFill>
                            <a:srgbClr val="0087B6"/>
                          </a:solidFill>
                          <a:latin typeface="+mn-lt"/>
                          <a:ea typeface="+mn-ea"/>
                          <a:cs typeface="+mn-cs"/>
                        </a:rPr>
                        <a:t>Applicants shall have the option to design projects to achieve "runoff volume match" in lieu of "runoff treatment" </a:t>
                      </a:r>
                      <a:r>
                        <a:rPr lang="en-US" sz="1800" b="0" i="0" u="none" strike="noStrike" kern="1200" baseline="0" dirty="0">
                          <a:solidFill>
                            <a:schemeClr val="dk1"/>
                          </a:solidFill>
                          <a:latin typeface="+mn-lt"/>
                          <a:ea typeface="+mn-ea"/>
                          <a:cs typeface="+mn-cs"/>
                        </a:rPr>
                        <a:t>as those terms are defined in Rule .1002 of this Section. </a:t>
                      </a:r>
                      <a:endParaRPr lang="en-US" dirty="0"/>
                    </a:p>
                  </a:txBody>
                  <a:tcPr>
                    <a:solidFill>
                      <a:schemeClr val="bg2"/>
                    </a:solidFill>
                  </a:tcPr>
                </a:tc>
                <a:extLst>
                  <a:ext uri="{0D108BD9-81ED-4DB2-BD59-A6C34878D82A}">
                    <a16:rowId xmlns:a16="http://schemas.microsoft.com/office/drawing/2014/main" val="2430751151"/>
                  </a:ext>
                </a:extLst>
              </a:tr>
            </a:tbl>
          </a:graphicData>
        </a:graphic>
      </p:graphicFrame>
    </p:spTree>
    <p:extLst>
      <p:ext uri="{BB962C8B-B14F-4D97-AF65-F5344CB8AC3E}">
        <p14:creationId xmlns:p14="http://schemas.microsoft.com/office/powerpoint/2010/main" val="289574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75432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249362"/>
          </a:xfrm>
        </p:spPr>
        <p:txBody>
          <a:bodyPr>
            <a:normAutofit/>
          </a:bodyPr>
          <a:lstStyle/>
          <a:p>
            <a:pPr algn="l"/>
            <a:r>
              <a:rPr lang="en-US" sz="3200" b="1" dirty="0">
                <a:solidFill>
                  <a:srgbClr val="DCF1F7"/>
                </a:solidFill>
                <a:latin typeface="Source Sans Pro" charset="0"/>
                <a:ea typeface="Source Sans Pro" charset="0"/>
                <a:cs typeface="Source Sans Pro" charset="0"/>
              </a:rPr>
              <a:t>North Carolina: mandate to model flows</a:t>
            </a:r>
            <a:endParaRPr lang="en-US" sz="3200" b="1" dirty="0">
              <a:solidFill>
                <a:srgbClr val="DCF1F7"/>
              </a:solidFill>
              <a:latin typeface="Source Sans Pro"/>
            </a:endParaRPr>
          </a:p>
        </p:txBody>
      </p:sp>
      <p:sp>
        <p:nvSpPr>
          <p:cNvPr id="8" name="TextBox 7"/>
          <p:cNvSpPr txBox="1"/>
          <p:nvPr/>
        </p:nvSpPr>
        <p:spPr>
          <a:xfrm>
            <a:off x="3276600" y="2105085"/>
            <a:ext cx="5715000" cy="4370427"/>
          </a:xfrm>
          <a:prstGeom prst="rect">
            <a:avLst/>
          </a:prstGeom>
          <a:noFill/>
        </p:spPr>
        <p:txBody>
          <a:bodyPr wrap="square" rtlCol="0">
            <a:spAutoFit/>
          </a:bodyPr>
          <a:lstStyle/>
          <a:p>
            <a:r>
              <a:rPr lang="en-US" sz="2000" b="1" dirty="0"/>
              <a:t>SL2010-143, Improve River Basin Modelling</a:t>
            </a:r>
          </a:p>
          <a:p>
            <a:endParaRPr lang="en-US" sz="2000" dirty="0"/>
          </a:p>
          <a:p>
            <a:r>
              <a:rPr lang="en-US" sz="2000" dirty="0"/>
              <a:t>State must create flow models for each basin.</a:t>
            </a:r>
          </a:p>
          <a:p>
            <a:endParaRPr lang="en-US" sz="2000" dirty="0"/>
          </a:p>
          <a:p>
            <a:r>
              <a:rPr lang="en-US" sz="2000" dirty="0"/>
              <a:t>Models must be designed to predict:</a:t>
            </a:r>
          </a:p>
          <a:p>
            <a:pPr marL="285750" indent="-285750">
              <a:buFont typeface="Arial" panose="020B0604020202020204" pitchFamily="34" charset="0"/>
              <a:buChar char="•"/>
            </a:pPr>
            <a:r>
              <a:rPr lang="en-US" sz="2000" dirty="0">
                <a:solidFill>
                  <a:schemeClr val="accent2">
                    <a:lumMod val="75000"/>
                  </a:schemeClr>
                </a:solidFill>
              </a:rPr>
              <a:t>When yields will no longer meet all needs.</a:t>
            </a:r>
          </a:p>
          <a:p>
            <a:pPr marL="285750" indent="-285750">
              <a:buFont typeface="Arial" panose="020B0604020202020204" pitchFamily="34" charset="0"/>
              <a:buChar char="•"/>
            </a:pPr>
            <a:r>
              <a:rPr lang="en-US" sz="2000" dirty="0">
                <a:solidFill>
                  <a:schemeClr val="accent2">
                    <a:lumMod val="75000"/>
                  </a:schemeClr>
                </a:solidFill>
              </a:rPr>
              <a:t>When yields will no longer meet ‘essential’ needs.</a:t>
            </a:r>
          </a:p>
          <a:p>
            <a:pPr marL="285750" indent="-285750">
              <a:buFont typeface="Arial" panose="020B0604020202020204" pitchFamily="34" charset="0"/>
              <a:buChar char="•"/>
            </a:pPr>
            <a:r>
              <a:rPr lang="en-US" sz="2000" dirty="0">
                <a:solidFill>
                  <a:schemeClr val="accent2">
                    <a:lumMod val="75000"/>
                  </a:schemeClr>
                </a:solidFill>
              </a:rPr>
              <a:t>Adverse impacts to ‘ecological flows’.</a:t>
            </a:r>
          </a:p>
          <a:p>
            <a:pPr marL="285750" indent="-285750">
              <a:buFont typeface="Arial" panose="020B0604020202020204" pitchFamily="34" charset="0"/>
              <a:buChar char="•"/>
            </a:pPr>
            <a:endParaRPr lang="en-US" sz="2000" dirty="0"/>
          </a:p>
          <a:p>
            <a:r>
              <a:rPr lang="en-US" sz="2000" dirty="0"/>
              <a:t>Explicitly non-regulatory.</a:t>
            </a:r>
          </a:p>
          <a:p>
            <a:endParaRPr lang="en-US" sz="2000" dirty="0"/>
          </a:p>
          <a:p>
            <a:r>
              <a:rPr lang="en-US" sz="2000" dirty="0"/>
              <a:t>Definition of ‘ecological integrity’ codified </a:t>
            </a:r>
          </a:p>
          <a:p>
            <a:r>
              <a:rPr lang="en-US" sz="2000" dirty="0"/>
              <a:t>     at NCGS 143-355(o)(1)(b).</a:t>
            </a:r>
          </a:p>
          <a:p>
            <a:endParaRPr lang="en-US" dirty="0"/>
          </a:p>
        </p:txBody>
      </p:sp>
      <p:pic>
        <p:nvPicPr>
          <p:cNvPr id="9" name="Picture 8"/>
          <p:cNvPicPr>
            <a:picLocks noChangeAspect="1"/>
          </p:cNvPicPr>
          <p:nvPr/>
        </p:nvPicPr>
        <p:blipFill rotWithShape="1">
          <a:blip r:embed="rId2"/>
          <a:srcRect l="4747"/>
          <a:stretch/>
        </p:blipFill>
        <p:spPr>
          <a:xfrm>
            <a:off x="0" y="1754326"/>
            <a:ext cx="3057977" cy="5103674"/>
          </a:xfrm>
          <a:prstGeom prst="rect">
            <a:avLst/>
          </a:prstGeom>
        </p:spPr>
      </p:pic>
    </p:spTree>
    <p:extLst>
      <p:ext uri="{BB962C8B-B14F-4D97-AF65-F5344CB8AC3E}">
        <p14:creationId xmlns:p14="http://schemas.microsoft.com/office/powerpoint/2010/main" val="1952567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75432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249362"/>
          </a:xfrm>
        </p:spPr>
        <p:txBody>
          <a:bodyPr>
            <a:normAutofit/>
          </a:bodyPr>
          <a:lstStyle/>
          <a:p>
            <a:pPr algn="l"/>
            <a:r>
              <a:rPr lang="en-US" sz="2800" b="1" dirty="0">
                <a:solidFill>
                  <a:srgbClr val="DCF1F7"/>
                </a:solidFill>
                <a:latin typeface="Source Sans Pro"/>
              </a:rPr>
              <a:t>North Carolina: EFSAB recommendations</a:t>
            </a:r>
          </a:p>
        </p:txBody>
      </p:sp>
      <p:sp>
        <p:nvSpPr>
          <p:cNvPr id="3" name="Content Placeholder 2"/>
          <p:cNvSpPr>
            <a:spLocks noGrp="1"/>
          </p:cNvSpPr>
          <p:nvPr>
            <p:ph idx="1"/>
          </p:nvPr>
        </p:nvSpPr>
        <p:spPr>
          <a:xfrm>
            <a:off x="4273850" y="2005392"/>
            <a:ext cx="4897016" cy="4525963"/>
          </a:xfrm>
        </p:spPr>
        <p:txBody>
          <a:bodyPr>
            <a:normAutofit fontScale="92500" lnSpcReduction="20000"/>
          </a:bodyPr>
          <a:lstStyle/>
          <a:p>
            <a:r>
              <a:rPr lang="en-US" sz="2400" dirty="0"/>
              <a:t>Methods for evaluating ecological impacts of flows.</a:t>
            </a:r>
          </a:p>
          <a:p>
            <a:endParaRPr lang="en-US" sz="1200" dirty="0"/>
          </a:p>
          <a:p>
            <a:r>
              <a:rPr lang="en-US" sz="2400" dirty="0"/>
              <a:t>Recommendations:</a:t>
            </a:r>
          </a:p>
          <a:p>
            <a:pPr lvl="1"/>
            <a:r>
              <a:rPr lang="en-US" sz="2000" dirty="0"/>
              <a:t>80% -90% flow by with a critical low flow component. </a:t>
            </a:r>
          </a:p>
          <a:p>
            <a:pPr lvl="1"/>
            <a:r>
              <a:rPr lang="en-US" sz="2000" dirty="0"/>
              <a:t>Evaluate flows with biological response monitoring; any change in fish or aquatic insect index of greater than 5% to 10% should trigger closer study.</a:t>
            </a:r>
          </a:p>
          <a:p>
            <a:pPr lvl="1"/>
            <a:r>
              <a:rPr lang="en-US" sz="2000" dirty="0"/>
              <a:t>Additional study needed for headwaters, coastal plain, large rivers.</a:t>
            </a:r>
          </a:p>
          <a:p>
            <a:endParaRPr lang="en-US" sz="1200" dirty="0"/>
          </a:p>
          <a:p>
            <a:r>
              <a:rPr lang="en-US" sz="2400" dirty="0"/>
              <a:t>Rule of thumb:</a:t>
            </a:r>
          </a:p>
          <a:p>
            <a:pPr lvl="1"/>
            <a:r>
              <a:rPr lang="en-US" sz="2000" dirty="0"/>
              <a:t>Fast approval for less than 15% cumulative withdrawal from 201 baseline.</a:t>
            </a:r>
          </a:p>
        </p:txBody>
      </p:sp>
      <p:pic>
        <p:nvPicPr>
          <p:cNvPr id="5" name="Picture 4"/>
          <p:cNvPicPr>
            <a:picLocks noChangeAspect="1"/>
          </p:cNvPicPr>
          <p:nvPr/>
        </p:nvPicPr>
        <p:blipFill>
          <a:blip r:embed="rId2"/>
          <a:stretch>
            <a:fillRect/>
          </a:stretch>
        </p:blipFill>
        <p:spPr>
          <a:xfrm>
            <a:off x="152400" y="2590800"/>
            <a:ext cx="4054351" cy="2968450"/>
          </a:xfrm>
          <a:prstGeom prst="rect">
            <a:avLst/>
          </a:prstGeom>
        </p:spPr>
      </p:pic>
    </p:spTree>
    <p:extLst>
      <p:ext uri="{BB962C8B-B14F-4D97-AF65-F5344CB8AC3E}">
        <p14:creationId xmlns:p14="http://schemas.microsoft.com/office/powerpoint/2010/main" val="718426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75432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249362"/>
          </a:xfrm>
        </p:spPr>
        <p:txBody>
          <a:bodyPr>
            <a:normAutofit/>
          </a:bodyPr>
          <a:lstStyle/>
          <a:p>
            <a:pPr algn="l"/>
            <a:r>
              <a:rPr lang="en-US" sz="2800" b="1" dirty="0">
                <a:solidFill>
                  <a:srgbClr val="DCF1F7"/>
                </a:solidFill>
                <a:latin typeface="Source Sans Pro"/>
              </a:rPr>
              <a:t>North Carolina: EFSAB reception at the EMC</a:t>
            </a:r>
          </a:p>
        </p:txBody>
      </p:sp>
      <p:sp>
        <p:nvSpPr>
          <p:cNvPr id="3" name="Content Placeholder 2"/>
          <p:cNvSpPr>
            <a:spLocks noGrp="1"/>
          </p:cNvSpPr>
          <p:nvPr>
            <p:ph idx="1"/>
          </p:nvPr>
        </p:nvSpPr>
        <p:spPr>
          <a:xfrm>
            <a:off x="4800600" y="2133600"/>
            <a:ext cx="4114800" cy="4397755"/>
          </a:xfrm>
        </p:spPr>
        <p:txBody>
          <a:bodyPr>
            <a:normAutofit/>
          </a:bodyPr>
          <a:lstStyle/>
          <a:p>
            <a:pPr marL="0" indent="0">
              <a:buNone/>
            </a:pPr>
            <a:r>
              <a:rPr lang="en-US" sz="1800" dirty="0"/>
              <a:t>July 2015</a:t>
            </a:r>
          </a:p>
          <a:p>
            <a:pPr marL="0" indent="0">
              <a:buNone/>
            </a:pPr>
            <a:endParaRPr lang="en-US" sz="800" dirty="0"/>
          </a:p>
          <a:p>
            <a:pPr marL="0" indent="0">
              <a:buNone/>
            </a:pPr>
            <a:r>
              <a:rPr lang="en-US" sz="1800" dirty="0"/>
              <a:t>EMC/Water Allocation Committee received presentation on peer review of EFSAB recommendations:</a:t>
            </a:r>
          </a:p>
          <a:p>
            <a:pPr marL="0" indent="0">
              <a:buNone/>
            </a:pPr>
            <a:endParaRPr lang="en-US" sz="1800" dirty="0"/>
          </a:p>
          <a:p>
            <a:r>
              <a:rPr lang="en-US" sz="1800" dirty="0"/>
              <a:t>Peer review generally affirmed EFSAB.</a:t>
            </a:r>
          </a:p>
          <a:p>
            <a:r>
              <a:rPr lang="en-US" sz="1800" dirty="0"/>
              <a:t>Use 90% flow by rule, not 80%</a:t>
            </a:r>
          </a:p>
          <a:p>
            <a:r>
              <a:rPr lang="en-US" sz="1800" dirty="0"/>
              <a:t>Questioned the 2010 baseline.</a:t>
            </a:r>
          </a:p>
          <a:p>
            <a:pPr marL="0" indent="0">
              <a:buNone/>
            </a:pPr>
            <a:endParaRPr lang="en-US" sz="1800" dirty="0"/>
          </a:p>
          <a:p>
            <a:pPr marL="0" indent="0">
              <a:buNone/>
            </a:pPr>
            <a:r>
              <a:rPr lang="en-US" sz="1800" dirty="0"/>
              <a:t>Not what some commissioners wanted to hear.  No presentations on this since.</a:t>
            </a:r>
          </a:p>
          <a:p>
            <a:pPr marL="0" indent="0">
              <a:buNone/>
            </a:pPr>
            <a:endParaRPr lang="en-US" sz="1800" dirty="0"/>
          </a:p>
        </p:txBody>
      </p:sp>
      <p:sp>
        <p:nvSpPr>
          <p:cNvPr id="4" name="TextBox 3"/>
          <p:cNvSpPr txBox="1"/>
          <p:nvPr/>
        </p:nvSpPr>
        <p:spPr>
          <a:xfrm>
            <a:off x="304800" y="2133600"/>
            <a:ext cx="4114800" cy="4185761"/>
          </a:xfrm>
          <a:prstGeom prst="rect">
            <a:avLst/>
          </a:prstGeom>
          <a:noFill/>
        </p:spPr>
        <p:txBody>
          <a:bodyPr wrap="square" rtlCol="0">
            <a:spAutoFit/>
          </a:bodyPr>
          <a:lstStyle/>
          <a:p>
            <a:r>
              <a:rPr lang="en-US" dirty="0"/>
              <a:t>September 2014</a:t>
            </a:r>
          </a:p>
          <a:p>
            <a:endParaRPr lang="en-US" dirty="0"/>
          </a:p>
          <a:p>
            <a:r>
              <a:rPr lang="en-US" dirty="0"/>
              <a:t>EMC adopts motion:</a:t>
            </a:r>
          </a:p>
          <a:p>
            <a:endParaRPr lang="en-US" sz="800" dirty="0"/>
          </a:p>
          <a:p>
            <a:pPr marL="285750" indent="-285750">
              <a:buFont typeface="Arial" panose="020B0604020202020204" pitchFamily="34" charset="0"/>
              <a:buChar char="•"/>
            </a:pPr>
            <a:r>
              <a:rPr lang="en-US" dirty="0">
                <a:solidFill>
                  <a:schemeClr val="accent2"/>
                </a:solidFill>
              </a:rPr>
              <a:t>DEQ can work with NCGA to ‘resolve’ ecological flow definition.</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No river models approved until the definition is changed.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solidFill>
                  <a:schemeClr val="accent2"/>
                </a:solidFill>
              </a:rPr>
              <a:t>DEQ can use the models for planning, but not using any general standard or value.</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DEQ can only propose a general standard via rulemaking.</a:t>
            </a:r>
          </a:p>
          <a:p>
            <a:endParaRPr lang="en-US" dirty="0"/>
          </a:p>
        </p:txBody>
      </p:sp>
    </p:spTree>
    <p:extLst>
      <p:ext uri="{BB962C8B-B14F-4D97-AF65-F5344CB8AC3E}">
        <p14:creationId xmlns:p14="http://schemas.microsoft.com/office/powerpoint/2010/main" val="390219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310"/>
            <a:ext cx="9144000" cy="175432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71500" y="303988"/>
            <a:ext cx="8001000" cy="1249362"/>
          </a:xfrm>
        </p:spPr>
        <p:txBody>
          <a:bodyPr>
            <a:normAutofit/>
          </a:bodyPr>
          <a:lstStyle/>
          <a:p>
            <a:pPr algn="l"/>
            <a:r>
              <a:rPr lang="en-US" sz="2800" b="1" dirty="0">
                <a:solidFill>
                  <a:srgbClr val="DCF1F7"/>
                </a:solidFill>
                <a:latin typeface="Source Sans Pro"/>
              </a:rPr>
              <a:t>Today’s NC EMC: your policy-making audience</a:t>
            </a:r>
          </a:p>
        </p:txBody>
      </p:sp>
      <p:sp>
        <p:nvSpPr>
          <p:cNvPr id="6" name="Frame 5"/>
          <p:cNvSpPr/>
          <p:nvPr/>
        </p:nvSpPr>
        <p:spPr>
          <a:xfrm>
            <a:off x="942155" y="2685829"/>
            <a:ext cx="228600" cy="228600"/>
          </a:xfrm>
          <a:prstGeom prst="fram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942155" y="3095960"/>
            <a:ext cx="228600" cy="228600"/>
          </a:xfrm>
          <a:prstGeom prst="frame">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942155" y="3506091"/>
            <a:ext cx="228600" cy="228600"/>
          </a:xfrm>
          <a:prstGeom prst="frame">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942155" y="3910169"/>
            <a:ext cx="228600" cy="228600"/>
          </a:xfrm>
          <a:prstGeom prst="frame">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942155" y="4319111"/>
            <a:ext cx="228600" cy="228600"/>
          </a:xfrm>
          <a:prstGeom prst="fram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942155" y="4725291"/>
            <a:ext cx="228600" cy="228600"/>
          </a:xfrm>
          <a:prstGeom prst="fram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942155" y="5133853"/>
            <a:ext cx="228600" cy="228600"/>
          </a:xfrm>
          <a:prstGeom prst="fram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942155" y="5547279"/>
            <a:ext cx="228600" cy="228600"/>
          </a:xfrm>
          <a:prstGeom prst="fram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942155" y="5947735"/>
            <a:ext cx="228600" cy="228600"/>
          </a:xfrm>
          <a:prstGeom prst="frame">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5257800" y="2919488"/>
            <a:ext cx="228600" cy="228600"/>
          </a:xfrm>
          <a:prstGeom prst="frame">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5257800" y="3331265"/>
            <a:ext cx="228600" cy="228600"/>
          </a:xfrm>
          <a:prstGeom prst="frame">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p:cNvSpPr/>
          <p:nvPr/>
        </p:nvSpPr>
        <p:spPr>
          <a:xfrm>
            <a:off x="5257800" y="3733800"/>
            <a:ext cx="228600" cy="228600"/>
          </a:xfrm>
          <a:prstGeom prst="frame">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5257800" y="4846837"/>
            <a:ext cx="228600" cy="228600"/>
          </a:xfrm>
          <a:prstGeom prst="fram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5257800" y="5661579"/>
            <a:ext cx="228600" cy="228600"/>
          </a:xfrm>
          <a:prstGeom prst="fram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p:cNvSpPr/>
          <p:nvPr/>
        </p:nvSpPr>
        <p:spPr>
          <a:xfrm>
            <a:off x="5257800" y="5253017"/>
            <a:ext cx="228600" cy="228600"/>
          </a:xfrm>
          <a:prstGeom prst="fram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1475555" y="2632025"/>
            <a:ext cx="2472600" cy="3616375"/>
          </a:xfrm>
          <a:prstGeom prst="rect">
            <a:avLst/>
          </a:prstGeom>
          <a:noFill/>
        </p:spPr>
        <p:txBody>
          <a:bodyPr wrap="square" rtlCol="0">
            <a:spAutoFit/>
          </a:bodyPr>
          <a:lstStyle/>
          <a:p>
            <a:r>
              <a:rPr lang="en-US" dirty="0"/>
              <a:t>EMC Chair Stan Meiburg</a:t>
            </a:r>
          </a:p>
          <a:p>
            <a:endParaRPr lang="en-US" sz="800" dirty="0"/>
          </a:p>
          <a:p>
            <a:r>
              <a:rPr lang="en-US" dirty="0"/>
              <a:t>Dr. Suzanne Lazorick</a:t>
            </a:r>
          </a:p>
          <a:p>
            <a:endParaRPr lang="en-US" sz="800" dirty="0"/>
          </a:p>
          <a:p>
            <a:r>
              <a:rPr lang="en-US" dirty="0"/>
              <a:t>Marion Deerhake</a:t>
            </a:r>
          </a:p>
          <a:p>
            <a:endParaRPr lang="en-US" sz="1000" dirty="0"/>
          </a:p>
          <a:p>
            <a:r>
              <a:rPr lang="en-US" dirty="0"/>
              <a:t>Shannon Arata</a:t>
            </a:r>
          </a:p>
          <a:p>
            <a:endParaRPr lang="en-US" sz="900" dirty="0"/>
          </a:p>
          <a:p>
            <a:r>
              <a:rPr lang="en-US" dirty="0"/>
              <a:t>Maggie Monast</a:t>
            </a:r>
          </a:p>
          <a:p>
            <a:endParaRPr lang="en-US" sz="800" dirty="0"/>
          </a:p>
          <a:p>
            <a:r>
              <a:rPr lang="en-US" dirty="0"/>
              <a:t>John McAdams</a:t>
            </a:r>
          </a:p>
          <a:p>
            <a:endParaRPr lang="en-US" sz="900" dirty="0"/>
          </a:p>
          <a:p>
            <a:r>
              <a:rPr lang="en-US" dirty="0"/>
              <a:t>Pat Harris</a:t>
            </a:r>
          </a:p>
          <a:p>
            <a:endParaRPr lang="en-US" sz="800" dirty="0"/>
          </a:p>
          <a:p>
            <a:r>
              <a:rPr lang="en-US" dirty="0"/>
              <a:t>Donna Davis</a:t>
            </a:r>
          </a:p>
          <a:p>
            <a:endParaRPr lang="en-US" sz="800" dirty="0"/>
          </a:p>
          <a:p>
            <a:r>
              <a:rPr lang="en-US" dirty="0"/>
              <a:t>Yvonne Bailey</a:t>
            </a:r>
          </a:p>
        </p:txBody>
      </p:sp>
      <p:sp>
        <p:nvSpPr>
          <p:cNvPr id="24" name="TextBox 23"/>
          <p:cNvSpPr txBox="1"/>
          <p:nvPr/>
        </p:nvSpPr>
        <p:spPr>
          <a:xfrm>
            <a:off x="5791200" y="2854581"/>
            <a:ext cx="1981200" cy="3093154"/>
          </a:xfrm>
          <a:prstGeom prst="rect">
            <a:avLst/>
          </a:prstGeom>
          <a:noFill/>
        </p:spPr>
        <p:txBody>
          <a:bodyPr wrap="square" rtlCol="0">
            <a:spAutoFit/>
          </a:bodyPr>
          <a:lstStyle/>
          <a:p>
            <a:r>
              <a:rPr lang="en-US" dirty="0"/>
              <a:t>JD Solomon</a:t>
            </a:r>
          </a:p>
          <a:p>
            <a:endParaRPr lang="en-US" sz="800" dirty="0"/>
          </a:p>
          <a:p>
            <a:r>
              <a:rPr lang="en-US" dirty="0"/>
              <a:t>Mitch Gillespie</a:t>
            </a:r>
          </a:p>
          <a:p>
            <a:endParaRPr lang="en-US" sz="800" dirty="0"/>
          </a:p>
          <a:p>
            <a:r>
              <a:rPr lang="en-US" dirty="0"/>
              <a:t>Steve Keen</a:t>
            </a:r>
          </a:p>
          <a:p>
            <a:endParaRPr lang="en-US" sz="800" dirty="0"/>
          </a:p>
          <a:p>
            <a:endParaRPr lang="en-US" sz="800" dirty="0"/>
          </a:p>
          <a:p>
            <a:endParaRPr lang="en-US" sz="800" dirty="0"/>
          </a:p>
          <a:p>
            <a:endParaRPr lang="en-US" sz="1200" dirty="0"/>
          </a:p>
          <a:p>
            <a:endParaRPr lang="en-US" dirty="0"/>
          </a:p>
          <a:p>
            <a:r>
              <a:rPr lang="en-US" dirty="0"/>
              <a:t>David Anderson</a:t>
            </a:r>
          </a:p>
          <a:p>
            <a:endParaRPr lang="en-US" sz="800" dirty="0"/>
          </a:p>
          <a:p>
            <a:r>
              <a:rPr lang="en-US" dirty="0"/>
              <a:t>Charlie Carter</a:t>
            </a:r>
          </a:p>
          <a:p>
            <a:endParaRPr lang="en-US" sz="900" dirty="0"/>
          </a:p>
          <a:p>
            <a:r>
              <a:rPr lang="en-US" dirty="0"/>
              <a:t>Don van der </a:t>
            </a:r>
            <a:r>
              <a:rPr lang="en-US" dirty="0" err="1"/>
              <a:t>Vaart</a:t>
            </a:r>
            <a:endParaRPr lang="en-US" dirty="0"/>
          </a:p>
        </p:txBody>
      </p:sp>
      <p:sp>
        <p:nvSpPr>
          <p:cNvPr id="25" name="TextBox 24"/>
          <p:cNvSpPr txBox="1"/>
          <p:nvPr/>
        </p:nvSpPr>
        <p:spPr>
          <a:xfrm>
            <a:off x="838200" y="2082731"/>
            <a:ext cx="2312941" cy="369332"/>
          </a:xfrm>
          <a:prstGeom prst="rect">
            <a:avLst/>
          </a:prstGeom>
          <a:noFill/>
        </p:spPr>
        <p:txBody>
          <a:bodyPr wrap="none" rtlCol="0">
            <a:spAutoFit/>
          </a:bodyPr>
          <a:lstStyle/>
          <a:p>
            <a:r>
              <a:rPr lang="en-US" dirty="0"/>
              <a:t>Governor’s appointees</a:t>
            </a:r>
          </a:p>
        </p:txBody>
      </p:sp>
      <p:sp>
        <p:nvSpPr>
          <p:cNvPr id="26" name="TextBox 25"/>
          <p:cNvSpPr txBox="1"/>
          <p:nvPr/>
        </p:nvSpPr>
        <p:spPr>
          <a:xfrm>
            <a:off x="5181600" y="2268202"/>
            <a:ext cx="1874424" cy="369332"/>
          </a:xfrm>
          <a:prstGeom prst="rect">
            <a:avLst/>
          </a:prstGeom>
          <a:noFill/>
        </p:spPr>
        <p:txBody>
          <a:bodyPr wrap="none" rtlCol="0">
            <a:spAutoFit/>
          </a:bodyPr>
          <a:lstStyle/>
          <a:p>
            <a:r>
              <a:rPr lang="en-US" dirty="0"/>
              <a:t>House appointees</a:t>
            </a:r>
          </a:p>
        </p:txBody>
      </p:sp>
      <p:sp>
        <p:nvSpPr>
          <p:cNvPr id="27" name="TextBox 26"/>
          <p:cNvSpPr txBox="1"/>
          <p:nvPr/>
        </p:nvSpPr>
        <p:spPr>
          <a:xfrm>
            <a:off x="5196191" y="4220461"/>
            <a:ext cx="1922706" cy="369332"/>
          </a:xfrm>
          <a:prstGeom prst="rect">
            <a:avLst/>
          </a:prstGeom>
          <a:noFill/>
        </p:spPr>
        <p:txBody>
          <a:bodyPr wrap="none" rtlCol="0">
            <a:spAutoFit/>
          </a:bodyPr>
          <a:lstStyle/>
          <a:p>
            <a:r>
              <a:rPr lang="en-US" dirty="0"/>
              <a:t>Senate appointees</a:t>
            </a:r>
          </a:p>
        </p:txBody>
      </p:sp>
    </p:spTree>
    <p:extLst>
      <p:ext uri="{BB962C8B-B14F-4D97-AF65-F5344CB8AC3E}">
        <p14:creationId xmlns:p14="http://schemas.microsoft.com/office/powerpoint/2010/main" val="287340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0" y="1257955"/>
            <a:ext cx="4114800" cy="1061829"/>
          </a:xfrm>
          <a:prstGeom prst="rect">
            <a:avLst/>
          </a:prstGeom>
          <a:noFill/>
        </p:spPr>
        <p:txBody>
          <a:bodyPr wrap="square" rtlCol="0">
            <a:spAutoFit/>
          </a:bodyPr>
          <a:lstStyle/>
          <a:p>
            <a:pPr marR="0" lvl="0" algn="l" defTabSz="914400" rtl="0" eaLnBrk="1" fontAlgn="auto" latinLnBrk="0" hangingPunct="1">
              <a:lnSpc>
                <a:spcPct val="100000"/>
              </a:lnSpc>
              <a:spcBef>
                <a:spcPts val="1800"/>
              </a:spcBef>
              <a:spcAft>
                <a:spcPts val="0"/>
              </a:spcAft>
              <a:buClrTx/>
              <a:buSzTx/>
              <a:tabLst/>
              <a:defRPr/>
            </a:pPr>
            <a:endParaRPr kumimoji="0" lang="en-US" sz="2400" u="none" strike="noStrike" kern="1200" cap="none" spc="0" normalizeH="0" baseline="0" noProof="0" dirty="0">
              <a:ln>
                <a:noFill/>
              </a:ln>
              <a:solidFill>
                <a:schemeClr val="tx2">
                  <a:lumMod val="75000"/>
                </a:schemeClr>
              </a:solidFill>
              <a:effectLst/>
              <a:uLnTx/>
              <a:uFillTx/>
              <a:latin typeface="Source Sans Pro" panose="020B0503030403020204" pitchFamily="34" charset="0"/>
              <a:ea typeface="Source Sans Pro" charset="0"/>
              <a:cs typeface="Source Sans Pro" charset="0"/>
            </a:endParaRPr>
          </a:p>
          <a:p>
            <a:pPr marR="0" lvl="0" algn="l" defTabSz="914400" rtl="0" eaLnBrk="1" fontAlgn="auto" latinLnBrk="0" hangingPunct="1">
              <a:lnSpc>
                <a:spcPct val="100000"/>
              </a:lnSpc>
              <a:spcBef>
                <a:spcPts val="1800"/>
              </a:spcBef>
              <a:spcAft>
                <a:spcPts val="0"/>
              </a:spcAft>
              <a:buClrTx/>
              <a:buSzTx/>
              <a:tabLst/>
              <a:defRPr/>
            </a:pPr>
            <a:endParaRPr kumimoji="0" lang="en-US" sz="2400" b="0" u="none" strike="noStrike" kern="1200" cap="none" spc="0" normalizeH="0" baseline="0" noProof="0" dirty="0">
              <a:ln>
                <a:noFill/>
              </a:ln>
              <a:solidFill>
                <a:schemeClr val="tx2">
                  <a:lumMod val="75000"/>
                </a:schemeClr>
              </a:solidFill>
              <a:effectLst/>
              <a:uLnTx/>
              <a:uFillTx/>
              <a:latin typeface="Source Sans Pro" panose="020B0503030403020204" pitchFamily="34" charset="0"/>
              <a:ea typeface="+mn-ea"/>
              <a:cs typeface="+mn-cs"/>
            </a:endParaRPr>
          </a:p>
        </p:txBody>
      </p:sp>
      <p:sp>
        <p:nvSpPr>
          <p:cNvPr id="6" name="Rectangle 5"/>
          <p:cNvSpPr/>
          <p:nvPr/>
        </p:nvSpPr>
        <p:spPr>
          <a:xfrm>
            <a:off x="0" y="0"/>
            <a:ext cx="9144000" cy="1090613"/>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228600" y="228600"/>
            <a:ext cx="8229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F1F7"/>
                </a:solidFill>
                <a:effectLst/>
                <a:uLnTx/>
                <a:uFillTx/>
                <a:latin typeface="Source Sans Pro" charset="0"/>
                <a:ea typeface="Source Sans Pro" charset="0"/>
                <a:cs typeface="Source Sans Pro" charset="0"/>
              </a:rPr>
              <a:t>Thank you</a:t>
            </a:r>
            <a:r>
              <a:rPr kumimoji="0" lang="en-US" sz="3200" b="1" i="0" u="none" strike="noStrike" kern="1200" cap="none" spc="0" normalizeH="0" noProof="0" dirty="0">
                <a:ln>
                  <a:noFill/>
                </a:ln>
                <a:solidFill>
                  <a:srgbClr val="DCF1F7"/>
                </a:solidFill>
                <a:effectLst/>
                <a:uLnTx/>
                <a:uFillTx/>
                <a:latin typeface="Source Sans Pro" charset="0"/>
                <a:ea typeface="Source Sans Pro" charset="0"/>
                <a:cs typeface="Source Sans Pro" charset="0"/>
              </a:rPr>
              <a:t> &amp; questions</a:t>
            </a:r>
            <a:endParaRPr kumimoji="0" lang="en-US" sz="3200" b="1" i="0" u="none" strike="noStrike" kern="1200" cap="none" spc="0" normalizeH="0" baseline="0" noProof="0" dirty="0">
              <a:ln>
                <a:noFill/>
              </a:ln>
              <a:solidFill>
                <a:srgbClr val="DCF1F7"/>
              </a:solidFill>
              <a:effectLst/>
              <a:uLnTx/>
              <a:uFillTx/>
              <a:latin typeface="Source Sans Pro" charset="0"/>
              <a:ea typeface="Source Sans Pro" charset="0"/>
              <a:cs typeface="Source Sans Pro" charset="0"/>
            </a:endParaRPr>
          </a:p>
        </p:txBody>
      </p:sp>
      <p:sp>
        <p:nvSpPr>
          <p:cNvPr id="8" name="TextBox 7"/>
          <p:cNvSpPr txBox="1"/>
          <p:nvPr/>
        </p:nvSpPr>
        <p:spPr>
          <a:xfrm>
            <a:off x="4654359" y="1884614"/>
            <a:ext cx="4038601" cy="1477328"/>
          </a:xfrm>
          <a:prstGeom prst="rect">
            <a:avLst/>
          </a:prstGeom>
          <a:noFill/>
        </p:spPr>
        <p:txBody>
          <a:bodyPr wrap="square" rtlCol="0">
            <a:spAutoFit/>
          </a:bodyPr>
          <a:lstStyle/>
          <a:p>
            <a:pPr algn="ctr"/>
            <a:r>
              <a:rPr lang="en-US" dirty="0">
                <a:latin typeface="Source Sans Pro" panose="020B0503030403020204" pitchFamily="34" charset="0"/>
              </a:rPr>
              <a:t>Katherine Baer</a:t>
            </a:r>
          </a:p>
          <a:p>
            <a:pPr algn="ctr"/>
            <a:r>
              <a:rPr lang="en-US" dirty="0">
                <a:latin typeface="Source Sans Pro" panose="020B0503030403020204" pitchFamily="34" charset="0"/>
              </a:rPr>
              <a:t>Director of Science and Policy </a:t>
            </a:r>
          </a:p>
          <a:p>
            <a:pPr algn="ctr"/>
            <a:endParaRPr lang="en-US" dirty="0">
              <a:latin typeface="Source Sans Pro" panose="020B0503030403020204" pitchFamily="34" charset="0"/>
            </a:endParaRPr>
          </a:p>
          <a:p>
            <a:pPr algn="ctr"/>
            <a:r>
              <a:rPr lang="en-US" dirty="0">
                <a:latin typeface="Source Sans Pro" panose="020B0503030403020204" pitchFamily="34" charset="0"/>
              </a:rPr>
              <a:t>kbaer@rivernetwork.org</a:t>
            </a:r>
          </a:p>
          <a:p>
            <a:pPr algn="ctr"/>
            <a:endParaRPr lang="en-US" dirty="0">
              <a:solidFill>
                <a:schemeClr val="tx1">
                  <a:lumMod val="50000"/>
                  <a:lumOff val="50000"/>
                </a:schemeClr>
              </a:solidFill>
              <a:latin typeface="Source Sans Pro" panose="020B0503030403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5818" y="3574255"/>
            <a:ext cx="3035681" cy="1163375"/>
          </a:xfrm>
          <a:prstGeom prst="rect">
            <a:avLst/>
          </a:prstGeom>
        </p:spPr>
      </p:pic>
      <p:sp>
        <p:nvSpPr>
          <p:cNvPr id="10" name="TextBox 9"/>
          <p:cNvSpPr txBox="1"/>
          <p:nvPr/>
        </p:nvSpPr>
        <p:spPr>
          <a:xfrm>
            <a:off x="435068" y="1900580"/>
            <a:ext cx="4038601" cy="1477328"/>
          </a:xfrm>
          <a:prstGeom prst="rect">
            <a:avLst/>
          </a:prstGeom>
          <a:noFill/>
        </p:spPr>
        <p:txBody>
          <a:bodyPr wrap="square" rtlCol="0">
            <a:spAutoFit/>
          </a:bodyPr>
          <a:lstStyle/>
          <a:p>
            <a:pPr algn="ctr"/>
            <a:r>
              <a:rPr lang="en-US" dirty="0">
                <a:latin typeface="Source Sans Pro" panose="020B0503030403020204" pitchFamily="34" charset="0"/>
              </a:rPr>
              <a:t>Grady McCallie</a:t>
            </a:r>
          </a:p>
          <a:p>
            <a:pPr algn="ctr"/>
            <a:r>
              <a:rPr lang="en-US" dirty="0">
                <a:latin typeface="Source Sans Pro" panose="020B0503030403020204" pitchFamily="34" charset="0"/>
              </a:rPr>
              <a:t>Policy Director</a:t>
            </a:r>
          </a:p>
          <a:p>
            <a:pPr algn="ctr"/>
            <a:endParaRPr lang="en-US" dirty="0">
              <a:latin typeface="Source Sans Pro" panose="020B0503030403020204" pitchFamily="34" charset="0"/>
            </a:endParaRPr>
          </a:p>
          <a:p>
            <a:pPr algn="ctr"/>
            <a:r>
              <a:rPr lang="en-US" dirty="0">
                <a:latin typeface="Source Sans Pro" panose="020B0503030403020204" pitchFamily="34" charset="0"/>
              </a:rPr>
              <a:t>grady@ncconservationnetwork.org</a:t>
            </a:r>
          </a:p>
          <a:p>
            <a:pPr algn="ctr"/>
            <a:endParaRPr lang="en-US" dirty="0">
              <a:solidFill>
                <a:schemeClr val="tx1">
                  <a:lumMod val="50000"/>
                  <a:lumOff val="50000"/>
                </a:schemeClr>
              </a:solidFill>
              <a:latin typeface="Source Sans Pro" panose="020B0503030403020204" pitchFamily="34" charset="0"/>
            </a:endParaRPr>
          </a:p>
        </p:txBody>
      </p:sp>
      <p:sp>
        <p:nvSpPr>
          <p:cNvPr id="2" name="Rectangle 1"/>
          <p:cNvSpPr/>
          <p:nvPr/>
        </p:nvSpPr>
        <p:spPr>
          <a:xfrm>
            <a:off x="2368359" y="5943615"/>
            <a:ext cx="4572000" cy="646331"/>
          </a:xfrm>
          <a:prstGeom prst="rect">
            <a:avLst/>
          </a:prstGeom>
        </p:spPr>
        <p:txBody>
          <a:bodyPr>
            <a:spAutoFit/>
          </a:bodyPr>
          <a:lstStyle/>
          <a:p>
            <a:pPr algn="ctr"/>
            <a:r>
              <a:rPr lang="en-US" dirty="0">
                <a:hlinkClick r:id="rId4"/>
              </a:rPr>
              <a:t>www.rivernetwork.org/resource/protecting-restoring-flows-southeastern-rivers/</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56327" y="3113785"/>
            <a:ext cx="2024063" cy="2024063"/>
          </a:xfrm>
          <a:prstGeom prst="rect">
            <a:avLst/>
          </a:prstGeom>
        </p:spPr>
      </p:pic>
      <p:sp>
        <p:nvSpPr>
          <p:cNvPr id="4" name="TextBox 3"/>
          <p:cNvSpPr txBox="1"/>
          <p:nvPr/>
        </p:nvSpPr>
        <p:spPr>
          <a:xfrm>
            <a:off x="3250385" y="5525064"/>
            <a:ext cx="2445028" cy="369332"/>
          </a:xfrm>
          <a:prstGeom prst="rect">
            <a:avLst/>
          </a:prstGeom>
          <a:noFill/>
        </p:spPr>
        <p:txBody>
          <a:bodyPr wrap="none" rtlCol="0">
            <a:spAutoFit/>
          </a:bodyPr>
          <a:lstStyle/>
          <a:p>
            <a:pPr algn="ctr"/>
            <a:r>
              <a:rPr lang="en-US" b="1" dirty="0"/>
              <a:t>Southeast Flows Report</a:t>
            </a:r>
          </a:p>
        </p:txBody>
      </p:sp>
    </p:spTree>
    <p:extLst>
      <p:ext uri="{BB962C8B-B14F-4D97-AF65-F5344CB8AC3E}">
        <p14:creationId xmlns:p14="http://schemas.microsoft.com/office/powerpoint/2010/main" val="365917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926"/>
          <a:stretch/>
        </p:blipFill>
        <p:spPr>
          <a:xfrm rot="5400000">
            <a:off x="4360442" y="2074441"/>
            <a:ext cx="5867400" cy="3699717"/>
          </a:xfrm>
          <a:prstGeom prst="rect">
            <a:avLst/>
          </a:prstGeom>
        </p:spPr>
      </p:pic>
      <p:sp>
        <p:nvSpPr>
          <p:cNvPr id="11" name="TextBox 10"/>
          <p:cNvSpPr txBox="1"/>
          <p:nvPr/>
        </p:nvSpPr>
        <p:spPr>
          <a:xfrm>
            <a:off x="304800" y="1828800"/>
            <a:ext cx="50292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ource Sans Pro" charset="0"/>
                <a:ea typeface="Source Sans Pro" charset="0"/>
                <a:cs typeface="Source Sans Pro" charset="0"/>
              </a:rPr>
              <a:t>Context: why the SE flows report?</a:t>
            </a:r>
          </a:p>
          <a:p>
            <a:endParaRPr lang="en-US" sz="2400" dirty="0">
              <a:latin typeface="Source Sans Pro" charset="0"/>
              <a:ea typeface="Source Sans Pro" charset="0"/>
              <a:cs typeface="Source Sans Pro" charset="0"/>
            </a:endParaRPr>
          </a:p>
          <a:p>
            <a:pPr marL="342900" indent="-342900">
              <a:buFont typeface="Arial" panose="020B0604020202020204" pitchFamily="34" charset="0"/>
              <a:buChar char="•"/>
            </a:pPr>
            <a:r>
              <a:rPr lang="en-US" sz="2400" dirty="0">
                <a:latin typeface="Source Sans Pro" charset="0"/>
                <a:ea typeface="Source Sans Pro" charset="0"/>
                <a:cs typeface="Source Sans Pro" charset="0"/>
              </a:rPr>
              <a:t>Overview of SE policy analysis</a:t>
            </a:r>
          </a:p>
          <a:p>
            <a:pPr marL="800100" lvl="1" indent="-342900">
              <a:buFont typeface="Arial" panose="020B0604020202020204" pitchFamily="34" charset="0"/>
              <a:buChar char="•"/>
            </a:pPr>
            <a:endParaRPr lang="en-US" sz="2400" dirty="0">
              <a:latin typeface="Source Sans Pro" charset="0"/>
              <a:ea typeface="Source Sans Pro" charset="0"/>
              <a:cs typeface="Source Sans Pro" charset="0"/>
            </a:endParaRPr>
          </a:p>
          <a:p>
            <a:pPr marL="342900" indent="-342900">
              <a:buFont typeface="Arial" panose="020B0604020202020204" pitchFamily="34" charset="0"/>
              <a:buChar char="•"/>
            </a:pPr>
            <a:r>
              <a:rPr lang="en-US" sz="2400" dirty="0">
                <a:latin typeface="Source Sans Pro" charset="0"/>
                <a:ea typeface="Source Sans Pro" charset="0"/>
                <a:cs typeface="Source Sans Pro" charset="0"/>
              </a:rPr>
              <a:t>Comparisons from the region:</a:t>
            </a:r>
          </a:p>
          <a:p>
            <a:pPr marL="800100" lvl="1" indent="-342900">
              <a:buFont typeface="Arial" panose="020B0604020202020204" pitchFamily="34" charset="0"/>
              <a:buChar char="•"/>
            </a:pPr>
            <a:r>
              <a:rPr lang="en-US" sz="2400" dirty="0">
                <a:latin typeface="Source Sans Pro" charset="0"/>
                <a:ea typeface="Source Sans Pro" charset="0"/>
                <a:cs typeface="Source Sans Pro" charset="0"/>
              </a:rPr>
              <a:t>Water withdrawals – water law</a:t>
            </a:r>
          </a:p>
          <a:p>
            <a:pPr marL="800100" lvl="1" indent="-342900">
              <a:buFont typeface="Arial" panose="020B0604020202020204" pitchFamily="34" charset="0"/>
              <a:buChar char="•"/>
            </a:pPr>
            <a:r>
              <a:rPr lang="en-US" sz="2400" dirty="0">
                <a:latin typeface="Source Sans Pro" charset="0"/>
                <a:ea typeface="Source Sans Pro" charset="0"/>
                <a:cs typeface="Source Sans Pro" charset="0"/>
              </a:rPr>
              <a:t>Use of Clean Water Act</a:t>
            </a:r>
          </a:p>
          <a:p>
            <a:pPr marL="800100" lvl="1" indent="-342900">
              <a:buFont typeface="Arial" panose="020B0604020202020204" pitchFamily="34" charset="0"/>
              <a:buChar char="•"/>
            </a:pPr>
            <a:r>
              <a:rPr lang="en-US" sz="2400" dirty="0">
                <a:latin typeface="Source Sans Pro" charset="0"/>
                <a:ea typeface="Source Sans Pro" charset="0"/>
                <a:cs typeface="Source Sans Pro" charset="0"/>
              </a:rPr>
              <a:t>Better stormwater management</a:t>
            </a:r>
          </a:p>
          <a:p>
            <a:pPr lvl="1"/>
            <a:r>
              <a:rPr lang="en-US" sz="2400" dirty="0">
                <a:latin typeface="Source Sans Pro" charset="0"/>
                <a:ea typeface="Source Sans Pro" charset="0"/>
                <a:cs typeface="Source Sans Pro" charset="0"/>
              </a:rPr>
              <a:t> </a:t>
            </a:r>
          </a:p>
          <a:p>
            <a:pPr marL="342900" indent="-342900">
              <a:buFont typeface="Arial" panose="020B0604020202020204" pitchFamily="34" charset="0"/>
              <a:buChar char="•"/>
            </a:pPr>
            <a:r>
              <a:rPr lang="en-US" sz="2400" dirty="0">
                <a:latin typeface="Source Sans Pro" charset="0"/>
                <a:ea typeface="Source Sans Pro" charset="0"/>
                <a:cs typeface="Source Sans Pro" charset="0"/>
              </a:rPr>
              <a:t>Relationship to EFSAB outcomes</a:t>
            </a:r>
          </a:p>
        </p:txBody>
      </p:sp>
      <p:sp>
        <p:nvSpPr>
          <p:cNvPr id="10" name="Rectangle 9"/>
          <p:cNvSpPr/>
          <p:nvPr/>
        </p:nvSpPr>
        <p:spPr>
          <a:xfrm>
            <a:off x="0" y="0"/>
            <a:ext cx="9144000" cy="1090613"/>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81000" y="228600"/>
            <a:ext cx="8229600" cy="646331"/>
          </a:xfrm>
          <a:prstGeom prst="rect">
            <a:avLst/>
          </a:prstGeom>
          <a:noFill/>
        </p:spPr>
        <p:txBody>
          <a:bodyPr wrap="square" rtlCol="0">
            <a:spAutoFit/>
          </a:bodyPr>
          <a:lstStyle/>
          <a:p>
            <a:r>
              <a:rPr lang="en-US" sz="3600" b="1" dirty="0">
                <a:solidFill>
                  <a:srgbClr val="DCF1F7"/>
                </a:solidFill>
                <a:latin typeface="Source Sans Pro" charset="0"/>
                <a:ea typeface="Source Sans Pro" charset="0"/>
                <a:cs typeface="Source Sans Pro" charset="0"/>
              </a:rPr>
              <a:t>Presentation Outline</a:t>
            </a:r>
          </a:p>
        </p:txBody>
      </p:sp>
    </p:spTree>
    <p:extLst>
      <p:ext uri="{BB962C8B-B14F-4D97-AF65-F5344CB8AC3E}">
        <p14:creationId xmlns:p14="http://schemas.microsoft.com/office/powerpoint/2010/main" val="231442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1" y="1090613"/>
            <a:ext cx="5151686" cy="3176587"/>
          </a:xfrm>
          <a:prstGeom prst="rect">
            <a:avLst/>
          </a:prstGeom>
        </p:spPr>
      </p:pic>
      <p:sp>
        <p:nvSpPr>
          <p:cNvPr id="7" name="Rectangle 6"/>
          <p:cNvSpPr/>
          <p:nvPr/>
        </p:nvSpPr>
        <p:spPr>
          <a:xfrm>
            <a:off x="0" y="0"/>
            <a:ext cx="9144000" cy="1090613"/>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228600"/>
            <a:ext cx="8229600" cy="584775"/>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Context: why the SE flows report?</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747542" y="2819400"/>
            <a:ext cx="5396458" cy="4047344"/>
          </a:xfrm>
        </p:spPr>
      </p:pic>
    </p:spTree>
    <p:extLst>
      <p:ext uri="{BB962C8B-B14F-4D97-AF65-F5344CB8AC3E}">
        <p14:creationId xmlns:p14="http://schemas.microsoft.com/office/powerpoint/2010/main" val="1794473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090613"/>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228600"/>
            <a:ext cx="8229600" cy="584775"/>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Overview of our analysis</a:t>
            </a:r>
          </a:p>
        </p:txBody>
      </p:sp>
      <p:pic>
        <p:nvPicPr>
          <p:cNvPr id="5" name="Content Placeholder 4">
            <a:extLst>
              <a:ext uri="{FF2B5EF4-FFF2-40B4-BE49-F238E27FC236}">
                <a16:creationId xmlns:a16="http://schemas.microsoft.com/office/drawing/2014/main" id="{FBC626E6-8597-4BBB-B280-794D1EC9BD7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60086" y="2961078"/>
            <a:ext cx="2013229" cy="2331381"/>
          </a:xfrm>
        </p:spPr>
      </p:pic>
      <p:pic>
        <p:nvPicPr>
          <p:cNvPr id="9" name="Picture 8">
            <a:extLst>
              <a:ext uri="{FF2B5EF4-FFF2-40B4-BE49-F238E27FC236}">
                <a16:creationId xmlns:a16="http://schemas.microsoft.com/office/drawing/2014/main" id="{CCCB00BC-CFE6-46B9-BA94-99CF174ECE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90371" y="1264826"/>
            <a:ext cx="1726927" cy="1999836"/>
          </a:xfrm>
          <a:prstGeom prst="rect">
            <a:avLst/>
          </a:prstGeom>
        </p:spPr>
      </p:pic>
      <p:pic>
        <p:nvPicPr>
          <p:cNvPr id="11" name="Picture 10">
            <a:extLst>
              <a:ext uri="{FF2B5EF4-FFF2-40B4-BE49-F238E27FC236}">
                <a16:creationId xmlns:a16="http://schemas.microsoft.com/office/drawing/2014/main" id="{C9C2AF59-5BE1-4342-922E-56242123C19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87" y="1203922"/>
            <a:ext cx="2803875" cy="1503671"/>
          </a:xfrm>
          <a:prstGeom prst="rect">
            <a:avLst/>
          </a:prstGeom>
        </p:spPr>
      </p:pic>
      <p:pic>
        <p:nvPicPr>
          <p:cNvPr id="22" name="Picture 21">
            <a:extLst>
              <a:ext uri="{FF2B5EF4-FFF2-40B4-BE49-F238E27FC236}">
                <a16:creationId xmlns:a16="http://schemas.microsoft.com/office/drawing/2014/main" id="{BEE6204E-A6B5-4FCC-B2B2-F43DF755925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781" y="3356806"/>
            <a:ext cx="2137743" cy="1648183"/>
          </a:xfrm>
          <a:prstGeom prst="rect">
            <a:avLst/>
          </a:prstGeom>
        </p:spPr>
      </p:pic>
      <p:pic>
        <p:nvPicPr>
          <p:cNvPr id="24" name="Picture 23">
            <a:extLst>
              <a:ext uri="{FF2B5EF4-FFF2-40B4-BE49-F238E27FC236}">
                <a16:creationId xmlns:a16="http://schemas.microsoft.com/office/drawing/2014/main" id="{3282E590-19EA-45DB-836E-E0BCDA8C658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33662" y="5188459"/>
            <a:ext cx="3295650" cy="1359384"/>
          </a:xfrm>
          <a:prstGeom prst="rect">
            <a:avLst/>
          </a:prstGeom>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02421" y="1600030"/>
            <a:ext cx="3657600" cy="473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23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44E7067-66AA-44EF-9D50-E5CBD2096EE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l="77226" t="3312" b="42819"/>
          <a:stretch/>
        </p:blipFill>
        <p:spPr bwMode="auto">
          <a:xfrm>
            <a:off x="8039586" y="2649476"/>
            <a:ext cx="1142027" cy="169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0"/>
            <a:ext cx="9144000" cy="1090613"/>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228600"/>
            <a:ext cx="8229600" cy="584775"/>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Analysis</a:t>
            </a:r>
          </a:p>
        </p:txBody>
      </p:sp>
      <p:sp>
        <p:nvSpPr>
          <p:cNvPr id="13" name="Left Brace 12">
            <a:extLst>
              <a:ext uri="{FF2B5EF4-FFF2-40B4-BE49-F238E27FC236}">
                <a16:creationId xmlns:a16="http://schemas.microsoft.com/office/drawing/2014/main" id="{8AD21161-56B7-45AB-B25C-281E1A13AC04}"/>
              </a:ext>
            </a:extLst>
          </p:cNvPr>
          <p:cNvSpPr/>
          <p:nvPr/>
        </p:nvSpPr>
        <p:spPr>
          <a:xfrm>
            <a:off x="1143000" y="3657600"/>
            <a:ext cx="152400" cy="1981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CA45F5D6-EF61-448D-A6AE-AAD13D2EF456}"/>
              </a:ext>
            </a:extLst>
          </p:cNvPr>
          <p:cNvSpPr txBox="1"/>
          <p:nvPr/>
        </p:nvSpPr>
        <p:spPr>
          <a:xfrm>
            <a:off x="-1" y="4022636"/>
            <a:ext cx="993798" cy="584775"/>
          </a:xfrm>
          <a:prstGeom prst="rect">
            <a:avLst/>
          </a:prstGeom>
          <a:noFill/>
        </p:spPr>
        <p:txBody>
          <a:bodyPr wrap="none" rtlCol="0">
            <a:spAutoFit/>
          </a:bodyPr>
          <a:lstStyle/>
          <a:p>
            <a:r>
              <a:rPr lang="en-US" sz="1600" dirty="0"/>
              <a:t>Reducing </a:t>
            </a:r>
          </a:p>
          <a:p>
            <a:r>
              <a:rPr lang="en-US" sz="1600" dirty="0"/>
              <a:t>demand</a:t>
            </a:r>
          </a:p>
        </p:txBody>
      </p:sp>
      <p:sp>
        <p:nvSpPr>
          <p:cNvPr id="15" name="Left Brace 14">
            <a:extLst>
              <a:ext uri="{FF2B5EF4-FFF2-40B4-BE49-F238E27FC236}">
                <a16:creationId xmlns:a16="http://schemas.microsoft.com/office/drawing/2014/main" id="{8E9E21DB-D0A8-4C2A-83F7-859ACC5C43DD}"/>
              </a:ext>
            </a:extLst>
          </p:cNvPr>
          <p:cNvSpPr/>
          <p:nvPr/>
        </p:nvSpPr>
        <p:spPr>
          <a:xfrm>
            <a:off x="1219200" y="5791200"/>
            <a:ext cx="76200" cy="76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13D52F03-6BF5-4E9C-9344-066B62FA7F93}"/>
              </a:ext>
            </a:extLst>
          </p:cNvPr>
          <p:cNvSpPr txBox="1"/>
          <p:nvPr/>
        </p:nvSpPr>
        <p:spPr>
          <a:xfrm>
            <a:off x="-37234" y="5879812"/>
            <a:ext cx="1256434" cy="584775"/>
          </a:xfrm>
          <a:prstGeom prst="rect">
            <a:avLst/>
          </a:prstGeom>
          <a:noFill/>
        </p:spPr>
        <p:txBody>
          <a:bodyPr wrap="none" rtlCol="0">
            <a:spAutoFit/>
          </a:bodyPr>
          <a:lstStyle/>
          <a:p>
            <a:r>
              <a:rPr lang="en-US" sz="1600" dirty="0"/>
              <a:t>Built </a:t>
            </a:r>
          </a:p>
          <a:p>
            <a:r>
              <a:rPr lang="en-US" sz="1600" dirty="0"/>
              <a:t>environment</a:t>
            </a:r>
          </a:p>
        </p:txBody>
      </p:sp>
      <p:sp>
        <p:nvSpPr>
          <p:cNvPr id="17" name="Left Brace 16">
            <a:extLst>
              <a:ext uri="{FF2B5EF4-FFF2-40B4-BE49-F238E27FC236}">
                <a16:creationId xmlns:a16="http://schemas.microsoft.com/office/drawing/2014/main" id="{2D51149B-8EA5-4C05-946E-97C0CA138BE4}"/>
              </a:ext>
            </a:extLst>
          </p:cNvPr>
          <p:cNvSpPr/>
          <p:nvPr/>
        </p:nvSpPr>
        <p:spPr>
          <a:xfrm>
            <a:off x="1143000" y="1981200"/>
            <a:ext cx="152400" cy="1600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89252625-6C13-4BAF-A1B8-7F0929CD536D}"/>
              </a:ext>
            </a:extLst>
          </p:cNvPr>
          <p:cNvSpPr txBox="1"/>
          <p:nvPr/>
        </p:nvSpPr>
        <p:spPr>
          <a:xfrm>
            <a:off x="5253" y="2242691"/>
            <a:ext cx="1137747" cy="1077218"/>
          </a:xfrm>
          <a:prstGeom prst="rect">
            <a:avLst/>
          </a:prstGeom>
          <a:noFill/>
        </p:spPr>
        <p:txBody>
          <a:bodyPr wrap="none" rtlCol="0">
            <a:spAutoFit/>
          </a:bodyPr>
          <a:lstStyle/>
          <a:p>
            <a:r>
              <a:rPr lang="en-US" sz="1600" dirty="0"/>
              <a:t>Managing </a:t>
            </a:r>
          </a:p>
          <a:p>
            <a:r>
              <a:rPr lang="en-US" sz="1600" dirty="0"/>
              <a:t>supply &amp; </a:t>
            </a:r>
          </a:p>
          <a:p>
            <a:r>
              <a:rPr lang="en-US" sz="1600" dirty="0"/>
              <a:t>flow </a:t>
            </a:r>
          </a:p>
          <a:p>
            <a:r>
              <a:rPr lang="en-US" sz="1600" dirty="0"/>
              <a:t>protections</a:t>
            </a:r>
          </a:p>
        </p:txBody>
      </p:sp>
      <p:pic>
        <p:nvPicPr>
          <p:cNvPr id="5" name="Picture 4"/>
          <p:cNvPicPr>
            <a:picLocks noChangeAspect="1"/>
          </p:cNvPicPr>
          <p:nvPr/>
        </p:nvPicPr>
        <p:blipFill>
          <a:blip r:embed="rId4"/>
          <a:stretch>
            <a:fillRect/>
          </a:stretch>
        </p:blipFill>
        <p:spPr>
          <a:xfrm>
            <a:off x="1257300" y="1090613"/>
            <a:ext cx="6863824" cy="5622801"/>
          </a:xfrm>
          <a:prstGeom prst="rect">
            <a:avLst/>
          </a:prstGeom>
        </p:spPr>
      </p:pic>
      <p:sp>
        <p:nvSpPr>
          <p:cNvPr id="19" name="Arrow: Down 18">
            <a:extLst>
              <a:ext uri="{FF2B5EF4-FFF2-40B4-BE49-F238E27FC236}">
                <a16:creationId xmlns:a16="http://schemas.microsoft.com/office/drawing/2014/main" id="{E7FDAA5E-247D-43F5-8F13-1A612056D579}"/>
              </a:ext>
            </a:extLst>
          </p:cNvPr>
          <p:cNvSpPr/>
          <p:nvPr/>
        </p:nvSpPr>
        <p:spPr>
          <a:xfrm>
            <a:off x="5186705" y="722130"/>
            <a:ext cx="400282" cy="34132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0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090613"/>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228600"/>
            <a:ext cx="8229600" cy="584775"/>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Analysis</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5800" y="2247899"/>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429000" y="2324099"/>
            <a:ext cx="838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5800" y="1459706"/>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52800" y="3200400"/>
            <a:ext cx="3046952" cy="3491708"/>
          </a:xfrm>
          <a:prstGeom prst="rect">
            <a:avLst/>
          </a:prstGeom>
          <a:ln w="12700">
            <a:solidFill>
              <a:schemeClr val="accent1"/>
            </a:solidFill>
          </a:ln>
        </p:spPr>
      </p:pic>
    </p:spTree>
    <p:extLst>
      <p:ext uri="{BB962C8B-B14F-4D97-AF65-F5344CB8AC3E}">
        <p14:creationId xmlns:p14="http://schemas.microsoft.com/office/powerpoint/2010/main" val="242972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869" y="-10277"/>
            <a:ext cx="8229600" cy="1143000"/>
          </a:xfrm>
        </p:spPr>
        <p:txBody>
          <a:bodyPr>
            <a:noAutofit/>
          </a:bodyPr>
          <a:lstStyle/>
          <a:p>
            <a:r>
              <a:rPr lang="en-US" sz="3000" dirty="0">
                <a:solidFill>
                  <a:schemeClr val="bg1"/>
                </a:solidFill>
              </a:rPr>
              <a:t>Policies for Managing Supply - Water Withdrawals</a:t>
            </a:r>
            <a:br>
              <a:rPr lang="en-US" sz="3000" dirty="0">
                <a:solidFill>
                  <a:schemeClr val="bg1"/>
                </a:solidFill>
              </a:rPr>
            </a:br>
            <a:r>
              <a:rPr lang="en-US" sz="3000" dirty="0">
                <a:solidFill>
                  <a:schemeClr val="bg1"/>
                </a:solidFill>
              </a:rPr>
              <a:t>AL Focus Area – Certificates of Use and Permitting</a:t>
            </a:r>
          </a:p>
        </p:txBody>
      </p:sp>
      <p:sp>
        <p:nvSpPr>
          <p:cNvPr id="3" name="Content Placeholder 2"/>
          <p:cNvSpPr>
            <a:spLocks noGrp="1"/>
          </p:cNvSpPr>
          <p:nvPr>
            <p:ph idx="1"/>
          </p:nvPr>
        </p:nvSpPr>
        <p:spPr>
          <a:xfrm>
            <a:off x="457200" y="1600200"/>
            <a:ext cx="6477000" cy="4525963"/>
          </a:xfrm>
        </p:spPr>
        <p:txBody>
          <a:bodyPr/>
          <a:lstStyle/>
          <a:p>
            <a:pPr lvl="1"/>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436" y="1247021"/>
            <a:ext cx="6477000" cy="550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811137" y="2085653"/>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811137" y="3997658"/>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6978417" y="2724834"/>
            <a:ext cx="2128052" cy="646331"/>
            <a:chOff x="7272259" y="3048000"/>
            <a:chExt cx="2128052" cy="646331"/>
          </a:xfrm>
        </p:grpSpPr>
        <p:cxnSp>
          <p:nvCxnSpPr>
            <p:cNvPr id="9" name="Straight Arrow Connector 8"/>
            <p:cNvCxnSpPr>
              <a:stCxn id="5" idx="1"/>
            </p:cNvCxnSpPr>
            <p:nvPr/>
          </p:nvCxnSpPr>
          <p:spPr>
            <a:xfrm flipH="1">
              <a:off x="7272259" y="3371166"/>
              <a:ext cx="293704" cy="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7565963" y="3048000"/>
              <a:ext cx="1834348" cy="646331"/>
            </a:xfrm>
            <a:prstGeom prst="rect">
              <a:avLst/>
            </a:prstGeom>
            <a:noFill/>
          </p:spPr>
          <p:txBody>
            <a:bodyPr wrap="none" rtlCol="0">
              <a:spAutoFit/>
            </a:bodyPr>
            <a:lstStyle/>
            <a:p>
              <a:r>
                <a:rPr lang="en-US" dirty="0"/>
                <a:t>Some agriculture </a:t>
              </a:r>
            </a:p>
            <a:p>
              <a:r>
                <a:rPr lang="en-US" dirty="0"/>
                <a:t>included</a:t>
              </a:r>
            </a:p>
          </p:txBody>
        </p:sp>
      </p:grpSp>
      <p:grpSp>
        <p:nvGrpSpPr>
          <p:cNvPr id="17" name="Group 16"/>
          <p:cNvGrpSpPr/>
          <p:nvPr/>
        </p:nvGrpSpPr>
        <p:grpSpPr>
          <a:xfrm>
            <a:off x="6934200" y="3905115"/>
            <a:ext cx="1535657" cy="646331"/>
            <a:chOff x="6986378" y="2819400"/>
            <a:chExt cx="1535657" cy="646331"/>
          </a:xfrm>
        </p:grpSpPr>
        <p:sp>
          <p:nvSpPr>
            <p:cNvPr id="18" name="TextBox 17"/>
            <p:cNvSpPr txBox="1"/>
            <p:nvPr/>
          </p:nvSpPr>
          <p:spPr>
            <a:xfrm>
              <a:off x="7309652" y="2819400"/>
              <a:ext cx="1212383" cy="646331"/>
            </a:xfrm>
            <a:prstGeom prst="rect">
              <a:avLst/>
            </a:prstGeom>
            <a:noFill/>
          </p:spPr>
          <p:txBody>
            <a:bodyPr wrap="none" rtlCol="0">
              <a:spAutoFit/>
            </a:bodyPr>
            <a:lstStyle/>
            <a:p>
              <a:r>
                <a:rPr lang="en-US" dirty="0"/>
                <a:t>“Capacity </a:t>
              </a:r>
            </a:p>
            <a:p>
              <a:r>
                <a:rPr lang="en-US" dirty="0"/>
                <a:t>Use Areas”</a:t>
              </a:r>
            </a:p>
          </p:txBody>
        </p:sp>
        <p:cxnSp>
          <p:nvCxnSpPr>
            <p:cNvPr id="19" name="Straight Arrow Connector 18"/>
            <p:cNvCxnSpPr/>
            <p:nvPr/>
          </p:nvCxnSpPr>
          <p:spPr>
            <a:xfrm flipH="1">
              <a:off x="6986378" y="3142564"/>
              <a:ext cx="293704" cy="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grpSp>
      <p:grpSp>
        <p:nvGrpSpPr>
          <p:cNvPr id="20" name="Group 19"/>
          <p:cNvGrpSpPr/>
          <p:nvPr/>
        </p:nvGrpSpPr>
        <p:grpSpPr>
          <a:xfrm>
            <a:off x="6934200" y="5486400"/>
            <a:ext cx="1713591" cy="923330"/>
            <a:chOff x="6986378" y="2819400"/>
            <a:chExt cx="1713591" cy="923330"/>
          </a:xfrm>
        </p:grpSpPr>
        <p:sp>
          <p:nvSpPr>
            <p:cNvPr id="21" name="TextBox 20"/>
            <p:cNvSpPr txBox="1"/>
            <p:nvPr/>
          </p:nvSpPr>
          <p:spPr>
            <a:xfrm>
              <a:off x="7309652" y="2819400"/>
              <a:ext cx="1390317" cy="923330"/>
            </a:xfrm>
            <a:prstGeom prst="rect">
              <a:avLst/>
            </a:prstGeom>
            <a:noFill/>
          </p:spPr>
          <p:txBody>
            <a:bodyPr wrap="none" rtlCol="0">
              <a:spAutoFit/>
            </a:bodyPr>
            <a:lstStyle/>
            <a:p>
              <a:r>
                <a:rPr lang="en-US" dirty="0"/>
                <a:t>Use of </a:t>
              </a:r>
            </a:p>
            <a:p>
              <a:r>
                <a:rPr lang="en-US" dirty="0"/>
                <a:t>Clean Water </a:t>
              </a:r>
            </a:p>
            <a:p>
              <a:r>
                <a:rPr lang="en-US" dirty="0"/>
                <a:t>Act</a:t>
              </a:r>
            </a:p>
          </p:txBody>
        </p:sp>
        <p:cxnSp>
          <p:nvCxnSpPr>
            <p:cNvPr id="22" name="Straight Arrow Connector 21"/>
            <p:cNvCxnSpPr/>
            <p:nvPr/>
          </p:nvCxnSpPr>
          <p:spPr>
            <a:xfrm flipH="1">
              <a:off x="6986378" y="3142564"/>
              <a:ext cx="293704" cy="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grpSp>
      <p:grpSp>
        <p:nvGrpSpPr>
          <p:cNvPr id="24" name="Group 23"/>
          <p:cNvGrpSpPr/>
          <p:nvPr/>
        </p:nvGrpSpPr>
        <p:grpSpPr>
          <a:xfrm>
            <a:off x="6978417" y="5098957"/>
            <a:ext cx="1336595" cy="369332"/>
            <a:chOff x="6986378" y="2957898"/>
            <a:chExt cx="1336595" cy="369332"/>
          </a:xfrm>
        </p:grpSpPr>
        <p:sp>
          <p:nvSpPr>
            <p:cNvPr id="25" name="TextBox 24"/>
            <p:cNvSpPr txBox="1"/>
            <p:nvPr/>
          </p:nvSpPr>
          <p:spPr>
            <a:xfrm>
              <a:off x="7290318" y="2957898"/>
              <a:ext cx="1032655" cy="369332"/>
            </a:xfrm>
            <a:prstGeom prst="rect">
              <a:avLst/>
            </a:prstGeom>
            <a:noFill/>
          </p:spPr>
          <p:txBody>
            <a:bodyPr wrap="none" rtlCol="0">
              <a:spAutoFit/>
            </a:bodyPr>
            <a:lstStyle/>
            <a:p>
              <a:r>
                <a:rPr lang="en-US" dirty="0"/>
                <a:t>2011 law</a:t>
              </a:r>
            </a:p>
          </p:txBody>
        </p:sp>
        <p:cxnSp>
          <p:nvCxnSpPr>
            <p:cNvPr id="26" name="Straight Arrow Connector 25"/>
            <p:cNvCxnSpPr/>
            <p:nvPr/>
          </p:nvCxnSpPr>
          <p:spPr>
            <a:xfrm flipH="1">
              <a:off x="6986378" y="3142564"/>
              <a:ext cx="293704" cy="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grpSp>
      <p:sp>
        <p:nvSpPr>
          <p:cNvPr id="23" name="Rectangle 22"/>
          <p:cNvSpPr/>
          <p:nvPr/>
        </p:nvSpPr>
        <p:spPr>
          <a:xfrm>
            <a:off x="0" y="1"/>
            <a:ext cx="9144000" cy="1283602"/>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81000" y="114299"/>
            <a:ext cx="8229600" cy="584775"/>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Policy option: regulate water withdrawals </a:t>
            </a:r>
          </a:p>
        </p:txBody>
      </p:sp>
    </p:spTree>
    <p:extLst>
      <p:ext uri="{BB962C8B-B14F-4D97-AF65-F5344CB8AC3E}">
        <p14:creationId xmlns:p14="http://schemas.microsoft.com/office/powerpoint/2010/main" val="36870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371600"/>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171271"/>
            <a:ext cx="8229600" cy="1077218"/>
          </a:xfrm>
          <a:prstGeom prst="rect">
            <a:avLst/>
          </a:prstGeom>
          <a:solidFill>
            <a:schemeClr val="tx2">
              <a:lumMod val="75000"/>
            </a:schemeClr>
          </a:solidFill>
        </p:spPr>
        <p:txBody>
          <a:bodyPr wrap="square" rtlCol="0">
            <a:spAutoFit/>
          </a:bodyPr>
          <a:lstStyle/>
          <a:p>
            <a:r>
              <a:rPr lang="en-US" sz="3200" b="1" dirty="0">
                <a:solidFill>
                  <a:srgbClr val="DCF1F7"/>
                </a:solidFill>
                <a:latin typeface="Source Sans Pro" charset="0"/>
                <a:ea typeface="Source Sans Pro" charset="0"/>
                <a:cs typeface="Source Sans Pro" charset="0"/>
              </a:rPr>
              <a:t>Policy option: regulate water withdrawals</a:t>
            </a:r>
          </a:p>
          <a:p>
            <a:r>
              <a:rPr lang="en-US" sz="3200" b="1" dirty="0">
                <a:solidFill>
                  <a:srgbClr val="DCF1F7"/>
                </a:solidFill>
                <a:latin typeface="Source Sans Pro" charset="0"/>
                <a:ea typeface="Source Sans Pro" charset="0"/>
                <a:cs typeface="Source Sans Pro" charset="0"/>
              </a:rPr>
              <a:t>Requires a change in underlying water law</a:t>
            </a:r>
          </a:p>
        </p:txBody>
      </p:sp>
      <p:pic>
        <p:nvPicPr>
          <p:cNvPr id="5"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b="-588"/>
          <a:stretch/>
        </p:blipFill>
        <p:spPr bwMode="auto">
          <a:xfrm>
            <a:off x="2476500" y="1549245"/>
            <a:ext cx="4038600" cy="518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826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lstStyle/>
          <a:p>
            <a:r>
              <a:rPr lang="en-US" dirty="0">
                <a:solidFill>
                  <a:schemeClr val="bg1"/>
                </a:solidFill>
              </a:rPr>
              <a:t>Policies for Flow Protection</a:t>
            </a:r>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62231" y="1204561"/>
            <a:ext cx="9468462" cy="71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67575" y="2368317"/>
            <a:ext cx="6608850" cy="4408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eft Arrow 11"/>
          <p:cNvSpPr/>
          <p:nvPr/>
        </p:nvSpPr>
        <p:spPr>
          <a:xfrm flipV="1">
            <a:off x="7876425" y="6324600"/>
            <a:ext cx="1262559" cy="225053"/>
          </a:xfrm>
          <a:prstGeom prst="leftArrow">
            <a:avLst/>
          </a:prstGeom>
          <a:solidFill>
            <a:srgbClr val="499C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0" y="-135655"/>
            <a:ext cx="9144000" cy="1447800"/>
            <a:chOff x="0" y="0"/>
            <a:chExt cx="9144000" cy="1428929"/>
          </a:xfrm>
        </p:grpSpPr>
        <p:sp>
          <p:nvSpPr>
            <p:cNvPr id="10" name="Rectangle 9"/>
            <p:cNvSpPr/>
            <p:nvPr/>
          </p:nvSpPr>
          <p:spPr>
            <a:xfrm>
              <a:off x="0" y="0"/>
              <a:ext cx="9144000" cy="1428929"/>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81000" y="114299"/>
              <a:ext cx="8229600" cy="577153"/>
            </a:xfrm>
            <a:prstGeom prst="rect">
              <a:avLst/>
            </a:prstGeom>
            <a:noFill/>
          </p:spPr>
          <p:txBody>
            <a:bodyPr wrap="square" rtlCol="0">
              <a:spAutoFit/>
            </a:bodyPr>
            <a:lstStyle/>
            <a:p>
              <a:r>
                <a:rPr lang="en-US" sz="3200" b="1" dirty="0">
                  <a:solidFill>
                    <a:srgbClr val="DCF1F7"/>
                  </a:solidFill>
                  <a:latin typeface="Source Sans Pro" charset="0"/>
                  <a:ea typeface="Source Sans Pro" charset="0"/>
                  <a:cs typeface="Source Sans Pro" charset="0"/>
                </a:rPr>
                <a:t>Policy option: Clean Water Act standards</a:t>
              </a:r>
            </a:p>
          </p:txBody>
        </p:sp>
      </p:grpSp>
      <p:pic>
        <p:nvPicPr>
          <p:cNvPr id="14" name="Content Placeholder 3"/>
          <p:cNvPicPr>
            <a:picLocks noChangeAspect="1"/>
          </p:cNvPicPr>
          <p:nvPr/>
        </p:nvPicPr>
        <p:blipFill rotWithShape="1">
          <a:blip r:embed="rId5"/>
          <a:srcRect t="16691" b="9234"/>
          <a:stretch/>
        </p:blipFill>
        <p:spPr>
          <a:xfrm>
            <a:off x="-82430" y="1920243"/>
            <a:ext cx="9308859" cy="457201"/>
          </a:xfrm>
          <a:prstGeom prst="rect">
            <a:avLst/>
          </a:prstGeom>
        </p:spPr>
      </p:pic>
    </p:spTree>
    <p:extLst>
      <p:ext uri="{BB962C8B-B14F-4D97-AF65-F5344CB8AC3E}">
        <p14:creationId xmlns:p14="http://schemas.microsoft.com/office/powerpoint/2010/main" val="41602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13399</TotalTime>
  <Words>1988</Words>
  <Application>Microsoft Macintosh PowerPoint</Application>
  <PresentationFormat>On-screen Show (4:3)</PresentationFormat>
  <Paragraphs>243</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Policies for Managing Supply - Water Withdrawals AL Focus Area – Certificates of Use and Permitting</vt:lpstr>
      <vt:lpstr>PowerPoint Presentation</vt:lpstr>
      <vt:lpstr>Policies for Flow Protection</vt:lpstr>
      <vt:lpstr>Policies for Flow Protection</vt:lpstr>
      <vt:lpstr>PowerPoint Presentation</vt:lpstr>
      <vt:lpstr>PowerPoint Presentation</vt:lpstr>
      <vt:lpstr>Policy option: stormwater management  SC vs. NC language</vt:lpstr>
      <vt:lpstr>North Carolina: mandate to model flows</vt:lpstr>
      <vt:lpstr>North Carolina: EFSAB recommendations</vt:lpstr>
      <vt:lpstr>North Carolina: EFSAB reception at the EMC</vt:lpstr>
      <vt:lpstr>Today’s NC EMC: your policy-making audience</vt:lpstr>
      <vt:lpstr>PowerPoint Presentation</vt:lpstr>
    </vt:vector>
  </TitlesOfParts>
  <Company>River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Baer</dc:creator>
  <cp:lastModifiedBy>Ellis, Kelsey A</cp:lastModifiedBy>
  <cp:revision>430</cp:revision>
  <dcterms:created xsi:type="dcterms:W3CDTF">2016-04-29T19:49:41Z</dcterms:created>
  <dcterms:modified xsi:type="dcterms:W3CDTF">2020-01-24T19:11:19Z</dcterms:modified>
</cp:coreProperties>
</file>