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01"/>
  </p:sldMasterIdLst>
  <p:notesMasterIdLst>
    <p:notesMasterId r:id="rId317"/>
  </p:notesMasterIdLst>
  <p:sldIdLst>
    <p:sldId id="256" r:id="rId302"/>
    <p:sldId id="257" r:id="rId303"/>
    <p:sldId id="337" r:id="rId304"/>
    <p:sldId id="321" r:id="rId305"/>
    <p:sldId id="338" r:id="rId306"/>
    <p:sldId id="330" r:id="rId307"/>
    <p:sldId id="331" r:id="rId308"/>
    <p:sldId id="334" r:id="rId309"/>
    <p:sldId id="349" r:id="rId310"/>
    <p:sldId id="350" r:id="rId311"/>
    <p:sldId id="320" r:id="rId312"/>
    <p:sldId id="323" r:id="rId313"/>
    <p:sldId id="324" r:id="rId314"/>
    <p:sldId id="325" r:id="rId315"/>
    <p:sldId id="332" r:id="rId3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ensky, Erica" initials="YE" lastIdx="5" clrIdx="0">
    <p:extLst>
      <p:ext uri="{19B8F6BF-5375-455C-9EA6-DF929625EA0E}">
        <p15:presenceInfo xmlns:p15="http://schemas.microsoft.com/office/powerpoint/2012/main" userId="S-1-5-21-1339303556-449845944-1601390327-59371" providerId="AD"/>
      </p:ext>
    </p:extLst>
  </p:cmAuthor>
  <p:cmAuthor id="2" name="Smith, DavidW" initials="SD" lastIdx="5" clrIdx="1">
    <p:extLst>
      <p:ext uri="{19B8F6BF-5375-455C-9EA6-DF929625EA0E}">
        <p15:presenceInfo xmlns:p15="http://schemas.microsoft.com/office/powerpoint/2012/main" userId="S-1-5-21-1339303556-449845944-1601390327-155789" providerId="AD"/>
      </p:ext>
    </p:extLst>
  </p:cmAuthor>
  <p:cmAuthor id="3" name="Bacalan, Vince" initials="BV" lastIdx="1" clrIdx="2">
    <p:extLst>
      <p:ext uri="{19B8F6BF-5375-455C-9EA6-DF929625EA0E}">
        <p15:presenceInfo xmlns:p15="http://schemas.microsoft.com/office/powerpoint/2012/main" userId="S::Bacalan.Vince@epa.gov::da7d517b-1147-4f6f-8670-4fa4d6303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6505A-7AF4-4C25-B81E-86A6BDA950BE}" v="64" dt="2023-07-11T22:48:28.375"/>
    <p1510:client id="{925EA368-3AFE-490C-953A-388AA479217B}" v="129" dt="2023-07-12T14:47:08.330"/>
    <p1510:client id="{CE9D24BA-0BFD-4BCE-91FD-C74630BA9F20}" v="248" dt="2023-07-12T13:33:0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6939" autoAdjust="0"/>
  </p:normalViewPr>
  <p:slideViewPr>
    <p:cSldViewPr snapToGrid="0">
      <p:cViewPr varScale="1">
        <p:scale>
          <a:sx n="110" d="100"/>
          <a:sy n="110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268" Type="http://schemas.openxmlformats.org/officeDocument/2006/relationships/customXml" Target="../customXml/item268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279" Type="http://schemas.openxmlformats.org/officeDocument/2006/relationships/customXml" Target="../customXml/item279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slide" Target="slides/slide3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48" Type="http://schemas.openxmlformats.org/officeDocument/2006/relationships/customXml" Target="../customXml/item248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slide" Target="slides/slide14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281" Type="http://schemas.openxmlformats.org/officeDocument/2006/relationships/customXml" Target="../customXml/item281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slide" Target="slides/slide5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slide" Target="slides/slide6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ommentAuthors" Target="commentAuthors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slide" Target="slides/slide7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presProps" Target="presProp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slide" Target="slides/slide8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viewProps" Target="viewProps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slide" Target="slides/slide9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theme" Target="theme/theme1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slide" Target="slides/slide10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slideMaster" Target="slideMasters/slideMaster1.xml"/><Relationship Id="rId322" Type="http://schemas.openxmlformats.org/officeDocument/2006/relationships/tableStyles" Target="tableStyle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slide" Target="slides/slide11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slide" Target="slides/slide1.xml"/><Relationship Id="rId323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slide" Target="slides/slide1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303" Type="http://schemas.openxmlformats.org/officeDocument/2006/relationships/slide" Target="slides/slide2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slide" Target="slides/slide13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258" Type="http://schemas.openxmlformats.org/officeDocument/2006/relationships/customXml" Target="../customXml/item258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91" Type="http://schemas.openxmlformats.org/officeDocument/2006/relationships/customXml" Target="../customXml/item291.xml"/><Relationship Id="rId305" Type="http://schemas.openxmlformats.org/officeDocument/2006/relationships/slide" Target="slides/slide4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01:11:51.43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1 185,'275'-18,"-145"6,529 2,-403 12,1219-2,-1457-1,-1 0,1-2,-1 0,0-1,0-1,0 0,19-9,7 0,1 2,49-7,-46 10,3 0,91-3,50 13,52-3,-99-14,42-3,92 20,-241-1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01:11:58.06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1,'1033'0,"-1013"1,0 2,0 0,-1 1,0 1,33 13,-26-9,0 0,33 5,75 6,168 6,-112-10,-43-1,355-10,-287-7,-127 2,109-14,-129 5,111-19,-141 20,72-6,-80 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0T01:12:02.28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39,'0'1,"1"0,-1-1,0 1,0 0,1 0,-1 0,1 0,-1-1,1 1,-1 0,1-1,-1 1,1 0,0-1,-1 1,1 0,0-1,-1 1,3 0,19 10,-13-7,18 10,1-2,0-1,1-2,0 0,32 4,-10-5,0-3,61-1,920-9,-988 3,0-3,0-1,57-17,-49 11,88-10,-103 20,-23 2,1-1,0 0,0-1,-1-1,1 0,-1-1,15-6,-11 1,1 1,1 1,-1 0,1 1,0 2,36-5,322 7,-187 5,583-4,-735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9784-A2E7-44F8-B7E4-315DD6EAFECD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279B-6078-4CE5-BF80-39436701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C870EDC-F6EF-1ACD-B64C-C1EF7DCBD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324454-A10E-419D-90D7-B21E2DD51C2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DB9665C-197D-1EAF-5A8F-E1D04F3B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1B47D98-B8E7-4122-4E29-9FDC7937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RACHEL-</a:t>
            </a:r>
          </a:p>
          <a:p>
            <a:r>
              <a:rPr lang="en-US" b="1" dirty="0"/>
              <a:t>Governor’s budget</a:t>
            </a:r>
          </a:p>
          <a:p>
            <a:r>
              <a:rPr lang="en-US" b="1" dirty="0"/>
              <a:t>Significant improvement in workplan</a:t>
            </a:r>
          </a:p>
          <a:p>
            <a:r>
              <a:rPr lang="en-US" b="1" dirty="0"/>
              <a:t>SAV economic evaluation</a:t>
            </a:r>
          </a:p>
          <a:p>
            <a:r>
              <a:rPr lang="en-US" b="1" dirty="0"/>
              <a:t>Acknowledging comprehensive </a:t>
            </a:r>
            <a:r>
              <a:rPr lang="en-US" b="1" dirty="0" err="1"/>
              <a:t>longterm</a:t>
            </a:r>
            <a:r>
              <a:rPr lang="en-US" b="1" dirty="0"/>
              <a:t> strategy will be developed as part of CCMP revision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Restructuring of program with each state administration</a:t>
            </a:r>
          </a:p>
          <a:p>
            <a:r>
              <a:rPr lang="en-US"/>
              <a:t>Loosing staff, staff getting cut</a:t>
            </a:r>
          </a:p>
          <a:p>
            <a:r>
              <a:rPr lang="en-US"/>
              <a:t>SAV- becoming a sought-after resource</a:t>
            </a:r>
          </a:p>
          <a:p>
            <a:r>
              <a:rPr lang="en-US"/>
              <a:t>Actively using relationships among workgroups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MEG-</a:t>
            </a:r>
          </a:p>
          <a:p>
            <a:r>
              <a:rPr lang="en-US"/>
              <a:t>Tribal, Equity strategy</a:t>
            </a:r>
          </a:p>
          <a:p>
            <a:r>
              <a:rPr lang="en-US"/>
              <a:t>Already on path</a:t>
            </a:r>
          </a:p>
          <a:p>
            <a:r>
              <a:rPr lang="en-US"/>
              <a:t>Repository of new outreach and materials going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also follow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4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Placeholders for APNEP 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new format, a new PE process-first iteration of new process and did a great job</a:t>
            </a:r>
          </a:p>
          <a:p>
            <a:r>
              <a:rPr lang="en-US"/>
              <a:t>Not many gaps that need to be filled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Cornerstones of NEPs</a:t>
            </a:r>
          </a:p>
          <a:p>
            <a:pPr lvl="1"/>
            <a:r>
              <a:rPr lang="en-US" sz="2800" dirty="0"/>
              <a:t>Watershed-based approach</a:t>
            </a:r>
          </a:p>
          <a:p>
            <a:pPr lvl="1"/>
            <a:r>
              <a:rPr lang="en-US" sz="2800" dirty="0"/>
              <a:t>Science-based decision making</a:t>
            </a:r>
          </a:p>
          <a:p>
            <a:pPr lvl="1"/>
            <a:r>
              <a:rPr lang="en-US" sz="2800" dirty="0"/>
              <a:t>Collaborative problem solving </a:t>
            </a:r>
          </a:p>
          <a:p>
            <a:pPr lvl="2"/>
            <a:r>
              <a:rPr lang="en-US" sz="2800" dirty="0"/>
              <a:t>Consensus-driven </a:t>
            </a:r>
          </a:p>
          <a:p>
            <a:pPr lvl="1"/>
            <a:r>
              <a:rPr lang="en-US" sz="2800" dirty="0"/>
              <a:t>Public participation</a:t>
            </a:r>
          </a:p>
          <a:p>
            <a:endParaRPr lang="en-US" dirty="0"/>
          </a:p>
          <a:p>
            <a:r>
              <a:rPr lang="en-US" sz="3200" dirty="0"/>
              <a:t>Success is shared at the local and national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Cornerstones of NEPs</a:t>
            </a:r>
          </a:p>
          <a:p>
            <a:pPr lvl="1"/>
            <a:r>
              <a:rPr lang="en-US" sz="2800" dirty="0"/>
              <a:t>Watershed-based approach</a:t>
            </a:r>
          </a:p>
          <a:p>
            <a:pPr lvl="1"/>
            <a:r>
              <a:rPr lang="en-US" sz="2800" dirty="0"/>
              <a:t>Science-based decision making</a:t>
            </a:r>
          </a:p>
          <a:p>
            <a:pPr lvl="1"/>
            <a:r>
              <a:rPr lang="en-US" sz="2800" dirty="0"/>
              <a:t>Collaborative problem solving </a:t>
            </a:r>
          </a:p>
          <a:p>
            <a:pPr lvl="2"/>
            <a:r>
              <a:rPr lang="en-US" sz="2800" dirty="0"/>
              <a:t>Consensus-driven </a:t>
            </a:r>
          </a:p>
          <a:p>
            <a:pPr lvl="1"/>
            <a:r>
              <a:rPr lang="en-US" sz="2800" dirty="0"/>
              <a:t>Public participation</a:t>
            </a:r>
          </a:p>
          <a:p>
            <a:endParaRPr lang="en-US" dirty="0"/>
          </a:p>
          <a:p>
            <a:r>
              <a:rPr lang="en-US" sz="3200" dirty="0"/>
              <a:t>Success is shared at the local and national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EPA’s continued support via multiple hats: financial, collaboration, oversight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4279B-6078-4CE5-BF80-394367016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0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A827A5C-BDD8-BA5C-E19B-E428796E8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3C54D4-5303-43CF-BE6D-368FF3AFE2E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2048FDA-A937-C798-C4F8-6DCA63DBA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00B32F-F76B-3E88-5AD8-9BB74A90F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E240FF8-D033-A149-FA97-3C04895CA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03B9F-D838-47E8-B787-5E36C86D95C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3CD24BA-297F-E4C0-2029-D39627327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273D8E4-49F1-FE31-8BBD-4838ACD8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D498-D3D1-4BC0-A973-13C8C1248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91FF1-2751-4471-8DB5-10CC056D0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A93A4-9CF8-4441-B971-A2A4AC64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B6D8-A25C-4939-AD69-EFE1B51C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A589-3465-47F8-9F73-A74D1B82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AE4C-826B-4B41-8843-1F81E167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D19C1-61CC-4633-8285-0BE26B92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7CEC-ED11-4068-AD71-88ED5EAC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8D4C-9FA2-4ED6-B7E2-6759EE6E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7F89-E65A-4961-89DC-F12ED4EB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5ECFE-3E60-4F00-9D9B-6BA4ED3B0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8141C-367D-4205-A279-D834E1D57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FF23-B873-4D8C-8741-6EC64BD8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0B2AB-5314-4EE0-8FB0-7BDB0175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A26E6-F98F-468F-B777-F0A53339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E405-6F99-4F7D-AF52-D711C2B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0436-9E56-4FF9-B813-E05558D6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FE2C-C118-4460-91FE-35D08F32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5D700-5EFB-46E4-96B1-614D8586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721CB-3B3B-4830-8E07-CACA1737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E09E-CFB8-4822-9BCB-2ECD322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38AE2-5552-41B1-A895-4EAE3FC2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DFB1D-0E94-4065-A2BB-DB1CBB77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43FC-AAE1-4AAD-9B81-32A2CEF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69F7-C0AF-4871-8A35-1252650A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9B04-834F-43CF-BC13-271AC43F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1C6F-A013-4437-A1ED-84AA23DB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43880-304A-47BB-A2AB-FB818B55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4CC22-8F43-4A88-A302-27578EB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C467B-E001-4950-925F-0A7BA1D5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B5523-28C6-4B3E-8810-1E86D637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858B-109A-43D7-B968-91278173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23552-1792-4B9E-BF82-7EF5E977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B0C98-6BE8-4686-AA3A-CE943C4D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1A002-EC64-4B6C-9B37-4CA5FC94D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253A5-ADE9-41C8-90A0-CC399B132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3CBEF-7D2A-4BB2-90C5-AE27B73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1ACE7-2230-4173-9462-C982C76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5EFA3-D3B6-48A5-A45F-3F998C90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28A1-8D73-4798-AE5B-8C5BC97F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A5C29-0AF7-416D-A1FB-C8939A45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ABE4-2E57-4F31-A859-51C738AF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18B68-1800-4383-ADE8-7F07BED0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72ABB-D52A-4426-A80A-655BA61D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F91FF-717E-47AA-90F8-ABB41B62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440AE-6A8F-409C-B1CD-9DFBFCE7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6EC-0A2B-4CA9-A5E5-BDFC306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6B1C6-4088-4100-A254-452FBBA0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B928-204B-4F9C-915C-8F95E56D7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F270F-4A8A-4492-9277-FD40B2E1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8FF3B-E70E-48A2-8689-ADA82767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748F5-F872-4616-A7E1-3775288B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343D-62FC-4FCC-921D-7CA0E60E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9C71A-F761-4EF4-993B-D3AEBE9C9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ACA77-EC78-4C42-98C6-61CD75A20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8EF8A-2C23-479C-911A-46F725FD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C1F6E-0FF3-4745-820B-05B2106B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A9939-673D-49AE-8D20-C732AA86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A24EE-4FD2-457A-9AAE-DB145B5A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3F048-4364-49E2-80B6-79333690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7CEB-0C2E-4B1A-883C-71090C839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7830-D00D-4ED4-AD0D-F03C4AA2BBB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2B9B-4568-40B9-8A6B-D9ACA5488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4ED44-F630-4211-9C68-6661B1DFF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E543-0773-4F7E-A78D-CDDB7F26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9B4357-DE36-4EA5-8F30-54DD53A13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020" y="3976810"/>
            <a:ext cx="9144000" cy="107144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2023 Program Evaluation (PE)</a:t>
            </a:r>
          </a:p>
          <a:p>
            <a:r>
              <a:rPr lang="en-US" altLang="en-US" sz="3000" i="1" dirty="0">
                <a:latin typeface="Arial" panose="020B0604020202020204" pitchFamily="34" charset="0"/>
              </a:rPr>
              <a:t>Review Period: July 1, 2017 – September 30, 2022</a:t>
            </a:r>
          </a:p>
          <a:p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8ECBA-0167-4414-B5C9-9D00AC244F60}"/>
              </a:ext>
            </a:extLst>
          </p:cNvPr>
          <p:cNvSpPr txBox="1"/>
          <p:nvPr/>
        </p:nvSpPr>
        <p:spPr>
          <a:xfrm>
            <a:off x="3038103" y="5566234"/>
            <a:ext cx="6661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Leadership Council Meeting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July 12, 2023</a:t>
            </a:r>
            <a:endParaRPr lang="en-US" sz="28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A4BBE42-8DDC-438D-8CD1-FC536C86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7" y="255071"/>
            <a:ext cx="1554679" cy="15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70E5932-EABE-4C06-A38F-A19DE4356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9" y="255071"/>
            <a:ext cx="1175656" cy="13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B5BD5-D77C-CA6D-69EC-4840391E4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06" y="1626715"/>
            <a:ext cx="8120627" cy="14946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6F1F4B-301F-0094-FD32-556024887A28}"/>
              </a:ext>
            </a:extLst>
          </p:cNvPr>
          <p:cNvSpPr txBox="1"/>
          <p:nvPr/>
        </p:nvSpPr>
        <p:spPr>
          <a:xfrm>
            <a:off x="4400550" y="2936868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(APNEP)</a:t>
            </a:r>
          </a:p>
        </p:txBody>
      </p:sp>
    </p:spTree>
    <p:extLst>
      <p:ext uri="{BB962C8B-B14F-4D97-AF65-F5344CB8AC3E}">
        <p14:creationId xmlns:p14="http://schemas.microsoft.com/office/powerpoint/2010/main" val="135524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89CD2B-B99D-03F0-0650-EC63C28320F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20717" y="1912882"/>
            <a:ext cx="6705600" cy="4649228"/>
          </a:xfrm>
        </p:spPr>
        <p:txBody>
          <a:bodyPr vert="horz" lIns="92075" tIns="46038" rIns="92075" bIns="46038" rtlCol="0">
            <a:normAutofit/>
          </a:bodyPr>
          <a:lstStyle/>
          <a:p>
            <a:pPr marL="274320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NEP Ecosystem and Community Status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Community and Stakeholders Engagement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Education and Outreach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Monitoring and Assessment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Clean Water Act Programs Relationship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66"/>
              </a:buClr>
              <a:buNone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22960" lvl="2"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503DBD7-C5BC-6707-457B-050E51466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783" y="212036"/>
            <a:ext cx="9144000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Program Areas Evaluated</a:t>
            </a:r>
          </a:p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described in 2021 PE Guidance (3 of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29892-DFC7-4BD0-001D-DD50D9CB1043}"/>
              </a:ext>
            </a:extLst>
          </p:cNvPr>
          <p:cNvSpPr txBox="1"/>
          <p:nvPr/>
        </p:nvSpPr>
        <p:spPr>
          <a:xfrm>
            <a:off x="6684579" y="2490953"/>
            <a:ext cx="540231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EPA Priorities 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Nutrient Reduction and HABs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Water Reuse and Conservation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Marine Litter Reduction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Green Infrastructure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Environmental Justice</a:t>
            </a:r>
          </a:p>
          <a:p>
            <a:pPr marL="1372870" lvl="4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6E43-48D5-4479-80EB-6958880E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17" y="365125"/>
            <a:ext cx="10736283" cy="1325563"/>
          </a:xfrm>
        </p:spPr>
        <p:txBody>
          <a:bodyPr/>
          <a:lstStyle/>
          <a:p>
            <a:pPr algn="ctr"/>
            <a:r>
              <a:rPr lang="en-US" dirty="0"/>
              <a:t>Addressing 2018 PE Letter </a:t>
            </a:r>
            <a:r>
              <a:rPr lang="en-US" b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2D8E-8AF6-4ECB-BB82-1567AD38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7" y="1825625"/>
            <a:ext cx="11234057" cy="4667250"/>
          </a:xfrm>
        </p:spPr>
        <p:txBody>
          <a:bodyPr>
            <a:norm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Develop a common APNEP vision to promote its program identity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3200" dirty="0"/>
              <a:t>Explore additional opportunities for funding CCMP implementation activities</a:t>
            </a:r>
          </a:p>
          <a:p>
            <a:r>
              <a:rPr lang="en-US" sz="3200" dirty="0"/>
              <a:t>Finalize completion of a monitoring strategy</a:t>
            </a:r>
          </a:p>
          <a:p>
            <a:r>
              <a:rPr lang="en-US" sz="3200" dirty="0"/>
              <a:t>Better communicate programmatic accomplishments and environmental results</a:t>
            </a:r>
          </a:p>
          <a:p>
            <a:r>
              <a:rPr lang="en-US" sz="3200" dirty="0"/>
              <a:t>Revise CCMP before 2022</a:t>
            </a:r>
          </a:p>
          <a:p>
            <a:pPr lvl="1"/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3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7691-3449-4CD4-8A96-27552AA0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386145"/>
            <a:ext cx="10809514" cy="1325563"/>
          </a:xfrm>
        </p:spPr>
        <p:txBody>
          <a:bodyPr/>
          <a:lstStyle/>
          <a:p>
            <a:r>
              <a:rPr lang="en-US" dirty="0"/>
              <a:t>2023 Preliminary Findings: 	</a:t>
            </a:r>
            <a:r>
              <a:rPr lang="en-US" b="1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7E99-2B9A-4D3D-95E2-9B3303EA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4924"/>
            <a:ext cx="10515601" cy="4654423"/>
          </a:xfrm>
        </p:spPr>
        <p:txBody>
          <a:bodyPr>
            <a:normAutofit/>
          </a:bodyPr>
          <a:lstStyle/>
          <a:p>
            <a:r>
              <a:rPr lang="en-US" sz="3000" dirty="0"/>
              <a:t>Overcoming adversity and demonstrating resiliency</a:t>
            </a:r>
          </a:p>
          <a:p>
            <a:endParaRPr lang="en-US" sz="1800" dirty="0"/>
          </a:p>
          <a:p>
            <a:r>
              <a:rPr lang="en-US" sz="3000" dirty="0"/>
              <a:t>Strong alliances on multiple levels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2600" dirty="0"/>
              <a:t>SAV- strategy, field work and data availability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88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7691-3449-4CD4-8A96-27552AA0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245165"/>
            <a:ext cx="12104914" cy="111929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2023 Preliminary Findings: </a:t>
            </a:r>
            <a:r>
              <a:rPr lang="en-US" b="1" dirty="0"/>
              <a:t>Opportunities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7E99-2B9A-4D3D-95E2-9B3303EA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1" y="1636295"/>
            <a:ext cx="11032177" cy="4976540"/>
          </a:xfrm>
          <a:solidFill>
            <a:schemeClr val="bg1"/>
          </a:solidFill>
          <a:ln>
            <a:noFill/>
          </a:ln>
        </p:spPr>
        <p:txBody>
          <a:bodyPr>
            <a:normAutofit fontScale="92500"/>
          </a:bodyPr>
          <a:lstStyle/>
          <a:p>
            <a:pPr lvl="1">
              <a:lnSpc>
                <a:spcPct val="200000"/>
              </a:lnSpc>
            </a:pPr>
            <a:r>
              <a:rPr lang="en-US" sz="3000" dirty="0"/>
              <a:t>Continue to expand engagement and build stakeholder coordination</a:t>
            </a:r>
            <a:br>
              <a:rPr lang="en-US" sz="3000"/>
            </a:br>
            <a:r>
              <a:rPr lang="en-US" sz="3000"/>
              <a:t>		NEP products and outreach materials</a:t>
            </a:r>
          </a:p>
          <a:p>
            <a:pPr marL="1828800" lvl="4" indent="0">
              <a:lnSpc>
                <a:spcPct val="200000"/>
              </a:lnSpc>
              <a:buNone/>
            </a:pPr>
            <a:r>
              <a:rPr lang="en-US" sz="3000"/>
              <a:t>Public facing coordination (CCMP, BIL)</a:t>
            </a:r>
          </a:p>
          <a:p>
            <a:pPr>
              <a:lnSpc>
                <a:spcPct val="200000"/>
              </a:lnSpc>
            </a:pPr>
            <a:r>
              <a:rPr lang="en-US" sz="3000"/>
              <a:t>Explore opportunities to define relationship between Leadership Council and host organization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4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1960-AD73-4F90-865C-592245B7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12706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Next Steps for PE Review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FC76-3C4E-4C78-A62C-864A043A2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834"/>
            <a:ext cx="10823370" cy="5252782"/>
          </a:xfrm>
        </p:spPr>
        <p:txBody>
          <a:bodyPr>
            <a:normAutofit/>
          </a:bodyPr>
          <a:lstStyle/>
          <a:p>
            <a:r>
              <a:rPr lang="en-US" sz="3000" dirty="0"/>
              <a:t>EPA to develop PE findings letter to reflect rating of </a:t>
            </a:r>
            <a:r>
              <a:rPr lang="en-US" sz="3000" b="1" dirty="0"/>
              <a:t>Proficient</a:t>
            </a:r>
            <a:r>
              <a:rPr lang="en-US" sz="3000" dirty="0"/>
              <a:t>  </a:t>
            </a:r>
          </a:p>
          <a:p>
            <a:endParaRPr lang="en-US" sz="3000" dirty="0"/>
          </a:p>
          <a:p>
            <a:r>
              <a:rPr lang="en-US" sz="3000" dirty="0"/>
              <a:t>Share with APNEP staff for comment </a:t>
            </a:r>
          </a:p>
          <a:p>
            <a:endParaRPr lang="en-US" sz="3000" dirty="0"/>
          </a:p>
          <a:p>
            <a:r>
              <a:rPr lang="en-US" sz="3000" dirty="0"/>
              <a:t>Incorporate feedback and submit to EPA management for signature </a:t>
            </a:r>
          </a:p>
          <a:p>
            <a:endParaRPr lang="en-US" sz="3000" dirty="0"/>
          </a:p>
          <a:p>
            <a:r>
              <a:rPr lang="en-US" sz="3000" dirty="0"/>
              <a:t>Send signed copy to NEP Director</a:t>
            </a:r>
          </a:p>
          <a:p>
            <a:endParaRPr lang="en-US" sz="3000" dirty="0"/>
          </a:p>
          <a:p>
            <a:r>
              <a:rPr lang="en-US" sz="3000" dirty="0">
                <a:cs typeface="Arial" panose="020B0604020202020204" pitchFamily="34" charset="0"/>
              </a:rPr>
              <a:t>Next scheduled PE: 2028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5E46-3F0A-44EF-8987-CA35416EF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2" y="98548"/>
            <a:ext cx="9144000" cy="882899"/>
          </a:xfrm>
        </p:spPr>
        <p:txBody>
          <a:bodyPr>
            <a:normAutofit/>
          </a:bodyPr>
          <a:lstStyle/>
          <a:p>
            <a:r>
              <a:rPr lang="en-US" sz="4800" dirty="0"/>
              <a:t>Questions and Discussions</a:t>
            </a:r>
          </a:p>
        </p:txBody>
      </p:sp>
      <p:pic>
        <p:nvPicPr>
          <p:cNvPr id="6" name="Picture 5" descr="A group of people standing on a path by the water&#10;&#10;Description automatically generated with low confidence">
            <a:extLst>
              <a:ext uri="{FF2B5EF4-FFF2-40B4-BE49-F238E27FC236}">
                <a16:creationId xmlns:a16="http://schemas.microsoft.com/office/drawing/2014/main" id="{5DDDE826-6EFB-A33D-E01C-F34E18843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0241"/>
            <a:ext cx="6305549" cy="3469690"/>
          </a:xfrm>
          <a:prstGeom prst="rect">
            <a:avLst/>
          </a:prstGeom>
        </p:spPr>
      </p:pic>
      <p:pic>
        <p:nvPicPr>
          <p:cNvPr id="4" name="Picture 3" descr="A picture containing sky, outdoor, grass, water&#10;&#10;Description automatically generated">
            <a:extLst>
              <a:ext uri="{FF2B5EF4-FFF2-40B4-BE49-F238E27FC236}">
                <a16:creationId xmlns:a16="http://schemas.microsoft.com/office/drawing/2014/main" id="{C23CA474-C64E-9C68-BC2B-7C6C99001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74243"/>
            <a:ext cx="5699667" cy="3206063"/>
          </a:xfrm>
          <a:prstGeom prst="rect">
            <a:avLst/>
          </a:prstGeom>
        </p:spPr>
      </p:pic>
      <p:pic>
        <p:nvPicPr>
          <p:cNvPr id="10" name="Picture 9" descr="A picture containing sky, outdoor, person, standing&#10;&#10;Description automatically generated">
            <a:extLst>
              <a:ext uri="{FF2B5EF4-FFF2-40B4-BE49-F238E27FC236}">
                <a16:creationId xmlns:a16="http://schemas.microsoft.com/office/drawing/2014/main" id="{CEF7CE09-9402-A6D0-6C19-5191FF083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" y="3418031"/>
            <a:ext cx="4281260" cy="3181900"/>
          </a:xfrm>
          <a:prstGeom prst="rect">
            <a:avLst/>
          </a:prstGeom>
        </p:spPr>
      </p:pic>
      <p:pic>
        <p:nvPicPr>
          <p:cNvPr id="12" name="Picture 11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329BE6B7-9921-27DA-4AF2-E91D5C308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16" y="981446"/>
            <a:ext cx="4620684" cy="30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F1DAC-94E1-4BCA-9B88-3244477B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265731"/>
            <a:ext cx="10653156" cy="1182069"/>
          </a:xfrm>
        </p:spPr>
        <p:txBody>
          <a:bodyPr/>
          <a:lstStyle/>
          <a:p>
            <a:pPr algn="ctr"/>
            <a:r>
              <a:rPr lang="en-US" dirty="0"/>
              <a:t>Thanks!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234B9-309F-48AF-8CDC-3A3CD5DE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691640"/>
            <a:ext cx="11197986" cy="490062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APNEP staff:  Bill, Dean, Ezekiel, Heather, Jimmy, Stacey, 				Steve, Tim</a:t>
            </a:r>
          </a:p>
          <a:p>
            <a:endParaRPr lang="en-US" sz="3600" dirty="0"/>
          </a:p>
          <a:p>
            <a:r>
              <a:rPr lang="en-US" sz="3600" dirty="0"/>
              <a:t>Management Conference (MC) members and partners</a:t>
            </a:r>
          </a:p>
          <a:p>
            <a:endParaRPr lang="en-US" dirty="0"/>
          </a:p>
          <a:p>
            <a:r>
              <a:rPr lang="en-US" sz="3600" dirty="0"/>
              <a:t>PE Review Team</a:t>
            </a:r>
          </a:p>
          <a:p>
            <a:pPr lvl="1"/>
            <a:r>
              <a:rPr lang="en-US" dirty="0"/>
              <a:t>Rachel Hart, EPA-R4 Coordinator</a:t>
            </a:r>
          </a:p>
          <a:p>
            <a:pPr lvl="1"/>
            <a:r>
              <a:rPr lang="en-US" dirty="0"/>
              <a:t>Angela Padeletti, EPA-R3 Coordinator</a:t>
            </a:r>
          </a:p>
          <a:p>
            <a:pPr lvl="1"/>
            <a:r>
              <a:rPr lang="en-US" dirty="0"/>
              <a:t>Megan Mackey, EPA-R3 Coordinator (emeritus)</a:t>
            </a:r>
          </a:p>
          <a:p>
            <a:pPr lvl="1"/>
            <a:r>
              <a:rPr lang="en-US" dirty="0"/>
              <a:t>Vince Bacalan, EPA-HQ Coordinator</a:t>
            </a:r>
          </a:p>
          <a:p>
            <a:pPr lvl="1"/>
            <a:endParaRPr lang="en-US" dirty="0"/>
          </a:p>
        </p:txBody>
      </p:sp>
      <p:pic>
        <p:nvPicPr>
          <p:cNvPr id="3" name="Picture 2" descr="A group of people standing in water&#10;&#10;Description automatically generated with medium confidence">
            <a:extLst>
              <a:ext uri="{FF2B5EF4-FFF2-40B4-BE49-F238E27FC236}">
                <a16:creationId xmlns:a16="http://schemas.microsoft.com/office/drawing/2014/main" id="{12C5F48D-ABBC-88C1-11D4-1AFE7291C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3757961"/>
            <a:ext cx="4107878" cy="30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1960-AD73-4F90-865C-592245B7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11"/>
            <a:ext cx="10515600" cy="12706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Congratulations!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FC76-3C4E-4C78-A62C-864A043A2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570"/>
            <a:ext cx="10823370" cy="4949048"/>
          </a:xfrm>
        </p:spPr>
        <p:txBody>
          <a:bodyPr>
            <a:normAutofit/>
          </a:bodyPr>
          <a:lstStyle/>
          <a:p>
            <a:r>
              <a:rPr lang="en-US" sz="3200" dirty="0"/>
              <a:t>APNEP receives a preliminary rating of </a:t>
            </a:r>
            <a:r>
              <a:rPr lang="en-US" sz="3200" b="1" dirty="0"/>
              <a:t>Proficient</a:t>
            </a:r>
            <a:r>
              <a:rPr lang="en-US" sz="3200" dirty="0"/>
              <a:t> for this Program Evaluation review cycle</a:t>
            </a:r>
          </a:p>
          <a:p>
            <a:endParaRPr lang="en-US" sz="3200" dirty="0"/>
          </a:p>
          <a:p>
            <a:r>
              <a:rPr lang="en-US" sz="3200" dirty="0"/>
              <a:t>Excellent progress on implementing the CCMP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Resiliency of staff in working through various challenges since the last PE visit</a:t>
            </a:r>
          </a:p>
          <a:p>
            <a:pPr lvl="1"/>
            <a:endParaRPr lang="en-US" sz="3200" dirty="0"/>
          </a:p>
          <a:p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5C21-5C2E-491D-A4BF-2F676E1A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42"/>
            <a:ext cx="10515600" cy="72066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National Estuary Program (NEP)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E40A-C2C3-4CFF-98CA-97E87EF5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3" y="818709"/>
            <a:ext cx="11477295" cy="10495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CWA Section 320 designated 28 </a:t>
            </a:r>
            <a:r>
              <a:rPr lang="en-US" sz="3200" u="sng" dirty="0"/>
              <a:t>estuaries of national significance</a:t>
            </a:r>
          </a:p>
          <a:p>
            <a:pPr lvl="4"/>
            <a:r>
              <a:rPr lang="en-US" sz="2800" dirty="0"/>
              <a:t>Albemarle-Pamlico NEP was created in 1987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14CA0-98FC-4132-8821-9D077D3D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 t="22064" r="871" b="17300"/>
          <a:stretch/>
        </p:blipFill>
        <p:spPr>
          <a:xfrm>
            <a:off x="273268" y="1743553"/>
            <a:ext cx="11624441" cy="5016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958E1C-C121-5895-3BDD-06BC46E729C4}"/>
                  </a:ext>
                </a:extLst>
              </p14:cNvPr>
              <p14:cNvContentPartPr/>
              <p14:nvPr/>
            </p14:nvContentPartPr>
            <p14:xfrm>
              <a:off x="8706224" y="4426023"/>
              <a:ext cx="1602000" cy="6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958E1C-C121-5895-3BDD-06BC46E729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2224" y="4318604"/>
                <a:ext cx="1709640" cy="281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D08AA1-AED5-B168-1003-F120DE41CE98}"/>
                  </a:ext>
                </a:extLst>
              </p14:cNvPr>
              <p14:cNvContentPartPr/>
              <p14:nvPr/>
            </p14:nvContentPartPr>
            <p14:xfrm>
              <a:off x="8905304" y="4571823"/>
              <a:ext cx="1258560" cy="53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D08AA1-AED5-B168-1003-F120DE41CE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1289" y="4463823"/>
                <a:ext cx="1366231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C42F80-149C-227F-A774-3B7AEE72F4FD}"/>
                  </a:ext>
                </a:extLst>
              </p14:cNvPr>
              <p14:cNvContentPartPr/>
              <p14:nvPr/>
            </p14:nvContentPartPr>
            <p14:xfrm>
              <a:off x="8865704" y="4610703"/>
              <a:ext cx="1310040" cy="55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C42F80-149C-227F-A774-3B7AEE72F4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1704" y="4502703"/>
                <a:ext cx="141768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6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5C21-5C2E-491D-A4BF-2F676E1A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8" y="371061"/>
            <a:ext cx="10515600" cy="8105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Cornerstones of the NEP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14CA0-98FC-4132-8821-9D077D3D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 t="22064" r="871" b="17300"/>
          <a:stretch/>
        </p:blipFill>
        <p:spPr>
          <a:xfrm>
            <a:off x="0" y="1025912"/>
            <a:ext cx="12059478" cy="5734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F30FF-5CBF-0A33-C523-5CC4C7A2FCBC}"/>
              </a:ext>
            </a:extLst>
          </p:cNvPr>
          <p:cNvSpPr txBox="1"/>
          <p:nvPr/>
        </p:nvSpPr>
        <p:spPr>
          <a:xfrm>
            <a:off x="1789501" y="1657892"/>
            <a:ext cx="5910469" cy="2994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200" dirty="0"/>
              <a:t>* </a:t>
            </a:r>
            <a:r>
              <a:rPr lang="en-US" sz="2200" b="1" dirty="0"/>
              <a:t>Watershed-based approach</a:t>
            </a:r>
          </a:p>
          <a:p>
            <a:r>
              <a:rPr lang="en-US" sz="2200" dirty="0"/>
              <a:t>	* </a:t>
            </a:r>
            <a:r>
              <a:rPr lang="en-US" sz="2200" b="1" dirty="0"/>
              <a:t>Science-based decision making</a:t>
            </a:r>
          </a:p>
          <a:p>
            <a:r>
              <a:rPr lang="en-US" sz="2200" dirty="0"/>
              <a:t>	* </a:t>
            </a:r>
            <a:r>
              <a:rPr lang="en-US" sz="2200" b="1" dirty="0"/>
              <a:t>Collaborative problem solving </a:t>
            </a:r>
          </a:p>
          <a:p>
            <a:r>
              <a:rPr lang="en-US" sz="2200" dirty="0"/>
              <a:t>		- consensus-driven </a:t>
            </a:r>
          </a:p>
          <a:p>
            <a:r>
              <a:rPr lang="en-US" sz="2200" dirty="0"/>
              <a:t>	* </a:t>
            </a:r>
            <a:r>
              <a:rPr lang="en-US" sz="2200" b="1" dirty="0"/>
              <a:t>Public participation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*Success is shared at the local and national level*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3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7CBE-5851-4C4A-B9E5-CAE7C8E7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of NEP Program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09FB-6DBD-41DE-9A16-FC9B04BC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3000" dirty="0"/>
              <a:t>Ensure adequate progress is being made in CCMP implementation.</a:t>
            </a:r>
          </a:p>
          <a:p>
            <a:r>
              <a:rPr lang="en-US" sz="3000" dirty="0"/>
              <a:t>Highlight each Program’s unique environmental results, strengths and opportunities for improvement.</a:t>
            </a:r>
          </a:p>
          <a:p>
            <a:r>
              <a:rPr lang="en-US" sz="3000" dirty="0"/>
              <a:t>Identify areas where EPA can help provide resources to meet needs or enhance performance.</a:t>
            </a:r>
          </a:p>
          <a:p>
            <a:r>
              <a:rPr lang="en-US" sz="3000" dirty="0"/>
              <a:t>Confirm EPA’s continued support for the NEP and to seek stakeholders’ commitment to the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42D7-4944-4179-B01A-6C90EED9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65"/>
            <a:ext cx="10515600" cy="1104745"/>
          </a:xfrm>
        </p:spPr>
        <p:txBody>
          <a:bodyPr/>
          <a:lstStyle/>
          <a:p>
            <a:pPr algn="ctr"/>
            <a:r>
              <a:rPr lang="en-US" dirty="0"/>
              <a:t>How EPA Uses Program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4339-F52A-4DD8-8D23-D6D89FA8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1294410"/>
            <a:ext cx="11166764" cy="542108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Success stories and achievements highlighted on EPA NEP website, used for Congressional briefings, meetings with partners, etc.</a:t>
            </a:r>
          </a:p>
          <a:p>
            <a:endParaRPr lang="en-US" dirty="0"/>
          </a:p>
          <a:p>
            <a:r>
              <a:rPr lang="en-US" sz="3600" dirty="0"/>
              <a:t>Identified challenges help inform decisions  </a:t>
            </a:r>
          </a:p>
          <a:p>
            <a:pPr marL="0" indent="0">
              <a:buNone/>
            </a:pPr>
            <a:r>
              <a:rPr lang="en-US" sz="3600" dirty="0"/>
              <a:t>   for funding support:</a:t>
            </a:r>
          </a:p>
          <a:p>
            <a:pPr lvl="1"/>
            <a:r>
              <a:rPr lang="en-US" sz="3400" dirty="0"/>
              <a:t>Climate resiliency and adaptation</a:t>
            </a:r>
          </a:p>
          <a:p>
            <a:pPr lvl="1"/>
            <a:r>
              <a:rPr lang="en-US" sz="3400" dirty="0"/>
              <a:t>Nutrients, HAB engagement</a:t>
            </a:r>
          </a:p>
          <a:p>
            <a:pPr lvl="1"/>
            <a:r>
              <a:rPr lang="en-US" sz="3400" dirty="0"/>
              <a:t>Support DEI initiatives</a:t>
            </a:r>
          </a:p>
          <a:p>
            <a:pPr marL="457200" lvl="1" indent="0">
              <a:buNone/>
            </a:pPr>
            <a:endParaRPr lang="en-US" sz="3400" dirty="0">
              <a:solidFill>
                <a:srgbClr val="FF0000"/>
              </a:solidFill>
            </a:endParaRPr>
          </a:p>
          <a:p>
            <a:r>
              <a:rPr lang="en-US" sz="3600" dirty="0"/>
              <a:t>Make connections to other EPA  </a:t>
            </a:r>
          </a:p>
          <a:p>
            <a:pPr marL="0" indent="0">
              <a:buNone/>
            </a:pPr>
            <a:r>
              <a:rPr lang="en-US" sz="3600" dirty="0"/>
              <a:t>   offices and programs                                                                        </a:t>
            </a:r>
          </a:p>
          <a:p>
            <a:endParaRPr lang="en-US" dirty="0"/>
          </a:p>
          <a:p>
            <a:r>
              <a:rPr lang="en-US" sz="3600" dirty="0"/>
              <a:t>Share products/approaches/lessons</a:t>
            </a:r>
          </a:p>
          <a:p>
            <a:pPr marL="0" indent="0">
              <a:buNone/>
            </a:pPr>
            <a:r>
              <a:rPr lang="en-US" sz="3600" dirty="0"/>
              <a:t>   learned across NEPs and federal agencies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5298A-AC90-493D-AC8A-426CB52F1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" b="9325"/>
          <a:stretch/>
        </p:blipFill>
        <p:spPr>
          <a:xfrm>
            <a:off x="8282152" y="1965434"/>
            <a:ext cx="3774556" cy="2502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AB574-F020-BE75-5372-FDD95363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97" y="2669627"/>
            <a:ext cx="2953407" cy="40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077A7AD-94EF-E10A-7E63-7EA6E865DE7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77462" y="2575033"/>
            <a:ext cx="10289628" cy="413056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NEP Environmental / Programmatic Workplan Accomplishments</a:t>
            </a:r>
          </a:p>
          <a:p>
            <a:pPr lvl="2">
              <a:spcBef>
                <a:spcPct val="50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Healthy Ecosystems</a:t>
            </a:r>
          </a:p>
          <a:p>
            <a:pPr lvl="2">
              <a:spcBef>
                <a:spcPct val="50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Clean Waters</a:t>
            </a:r>
          </a:p>
          <a:p>
            <a:pPr lvl="2">
              <a:spcBef>
                <a:spcPct val="5000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Strong Communities</a:t>
            </a:r>
          </a:p>
          <a:p>
            <a:pPr marL="0" indent="0">
              <a:spcBef>
                <a:spcPct val="50000"/>
              </a:spcBef>
              <a:buClr>
                <a:srgbClr val="FFFF66"/>
              </a:buClr>
              <a:buNone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22960" lvl="2"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5E002F-FFC2-4454-67CC-5B85807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7323"/>
            <a:ext cx="9144000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Program Areas Evaluated</a:t>
            </a:r>
          </a:p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described in 2021 PE Guidance (1 of 3)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26BC81-9C99-2B71-18D7-1E41A98635D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41783" y="2249214"/>
            <a:ext cx="9250017" cy="3993932"/>
          </a:xfrm>
        </p:spPr>
        <p:txBody>
          <a:bodyPr vert="horz" lIns="92075" tIns="46038" rIns="92075" bIns="46038" rtlCol="0">
            <a:normAutofit/>
          </a:bodyPr>
          <a:lstStyle/>
          <a:p>
            <a:pPr marL="274320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NEP Program Implementation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NEP Administration and Governance Structure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Grant Obligations and Finance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Budget Summary</a:t>
            </a:r>
          </a:p>
          <a:p>
            <a:pPr marL="823595" lvl="2" indent="-274320">
              <a:spcBef>
                <a:spcPct val="5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"/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Opportunities for Improvement and NEP Priorities</a:t>
            </a:r>
          </a:p>
          <a:p>
            <a:pPr marL="0" indent="0">
              <a:spcBef>
                <a:spcPct val="50000"/>
              </a:spcBef>
              <a:buClr>
                <a:srgbClr val="FFFF66"/>
              </a:buClr>
              <a:buNone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22960" lvl="2">
              <a:spcBef>
                <a:spcPct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/>
            </a:pP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C3D1782-5AA1-9534-4782-6780C26F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783" y="212036"/>
            <a:ext cx="9144000" cy="1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Program Areas Evaluated</a:t>
            </a:r>
          </a:p>
          <a:p>
            <a:pPr algn="ctr" eaLnBrk="1" hangingPunct="1"/>
            <a:r>
              <a:rPr lang="en-US" alt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described in 2021 PE Guidance (2 of 3)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FBFA5D3-A859-4F1D-AE27-418041AC115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3102510-26D1-445F-99CB-1CD0D940B0BB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00A994E-D947-4EBE-878A-CC57FDD9980B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8BA6B202-381C-452C-96C9-67C804DCC008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E0E7E25C-D59B-4959-BB9A-41228AE4ACD0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5FF1B8B-1337-45DC-8C69-D82B539C928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E965E11E-0BBE-480C-A387-246149F13C5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ECC8F13-5355-4261-91A0-49C87974584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1F8F737F-55F9-4434-93D8-EA3F402E428E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18AC3E4-19E1-4EF9-B95B-5490DB475B2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90492A2D-ABEA-422B-9CBE-DE9F0BA33AF4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C32D8EEC-1070-4883-B320-7C7A6B986E2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2A0F766-1E84-40BB-93BF-DC53522586DA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6249DDC-0ADE-409C-97D4-311266992B57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1F0B14C0-C7AA-41BA-87B5-1F610191D8E7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D3DC8D2-312C-417B-AB23-F08BACB35CED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CA16EB23-D717-4C6A-8E9D-1C20DF79BA7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6F74F0A-6B30-4E37-BB56-F1BC35271EBC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ABD992A5-F129-44FD-8D0A-2CC7BFEFB96E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6FC01723-F740-4D56-B9BB-76EC84E0EB7B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EBB2F08F-CB04-4C95-90BC-BF73C80CF4C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1D11DCE7-FFD9-4430-B5BE-09C41888C33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54F1CBBE-8BA1-4349-A6BE-5191986B21A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9C407A5-B1E4-4219-9072-E21C8B7F16F0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8D75531-5ADF-4B4F-A74C-85F844F5B318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353AA40D-DC8C-4D06-8B11-81CBB408B2B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3466C076-70C9-40DD-8768-AC5042E5404B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C8B6F051-1277-466B-A40C-B62DF415CA49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EE395A5C-D743-4F8E-8CB3-4DF122D569C5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D0F5A93A-C96D-405B-9339-731C7F2E653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6AC9CA2C-1977-47AC-BE98-A1573CC472E3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BC170EE3-7D0D-4B4D-AB60-AF77BEF2E181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9DC6B7F3-6DAD-4574-A463-61CE341012B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EC83D99-648E-4846-8C78-863ADBD1D1B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36F34CE-6FD0-402B-8E58-346A5F665537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6476FF9-6C15-4E0B-AF5C-207494B19B2A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61E90728-0E94-48CC-8DDC-8E213EF8718F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2B80D68A-E614-4148-8B50-175DF26B2E77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A76284A2-180C-4215-9D7A-10DF63632F31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2DA5F63-430F-4DE0-BC17-099AFA5DD785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67B20F21-855B-47F5-8FF1-5AE8F20EFFAF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F8B0256-C97B-4629-8F10-E59BB701025A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C2DFA8F9-1171-48A7-BBCF-E60A81E502D3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AE59F39C-6B93-4D97-9E44-D05807A461C4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024741E-A217-47EE-922C-38AF248FBEF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D184FE2-4C83-4212-AA4D-1F4BE1B74236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F7836D46-D44D-4976-9F70-D247AB4F56E6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68D7D132-581C-423C-9BB9-9FDD3690EF99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5A32B062-CA7D-44DF-9342-F06482B1A18C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E02E29C-E8F0-47B1-A55D-C2A9EF4A8862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0E951CC6-2B96-4868-A20B-224295ECD337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BCAEB103-511C-4F35-AE46-CF94012A350B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071A2C7C-4345-4BFB-8615-7715E68B30D1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62B5288C-16BA-4E9F-B4ED-87B36BE0D244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6E724F80-74B8-4D59-B117-8A29B970F62A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CFB5CEA8-B860-4F79-AC4E-687E3F94674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335F45A-9E83-4033-826B-C418340CF57A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07626752-6C2A-441C-BB35-A3361F3C45E0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96B6E810-216A-41F9-803F-9ED0F9CC4105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7724F1AE-5F53-433C-9C4F-FAA037ABC2D9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BC3F40B0-50EB-43BF-A541-18BF117434A7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9B118975-5695-4F61-A94E-C4421DBA7C7E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C9B04EB4-A0BB-4D9A-BE2C-BF6EE03D318D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F668CD2-0ED4-4312-85ED-D0E773A7E0D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B01BDB69-BE1A-413C-8D89-E452138AFAF4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14DFADC2-4022-4DBE-AE0C-0C05624EC2B4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AB6BA507-A17D-4AD1-9B5D-AA8F803E8D1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4CF2725-2257-4641-8605-BF761DBB9036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A01F4FA8-2913-4C6B-BC61-33BEA0FF0C93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16F719DB-3A00-4A84-96CB-7992F9D0292E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2C1BEC53-2A7F-4D1A-8BE1-F4C75E795D09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A7266673-1F49-44B3-B53E-A2124BC575E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ADF5979E-11BF-4E1D-841D-3F482A5219B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9F1A95DE-DC6D-4615-9CCB-9CB613F7F28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C73347D5-A0A3-4904-ABC7-5F3591DA4634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A3B35FA6-6C33-4808-9FA8-60B26D8A22AD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3506E69A-F480-4733-8F5D-0D54DBD74D83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34DBBAFA-5144-42A3-BA6D-6E002A1A4E3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EBC922C-E0E1-4476-B084-84C19DD873B4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14E4F7B5-F33A-4284-B3CE-F9D516F5B7AC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D3762B6A-9324-4E09-A279-95507C80DAC0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B7E9783C-B3D4-413F-AC3E-2FE02D476AEA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187B5FFB-9E76-419F-A763-F3CCC6A9FEE2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8A101834-9163-4505-9318-74E135718D2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C3A907F6-98F3-42E3-920A-79FAB322A52D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D43FE17-49BD-4C3F-9DC1-EE14C61159E0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9B45DD92-D686-4BE0-A6B3-4046B33E527B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560DE624-A0B4-4F59-B495-23A9AA1FC3A3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202CDD6B-825E-4DAD-9C8B-11022D2F217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6920F8B-AC84-4E1A-B481-D723289E3142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8D0B16EB-02A5-4A76-9F85-69847EF79771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C11B247B-0016-4E32-AB26-29B2BD60A8A9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BB97872-6DD8-454A-9C0E-E11CC9423B5E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317A8F0A-3144-4C01-9A6C-A0025A6E3EFB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15755336-2CEF-4ECB-9314-AC813F6A907F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CA2B378D-6257-4DEC-A4EF-17577D68B954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B18E5D1F-1494-44E6-9E61-154E6048C4D9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8FB1A078-0069-4097-83E1-2CA560A71185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3EB71600-CD02-4867-BA78-2864D7E6BF15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9F3E4CF-3097-4BD9-9846-DDED7BD0EA3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8B09297-E4AB-42AA-9037-394551587309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36BD0668-7083-4F5E-8B87-9071CE52318B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24CE7ACA-FD22-4830-8DC5-9BD74D57CA79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BDE87005-46C2-494E-9511-19C9D160672C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E0459803-A731-4A2E-B9CB-EAB0F4D7980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136FFD51-E154-4AAD-B86C-1C2D8F6B3945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B89E9BEF-B665-4BE2-A969-2FF2ABDCAA14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FCDC45D7-9F6B-4AF2-9026-462662AE6B51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7585771A-465C-4165-9917-C55890DB41FC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3DA61113-FF65-41E3-B6DD-84182BB44644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5051707-E256-49FD-AEA3-2C999A2F6DB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48A5903-3053-46A6-9E3C-9B0BE179611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3FC2185-714B-448C-B99C-90EECCC0BCCE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66B7BBD6-12B4-4298-B69C-FF32E18119CE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B31C50CB-A101-45D6-93E9-A95354CBC87D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5E9B27C3-07A3-49F8-AE6E-3B31E022AC6B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D5D88909-9943-4161-9DA2-B4C43BD05661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E4D124A8-16E3-484F-AAD5-25963BDD0F6A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412212FE-92A6-45A8-8E97-01C5E11A9038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7ED6992B-9E4C-420A-BFFA-A2EEC7263B54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93E2045D-4A92-48D7-95F3-4719400F50B1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105A1207-10AF-486B-A964-4EE1815E6657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FA081E36-A8F3-4FFD-B026-3A2C3A950CE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08E57C6-A30F-45E4-BF7C-6C16404BD9E2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11DF44E7-C874-46FC-89DB-61387F5452DC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AE6A962F-6422-4FCC-802C-B36DC17603C0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404BF4BB-452C-49DB-8718-E4ED33932304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9D230C47-A900-45D9-B08E-D03E3F18F850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2F30B10E-B13C-4C11-93E9-ED49CF9BBB74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E2628E40-0DB2-4803-AFD8-00AAF28363F1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4C1E8501-DDB4-49B9-8ADE-115D560CAFE9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9A77DF49-9B19-4A00-B0FF-857F24E5DD76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F97FBF0F-F007-4D18-B97F-30EB2460B661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3D31BBDF-0FA2-4D0D-B807-A88BC7D6FB5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D6A84B8-ED40-4791-B92F-F1981C8D84F9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4BB9FB8A-B0C0-481C-AB48-B2F975E219F2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037E0283-DD57-49C6-8869-944D99A24A4D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CB982C73-CC3A-46A3-9F55-AFEAABA5EF1C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AFE7344C-7D62-41B6-97A0-548214E1F885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9FC49BB4-D210-490E-8ADB-6C096910FBB3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1A10B312-4857-45C2-AA20-1187BAF870A0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27C2B466-5044-4CBB-8055-60577F052F1E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4B798CFA-548D-4CFB-85F7-732C5D982E05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57650087-8384-43F8-8850-05B4D6A346F5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199A92F9-053E-4C13-8EAF-BE3A290C303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26587CA-3AB6-454D-A466-1A2C609D2A8C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265EC22E-273D-4D91-9C80-4AF1EB523249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A78A8D75-F38C-4279-9ACF-124629855910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0D123B74-3677-45CF-AC04-C2A72583F71D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5888B032-986A-4F57-ADBA-2923B93FD4CC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AEED5335-A34E-4C85-9149-58F8BBEA25D5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649C69BB-FE26-423F-A17C-231606633E83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ADBC517D-0B5D-463B-923D-37137F85FC25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948C5224-5916-4641-BA8F-5872B616E71E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402E993-3F4A-4294-BD74-289E2503CF87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9C832D62-707C-4511-A35D-6A1D37251CB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AFDEF53-39BE-4B7B-B247-E0FC50860870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F2414CA3-F483-46BA-AE55-6B995DC37347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15AF454C-6DC0-4F19-A298-8FCA9A63397B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38F243A0-D07B-4BFE-9487-F1E98E60A159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8DAE5052-4DF0-4DD3-B6B0-C65AD94B6FC6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A31D9E83-5D3E-4DE4-AA9B-7561F05EBAFC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2AA3DC82-6F82-4CD3-9038-5F80C0DE5615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64998E9E-564F-41B1-AAEF-DDC1C765428F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FCB79CBA-F25B-445B-80D0-1935E9122133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2FC5ABCD-C14A-4D0F-9C9C-6D847B073CE8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1FEE8761-A428-4177-9E25-B912FEF3CFF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A1BD0F3-8203-46CE-B091-5B6D303E37EE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E42032AC-9E00-466F-9F99-AF401496CB23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8C8F7474-8DF0-4245-BD2F-A169BBBE1770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54BD0C42-D093-4EA8-A020-C86A96984F4A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E30389BD-FF42-4699-8912-12CA61B318EE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DED5F899-B75A-4847-92A3-CAF164275018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0271A4AE-BB48-473D-A1C9-B99A2BA15101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D4CF1278-BAB4-4E3E-A353-37C82BEBE224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BB633014-9B54-4D5E-94FA-281EB354022D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2EDCD0EA-5B2F-4ADC-984E-E5277F1886A2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D977A958-29ED-441D-849B-B74EC4F3AC8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665F948-12D6-4099-8653-52A184B6545F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E7D8D00B-8399-47BD-AC67-9479600D2A4A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23B8A329-F8F0-43E9-A3F3-E82EA115F530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4E36B50D-0D60-4B73-BCEC-E3DAD0E71CD3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CA50A95C-C9D2-4606-A9CF-6BF5AF1527AB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04748B26-C26D-4DEE-AEEA-18C148E24B5C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9F9275F7-14A1-40B8-B3C3-9B9A2DD2305F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B16C35BD-A79C-4967-8969-DFFD5D57A659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ADC6A9AA-24A1-4AA4-AA5D-E3B62A41ACA4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BAD42217-9A64-4E42-9E00-FA6478DEC654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508ED21A-62CD-42CE-A517-8A373CB0EB3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2B79763-6269-46FB-B5C4-B145F55173DD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F98D796C-3056-467C-B475-1E157C9FECAD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DB6B8B00-176C-4177-865D-7C2D02321344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31B3355D-F157-4D9B-8201-4F9F953C25C7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A851C16E-9FCC-4436-B2A2-B0E19EC854B4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A939E9B0-3843-4E0C-9D42-114FE3355F82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EB90F6D6-62BD-4BFC-A6CF-4BF88FAFAF00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051C3A66-44CE-4251-9453-D42D6748D4F7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91C8067B-CFCA-4916-BC55-00C32BDB0FC3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64A94C09-958E-4D19-8BA3-10EB649F199F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9852FC71-7D78-459E-B60D-D2F0DE0495A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8D12061-0B85-44CA-91BF-114655CE489A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7970BC08-F824-46CF-9279-45F1CFDB1444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04DDF211-C985-41EA-B7B7-2754F2107630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FA9BFC7F-EB93-4075-949B-BA7C50CF19DC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6240C911-AFA2-4F3A-8817-31E6939A4654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B0EC4EAE-F5FF-4A7C-93F8-B16FAD56F48C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4C0BCF5D-A2AF-42C6-939E-6185F44D59D4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60BA4933-19BD-43BA-BF95-E8A303655968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5D127646-908D-4AB9-901B-C3AFB3B2EB9F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C961C516-D1B5-4DC3-8423-55E6DC7CBFD9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0C3FA9CA-9A48-466F-9820-1B60AE0B549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ACF5CEB-E33F-469D-8424-CC3658BA04E3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BF4F0C75-669E-4BBA-9180-FE0F6CA5758C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D1CFD311-6EBE-4E13-9179-99D1389F2E9A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462AD0AD-B0DC-417F-A00B-4E575CDF9E41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DCDECEA6-2BF2-4B91-970C-5B80EBDC62DA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2E1F0ADD-600C-487F-9B69-01A1F71F114D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3B81CA17-C07C-4E10-9475-5D81BC981589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994D7A95-E4F2-4B00-84DB-48D5E118C142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B69FC646-6A31-4FF5-86AE-9DFE419D49B6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EB4DCC83-8182-4AD9-B7AD-2F3BCD4DC100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7FB8241B-50EA-48A6-82DB-B40E86305A3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C44EF2A-384E-4EC9-9CCD-820C068865E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9719BE6-6DEF-4754-A5F0-3871FAAB5F61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FB36876D-DD60-4EEA-9BC3-CF66B9253ED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55BD9F5-31C9-4367-8436-034076309AF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743EEE9-6D7A-4986-9B1F-9619D52095B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AE57747-708C-428D-9FDB-203D597ACA1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57BB92A-3E4D-460D-9201-36AB7C38078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4DF706E-B9E3-4B03-AC35-008B0B96232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6D03C7D-1976-48A9-8997-4AA32764CEF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0C7A3F6-2082-447C-9A12-F9F5DBFB860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D04CD72-E5C1-4383-8F00-12C6003E797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A0F88C3-47E5-4793-883F-A3DB0046925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7E85932-E230-4CD1-9C8F-FD0A401BF5B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7C0E8BE-B6CA-4B63-AF9C-B96D27B13D7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80A4DFC8-B1A2-4DF3-BBE9-78182418159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F9AF5B0-DB85-429F-9F04-6ECE39026CC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3FC6033-4E13-4B7A-BD53-F7BE9586B58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1B721AF-1C61-4A29-A9BA-0B78D849875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1977C27-336F-4148-8046-0FE699E702D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983D46D-CC24-47FB-90D4-EEDBB4FBE80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20C5E6B-3EBF-4CA9-B8F5-79F895109CA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EEBA97C-1A9B-48A1-AB0E-A0C5C29AD73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447937B-FA54-48EB-A6FB-9B15B707170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149664F-FEE9-4530-A88F-7E787B8CA00E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ACE429B-FFC8-48E4-8B87-CE6C9C09E3B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B8E5940-1F25-470F-8A6A-B4FDDA0CC2D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7011C46D-AEA1-48A6-B076-8BB550363E2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65B321B-FDCD-41EE-BF9B-57DBF1DF0869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654784F-A41D-40F9-97FC-68783AF9DE8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207D212-BA8D-451F-B995-325FCF3B366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0A45633-E978-4595-996E-3BEE67EEEE7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6BE6867-04A8-4C11-ADE0-EE2262F4751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5E51B8A0-7E86-4F83-96A6-CDC7878B9C5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742A838-9034-49E1-803C-587CD1B0B31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9E2DCBF-F3F9-4116-9FF7-F2CC24F398F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F53A5D1-E977-4D35-A9FB-AA8B038ACF1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60C866F-7A1B-4F24-8F9E-63DC96CA2D09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6DFD631-45BE-4459-B2B4-6D821FC4585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6FB1324-8460-4A48-9B4C-F719D3C9E60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2BB4F73-A6E8-4691-BEB3-8C62D9264D0E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EA6506A-60AB-4B16-9995-23D4BABDB9B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17AB3130-D0D9-4ACC-8196-DB72DFF115C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447004F-8A88-4A70-ADB6-CF4CB5905E2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F3273AB-F220-40A0-B757-5A85F22A3DA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C0338E8-7F40-4D8A-A898-04CB28F7C62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3A6F388-6163-4209-8D9B-0548E47C43C0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F63831D-AB1D-47A1-8D74-BFF95BE6A6E1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9EE80969-B5A9-4C8E-B602-B4C01BA6B8BB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86462229-B8C3-47A9-B825-57A79D6177B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DD6579B-B176-4250-B161-8C2E000C7E0B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F99781A-F960-42E5-93B3-D02FAE6D871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AFC020E-7D4B-444A-84EE-6A9EA99C45C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4E47312-7E1F-46E5-A9DE-682F106E41F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378C960-DDFB-4F77-B574-DB941CB0F8F0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6A084B07-8F54-43F9-85F8-DF69EB24384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C8FF3175-66F8-46AE-BD56-195E464C2AB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AEDCC33-C766-4C6F-A89F-EC25D4CA4E2C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5C9FE1BA-ADE3-48EB-B638-9370551E545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1B1E9CA-C891-4079-9A00-79BA0EA89184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1DC0768-D686-447A-88F0-9BDF50711E0F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7BF96A3-CADA-4E61-8C2A-9D62927FD2EE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2B3B437-B722-4DBD-B2E9-F2133FAC386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D14FC657-799B-48DF-B7ED-959EBEACAE7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9BFBBA6-48C3-4972-9C10-3B52BDF98FCB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CB471BA-A170-40CD-98F3-80CA02C5CF44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ED62E016-12A1-4F72-A7BC-F57B5E9DFEB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FB0DB0F-9299-4745-AAEC-9B62C9E4208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9C12F2C-0CAF-4D8E-946A-1A51FA17276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0E57A146-0D5C-43FD-8CD1-B43057ED41D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EDDC995-D0C1-40B9-9728-2C285A0619A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1654594E-8324-45E3-8170-74277285CE7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5AF64B64-3768-4028-A3DE-331E23F6ABF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D947E73-2253-4D31-985E-078609FDFA09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36C0EA4-867B-4988-B3A8-8FD188D94C2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1FDD7DEB-A849-4F48-90A9-99D9E2E1760E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6FBE7B9A-1A3D-456A-B1D1-147D09F6D861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4B198EBF-AD13-4CB2-989E-20D74B80A142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0CB3EA8A-6E8F-4358-B86B-DDEBFBC80C4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10651</TotalTime>
  <Words>751</Words>
  <Application>Microsoft Macintosh PowerPoint</Application>
  <PresentationFormat>Widescreen</PresentationFormat>
  <Paragraphs>166</Paragraphs>
  <Slides>15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Thanks!</vt:lpstr>
      <vt:lpstr>Congratulations! </vt:lpstr>
      <vt:lpstr>National Estuary Program (NEP)</vt:lpstr>
      <vt:lpstr>Cornerstones of the NEP</vt:lpstr>
      <vt:lpstr>Purpose of NEP Program Evaluation</vt:lpstr>
      <vt:lpstr>How EPA Uses Program Evaluations</vt:lpstr>
      <vt:lpstr>PowerPoint Presentation</vt:lpstr>
      <vt:lpstr>PowerPoint Presentation</vt:lpstr>
      <vt:lpstr>PowerPoint Presentation</vt:lpstr>
      <vt:lpstr>Addressing 2018 PE Letter Challenges</vt:lpstr>
      <vt:lpstr>2023 Preliminary Findings:  Strengths</vt:lpstr>
      <vt:lpstr>2023 Preliminary Findings: Opportunities for Improvement</vt:lpstr>
      <vt:lpstr>Next Steps for PE Review Team </vt:lpstr>
      <vt:lpstr>Questions and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Monica Bay  National Estuary Program</dc:title>
  <dc:creator>Bacalan, Vince</dc:creator>
  <cp:lastModifiedBy>Anderson, Steven M</cp:lastModifiedBy>
  <cp:revision>336</cp:revision>
  <dcterms:created xsi:type="dcterms:W3CDTF">2019-06-07T21:27:14Z</dcterms:created>
  <dcterms:modified xsi:type="dcterms:W3CDTF">2023-08-21T20:13:50Z</dcterms:modified>
</cp:coreProperties>
</file>