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1071B3B3" w14:textId="5C2571D3" w:rsidR="00416BEA" w:rsidRPr="0016188C" w:rsidRDefault="00260DDF">
      <w:pPr>
        <w:rPr>
          <w:rFonts w:ascii="Cambria" w:eastAsia="Cambria" w:hAnsi="Cambria" w:cs="Cambria"/>
          <w:b/>
        </w:rPr>
      </w:pPr>
      <w:r w:rsidRPr="0016188C">
        <w:rPr>
          <w:noProof/>
        </w:rPr>
        <w:drawing>
          <wp:anchor distT="0" distB="0" distL="114300" distR="114300" simplePos="0" relativeHeight="251658240" behindDoc="1" locked="0" layoutInCell="1" hidden="0" allowOverlap="1" wp14:anchorId="5232F287" wp14:editId="60E0BB90">
            <wp:simplePos x="0" y="0"/>
            <wp:positionH relativeFrom="column">
              <wp:posOffset>-100564</wp:posOffset>
            </wp:positionH>
            <wp:positionV relativeFrom="page">
              <wp:posOffset>1179454</wp:posOffset>
            </wp:positionV>
            <wp:extent cx="6747510" cy="1393825"/>
            <wp:effectExtent l="0" t="0" r="0" b="3175"/>
            <wp:wrapTight wrapText="bothSides">
              <wp:wrapPolygon edited="0">
                <wp:start x="0" y="0"/>
                <wp:lineTo x="0" y="21452"/>
                <wp:lineTo x="21547" y="21452"/>
                <wp:lineTo x="21547" y="0"/>
                <wp:lineTo x="0" y="0"/>
              </wp:wrapPolygon>
            </wp:wrapTight>
            <wp:docPr id="19" name="image5.png"/>
            <wp:cNvGraphicFramePr/>
            <a:graphic xmlns:a="http://schemas.openxmlformats.org/drawingml/2006/main">
              <a:graphicData uri="http://schemas.openxmlformats.org/drawingml/2006/picture">
                <pic:pic xmlns:pic="http://schemas.openxmlformats.org/drawingml/2006/picture">
                  <pic:nvPicPr>
                    <pic:cNvPr id="0" name="image5.png"/>
                    <pic:cNvPicPr preferRelativeResize="0"/>
                  </pic:nvPicPr>
                  <pic:blipFill>
                    <a:blip r:embed="rId11"/>
                    <a:srcRect/>
                    <a:stretch>
                      <a:fillRect/>
                    </a:stretch>
                  </pic:blipFill>
                  <pic:spPr>
                    <a:xfrm>
                      <a:off x="0" y="0"/>
                      <a:ext cx="6747510" cy="1393825"/>
                    </a:xfrm>
                    <a:prstGeom prst="rect">
                      <a:avLst/>
                    </a:prstGeom>
                    <a:ln/>
                  </pic:spPr>
                </pic:pic>
              </a:graphicData>
            </a:graphic>
          </wp:anchor>
        </w:drawing>
      </w:r>
    </w:p>
    <w:p w14:paraId="75079CA3" w14:textId="4D5583C8" w:rsidR="00416BEA" w:rsidRPr="0016188C" w:rsidRDefault="00416BEA">
      <w:pPr>
        <w:rPr>
          <w:rFonts w:ascii="Cambria" w:eastAsia="Cambria" w:hAnsi="Cambria" w:cs="Cambria"/>
          <w:b/>
        </w:rPr>
      </w:pPr>
    </w:p>
    <w:p w14:paraId="40110569" w14:textId="25D6F63D" w:rsidR="00416BEA" w:rsidRPr="0016188C" w:rsidRDefault="00416BEA">
      <w:pPr>
        <w:rPr>
          <w:rFonts w:ascii="Cambria" w:eastAsia="Cambria" w:hAnsi="Cambria" w:cs="Cambria"/>
          <w:b/>
        </w:rPr>
      </w:pPr>
    </w:p>
    <w:p w14:paraId="2AED490C" w14:textId="5C57E578" w:rsidR="00EA78F9" w:rsidRPr="0016188C" w:rsidRDefault="00EA78F9" w:rsidP="002A7CFE">
      <w:pPr>
        <w:rPr>
          <w:rFonts w:ascii="Cambria" w:eastAsia="Cambria" w:hAnsi="Cambria" w:cs="Cambria"/>
          <w:b/>
        </w:rPr>
      </w:pPr>
    </w:p>
    <w:p w14:paraId="37766520" w14:textId="61D5D113" w:rsidR="002A7CFE" w:rsidRPr="0016188C" w:rsidRDefault="002A7CFE" w:rsidP="002A7CFE">
      <w:pPr>
        <w:rPr>
          <w:rFonts w:ascii="Cambria" w:eastAsia="Cambria" w:hAnsi="Cambria" w:cs="Cambria"/>
          <w:b/>
        </w:rPr>
      </w:pPr>
    </w:p>
    <w:p w14:paraId="6C180A74" w14:textId="5E95ED45" w:rsidR="00416BEA" w:rsidRPr="0016188C" w:rsidRDefault="00416BEA">
      <w:pPr>
        <w:jc w:val="center"/>
        <w:rPr>
          <w:rFonts w:ascii="Cambria" w:eastAsia="Cambria" w:hAnsi="Cambria" w:cs="Cambria"/>
          <w:b/>
        </w:rPr>
      </w:pPr>
    </w:p>
    <w:p w14:paraId="7155EDB6" w14:textId="4561B06F" w:rsidR="00416BEA" w:rsidRPr="0016188C" w:rsidRDefault="00416BEA">
      <w:pPr>
        <w:jc w:val="center"/>
        <w:rPr>
          <w:rFonts w:ascii="Cambria" w:eastAsia="Cambria" w:hAnsi="Cambria" w:cs="Cambria"/>
          <w:b/>
        </w:rPr>
      </w:pPr>
    </w:p>
    <w:p w14:paraId="088D5CC7" w14:textId="77777777" w:rsidR="00416BEA" w:rsidRPr="0016188C" w:rsidRDefault="00416BEA">
      <w:pPr>
        <w:jc w:val="center"/>
        <w:rPr>
          <w:rFonts w:ascii="Cambria" w:eastAsia="Cambria" w:hAnsi="Cambria" w:cs="Cambria"/>
          <w:b/>
        </w:rPr>
      </w:pPr>
    </w:p>
    <w:p w14:paraId="322CE2EF" w14:textId="77777777" w:rsidR="00416BEA" w:rsidRPr="0016188C" w:rsidRDefault="00416BEA">
      <w:pPr>
        <w:jc w:val="center"/>
        <w:rPr>
          <w:rFonts w:ascii="Cambria" w:eastAsia="Cambria" w:hAnsi="Cambria" w:cs="Cambria"/>
          <w:b/>
        </w:rPr>
      </w:pPr>
    </w:p>
    <w:p w14:paraId="7F0ABDD7" w14:textId="77777777" w:rsidR="00416BEA" w:rsidRPr="0016188C" w:rsidRDefault="00416BEA">
      <w:pPr>
        <w:jc w:val="center"/>
        <w:rPr>
          <w:rFonts w:ascii="Cambria" w:eastAsia="Cambria" w:hAnsi="Cambria" w:cs="Cambria"/>
          <w:b/>
        </w:rPr>
      </w:pPr>
    </w:p>
    <w:p w14:paraId="5A21EB32" w14:textId="77777777" w:rsidR="00416BEA" w:rsidRPr="0016188C" w:rsidRDefault="00416BEA">
      <w:pPr>
        <w:jc w:val="center"/>
        <w:rPr>
          <w:rFonts w:ascii="Cambria" w:eastAsia="Cambria" w:hAnsi="Cambria" w:cs="Cambria"/>
          <w:b/>
        </w:rPr>
      </w:pPr>
    </w:p>
    <w:p w14:paraId="6248D460" w14:textId="77777777" w:rsidR="00416BEA" w:rsidRPr="0016188C" w:rsidRDefault="00416BEA">
      <w:pPr>
        <w:jc w:val="center"/>
        <w:rPr>
          <w:rFonts w:ascii="Cambria" w:eastAsia="Cambria" w:hAnsi="Cambria" w:cs="Cambria"/>
          <w:b/>
        </w:rPr>
      </w:pPr>
    </w:p>
    <w:p w14:paraId="1F084057" w14:textId="77777777" w:rsidR="00416BEA" w:rsidRPr="0016188C" w:rsidRDefault="00416BEA">
      <w:pPr>
        <w:jc w:val="center"/>
        <w:rPr>
          <w:rFonts w:ascii="Cambria" w:eastAsia="Cambria" w:hAnsi="Cambria" w:cs="Cambria"/>
          <w:b/>
        </w:rPr>
      </w:pPr>
    </w:p>
    <w:p w14:paraId="1A991ECD" w14:textId="77777777" w:rsidR="00416BEA" w:rsidRPr="0016188C" w:rsidRDefault="00416BEA">
      <w:pPr>
        <w:jc w:val="center"/>
        <w:rPr>
          <w:rFonts w:ascii="Cambria" w:eastAsia="Cambria" w:hAnsi="Cambria" w:cs="Cambria"/>
          <w:b/>
        </w:rPr>
      </w:pPr>
    </w:p>
    <w:p w14:paraId="7F3F661A" w14:textId="77777777" w:rsidR="00416BEA" w:rsidRPr="0016188C" w:rsidRDefault="00416BEA">
      <w:pPr>
        <w:jc w:val="center"/>
        <w:rPr>
          <w:rFonts w:ascii="Cambria" w:eastAsia="Cambria" w:hAnsi="Cambria" w:cs="Cambria"/>
          <w:b/>
        </w:rPr>
        <w:sectPr w:rsidR="00416BEA" w:rsidRPr="0016188C" w:rsidSect="00070F15">
          <w:headerReference w:type="default" r:id="rId12"/>
          <w:footerReference w:type="even" r:id="rId13"/>
          <w:footerReference w:type="default" r:id="rId14"/>
          <w:headerReference w:type="first" r:id="rId15"/>
          <w:footerReference w:type="first" r:id="rId16"/>
          <w:pgSz w:w="12240" w:h="15840"/>
          <w:pgMar w:top="1440" w:right="1080" w:bottom="1440" w:left="1080" w:header="720" w:footer="720" w:gutter="0"/>
          <w:pgNumType w:start="0"/>
          <w:cols w:num="2" w:space="720" w:equalWidth="0">
            <w:col w:w="4680" w:space="720"/>
            <w:col w:w="4680" w:space="0"/>
          </w:cols>
          <w:titlePg/>
        </w:sectPr>
      </w:pPr>
    </w:p>
    <w:p w14:paraId="3E3CE629" w14:textId="33A8572F" w:rsidR="00416BEA" w:rsidRPr="0016188C" w:rsidRDefault="00416BEA">
      <w:pPr>
        <w:jc w:val="center"/>
        <w:rPr>
          <w:rFonts w:ascii="Cambria" w:eastAsia="Cambria" w:hAnsi="Cambria" w:cs="Cambria"/>
          <w:b/>
        </w:rPr>
      </w:pPr>
    </w:p>
    <w:p w14:paraId="6227B33C" w14:textId="2F08397A" w:rsidR="00416BEA" w:rsidRPr="002055C0" w:rsidRDefault="00870E7D">
      <w:pPr>
        <w:jc w:val="center"/>
        <w:rPr>
          <w:rFonts w:asciiTheme="majorHAnsi" w:eastAsia="Cambria" w:hAnsiTheme="majorHAnsi" w:cstheme="majorHAnsi"/>
          <w:b/>
          <w:color w:val="FF0000"/>
          <w:sz w:val="48"/>
          <w:szCs w:val="48"/>
        </w:rPr>
      </w:pPr>
      <w:r>
        <w:rPr>
          <w:rFonts w:asciiTheme="majorHAnsi" w:eastAsia="Cambria" w:hAnsiTheme="majorHAnsi" w:cstheme="majorHAnsi"/>
          <w:b/>
          <w:color w:val="FF0000"/>
          <w:sz w:val="48"/>
          <w:szCs w:val="48"/>
        </w:rPr>
        <w:t xml:space="preserve"> </w:t>
      </w:r>
    </w:p>
    <w:p w14:paraId="555EB83A" w14:textId="6324B79E" w:rsidR="00F4526F" w:rsidRDefault="00260DDF" w:rsidP="00F4526F">
      <w:pPr>
        <w:jc w:val="center"/>
        <w:rPr>
          <w:rFonts w:ascii="Calibri" w:eastAsia="Calibri" w:hAnsi="Calibri" w:cs="Calibri"/>
          <w:b/>
          <w:color w:val="214293"/>
          <w:sz w:val="48"/>
          <w:szCs w:val="48"/>
        </w:rPr>
      </w:pPr>
      <w:r w:rsidRPr="00260DDF">
        <w:rPr>
          <w:rFonts w:ascii="Calibri" w:eastAsia="Calibri" w:hAnsi="Calibri" w:cs="Calibri"/>
          <w:b/>
          <w:color w:val="FF0000"/>
          <w:sz w:val="48"/>
          <w:szCs w:val="48"/>
        </w:rPr>
        <w:t>Draft</w:t>
      </w:r>
      <w:r>
        <w:rPr>
          <w:rFonts w:ascii="Calibri" w:eastAsia="Calibri" w:hAnsi="Calibri" w:cs="Calibri"/>
          <w:b/>
          <w:color w:val="214293"/>
          <w:sz w:val="48"/>
          <w:szCs w:val="48"/>
        </w:rPr>
        <w:t xml:space="preserve"> </w:t>
      </w:r>
      <w:r w:rsidR="00F4526F">
        <w:rPr>
          <w:rFonts w:ascii="Calibri" w:eastAsia="Calibri" w:hAnsi="Calibri" w:cs="Calibri"/>
          <w:b/>
          <w:color w:val="214293"/>
          <w:sz w:val="48"/>
          <w:szCs w:val="48"/>
        </w:rPr>
        <w:t xml:space="preserve">Progress Report </w:t>
      </w:r>
    </w:p>
    <w:p w14:paraId="2DCE6E99" w14:textId="77777777" w:rsidR="00F4526F" w:rsidRDefault="00F4526F" w:rsidP="00F4526F">
      <w:pPr>
        <w:jc w:val="center"/>
        <w:rPr>
          <w:rFonts w:ascii="Calibri" w:eastAsia="Calibri" w:hAnsi="Calibri" w:cs="Calibri"/>
          <w:b/>
          <w:color w:val="214293"/>
          <w:sz w:val="48"/>
          <w:szCs w:val="48"/>
        </w:rPr>
      </w:pPr>
      <w:r>
        <w:rPr>
          <w:rFonts w:ascii="Calibri" w:eastAsia="Calibri" w:hAnsi="Calibri" w:cs="Calibri"/>
          <w:b/>
          <w:color w:val="214293"/>
          <w:sz w:val="48"/>
          <w:szCs w:val="48"/>
        </w:rPr>
        <w:t xml:space="preserve">and </w:t>
      </w:r>
    </w:p>
    <w:p w14:paraId="6375C224" w14:textId="7F96B41A" w:rsidR="00F4526F" w:rsidRDefault="00F4526F" w:rsidP="00F4526F">
      <w:pPr>
        <w:jc w:val="center"/>
        <w:rPr>
          <w:rFonts w:ascii="Calibri" w:eastAsia="Calibri" w:hAnsi="Calibri" w:cs="Calibri"/>
          <w:b/>
          <w:color w:val="214293"/>
          <w:sz w:val="48"/>
          <w:szCs w:val="48"/>
        </w:rPr>
      </w:pPr>
      <w:r>
        <w:rPr>
          <w:rFonts w:ascii="Calibri" w:eastAsia="Calibri" w:hAnsi="Calibri" w:cs="Calibri"/>
          <w:b/>
          <w:color w:val="214293"/>
          <w:sz w:val="48"/>
          <w:szCs w:val="48"/>
        </w:rPr>
        <w:t>202</w:t>
      </w:r>
      <w:r w:rsidR="0050109A">
        <w:rPr>
          <w:rFonts w:ascii="Calibri" w:eastAsia="Calibri" w:hAnsi="Calibri" w:cs="Calibri"/>
          <w:b/>
          <w:color w:val="214293"/>
          <w:sz w:val="48"/>
          <w:szCs w:val="48"/>
        </w:rPr>
        <w:t>1</w:t>
      </w:r>
      <w:r>
        <w:rPr>
          <w:rFonts w:ascii="Calibri" w:eastAsia="Calibri" w:hAnsi="Calibri" w:cs="Calibri"/>
          <w:b/>
          <w:color w:val="214293"/>
          <w:sz w:val="48"/>
          <w:szCs w:val="48"/>
        </w:rPr>
        <w:t>-2</w:t>
      </w:r>
      <w:r w:rsidR="0050109A">
        <w:rPr>
          <w:rFonts w:ascii="Calibri" w:eastAsia="Calibri" w:hAnsi="Calibri" w:cs="Calibri"/>
          <w:b/>
          <w:color w:val="214293"/>
          <w:sz w:val="48"/>
          <w:szCs w:val="48"/>
        </w:rPr>
        <w:t>2</w:t>
      </w:r>
      <w:r>
        <w:rPr>
          <w:rFonts w:ascii="Calibri" w:eastAsia="Calibri" w:hAnsi="Calibri" w:cs="Calibri"/>
          <w:b/>
          <w:color w:val="214293"/>
          <w:sz w:val="48"/>
          <w:szCs w:val="48"/>
        </w:rPr>
        <w:t xml:space="preserve"> </w:t>
      </w:r>
      <w:r w:rsidRPr="0016188C">
        <w:rPr>
          <w:rFonts w:ascii="Calibri" w:eastAsia="Calibri" w:hAnsi="Calibri" w:cs="Calibri"/>
          <w:b/>
          <w:color w:val="214293"/>
          <w:sz w:val="48"/>
          <w:szCs w:val="48"/>
        </w:rPr>
        <w:t xml:space="preserve">Work Plan </w:t>
      </w:r>
      <w:r>
        <w:rPr>
          <w:rFonts w:ascii="Calibri" w:eastAsia="Calibri" w:hAnsi="Calibri" w:cs="Calibri"/>
          <w:b/>
          <w:color w:val="214293"/>
          <w:sz w:val="48"/>
          <w:szCs w:val="48"/>
        </w:rPr>
        <w:t>Proposal</w:t>
      </w:r>
    </w:p>
    <w:p w14:paraId="60CADA8F" w14:textId="7E2D82A6" w:rsidR="00416BEA" w:rsidRPr="0016188C" w:rsidRDefault="00416BEA">
      <w:pPr>
        <w:jc w:val="center"/>
        <w:rPr>
          <w:rFonts w:ascii="Cambria" w:eastAsia="Cambria" w:hAnsi="Cambria" w:cs="Cambria"/>
          <w:b/>
        </w:rPr>
      </w:pPr>
    </w:p>
    <w:p w14:paraId="612F8E04" w14:textId="77777777" w:rsidR="00416BEA" w:rsidRPr="0016188C" w:rsidRDefault="00416BEA" w:rsidP="00EA78F9">
      <w:pPr>
        <w:rPr>
          <w:rFonts w:ascii="Cambria" w:eastAsia="Cambria" w:hAnsi="Cambria" w:cs="Cambria"/>
          <w:b/>
        </w:rPr>
      </w:pPr>
    </w:p>
    <w:p w14:paraId="4EFEFCF4" w14:textId="238C9DFF" w:rsidR="00416BEA" w:rsidRDefault="00416BEA">
      <w:pPr>
        <w:jc w:val="center"/>
        <w:rPr>
          <w:rFonts w:ascii="Cambria" w:eastAsia="Cambria" w:hAnsi="Cambria" w:cs="Cambria"/>
          <w:b/>
        </w:rPr>
      </w:pPr>
    </w:p>
    <w:p w14:paraId="6495FA27" w14:textId="68AAA50C" w:rsidR="00260DDF" w:rsidRDefault="00260DDF">
      <w:pPr>
        <w:jc w:val="center"/>
        <w:rPr>
          <w:rFonts w:ascii="Cambria" w:eastAsia="Cambria" w:hAnsi="Cambria" w:cs="Cambria"/>
          <w:b/>
        </w:rPr>
      </w:pPr>
    </w:p>
    <w:p w14:paraId="758AB95D" w14:textId="77777777" w:rsidR="00260DDF" w:rsidRPr="0016188C" w:rsidRDefault="00260DDF">
      <w:pPr>
        <w:jc w:val="center"/>
        <w:rPr>
          <w:rFonts w:ascii="Cambria" w:eastAsia="Cambria" w:hAnsi="Cambria" w:cs="Cambria"/>
          <w:b/>
        </w:rPr>
      </w:pPr>
    </w:p>
    <w:p w14:paraId="45B5764D" w14:textId="7D7B8247" w:rsidR="000A3CA3" w:rsidRPr="006151E3" w:rsidRDefault="0050109A" w:rsidP="002A7CFE">
      <w:pPr>
        <w:jc w:val="center"/>
        <w:rPr>
          <w:rFonts w:ascii="Calibri" w:eastAsia="Calibri" w:hAnsi="Calibri" w:cs="Calibri"/>
          <w:i/>
          <w:color w:val="FF0000"/>
          <w:sz w:val="32"/>
          <w:szCs w:val="32"/>
        </w:rPr>
      </w:pPr>
      <w:r w:rsidRPr="006151E3">
        <w:rPr>
          <w:rFonts w:ascii="Calibri" w:eastAsia="Calibri" w:hAnsi="Calibri" w:cs="Calibri"/>
          <w:i/>
          <w:color w:val="FF0000"/>
          <w:sz w:val="32"/>
          <w:szCs w:val="32"/>
        </w:rPr>
        <w:t xml:space="preserve">Draft </w:t>
      </w:r>
      <w:r w:rsidR="007A27C7">
        <w:rPr>
          <w:rFonts w:ascii="Calibri" w:eastAsia="Calibri" w:hAnsi="Calibri" w:cs="Calibri"/>
          <w:i/>
          <w:color w:val="FF0000"/>
          <w:sz w:val="32"/>
          <w:szCs w:val="32"/>
        </w:rPr>
        <w:t>for</w:t>
      </w:r>
      <w:r w:rsidRPr="006151E3">
        <w:rPr>
          <w:rFonts w:ascii="Calibri" w:eastAsia="Calibri" w:hAnsi="Calibri" w:cs="Calibri"/>
          <w:i/>
          <w:color w:val="FF0000"/>
          <w:sz w:val="32"/>
          <w:szCs w:val="32"/>
        </w:rPr>
        <w:t xml:space="preserve"> review </w:t>
      </w:r>
      <w:r w:rsidR="000A3CA3" w:rsidRPr="006151E3">
        <w:rPr>
          <w:rFonts w:ascii="Calibri" w:eastAsia="Calibri" w:hAnsi="Calibri" w:cs="Calibri"/>
          <w:i/>
          <w:color w:val="FF0000"/>
          <w:sz w:val="32"/>
          <w:szCs w:val="32"/>
        </w:rPr>
        <w:t>by</w:t>
      </w:r>
      <w:r w:rsidR="00AD2DE1" w:rsidRPr="006151E3">
        <w:rPr>
          <w:rFonts w:ascii="Calibri" w:eastAsia="Calibri" w:hAnsi="Calibri" w:cs="Calibri"/>
          <w:i/>
          <w:color w:val="FF0000"/>
          <w:sz w:val="32"/>
          <w:szCs w:val="32"/>
        </w:rPr>
        <w:t xml:space="preserve"> the</w:t>
      </w:r>
      <w:r w:rsidR="002A7CFE" w:rsidRPr="006151E3">
        <w:rPr>
          <w:rFonts w:ascii="Calibri" w:eastAsia="Calibri" w:hAnsi="Calibri" w:cs="Calibri"/>
          <w:i/>
          <w:color w:val="FF0000"/>
          <w:sz w:val="32"/>
          <w:szCs w:val="32"/>
        </w:rPr>
        <w:t xml:space="preserve"> </w:t>
      </w:r>
    </w:p>
    <w:p w14:paraId="5E2719AD" w14:textId="266D2F1F" w:rsidR="00A42E4E" w:rsidRPr="006151E3" w:rsidRDefault="00F12712" w:rsidP="002A7CFE">
      <w:pPr>
        <w:jc w:val="center"/>
        <w:rPr>
          <w:rFonts w:ascii="Calibri" w:eastAsia="Calibri" w:hAnsi="Calibri" w:cs="Calibri"/>
          <w:i/>
          <w:color w:val="FF0000"/>
          <w:sz w:val="32"/>
          <w:szCs w:val="32"/>
        </w:rPr>
      </w:pPr>
      <w:r w:rsidRPr="006151E3">
        <w:rPr>
          <w:rFonts w:ascii="Calibri" w:eastAsia="Calibri" w:hAnsi="Calibri" w:cs="Calibri"/>
          <w:i/>
          <w:color w:val="FF0000"/>
          <w:sz w:val="32"/>
          <w:szCs w:val="32"/>
        </w:rPr>
        <w:t>APNEP Leadership Council</w:t>
      </w:r>
      <w:r w:rsidR="00A42E4E" w:rsidRPr="006151E3">
        <w:rPr>
          <w:rFonts w:ascii="Calibri" w:eastAsia="Calibri" w:hAnsi="Calibri" w:cs="Calibri"/>
          <w:i/>
          <w:color w:val="FF0000"/>
          <w:sz w:val="32"/>
          <w:szCs w:val="32"/>
        </w:rPr>
        <w:t xml:space="preserve"> </w:t>
      </w:r>
    </w:p>
    <w:p w14:paraId="4D8B06E1" w14:textId="6650413F" w:rsidR="00416BEA" w:rsidRPr="006151E3" w:rsidRDefault="00F12712" w:rsidP="002A7CFE">
      <w:pPr>
        <w:jc w:val="center"/>
        <w:rPr>
          <w:rFonts w:ascii="Calibri" w:eastAsia="Calibri" w:hAnsi="Calibri" w:cs="Calibri"/>
          <w:i/>
          <w:color w:val="FF0000"/>
          <w:sz w:val="32"/>
          <w:szCs w:val="32"/>
        </w:rPr>
      </w:pPr>
      <w:r w:rsidRPr="006151E3">
        <w:rPr>
          <w:rFonts w:ascii="Calibri" w:eastAsia="Calibri" w:hAnsi="Calibri" w:cs="Calibri"/>
          <w:i/>
          <w:color w:val="FF0000"/>
          <w:sz w:val="32"/>
          <w:szCs w:val="32"/>
        </w:rPr>
        <w:t xml:space="preserve">on </w:t>
      </w:r>
      <w:r w:rsidR="0050109A" w:rsidRPr="006151E3">
        <w:rPr>
          <w:rFonts w:ascii="Calibri" w:eastAsia="Calibri" w:hAnsi="Calibri" w:cs="Calibri"/>
          <w:i/>
          <w:color w:val="FF0000"/>
          <w:sz w:val="32"/>
          <w:szCs w:val="32"/>
        </w:rPr>
        <w:t>18 May</w:t>
      </w:r>
      <w:r w:rsidR="00ED6567" w:rsidRPr="006151E3">
        <w:rPr>
          <w:rFonts w:ascii="Calibri" w:eastAsia="Calibri" w:hAnsi="Calibri" w:cs="Calibri"/>
          <w:i/>
          <w:color w:val="FF0000"/>
          <w:sz w:val="32"/>
          <w:szCs w:val="32"/>
        </w:rPr>
        <w:t xml:space="preserve"> 202</w:t>
      </w:r>
      <w:r w:rsidR="0050109A" w:rsidRPr="006151E3">
        <w:rPr>
          <w:rFonts w:ascii="Calibri" w:eastAsia="Calibri" w:hAnsi="Calibri" w:cs="Calibri"/>
          <w:i/>
          <w:color w:val="FF0000"/>
          <w:sz w:val="32"/>
          <w:szCs w:val="32"/>
        </w:rPr>
        <w:t>1</w:t>
      </w:r>
    </w:p>
    <w:p w14:paraId="6993B995" w14:textId="3C31600E" w:rsidR="00416BEA" w:rsidRDefault="00416BEA">
      <w:pPr>
        <w:jc w:val="center"/>
        <w:rPr>
          <w:rFonts w:ascii="Calibri" w:eastAsia="Calibri" w:hAnsi="Calibri" w:cs="Calibri"/>
          <w:sz w:val="40"/>
          <w:szCs w:val="40"/>
        </w:rPr>
      </w:pPr>
    </w:p>
    <w:p w14:paraId="4D3ED95E" w14:textId="65F6163A" w:rsidR="00F2541A" w:rsidRDefault="00F2541A">
      <w:pPr>
        <w:jc w:val="center"/>
        <w:rPr>
          <w:rFonts w:ascii="Calibri" w:eastAsia="Calibri" w:hAnsi="Calibri" w:cs="Calibri"/>
          <w:sz w:val="40"/>
          <w:szCs w:val="40"/>
        </w:rPr>
      </w:pPr>
    </w:p>
    <w:p w14:paraId="63436CC8" w14:textId="77777777" w:rsidR="00416BEA" w:rsidRPr="0016188C" w:rsidRDefault="00D463AD">
      <w:pPr>
        <w:jc w:val="center"/>
        <w:rPr>
          <w:rFonts w:ascii="Calibri" w:eastAsia="Calibri" w:hAnsi="Calibri" w:cs="Calibri"/>
          <w:color w:val="12B8A4"/>
          <w:sz w:val="40"/>
          <w:szCs w:val="40"/>
        </w:rPr>
      </w:pPr>
      <w:hyperlink r:id="rId17">
        <w:r w:rsidR="00F12712" w:rsidRPr="0016188C">
          <w:rPr>
            <w:rFonts w:ascii="Calibri" w:eastAsia="Calibri" w:hAnsi="Calibri" w:cs="Calibri"/>
            <w:color w:val="12B8A4"/>
            <w:sz w:val="40"/>
            <w:szCs w:val="40"/>
            <w:u w:val="single"/>
          </w:rPr>
          <w:t>www.apnep.org</w:t>
        </w:r>
      </w:hyperlink>
    </w:p>
    <w:p w14:paraId="2CB124D3" w14:textId="0B1686F4" w:rsidR="00416BEA" w:rsidRDefault="00F12712">
      <w:pPr>
        <w:jc w:val="center"/>
        <w:rPr>
          <w:rFonts w:ascii="Cambria" w:eastAsia="Cambria" w:hAnsi="Cambria" w:cs="Cambria"/>
        </w:rPr>
      </w:pPr>
      <w:r w:rsidRPr="0016188C">
        <w:rPr>
          <w:rFonts w:ascii="Cambria" w:eastAsia="Cambria" w:hAnsi="Cambria" w:cs="Cambria"/>
        </w:rPr>
        <w:t xml:space="preserve">   </w:t>
      </w:r>
    </w:p>
    <w:p w14:paraId="7A43FFD3" w14:textId="507AD7E3" w:rsidR="00721A33" w:rsidRPr="00721A33" w:rsidRDefault="000474EA">
      <w:pPr>
        <w:jc w:val="center"/>
        <w:rPr>
          <w:rFonts w:ascii="Cambria" w:eastAsia="Cambria" w:hAnsi="Cambria" w:cs="Cambria"/>
          <w:bCs/>
        </w:rPr>
      </w:pPr>
      <w:r>
        <w:rPr>
          <w:rFonts w:ascii="Cambria" w:eastAsia="Cambria" w:hAnsi="Cambria" w:cs="Cambria"/>
          <w:bCs/>
        </w:rPr>
        <w:t>3 MAY 2021</w:t>
      </w:r>
    </w:p>
    <w:p w14:paraId="22DE8946" w14:textId="53359910" w:rsidR="00416BEA" w:rsidRPr="0016188C" w:rsidRDefault="00F12712">
      <w:pPr>
        <w:rPr>
          <w:rFonts w:ascii="Cambria" w:eastAsia="Cambria" w:hAnsi="Cambria" w:cs="Cambria"/>
          <w:b/>
        </w:rPr>
      </w:pPr>
      <w:r w:rsidRPr="0016188C">
        <w:br w:type="page"/>
      </w:r>
      <w:bookmarkStart w:id="0" w:name="_gjdgxs" w:colFirst="0" w:colLast="0"/>
      <w:bookmarkEnd w:id="0"/>
    </w:p>
    <w:p w14:paraId="011818B1" w14:textId="77777777" w:rsidR="00ED69F8" w:rsidRPr="00ED69F8" w:rsidRDefault="00ED69F8" w:rsidP="00ED69F8">
      <w:pPr>
        <w:keepNext/>
        <w:pBdr>
          <w:bottom w:val="single" w:sz="4" w:space="1" w:color="000000"/>
        </w:pBdr>
        <w:outlineLvl w:val="0"/>
        <w:rPr>
          <w:rFonts w:ascii="Calibri" w:eastAsia="Calibri" w:hAnsi="Calibri" w:cs="Calibri"/>
          <w:b/>
          <w:color w:val="214293"/>
          <w:sz w:val="48"/>
          <w:szCs w:val="48"/>
        </w:rPr>
      </w:pPr>
      <w:r w:rsidRPr="00ED69F8">
        <w:rPr>
          <w:rFonts w:ascii="Calibri" w:eastAsia="Calibri" w:hAnsi="Calibri" w:cs="Calibri"/>
          <w:b/>
          <w:color w:val="214293"/>
          <w:sz w:val="48"/>
          <w:szCs w:val="48"/>
        </w:rPr>
        <w:lastRenderedPageBreak/>
        <w:t xml:space="preserve">TABLE OF CONTENTS </w:t>
      </w:r>
    </w:p>
    <w:p w14:paraId="1477E9C3" w14:textId="77777777" w:rsidR="00ED69F8" w:rsidRPr="00ED69F8" w:rsidRDefault="00ED69F8" w:rsidP="00ED69F8">
      <w:pPr>
        <w:pBdr>
          <w:top w:val="nil"/>
          <w:left w:val="nil"/>
          <w:bottom w:val="nil"/>
          <w:right w:val="nil"/>
          <w:between w:val="nil"/>
        </w:pBdr>
        <w:tabs>
          <w:tab w:val="center" w:pos="4320"/>
          <w:tab w:val="right" w:pos="8640"/>
        </w:tabs>
        <w:rPr>
          <w:rFonts w:ascii="Cambria" w:eastAsia="Cambria" w:hAnsi="Cambria" w:cs="Cambria"/>
          <w:b/>
          <w:color w:val="000000"/>
          <w:u w:val="single"/>
        </w:rPr>
      </w:pPr>
    </w:p>
    <w:tbl>
      <w:tblPr>
        <w:tblStyle w:val="TableGrid1"/>
        <w:tblW w:w="9445"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8905"/>
        <w:gridCol w:w="540"/>
      </w:tblGrid>
      <w:tr w:rsidR="00ED69F8" w:rsidRPr="00ED69F8" w14:paraId="2D4122E7" w14:textId="77777777" w:rsidTr="65DEC01F">
        <w:trPr>
          <w:trHeight w:val="432"/>
          <w:jc w:val="center"/>
        </w:trPr>
        <w:tc>
          <w:tcPr>
            <w:tcW w:w="8905" w:type="dxa"/>
            <w:vAlign w:val="center"/>
          </w:tcPr>
          <w:p w14:paraId="574F9ECE" w14:textId="3B77A05F" w:rsidR="00ED69F8" w:rsidRPr="00ED69F8" w:rsidRDefault="003520D6" w:rsidP="00ED69F8">
            <w:pPr>
              <w:tabs>
                <w:tab w:val="center" w:pos="4320"/>
                <w:tab w:val="right" w:pos="8640"/>
              </w:tabs>
              <w:rPr>
                <w:rFonts w:ascii="Cambria" w:hAnsi="Cambria" w:cs="Cambria"/>
                <w:b/>
                <w:color w:val="000000"/>
                <w:u w:val="single"/>
              </w:rPr>
            </w:pPr>
            <w:r w:rsidRPr="004E1089">
              <w:rPr>
                <w:rFonts w:cs="Calibri"/>
                <w:b/>
                <w:color w:val="000000" w:themeColor="text1"/>
              </w:rPr>
              <w:t>Introduction</w:t>
            </w:r>
            <w:r w:rsidRPr="00ED69F8">
              <w:rPr>
                <w:rFonts w:cs="Calibri"/>
                <w:color w:val="000000"/>
              </w:rPr>
              <w:t>.</w:t>
            </w:r>
            <w:r w:rsidR="00ED69F8" w:rsidRPr="00ED69F8">
              <w:rPr>
                <w:rFonts w:cs="Calibri"/>
                <w:color w:val="000000"/>
              </w:rPr>
              <w:t>………………………………………………………………………………………………………………</w:t>
            </w:r>
            <w:r w:rsidRPr="00ED69F8">
              <w:rPr>
                <w:rFonts w:cs="Calibri"/>
                <w:color w:val="000000"/>
              </w:rPr>
              <w:t>......</w:t>
            </w:r>
          </w:p>
        </w:tc>
        <w:tc>
          <w:tcPr>
            <w:tcW w:w="540" w:type="dxa"/>
            <w:vAlign w:val="center"/>
          </w:tcPr>
          <w:p w14:paraId="248C1653" w14:textId="77777777" w:rsidR="00ED69F8" w:rsidRPr="00ED69F8" w:rsidRDefault="00ED69F8" w:rsidP="00ED69F8">
            <w:pPr>
              <w:tabs>
                <w:tab w:val="center" w:pos="4320"/>
                <w:tab w:val="right" w:pos="8640"/>
              </w:tabs>
              <w:jc w:val="center"/>
              <w:rPr>
                <w:rFonts w:ascii="Cambria" w:hAnsi="Cambria" w:cs="Cambria"/>
                <w:color w:val="000000"/>
              </w:rPr>
            </w:pPr>
            <w:r w:rsidRPr="00ED69F8">
              <w:rPr>
                <w:rFonts w:ascii="Cambria" w:hAnsi="Cambria" w:cs="Cambria"/>
                <w:color w:val="000000"/>
              </w:rPr>
              <w:t>2</w:t>
            </w:r>
          </w:p>
        </w:tc>
      </w:tr>
      <w:tr w:rsidR="00ED69F8" w:rsidRPr="00ED69F8" w14:paraId="167CFF32" w14:textId="77777777" w:rsidTr="65DEC01F">
        <w:trPr>
          <w:trHeight w:val="432"/>
          <w:jc w:val="center"/>
        </w:trPr>
        <w:tc>
          <w:tcPr>
            <w:tcW w:w="8905" w:type="dxa"/>
            <w:vAlign w:val="center"/>
          </w:tcPr>
          <w:p w14:paraId="36E4CCF6" w14:textId="77777777" w:rsidR="00ED69F8" w:rsidRPr="00ED69F8" w:rsidRDefault="00ED69F8" w:rsidP="00ED69F8">
            <w:pPr>
              <w:tabs>
                <w:tab w:val="center" w:pos="4320"/>
                <w:tab w:val="right" w:pos="8640"/>
              </w:tabs>
              <w:rPr>
                <w:rFonts w:ascii="Cambria" w:hAnsi="Cambria" w:cs="Cambria"/>
                <w:b/>
                <w:color w:val="000000"/>
                <w:u w:val="single"/>
              </w:rPr>
            </w:pPr>
            <w:r w:rsidRPr="004E1089">
              <w:rPr>
                <w:rFonts w:cs="Calibri"/>
                <w:b/>
                <w:color w:val="000000" w:themeColor="text1"/>
              </w:rPr>
              <w:t>Executive Summary</w:t>
            </w:r>
            <w:r w:rsidRPr="00ED69F8">
              <w:rPr>
                <w:rFonts w:cs="Calibri"/>
                <w:color w:val="000000"/>
              </w:rPr>
              <w:t>...……………………………………………………………………………………………………....</w:t>
            </w:r>
          </w:p>
        </w:tc>
        <w:tc>
          <w:tcPr>
            <w:tcW w:w="540" w:type="dxa"/>
            <w:vAlign w:val="center"/>
          </w:tcPr>
          <w:p w14:paraId="0297D96E" w14:textId="77880F1E" w:rsidR="00ED69F8" w:rsidRPr="00ED69F8" w:rsidRDefault="004E1089" w:rsidP="00ED69F8">
            <w:pPr>
              <w:tabs>
                <w:tab w:val="center" w:pos="4320"/>
                <w:tab w:val="right" w:pos="8640"/>
              </w:tabs>
              <w:jc w:val="center"/>
              <w:rPr>
                <w:rFonts w:ascii="Cambria" w:hAnsi="Cambria" w:cs="Cambria"/>
                <w:color w:val="000000"/>
              </w:rPr>
            </w:pPr>
            <w:r>
              <w:rPr>
                <w:rFonts w:cs="Calibri"/>
                <w:color w:val="000000"/>
              </w:rPr>
              <w:t>3</w:t>
            </w:r>
          </w:p>
        </w:tc>
      </w:tr>
      <w:tr w:rsidR="00117033" w:rsidRPr="00ED69F8" w14:paraId="3F423E95" w14:textId="77777777" w:rsidTr="65DEC01F">
        <w:trPr>
          <w:trHeight w:val="432"/>
          <w:jc w:val="center"/>
        </w:trPr>
        <w:tc>
          <w:tcPr>
            <w:tcW w:w="8905" w:type="dxa"/>
            <w:vAlign w:val="center"/>
          </w:tcPr>
          <w:p w14:paraId="3A714CA4" w14:textId="707DF49D" w:rsidR="00117033" w:rsidRDefault="00117033" w:rsidP="00117033">
            <w:pPr>
              <w:tabs>
                <w:tab w:val="center" w:pos="4320"/>
                <w:tab w:val="right" w:pos="8640"/>
              </w:tabs>
              <w:rPr>
                <w:rFonts w:cs="Cambria"/>
                <w:color w:val="000000"/>
              </w:rPr>
            </w:pPr>
            <w:r>
              <w:rPr>
                <w:rFonts w:cs="Cambria"/>
                <w:color w:val="000000"/>
              </w:rPr>
              <w:t>20</w:t>
            </w:r>
            <w:r w:rsidR="0003562A">
              <w:rPr>
                <w:rFonts w:cs="Cambria"/>
                <w:color w:val="000000"/>
              </w:rPr>
              <w:t>20</w:t>
            </w:r>
            <w:r>
              <w:rPr>
                <w:rFonts w:cs="Cambria"/>
                <w:color w:val="000000"/>
              </w:rPr>
              <w:t>-202</w:t>
            </w:r>
            <w:r w:rsidR="0003562A">
              <w:rPr>
                <w:rFonts w:cs="Cambria"/>
                <w:color w:val="000000"/>
              </w:rPr>
              <w:t>1</w:t>
            </w:r>
            <w:r w:rsidRPr="00ED69F8">
              <w:rPr>
                <w:rFonts w:cs="Cambria"/>
                <w:color w:val="000000"/>
              </w:rPr>
              <w:t xml:space="preserve"> </w:t>
            </w:r>
            <w:r>
              <w:rPr>
                <w:rFonts w:cs="Cambria"/>
                <w:color w:val="000000"/>
              </w:rPr>
              <w:t xml:space="preserve">Key Accomplishments </w:t>
            </w:r>
            <w:r w:rsidRPr="00ED69F8">
              <w:rPr>
                <w:rFonts w:cs="Calibri"/>
                <w:color w:val="000000"/>
              </w:rPr>
              <w:t>…………………………………………………………………………...………</w:t>
            </w:r>
          </w:p>
        </w:tc>
        <w:tc>
          <w:tcPr>
            <w:tcW w:w="540" w:type="dxa"/>
            <w:vAlign w:val="center"/>
          </w:tcPr>
          <w:p w14:paraId="2795F770" w14:textId="049A5EE3" w:rsidR="00117033" w:rsidRDefault="004E1089" w:rsidP="00117033">
            <w:pPr>
              <w:tabs>
                <w:tab w:val="center" w:pos="4320"/>
                <w:tab w:val="right" w:pos="8640"/>
              </w:tabs>
              <w:jc w:val="center"/>
              <w:rPr>
                <w:rFonts w:cs="Calibri"/>
                <w:color w:val="000000"/>
              </w:rPr>
            </w:pPr>
            <w:r>
              <w:rPr>
                <w:rFonts w:cs="Calibri"/>
                <w:color w:val="000000"/>
              </w:rPr>
              <w:t>4</w:t>
            </w:r>
          </w:p>
        </w:tc>
      </w:tr>
      <w:tr w:rsidR="00117033" w:rsidRPr="00ED69F8" w14:paraId="4B0932BA" w14:textId="77777777" w:rsidTr="65DEC01F">
        <w:trPr>
          <w:trHeight w:val="432"/>
          <w:jc w:val="center"/>
        </w:trPr>
        <w:tc>
          <w:tcPr>
            <w:tcW w:w="8905" w:type="dxa"/>
            <w:vAlign w:val="center"/>
          </w:tcPr>
          <w:p w14:paraId="7DA416BC" w14:textId="10A8F5C1" w:rsidR="00117033" w:rsidRPr="00ED69F8" w:rsidRDefault="00117033" w:rsidP="00117033">
            <w:pPr>
              <w:tabs>
                <w:tab w:val="center" w:pos="4320"/>
                <w:tab w:val="right" w:pos="8640"/>
              </w:tabs>
              <w:rPr>
                <w:rFonts w:ascii="Cambria" w:hAnsi="Cambria" w:cs="Cambria"/>
                <w:b/>
                <w:color w:val="000000"/>
                <w:u w:val="single"/>
              </w:rPr>
            </w:pPr>
            <w:r>
              <w:rPr>
                <w:rFonts w:cs="Cambria"/>
                <w:color w:val="000000"/>
              </w:rPr>
              <w:t>2020-20</w:t>
            </w:r>
            <w:r w:rsidR="0003562A">
              <w:rPr>
                <w:rFonts w:cs="Cambria"/>
                <w:color w:val="000000"/>
              </w:rPr>
              <w:t>22</w:t>
            </w:r>
            <w:r w:rsidR="00F01D52">
              <w:rPr>
                <w:rFonts w:cs="Cambria"/>
                <w:color w:val="000000"/>
              </w:rPr>
              <w:t xml:space="preserve"> </w:t>
            </w:r>
            <w:r>
              <w:rPr>
                <w:rFonts w:cs="Cambria"/>
                <w:color w:val="000000"/>
              </w:rPr>
              <w:t xml:space="preserve">CCMP Focus Areas and Activities </w:t>
            </w:r>
            <w:r w:rsidRPr="00ED69F8">
              <w:rPr>
                <w:rFonts w:cs="Calibri"/>
                <w:color w:val="000000"/>
              </w:rPr>
              <w:t>…………………………………………………………...………</w:t>
            </w:r>
          </w:p>
        </w:tc>
        <w:tc>
          <w:tcPr>
            <w:tcW w:w="540" w:type="dxa"/>
            <w:vAlign w:val="center"/>
          </w:tcPr>
          <w:p w14:paraId="1B09337E" w14:textId="0D5004F5" w:rsidR="00117033" w:rsidRPr="00ED69F8" w:rsidRDefault="00034FDA" w:rsidP="00117033">
            <w:pPr>
              <w:tabs>
                <w:tab w:val="center" w:pos="4320"/>
                <w:tab w:val="right" w:pos="8640"/>
              </w:tabs>
              <w:jc w:val="center"/>
              <w:rPr>
                <w:rFonts w:ascii="Cambria" w:hAnsi="Cambria" w:cs="Cambria"/>
                <w:color w:val="000000"/>
              </w:rPr>
            </w:pPr>
            <w:r>
              <w:rPr>
                <w:rFonts w:cs="Calibri"/>
                <w:color w:val="000000"/>
              </w:rPr>
              <w:t>8</w:t>
            </w:r>
          </w:p>
        </w:tc>
      </w:tr>
      <w:tr w:rsidR="00117033" w:rsidRPr="00ED69F8" w14:paraId="503BF8FB" w14:textId="77777777" w:rsidTr="65DEC01F">
        <w:trPr>
          <w:trHeight w:val="432"/>
          <w:jc w:val="center"/>
        </w:trPr>
        <w:tc>
          <w:tcPr>
            <w:tcW w:w="8905" w:type="dxa"/>
            <w:vAlign w:val="center"/>
          </w:tcPr>
          <w:p w14:paraId="799E81A5" w14:textId="0BE3AED1" w:rsidR="00117033" w:rsidRPr="00ED69F8" w:rsidRDefault="00117033" w:rsidP="00117033">
            <w:pPr>
              <w:tabs>
                <w:tab w:val="center" w:pos="4320"/>
                <w:tab w:val="right" w:pos="8640"/>
              </w:tabs>
              <w:rPr>
                <w:rFonts w:ascii="Cambria" w:hAnsi="Cambria" w:cs="Cambria"/>
                <w:b/>
                <w:color w:val="000000"/>
                <w:u w:val="single"/>
              </w:rPr>
            </w:pPr>
            <w:r w:rsidRPr="004E1089">
              <w:rPr>
                <w:rFonts w:cs="Calibri"/>
                <w:b/>
                <w:color w:val="000000" w:themeColor="text1"/>
              </w:rPr>
              <w:t>Proposed Budget 20</w:t>
            </w:r>
            <w:r w:rsidR="0003562A">
              <w:rPr>
                <w:rFonts w:cs="Calibri"/>
                <w:b/>
                <w:color w:val="000000" w:themeColor="text1"/>
              </w:rPr>
              <w:t>21</w:t>
            </w:r>
            <w:r w:rsidRPr="004E1089">
              <w:rPr>
                <w:rFonts w:cs="Calibri"/>
                <w:b/>
                <w:color w:val="000000" w:themeColor="text1"/>
              </w:rPr>
              <w:t>-202</w:t>
            </w:r>
            <w:r w:rsidR="0003562A">
              <w:rPr>
                <w:rFonts w:cs="Calibri"/>
                <w:b/>
                <w:color w:val="000000" w:themeColor="text1"/>
              </w:rPr>
              <w:t>2</w:t>
            </w:r>
            <w:r w:rsidRPr="004E1089">
              <w:rPr>
                <w:rFonts w:cs="Calibri"/>
                <w:b/>
                <w:color w:val="000000" w:themeColor="text1"/>
              </w:rPr>
              <w:t xml:space="preserve"> </w:t>
            </w:r>
            <w:r w:rsidRPr="00ED69F8">
              <w:rPr>
                <w:rFonts w:cs="Calibri"/>
                <w:color w:val="000000"/>
              </w:rPr>
              <w:t>…………………………………………………………………………………………..</w:t>
            </w:r>
          </w:p>
        </w:tc>
        <w:tc>
          <w:tcPr>
            <w:tcW w:w="540" w:type="dxa"/>
            <w:vAlign w:val="center"/>
          </w:tcPr>
          <w:p w14:paraId="50E08430" w14:textId="7424EB08" w:rsidR="00117033" w:rsidRPr="00ED69F8" w:rsidRDefault="00034FDA" w:rsidP="00117033">
            <w:pPr>
              <w:tabs>
                <w:tab w:val="center" w:pos="4320"/>
                <w:tab w:val="right" w:pos="8640"/>
              </w:tabs>
              <w:jc w:val="center"/>
              <w:rPr>
                <w:rFonts w:ascii="Cambria" w:hAnsi="Cambria" w:cs="Cambria"/>
                <w:color w:val="000000"/>
              </w:rPr>
            </w:pPr>
            <w:r>
              <w:rPr>
                <w:rFonts w:cs="Calibri"/>
                <w:color w:val="000000"/>
              </w:rPr>
              <w:t>9</w:t>
            </w:r>
          </w:p>
        </w:tc>
      </w:tr>
      <w:tr w:rsidR="00117033" w:rsidRPr="00ED69F8" w14:paraId="6D435EF4" w14:textId="77777777" w:rsidTr="65DEC01F">
        <w:trPr>
          <w:trHeight w:val="432"/>
          <w:jc w:val="center"/>
        </w:trPr>
        <w:tc>
          <w:tcPr>
            <w:tcW w:w="8905" w:type="dxa"/>
            <w:vAlign w:val="center"/>
          </w:tcPr>
          <w:p w14:paraId="27CBA354" w14:textId="24F13143" w:rsidR="00117033" w:rsidRPr="00ED69F8" w:rsidRDefault="00340E72" w:rsidP="65DEC01F">
            <w:pPr>
              <w:tabs>
                <w:tab w:val="center" w:pos="4320"/>
                <w:tab w:val="right" w:pos="8640"/>
              </w:tabs>
              <w:rPr>
                <w:rFonts w:ascii="Cambria" w:hAnsi="Cambria" w:cs="Cambria"/>
                <w:b/>
                <w:bCs/>
                <w:color w:val="000000"/>
                <w:u w:val="single"/>
              </w:rPr>
            </w:pPr>
            <w:r w:rsidRPr="65DEC01F">
              <w:rPr>
                <w:rFonts w:cs="Calibri"/>
                <w:b/>
                <w:bCs/>
                <w:color w:val="000000" w:themeColor="text1"/>
              </w:rPr>
              <w:t xml:space="preserve">Activities &amp; </w:t>
            </w:r>
            <w:r w:rsidR="00117033" w:rsidRPr="65DEC01F">
              <w:rPr>
                <w:rFonts w:cs="Calibri"/>
                <w:b/>
                <w:bCs/>
                <w:color w:val="000000" w:themeColor="text1"/>
              </w:rPr>
              <w:t>Projects 20</w:t>
            </w:r>
            <w:r w:rsidR="0003562A" w:rsidRPr="65DEC01F">
              <w:rPr>
                <w:rFonts w:cs="Calibri"/>
                <w:b/>
                <w:bCs/>
                <w:color w:val="000000" w:themeColor="text1"/>
              </w:rPr>
              <w:t>20</w:t>
            </w:r>
            <w:r w:rsidR="00117033" w:rsidRPr="65DEC01F">
              <w:rPr>
                <w:rFonts w:cs="Calibri"/>
                <w:b/>
                <w:bCs/>
                <w:color w:val="000000" w:themeColor="text1"/>
              </w:rPr>
              <w:t>-</w:t>
            </w:r>
            <w:r w:rsidR="00D9479D" w:rsidRPr="65DEC01F">
              <w:rPr>
                <w:rFonts w:cs="Calibri"/>
                <w:b/>
                <w:bCs/>
                <w:color w:val="000000" w:themeColor="text1"/>
              </w:rPr>
              <w:t>202</w:t>
            </w:r>
            <w:r w:rsidR="00D9479D">
              <w:rPr>
                <w:rFonts w:cs="Calibri"/>
                <w:b/>
                <w:bCs/>
                <w:color w:val="000000" w:themeColor="text1"/>
              </w:rPr>
              <w:t>2</w:t>
            </w:r>
            <w:r w:rsidR="00D9479D" w:rsidRPr="65DEC01F">
              <w:rPr>
                <w:rFonts w:cs="Calibri"/>
                <w:b/>
                <w:bCs/>
                <w:color w:val="000000" w:themeColor="text1"/>
              </w:rPr>
              <w:t>...</w:t>
            </w:r>
            <w:r w:rsidR="00117033" w:rsidRPr="65DEC01F">
              <w:rPr>
                <w:rFonts w:cs="Calibri"/>
                <w:color w:val="000000" w:themeColor="text1"/>
              </w:rPr>
              <w:t>………………………………………………………………………………......</w:t>
            </w:r>
          </w:p>
        </w:tc>
        <w:tc>
          <w:tcPr>
            <w:tcW w:w="540" w:type="dxa"/>
            <w:vAlign w:val="center"/>
          </w:tcPr>
          <w:p w14:paraId="4A45A7CE" w14:textId="330ACDA6" w:rsidR="00117033" w:rsidRPr="00ED69F8" w:rsidRDefault="00117033" w:rsidP="00117033">
            <w:pPr>
              <w:tabs>
                <w:tab w:val="center" w:pos="4320"/>
                <w:tab w:val="right" w:pos="8640"/>
              </w:tabs>
              <w:jc w:val="center"/>
              <w:rPr>
                <w:rFonts w:ascii="Cambria" w:hAnsi="Cambria" w:cs="Cambria"/>
                <w:color w:val="000000"/>
              </w:rPr>
            </w:pPr>
            <w:r w:rsidRPr="00ED69F8">
              <w:rPr>
                <w:rFonts w:cs="Calibri"/>
                <w:color w:val="000000"/>
              </w:rPr>
              <w:t>1</w:t>
            </w:r>
            <w:r w:rsidR="00034FDA">
              <w:rPr>
                <w:rFonts w:cs="Calibri"/>
                <w:color w:val="000000"/>
              </w:rPr>
              <w:t>0</w:t>
            </w:r>
          </w:p>
        </w:tc>
      </w:tr>
      <w:tr w:rsidR="00117033" w:rsidRPr="00ED69F8" w14:paraId="42F3C238" w14:textId="77777777" w:rsidTr="65DEC01F">
        <w:trPr>
          <w:trHeight w:val="432"/>
          <w:jc w:val="center"/>
        </w:trPr>
        <w:tc>
          <w:tcPr>
            <w:tcW w:w="8905" w:type="dxa"/>
            <w:vAlign w:val="center"/>
          </w:tcPr>
          <w:p w14:paraId="3EB27776" w14:textId="77777777" w:rsidR="00117033" w:rsidRPr="00ED69F8" w:rsidRDefault="00117033" w:rsidP="00117033">
            <w:pPr>
              <w:pBdr>
                <w:top w:val="nil"/>
                <w:left w:val="nil"/>
                <w:bottom w:val="nil"/>
                <w:right w:val="nil"/>
                <w:between w:val="nil"/>
              </w:pBdr>
              <w:tabs>
                <w:tab w:val="center" w:pos="4320"/>
                <w:tab w:val="right" w:pos="8640"/>
              </w:tabs>
              <w:rPr>
                <w:rFonts w:cs="Cambria"/>
                <w:color w:val="000000"/>
              </w:rPr>
            </w:pPr>
            <w:r w:rsidRPr="00ED69F8">
              <w:rPr>
                <w:rFonts w:cs="Cambria"/>
                <w:color w:val="000000"/>
              </w:rPr>
              <w:t>Identify...</w:t>
            </w:r>
            <w:r w:rsidRPr="00ED69F8">
              <w:rPr>
                <w:rFonts w:cs="Calibri"/>
                <w:color w:val="000000"/>
              </w:rPr>
              <w:t>……………………………………………..…………………………………………………………………………..</w:t>
            </w:r>
          </w:p>
        </w:tc>
        <w:tc>
          <w:tcPr>
            <w:tcW w:w="540" w:type="dxa"/>
            <w:vAlign w:val="center"/>
          </w:tcPr>
          <w:p w14:paraId="5F9DC74D" w14:textId="0D57E83E" w:rsidR="00117033" w:rsidRPr="00ED69F8" w:rsidRDefault="00117033" w:rsidP="00117033">
            <w:pPr>
              <w:tabs>
                <w:tab w:val="center" w:pos="4320"/>
                <w:tab w:val="right" w:pos="8640"/>
              </w:tabs>
              <w:jc w:val="center"/>
              <w:rPr>
                <w:rFonts w:ascii="Cambria" w:hAnsi="Cambria" w:cs="Cambria"/>
                <w:color w:val="000000"/>
              </w:rPr>
            </w:pPr>
            <w:r w:rsidRPr="00ED69F8">
              <w:rPr>
                <w:rFonts w:cs="Calibri"/>
                <w:color w:val="000000"/>
              </w:rPr>
              <w:t>1</w:t>
            </w:r>
            <w:r w:rsidR="00034FDA">
              <w:rPr>
                <w:rFonts w:cs="Calibri"/>
                <w:color w:val="000000"/>
              </w:rPr>
              <w:t>0</w:t>
            </w:r>
          </w:p>
        </w:tc>
      </w:tr>
      <w:tr w:rsidR="00117033" w:rsidRPr="00ED69F8" w14:paraId="31274A2E" w14:textId="77777777" w:rsidTr="65DEC01F">
        <w:trPr>
          <w:trHeight w:val="432"/>
          <w:jc w:val="center"/>
        </w:trPr>
        <w:tc>
          <w:tcPr>
            <w:tcW w:w="8905" w:type="dxa"/>
            <w:vAlign w:val="center"/>
          </w:tcPr>
          <w:p w14:paraId="1C6EB1BE" w14:textId="77777777" w:rsidR="00117033" w:rsidRPr="00ED69F8" w:rsidRDefault="00117033" w:rsidP="00117033">
            <w:pPr>
              <w:pBdr>
                <w:top w:val="nil"/>
                <w:left w:val="nil"/>
                <w:bottom w:val="nil"/>
                <w:right w:val="nil"/>
                <w:between w:val="nil"/>
              </w:pBdr>
              <w:tabs>
                <w:tab w:val="center" w:pos="4320"/>
                <w:tab w:val="right" w:pos="8640"/>
              </w:tabs>
              <w:rPr>
                <w:rFonts w:cs="Cambria"/>
                <w:color w:val="000000"/>
              </w:rPr>
            </w:pPr>
            <w:r w:rsidRPr="00ED69F8">
              <w:rPr>
                <w:rFonts w:cs="Cambria"/>
                <w:color w:val="000000"/>
              </w:rPr>
              <w:t>Protect and Restore…………………….............………………………………………………………………………..</w:t>
            </w:r>
          </w:p>
        </w:tc>
        <w:tc>
          <w:tcPr>
            <w:tcW w:w="540" w:type="dxa"/>
            <w:vAlign w:val="center"/>
          </w:tcPr>
          <w:p w14:paraId="5DA57FDE" w14:textId="3AB43432" w:rsidR="00117033" w:rsidRPr="00ED69F8" w:rsidRDefault="00034FDA" w:rsidP="00117033">
            <w:pPr>
              <w:tabs>
                <w:tab w:val="center" w:pos="4320"/>
                <w:tab w:val="right" w:pos="8640"/>
              </w:tabs>
              <w:jc w:val="center"/>
              <w:rPr>
                <w:rFonts w:ascii="Cambria" w:hAnsi="Cambria" w:cs="Cambria"/>
                <w:color w:val="000000"/>
              </w:rPr>
            </w:pPr>
            <w:r>
              <w:rPr>
                <w:rFonts w:cs="Cambria"/>
                <w:color w:val="000000"/>
              </w:rPr>
              <w:t>15</w:t>
            </w:r>
          </w:p>
        </w:tc>
      </w:tr>
      <w:tr w:rsidR="00117033" w:rsidRPr="00ED69F8" w14:paraId="4BB68290" w14:textId="77777777" w:rsidTr="65DEC01F">
        <w:trPr>
          <w:trHeight w:val="432"/>
          <w:jc w:val="center"/>
        </w:trPr>
        <w:tc>
          <w:tcPr>
            <w:tcW w:w="8905" w:type="dxa"/>
            <w:vAlign w:val="center"/>
          </w:tcPr>
          <w:p w14:paraId="4B559B14" w14:textId="77777777" w:rsidR="00117033" w:rsidRPr="00ED69F8" w:rsidRDefault="00117033" w:rsidP="00117033">
            <w:pPr>
              <w:pBdr>
                <w:top w:val="nil"/>
                <w:left w:val="nil"/>
                <w:bottom w:val="nil"/>
                <w:right w:val="nil"/>
                <w:between w:val="nil"/>
              </w:pBdr>
              <w:tabs>
                <w:tab w:val="center" w:pos="4320"/>
                <w:tab w:val="right" w:pos="8640"/>
              </w:tabs>
              <w:rPr>
                <w:rFonts w:cs="Cambria"/>
                <w:color w:val="000000"/>
              </w:rPr>
            </w:pPr>
            <w:r w:rsidRPr="00ED69F8">
              <w:rPr>
                <w:rFonts w:cs="Cambria"/>
                <w:color w:val="000000"/>
              </w:rPr>
              <w:t>Engage</w:t>
            </w:r>
            <w:r w:rsidRPr="00ED69F8">
              <w:rPr>
                <w:rFonts w:cs="Calibri"/>
                <w:color w:val="000000"/>
              </w:rPr>
              <w:t>………………..…………………………………………………………………………………….……………………..</w:t>
            </w:r>
          </w:p>
        </w:tc>
        <w:tc>
          <w:tcPr>
            <w:tcW w:w="540" w:type="dxa"/>
            <w:vAlign w:val="center"/>
          </w:tcPr>
          <w:p w14:paraId="2E2B3C56" w14:textId="104EA59A" w:rsidR="00117033" w:rsidRPr="00ED69F8" w:rsidRDefault="004E1089" w:rsidP="00117033">
            <w:pPr>
              <w:tabs>
                <w:tab w:val="center" w:pos="4320"/>
                <w:tab w:val="right" w:pos="8640"/>
              </w:tabs>
              <w:jc w:val="center"/>
              <w:rPr>
                <w:rFonts w:ascii="Cambria" w:hAnsi="Cambria" w:cs="Cambria"/>
                <w:color w:val="000000"/>
              </w:rPr>
            </w:pPr>
            <w:r>
              <w:rPr>
                <w:rFonts w:cs="Calibri"/>
                <w:color w:val="000000"/>
              </w:rPr>
              <w:t>2</w:t>
            </w:r>
            <w:r w:rsidR="00034FDA">
              <w:rPr>
                <w:rFonts w:cs="Calibri"/>
                <w:color w:val="000000"/>
              </w:rPr>
              <w:t>0</w:t>
            </w:r>
          </w:p>
        </w:tc>
      </w:tr>
      <w:tr w:rsidR="00117033" w:rsidRPr="00ED69F8" w14:paraId="45360F5F" w14:textId="77777777" w:rsidTr="65DEC01F">
        <w:trPr>
          <w:trHeight w:val="432"/>
          <w:jc w:val="center"/>
        </w:trPr>
        <w:tc>
          <w:tcPr>
            <w:tcW w:w="8905" w:type="dxa"/>
            <w:vAlign w:val="center"/>
          </w:tcPr>
          <w:p w14:paraId="33BBA78E" w14:textId="77777777" w:rsidR="00117033" w:rsidRPr="00ED69F8" w:rsidRDefault="00117033" w:rsidP="00117033">
            <w:pPr>
              <w:pBdr>
                <w:top w:val="nil"/>
                <w:left w:val="nil"/>
                <w:bottom w:val="nil"/>
                <w:right w:val="nil"/>
                <w:between w:val="nil"/>
              </w:pBdr>
              <w:tabs>
                <w:tab w:val="center" w:pos="4320"/>
                <w:tab w:val="right" w:pos="8640"/>
              </w:tabs>
              <w:rPr>
                <w:rFonts w:cs="Cambria"/>
                <w:color w:val="000000"/>
              </w:rPr>
            </w:pPr>
            <w:r w:rsidRPr="00ED69F8">
              <w:rPr>
                <w:rFonts w:cs="Cambria"/>
                <w:color w:val="000000"/>
              </w:rPr>
              <w:t>Monitor</w:t>
            </w:r>
            <w:r w:rsidRPr="00ED69F8">
              <w:rPr>
                <w:rFonts w:cs="Calibri"/>
                <w:color w:val="000000"/>
              </w:rPr>
              <w:t>…………………………………...………………………………………………………………………………….…...</w:t>
            </w:r>
          </w:p>
        </w:tc>
        <w:tc>
          <w:tcPr>
            <w:tcW w:w="540" w:type="dxa"/>
            <w:vAlign w:val="center"/>
          </w:tcPr>
          <w:p w14:paraId="4117B2E0" w14:textId="4FA154A3" w:rsidR="00117033" w:rsidRPr="00ED69F8" w:rsidRDefault="00034FDA" w:rsidP="00117033">
            <w:pPr>
              <w:tabs>
                <w:tab w:val="center" w:pos="4320"/>
                <w:tab w:val="right" w:pos="8640"/>
              </w:tabs>
              <w:jc w:val="center"/>
              <w:rPr>
                <w:rFonts w:ascii="Cambria" w:hAnsi="Cambria" w:cs="Cambria"/>
                <w:color w:val="000000"/>
              </w:rPr>
            </w:pPr>
            <w:r>
              <w:rPr>
                <w:rFonts w:cs="Calibri"/>
                <w:color w:val="000000"/>
              </w:rPr>
              <w:t>3</w:t>
            </w:r>
            <w:r w:rsidR="001C7E1D">
              <w:rPr>
                <w:rFonts w:cs="Calibri"/>
                <w:color w:val="000000"/>
              </w:rPr>
              <w:t>1</w:t>
            </w:r>
          </w:p>
        </w:tc>
      </w:tr>
      <w:tr w:rsidR="00117033" w:rsidRPr="00ED69F8" w14:paraId="389B1E71" w14:textId="77777777" w:rsidTr="65DEC01F">
        <w:trPr>
          <w:trHeight w:val="432"/>
          <w:jc w:val="center"/>
        </w:trPr>
        <w:tc>
          <w:tcPr>
            <w:tcW w:w="8905" w:type="dxa"/>
            <w:vAlign w:val="center"/>
          </w:tcPr>
          <w:p w14:paraId="496322D1" w14:textId="3EB89F05" w:rsidR="00117033" w:rsidRPr="00ED69F8" w:rsidRDefault="00117033" w:rsidP="00117033">
            <w:pPr>
              <w:pBdr>
                <w:top w:val="nil"/>
                <w:left w:val="nil"/>
                <w:bottom w:val="nil"/>
                <w:right w:val="nil"/>
                <w:between w:val="nil"/>
              </w:pBdr>
              <w:tabs>
                <w:tab w:val="center" w:pos="4320"/>
                <w:tab w:val="right" w:pos="8640"/>
              </w:tabs>
              <w:rPr>
                <w:rFonts w:cs="Calibri"/>
                <w:b/>
                <w:color w:val="000000"/>
              </w:rPr>
            </w:pPr>
            <w:r w:rsidRPr="004E1089">
              <w:rPr>
                <w:rFonts w:cs="Calibri"/>
                <w:b/>
                <w:color w:val="000000" w:themeColor="text1"/>
              </w:rPr>
              <w:t xml:space="preserve">Supplemental Projects (Non-320 Funded) </w:t>
            </w:r>
            <w:r w:rsidRPr="00ED69F8">
              <w:rPr>
                <w:rFonts w:cs="Calibri"/>
                <w:color w:val="000000"/>
              </w:rPr>
              <w:t>……………………………………………………………………...</w:t>
            </w:r>
          </w:p>
        </w:tc>
        <w:tc>
          <w:tcPr>
            <w:tcW w:w="540" w:type="dxa"/>
            <w:vAlign w:val="center"/>
          </w:tcPr>
          <w:p w14:paraId="7B3B9A4B" w14:textId="06318685" w:rsidR="00117033" w:rsidRPr="00ED69F8" w:rsidRDefault="00034FDA" w:rsidP="00117033">
            <w:pPr>
              <w:tabs>
                <w:tab w:val="center" w:pos="4320"/>
                <w:tab w:val="right" w:pos="8640"/>
              </w:tabs>
              <w:jc w:val="center"/>
              <w:rPr>
                <w:rFonts w:ascii="Cambria" w:hAnsi="Cambria" w:cs="Cambria"/>
                <w:color w:val="000000"/>
              </w:rPr>
            </w:pPr>
            <w:r>
              <w:rPr>
                <w:rFonts w:cs="Calibri"/>
                <w:color w:val="000000"/>
              </w:rPr>
              <w:t>3</w:t>
            </w:r>
            <w:r w:rsidR="00F96291">
              <w:rPr>
                <w:rFonts w:cs="Calibri"/>
                <w:color w:val="000000"/>
              </w:rPr>
              <w:t>7</w:t>
            </w:r>
          </w:p>
        </w:tc>
      </w:tr>
      <w:tr w:rsidR="00117033" w:rsidRPr="00ED69F8" w14:paraId="4164E2D2" w14:textId="77777777" w:rsidTr="65DEC01F">
        <w:trPr>
          <w:trHeight w:val="432"/>
          <w:jc w:val="center"/>
        </w:trPr>
        <w:tc>
          <w:tcPr>
            <w:tcW w:w="8905" w:type="dxa"/>
            <w:vAlign w:val="center"/>
          </w:tcPr>
          <w:p w14:paraId="31EB9DCF" w14:textId="6B419B31" w:rsidR="00117033" w:rsidRPr="00ED69F8" w:rsidRDefault="00117033" w:rsidP="00117033">
            <w:pPr>
              <w:pBdr>
                <w:top w:val="nil"/>
                <w:left w:val="nil"/>
                <w:bottom w:val="nil"/>
                <w:right w:val="nil"/>
                <w:between w:val="nil"/>
              </w:pBdr>
              <w:tabs>
                <w:tab w:val="center" w:pos="4320"/>
                <w:tab w:val="right" w:pos="8640"/>
              </w:tabs>
              <w:rPr>
                <w:rFonts w:cs="Calibri"/>
                <w:b/>
                <w:color w:val="000000"/>
              </w:rPr>
            </w:pPr>
            <w:r w:rsidRPr="004E1089">
              <w:rPr>
                <w:rFonts w:cs="Calibri"/>
                <w:b/>
                <w:color w:val="000000" w:themeColor="text1"/>
              </w:rPr>
              <w:t>Administration and Program Implementation</w:t>
            </w:r>
            <w:r w:rsidRPr="00ED69F8">
              <w:rPr>
                <w:rFonts w:cs="Calibri"/>
                <w:color w:val="000000"/>
              </w:rPr>
              <w:t>………………………………………………………………..</w:t>
            </w:r>
          </w:p>
        </w:tc>
        <w:tc>
          <w:tcPr>
            <w:tcW w:w="540" w:type="dxa"/>
            <w:vAlign w:val="center"/>
          </w:tcPr>
          <w:p w14:paraId="3711CFFD" w14:textId="350250EB" w:rsidR="00117033" w:rsidRPr="00ED69F8" w:rsidRDefault="00034FDA" w:rsidP="00117033">
            <w:pPr>
              <w:tabs>
                <w:tab w:val="center" w:pos="4320"/>
                <w:tab w:val="right" w:pos="8640"/>
              </w:tabs>
              <w:jc w:val="center"/>
              <w:rPr>
                <w:rFonts w:ascii="Cambria" w:hAnsi="Cambria" w:cs="Cambria"/>
                <w:color w:val="000000"/>
              </w:rPr>
            </w:pPr>
            <w:r>
              <w:rPr>
                <w:rFonts w:cs="Calibri"/>
                <w:color w:val="000000"/>
              </w:rPr>
              <w:t>4</w:t>
            </w:r>
            <w:r w:rsidR="00F96291">
              <w:rPr>
                <w:rFonts w:cs="Calibri"/>
                <w:color w:val="000000"/>
              </w:rPr>
              <w:t>1</w:t>
            </w:r>
          </w:p>
        </w:tc>
      </w:tr>
      <w:tr w:rsidR="00117033" w:rsidRPr="00ED69F8" w14:paraId="41EB2BA3" w14:textId="77777777" w:rsidTr="65DEC01F">
        <w:trPr>
          <w:trHeight w:val="432"/>
          <w:jc w:val="center"/>
        </w:trPr>
        <w:tc>
          <w:tcPr>
            <w:tcW w:w="8905" w:type="dxa"/>
            <w:vAlign w:val="center"/>
          </w:tcPr>
          <w:p w14:paraId="77E93971" w14:textId="77777777" w:rsidR="00117033" w:rsidRPr="00ED69F8" w:rsidRDefault="00117033" w:rsidP="00117033">
            <w:pPr>
              <w:pBdr>
                <w:top w:val="nil"/>
                <w:left w:val="nil"/>
                <w:bottom w:val="nil"/>
                <w:right w:val="nil"/>
                <w:between w:val="nil"/>
              </w:pBdr>
              <w:tabs>
                <w:tab w:val="center" w:pos="4320"/>
                <w:tab w:val="right" w:pos="8640"/>
              </w:tabs>
              <w:rPr>
                <w:rFonts w:cs="Calibri"/>
                <w:color w:val="000000"/>
              </w:rPr>
            </w:pPr>
            <w:r w:rsidRPr="00ED69F8">
              <w:rPr>
                <w:rFonts w:cs="Cambria"/>
                <w:color w:val="000000"/>
              </w:rPr>
              <w:t>Travel</w:t>
            </w:r>
            <w:r w:rsidRPr="00ED69F8">
              <w:rPr>
                <w:rFonts w:cs="Calibri"/>
                <w:color w:val="000000"/>
              </w:rPr>
              <w:t>……………………………………………………………………………………………………………………………....</w:t>
            </w:r>
          </w:p>
        </w:tc>
        <w:tc>
          <w:tcPr>
            <w:tcW w:w="540" w:type="dxa"/>
            <w:vAlign w:val="center"/>
          </w:tcPr>
          <w:p w14:paraId="494D9F75" w14:textId="34E70E7B" w:rsidR="00117033" w:rsidRPr="00ED69F8" w:rsidRDefault="00034FDA" w:rsidP="00117033">
            <w:pPr>
              <w:tabs>
                <w:tab w:val="center" w:pos="4320"/>
                <w:tab w:val="right" w:pos="8640"/>
              </w:tabs>
              <w:jc w:val="center"/>
              <w:rPr>
                <w:rFonts w:ascii="Cambria" w:hAnsi="Cambria" w:cs="Cambria"/>
                <w:color w:val="000000"/>
              </w:rPr>
            </w:pPr>
            <w:r>
              <w:rPr>
                <w:rFonts w:cs="Calibri"/>
                <w:color w:val="000000"/>
              </w:rPr>
              <w:t>4</w:t>
            </w:r>
            <w:r w:rsidR="00F96291">
              <w:rPr>
                <w:rFonts w:cs="Calibri"/>
                <w:color w:val="000000"/>
              </w:rPr>
              <w:t>3</w:t>
            </w:r>
          </w:p>
        </w:tc>
      </w:tr>
      <w:tr w:rsidR="00117033" w:rsidRPr="00ED69F8" w14:paraId="5184076D" w14:textId="77777777" w:rsidTr="65DEC01F">
        <w:trPr>
          <w:trHeight w:val="432"/>
          <w:jc w:val="center"/>
        </w:trPr>
        <w:tc>
          <w:tcPr>
            <w:tcW w:w="8905" w:type="dxa"/>
            <w:vAlign w:val="center"/>
          </w:tcPr>
          <w:p w14:paraId="75F5E7C6" w14:textId="77777777" w:rsidR="00117033" w:rsidRPr="00ED69F8" w:rsidRDefault="00117033" w:rsidP="00117033">
            <w:pPr>
              <w:pBdr>
                <w:top w:val="nil"/>
                <w:left w:val="nil"/>
                <w:bottom w:val="nil"/>
                <w:right w:val="nil"/>
                <w:between w:val="nil"/>
              </w:pBdr>
              <w:tabs>
                <w:tab w:val="center" w:pos="4320"/>
                <w:tab w:val="right" w:pos="8640"/>
              </w:tabs>
              <w:rPr>
                <w:rFonts w:cs="Calibri"/>
                <w:color w:val="000000"/>
              </w:rPr>
            </w:pPr>
            <w:r w:rsidRPr="00ED69F8">
              <w:rPr>
                <w:rFonts w:cs="Cambria"/>
                <w:color w:val="000000"/>
              </w:rPr>
              <w:t>Non-Federal Cost-Share (Match)</w:t>
            </w:r>
            <w:r w:rsidRPr="00ED69F8">
              <w:rPr>
                <w:rFonts w:cs="Calibri"/>
                <w:color w:val="000000"/>
              </w:rPr>
              <w:t>……………………………………………………………………………………...</w:t>
            </w:r>
          </w:p>
        </w:tc>
        <w:tc>
          <w:tcPr>
            <w:tcW w:w="540" w:type="dxa"/>
            <w:vAlign w:val="center"/>
          </w:tcPr>
          <w:p w14:paraId="75C995C8" w14:textId="1F23469F" w:rsidR="00117033" w:rsidRPr="00ED69F8" w:rsidRDefault="00034FDA" w:rsidP="00117033">
            <w:pPr>
              <w:tabs>
                <w:tab w:val="center" w:pos="4320"/>
                <w:tab w:val="right" w:pos="8640"/>
              </w:tabs>
              <w:jc w:val="center"/>
              <w:rPr>
                <w:rFonts w:ascii="Cambria" w:hAnsi="Cambria" w:cs="Cambria"/>
                <w:color w:val="000000"/>
              </w:rPr>
            </w:pPr>
            <w:r>
              <w:rPr>
                <w:rFonts w:cs="Calibri"/>
                <w:color w:val="000000"/>
              </w:rPr>
              <w:t>4</w:t>
            </w:r>
            <w:r w:rsidR="00F96291">
              <w:rPr>
                <w:rFonts w:cs="Calibri"/>
                <w:color w:val="000000"/>
              </w:rPr>
              <w:t>6</w:t>
            </w:r>
          </w:p>
        </w:tc>
      </w:tr>
      <w:tr w:rsidR="00117033" w:rsidRPr="00ED69F8" w14:paraId="053AF4E9" w14:textId="77777777" w:rsidTr="65DEC01F">
        <w:trPr>
          <w:trHeight w:val="432"/>
          <w:jc w:val="center"/>
        </w:trPr>
        <w:tc>
          <w:tcPr>
            <w:tcW w:w="8905" w:type="dxa"/>
            <w:vAlign w:val="center"/>
          </w:tcPr>
          <w:p w14:paraId="511DBE7B" w14:textId="77777777" w:rsidR="00117033" w:rsidRPr="00ED69F8" w:rsidRDefault="00117033" w:rsidP="00117033">
            <w:pPr>
              <w:pBdr>
                <w:top w:val="nil"/>
                <w:left w:val="nil"/>
                <w:bottom w:val="nil"/>
                <w:right w:val="nil"/>
                <w:between w:val="nil"/>
              </w:pBdr>
              <w:tabs>
                <w:tab w:val="center" w:pos="4320"/>
                <w:tab w:val="right" w:pos="8640"/>
              </w:tabs>
              <w:rPr>
                <w:rFonts w:cs="Calibri"/>
                <w:color w:val="000000"/>
              </w:rPr>
            </w:pPr>
            <w:r w:rsidRPr="00ED69F8">
              <w:rPr>
                <w:rFonts w:cs="Cambria"/>
                <w:color w:val="000000"/>
              </w:rPr>
              <w:t>Leverage Funds</w:t>
            </w:r>
            <w:r w:rsidRPr="00ED69F8">
              <w:rPr>
                <w:rFonts w:cs="Calibri"/>
                <w:color w:val="000000"/>
              </w:rPr>
              <w:t>………………………………………………………………………………………………………………...</w:t>
            </w:r>
          </w:p>
        </w:tc>
        <w:tc>
          <w:tcPr>
            <w:tcW w:w="540" w:type="dxa"/>
            <w:vAlign w:val="center"/>
          </w:tcPr>
          <w:p w14:paraId="7D21655F" w14:textId="2759159C" w:rsidR="00117033" w:rsidRPr="00ED69F8" w:rsidRDefault="00034FDA" w:rsidP="00117033">
            <w:pPr>
              <w:tabs>
                <w:tab w:val="center" w:pos="4320"/>
                <w:tab w:val="right" w:pos="8640"/>
              </w:tabs>
              <w:jc w:val="center"/>
              <w:rPr>
                <w:rFonts w:ascii="Cambria" w:hAnsi="Cambria" w:cs="Cambria"/>
                <w:color w:val="000000"/>
              </w:rPr>
            </w:pPr>
            <w:r>
              <w:rPr>
                <w:rFonts w:cs="Calibri"/>
                <w:color w:val="000000"/>
              </w:rPr>
              <w:t>4</w:t>
            </w:r>
            <w:r w:rsidR="00F96291">
              <w:rPr>
                <w:rFonts w:cs="Calibri"/>
                <w:color w:val="000000"/>
              </w:rPr>
              <w:t>7</w:t>
            </w:r>
          </w:p>
        </w:tc>
      </w:tr>
      <w:tr w:rsidR="00117033" w:rsidRPr="00ED69F8" w14:paraId="26C45588" w14:textId="77777777" w:rsidTr="65DEC01F">
        <w:trPr>
          <w:trHeight w:val="432"/>
          <w:jc w:val="center"/>
        </w:trPr>
        <w:tc>
          <w:tcPr>
            <w:tcW w:w="8905" w:type="dxa"/>
            <w:vAlign w:val="center"/>
          </w:tcPr>
          <w:p w14:paraId="41D24AD0" w14:textId="5CD3DEC0" w:rsidR="00117033" w:rsidRPr="00ED69F8" w:rsidRDefault="00117033" w:rsidP="00117033">
            <w:pPr>
              <w:pBdr>
                <w:top w:val="nil"/>
                <w:left w:val="nil"/>
                <w:bottom w:val="nil"/>
                <w:right w:val="nil"/>
                <w:between w:val="nil"/>
              </w:pBdr>
              <w:tabs>
                <w:tab w:val="center" w:pos="4320"/>
                <w:tab w:val="right" w:pos="8640"/>
              </w:tabs>
              <w:rPr>
                <w:rFonts w:cs="Cambria"/>
                <w:b/>
                <w:color w:val="000000"/>
              </w:rPr>
            </w:pPr>
            <w:r w:rsidRPr="004E1089">
              <w:rPr>
                <w:rFonts w:cs="Cambria"/>
                <w:b/>
                <w:color w:val="000000" w:themeColor="text1"/>
              </w:rPr>
              <w:t>Partnership</w:t>
            </w:r>
            <w:r w:rsidR="00C52310">
              <w:rPr>
                <w:rFonts w:cs="Cambria"/>
                <w:b/>
                <w:color w:val="000000" w:themeColor="text1"/>
              </w:rPr>
              <w:t xml:space="preserve"> Entities</w:t>
            </w:r>
            <w:r w:rsidRPr="00ED69F8">
              <w:rPr>
                <w:rFonts w:cs="Calibri"/>
                <w:color w:val="000000"/>
              </w:rPr>
              <w:t>……………………………………………………………………………………………………</w:t>
            </w:r>
            <w:r w:rsidR="00D9479D">
              <w:rPr>
                <w:rFonts w:cs="Calibri"/>
                <w:color w:val="000000"/>
              </w:rPr>
              <w:t>…</w:t>
            </w:r>
            <w:r w:rsidRPr="00ED69F8">
              <w:rPr>
                <w:rFonts w:cs="Calibri"/>
                <w:color w:val="000000"/>
              </w:rPr>
              <w:t>...</w:t>
            </w:r>
          </w:p>
        </w:tc>
        <w:tc>
          <w:tcPr>
            <w:tcW w:w="540" w:type="dxa"/>
            <w:vAlign w:val="center"/>
          </w:tcPr>
          <w:p w14:paraId="3B8CE1EF" w14:textId="1F9EBEF7" w:rsidR="00117033" w:rsidRPr="00ED69F8" w:rsidRDefault="00034FDA" w:rsidP="00117033">
            <w:pPr>
              <w:tabs>
                <w:tab w:val="center" w:pos="4320"/>
                <w:tab w:val="right" w:pos="8640"/>
              </w:tabs>
              <w:jc w:val="center"/>
              <w:rPr>
                <w:rFonts w:ascii="Cambria" w:hAnsi="Cambria" w:cs="Cambria"/>
                <w:color w:val="000000"/>
              </w:rPr>
            </w:pPr>
            <w:r>
              <w:rPr>
                <w:rFonts w:cs="Calibri"/>
                <w:color w:val="000000"/>
              </w:rPr>
              <w:t>4</w:t>
            </w:r>
            <w:r w:rsidR="00F96291">
              <w:rPr>
                <w:rFonts w:cs="Calibri"/>
                <w:color w:val="000000"/>
              </w:rPr>
              <w:t>8</w:t>
            </w:r>
          </w:p>
        </w:tc>
      </w:tr>
      <w:tr w:rsidR="004E1089" w:rsidRPr="00ED69F8" w14:paraId="1C0D3B2C" w14:textId="77777777" w:rsidTr="65DEC01F">
        <w:trPr>
          <w:trHeight w:val="432"/>
          <w:jc w:val="center"/>
        </w:trPr>
        <w:tc>
          <w:tcPr>
            <w:tcW w:w="8905" w:type="dxa"/>
            <w:vAlign w:val="center"/>
          </w:tcPr>
          <w:p w14:paraId="202279AA" w14:textId="56B8EE91" w:rsidR="004E1089" w:rsidRPr="00117033" w:rsidRDefault="00C52310" w:rsidP="004E1089">
            <w:pPr>
              <w:pBdr>
                <w:top w:val="nil"/>
                <w:left w:val="nil"/>
                <w:bottom w:val="nil"/>
                <w:right w:val="nil"/>
                <w:between w:val="nil"/>
              </w:pBdr>
              <w:tabs>
                <w:tab w:val="center" w:pos="4320"/>
                <w:tab w:val="right" w:pos="8640"/>
              </w:tabs>
              <w:rPr>
                <w:rFonts w:cs="Cambria"/>
                <w:b/>
                <w:color w:val="0070C0"/>
              </w:rPr>
            </w:pPr>
            <w:r>
              <w:rPr>
                <w:rFonts w:cs="Cambria"/>
                <w:b/>
                <w:color w:val="000000" w:themeColor="text1"/>
              </w:rPr>
              <w:t>APNEP Contracts and Grants Summary Table</w:t>
            </w:r>
            <w:r>
              <w:rPr>
                <w:rFonts w:cs="Calibri"/>
                <w:color w:val="000000"/>
              </w:rPr>
              <w:t xml:space="preserve"> </w:t>
            </w:r>
            <w:r w:rsidR="004E1089" w:rsidRPr="00ED69F8">
              <w:rPr>
                <w:rFonts w:cs="Calibri"/>
                <w:color w:val="000000"/>
              </w:rPr>
              <w:t>………………………………………………………………...</w:t>
            </w:r>
          </w:p>
        </w:tc>
        <w:tc>
          <w:tcPr>
            <w:tcW w:w="540" w:type="dxa"/>
            <w:vAlign w:val="center"/>
          </w:tcPr>
          <w:p w14:paraId="65A23D0E" w14:textId="2810D389" w:rsidR="004E1089" w:rsidRPr="00ED69F8" w:rsidRDefault="00F96291" w:rsidP="004E1089">
            <w:pPr>
              <w:tabs>
                <w:tab w:val="center" w:pos="4320"/>
                <w:tab w:val="right" w:pos="8640"/>
              </w:tabs>
              <w:jc w:val="center"/>
              <w:rPr>
                <w:rFonts w:cs="Calibri"/>
                <w:color w:val="000000"/>
              </w:rPr>
            </w:pPr>
            <w:r>
              <w:rPr>
                <w:rFonts w:cs="Calibri"/>
                <w:color w:val="000000"/>
              </w:rPr>
              <w:t>50</w:t>
            </w:r>
          </w:p>
        </w:tc>
      </w:tr>
      <w:tr w:rsidR="004E1089" w:rsidRPr="00ED69F8" w14:paraId="53FA40DA" w14:textId="77777777" w:rsidTr="65DEC01F">
        <w:trPr>
          <w:trHeight w:val="432"/>
          <w:jc w:val="center"/>
        </w:trPr>
        <w:tc>
          <w:tcPr>
            <w:tcW w:w="8905" w:type="dxa"/>
            <w:vAlign w:val="center"/>
          </w:tcPr>
          <w:p w14:paraId="551215BA" w14:textId="77777777" w:rsidR="004E1089" w:rsidRPr="00ED69F8" w:rsidRDefault="004E1089" w:rsidP="004E1089">
            <w:pPr>
              <w:pBdr>
                <w:top w:val="nil"/>
                <w:left w:val="nil"/>
                <w:bottom w:val="nil"/>
                <w:right w:val="nil"/>
                <w:between w:val="nil"/>
              </w:pBdr>
              <w:tabs>
                <w:tab w:val="center" w:pos="4320"/>
                <w:tab w:val="right" w:pos="8640"/>
              </w:tabs>
              <w:rPr>
                <w:rFonts w:cs="Cambria"/>
                <w:b/>
                <w:color w:val="000000"/>
              </w:rPr>
            </w:pPr>
            <w:r w:rsidRPr="00ED69F8">
              <w:rPr>
                <w:rFonts w:cs="Cambria"/>
                <w:b/>
                <w:color w:val="000000"/>
              </w:rPr>
              <w:t xml:space="preserve">Appendix A: </w:t>
            </w:r>
            <w:r w:rsidRPr="00ED69F8">
              <w:rPr>
                <w:rFonts w:cs="Cambria"/>
                <w:bCs/>
                <w:color w:val="000000"/>
              </w:rPr>
              <w:t>2012-22 CCMP Goals and Outcomes</w:t>
            </w:r>
            <w:r w:rsidRPr="00ED69F8">
              <w:rPr>
                <w:rFonts w:cs="Calibri"/>
                <w:color w:val="000000"/>
              </w:rPr>
              <w:t>…………………………………………………………….</w:t>
            </w:r>
          </w:p>
        </w:tc>
        <w:tc>
          <w:tcPr>
            <w:tcW w:w="540" w:type="dxa"/>
            <w:vAlign w:val="center"/>
          </w:tcPr>
          <w:p w14:paraId="31D859D0" w14:textId="28900563" w:rsidR="004E1089" w:rsidRPr="00ED69F8" w:rsidRDefault="00034FDA" w:rsidP="004E1089">
            <w:pPr>
              <w:tabs>
                <w:tab w:val="center" w:pos="4320"/>
                <w:tab w:val="right" w:pos="8640"/>
              </w:tabs>
              <w:jc w:val="center"/>
              <w:rPr>
                <w:rFonts w:ascii="Cambria" w:hAnsi="Cambria" w:cs="Cambria"/>
                <w:color w:val="000000"/>
              </w:rPr>
            </w:pPr>
            <w:r>
              <w:rPr>
                <w:rFonts w:cs="Calibri"/>
                <w:color w:val="000000"/>
              </w:rPr>
              <w:t>5</w:t>
            </w:r>
            <w:r w:rsidR="00F96291">
              <w:rPr>
                <w:rFonts w:cs="Calibri"/>
                <w:color w:val="000000"/>
              </w:rPr>
              <w:t>3</w:t>
            </w:r>
          </w:p>
        </w:tc>
      </w:tr>
      <w:tr w:rsidR="004E1089" w:rsidRPr="00ED69F8" w14:paraId="02EFA279" w14:textId="77777777" w:rsidTr="65DEC01F">
        <w:trPr>
          <w:trHeight w:val="432"/>
          <w:jc w:val="center"/>
        </w:trPr>
        <w:tc>
          <w:tcPr>
            <w:tcW w:w="8905" w:type="dxa"/>
            <w:vAlign w:val="center"/>
          </w:tcPr>
          <w:p w14:paraId="4296BF31" w14:textId="77777777" w:rsidR="004E1089" w:rsidRPr="00ED69F8" w:rsidRDefault="004E1089" w:rsidP="004E1089">
            <w:pPr>
              <w:pBdr>
                <w:top w:val="nil"/>
                <w:left w:val="nil"/>
                <w:bottom w:val="nil"/>
                <w:right w:val="nil"/>
                <w:between w:val="nil"/>
              </w:pBdr>
              <w:tabs>
                <w:tab w:val="center" w:pos="4320"/>
                <w:tab w:val="right" w:pos="8640"/>
              </w:tabs>
              <w:rPr>
                <w:rFonts w:cs="Cambria"/>
                <w:b/>
                <w:color w:val="FF0000"/>
              </w:rPr>
            </w:pPr>
            <w:r w:rsidRPr="00ED69F8">
              <w:rPr>
                <w:rFonts w:cs="Cambria"/>
                <w:b/>
                <w:color w:val="000000"/>
              </w:rPr>
              <w:t xml:space="preserve">Appendix B: </w:t>
            </w:r>
            <w:r w:rsidRPr="00ED69F8">
              <w:rPr>
                <w:rFonts w:cs="Cambria"/>
                <w:bCs/>
                <w:color w:val="000000"/>
              </w:rPr>
              <w:t>2012-22 CCMP Actions</w:t>
            </w:r>
            <w:r w:rsidRPr="00ED69F8">
              <w:rPr>
                <w:rFonts w:cs="Calibri"/>
                <w:color w:val="000000"/>
              </w:rPr>
              <w:t>………………………………………………………………………………...</w:t>
            </w:r>
          </w:p>
        </w:tc>
        <w:tc>
          <w:tcPr>
            <w:tcW w:w="540" w:type="dxa"/>
            <w:vAlign w:val="center"/>
          </w:tcPr>
          <w:p w14:paraId="2C318608" w14:textId="382B7FE8" w:rsidR="004E1089" w:rsidRPr="00ED69F8" w:rsidRDefault="00034FDA" w:rsidP="004E1089">
            <w:pPr>
              <w:tabs>
                <w:tab w:val="center" w:pos="4320"/>
                <w:tab w:val="right" w:pos="8640"/>
              </w:tabs>
              <w:jc w:val="center"/>
              <w:rPr>
                <w:rFonts w:ascii="Cambria" w:hAnsi="Cambria" w:cs="Cambria"/>
                <w:color w:val="000000"/>
              </w:rPr>
            </w:pPr>
            <w:r>
              <w:rPr>
                <w:rFonts w:cs="Calibri"/>
                <w:color w:val="000000"/>
              </w:rPr>
              <w:t>5</w:t>
            </w:r>
            <w:r w:rsidR="00F96291">
              <w:rPr>
                <w:rFonts w:cs="Calibri"/>
                <w:color w:val="000000"/>
              </w:rPr>
              <w:t>4</w:t>
            </w:r>
          </w:p>
        </w:tc>
      </w:tr>
      <w:tr w:rsidR="0028165A" w:rsidRPr="00ED69F8" w14:paraId="2DAAD01F" w14:textId="77777777" w:rsidTr="65DEC01F">
        <w:trPr>
          <w:trHeight w:val="432"/>
          <w:jc w:val="center"/>
        </w:trPr>
        <w:tc>
          <w:tcPr>
            <w:tcW w:w="8905" w:type="dxa"/>
            <w:vAlign w:val="center"/>
          </w:tcPr>
          <w:p w14:paraId="6E55645B" w14:textId="1A4B58AD" w:rsidR="0028165A" w:rsidRPr="00ED69F8" w:rsidRDefault="0028165A" w:rsidP="004E1089">
            <w:pPr>
              <w:pBdr>
                <w:top w:val="nil"/>
                <w:left w:val="nil"/>
                <w:bottom w:val="nil"/>
                <w:right w:val="nil"/>
                <w:between w:val="nil"/>
              </w:pBdr>
              <w:tabs>
                <w:tab w:val="center" w:pos="4320"/>
                <w:tab w:val="right" w:pos="8640"/>
              </w:tabs>
              <w:rPr>
                <w:rFonts w:cs="Cambria"/>
                <w:b/>
                <w:color w:val="000000"/>
              </w:rPr>
            </w:pPr>
            <w:r>
              <w:rPr>
                <w:rFonts w:cs="Cambria"/>
                <w:b/>
                <w:color w:val="000000"/>
              </w:rPr>
              <w:t xml:space="preserve">Appendix C: </w:t>
            </w:r>
            <w:r w:rsidRPr="0041731F">
              <w:rPr>
                <w:rFonts w:cs="Cambria"/>
                <w:bCs/>
                <w:color w:val="000000"/>
              </w:rPr>
              <w:t>2020-21 Budget (Reference)</w:t>
            </w:r>
            <w:r>
              <w:rPr>
                <w:rFonts w:cs="Cambria"/>
                <w:bCs/>
                <w:color w:val="000000"/>
              </w:rPr>
              <w:t>…………………………………………………………………………</w:t>
            </w:r>
          </w:p>
        </w:tc>
        <w:tc>
          <w:tcPr>
            <w:tcW w:w="540" w:type="dxa"/>
            <w:vAlign w:val="center"/>
          </w:tcPr>
          <w:p w14:paraId="5CF7E8CC" w14:textId="77D6B20E" w:rsidR="0028165A" w:rsidRDefault="0028165A" w:rsidP="004E1089">
            <w:pPr>
              <w:tabs>
                <w:tab w:val="center" w:pos="4320"/>
                <w:tab w:val="right" w:pos="8640"/>
              </w:tabs>
              <w:jc w:val="center"/>
              <w:rPr>
                <w:rFonts w:cs="Calibri"/>
                <w:color w:val="000000"/>
              </w:rPr>
            </w:pPr>
            <w:r>
              <w:rPr>
                <w:rFonts w:cs="Calibri"/>
                <w:color w:val="000000"/>
              </w:rPr>
              <w:t>5</w:t>
            </w:r>
            <w:r w:rsidR="00F96291">
              <w:rPr>
                <w:rFonts w:cs="Calibri"/>
                <w:color w:val="000000"/>
              </w:rPr>
              <w:t>7</w:t>
            </w:r>
          </w:p>
        </w:tc>
      </w:tr>
    </w:tbl>
    <w:p w14:paraId="41B9AB67" w14:textId="77777777" w:rsidR="004E1089" w:rsidRDefault="004E1089">
      <w:pPr>
        <w:rPr>
          <w:rFonts w:ascii="Calibri" w:eastAsia="Calibri" w:hAnsi="Calibri" w:cs="Calibri"/>
          <w:b/>
          <w:color w:val="214293"/>
          <w:sz w:val="48"/>
          <w:szCs w:val="48"/>
        </w:rPr>
      </w:pPr>
      <w:r>
        <w:rPr>
          <w:rFonts w:ascii="Calibri" w:eastAsia="Calibri" w:hAnsi="Calibri" w:cs="Calibri"/>
          <w:color w:val="214293"/>
          <w:sz w:val="48"/>
          <w:szCs w:val="48"/>
        </w:rPr>
        <w:br w:type="page"/>
      </w:r>
    </w:p>
    <w:p w14:paraId="0C14C343" w14:textId="2A600C03" w:rsidR="00416BEA" w:rsidRPr="0016188C" w:rsidRDefault="00F12712">
      <w:pPr>
        <w:pStyle w:val="Heading1"/>
        <w:rPr>
          <w:rFonts w:ascii="Calibri" w:eastAsia="Calibri" w:hAnsi="Calibri" w:cs="Calibri"/>
          <w:color w:val="214293"/>
          <w:sz w:val="48"/>
          <w:szCs w:val="48"/>
        </w:rPr>
      </w:pPr>
      <w:r w:rsidRPr="0016188C">
        <w:rPr>
          <w:rFonts w:ascii="Calibri" w:eastAsia="Calibri" w:hAnsi="Calibri" w:cs="Calibri"/>
          <w:color w:val="214293"/>
          <w:sz w:val="48"/>
          <w:szCs w:val="48"/>
        </w:rPr>
        <w:lastRenderedPageBreak/>
        <w:t xml:space="preserve">INTRODUCTION </w:t>
      </w:r>
    </w:p>
    <w:p w14:paraId="13939139" w14:textId="77777777" w:rsidR="00416BEA" w:rsidRPr="0016188C" w:rsidRDefault="00416BEA">
      <w:pPr>
        <w:pBdr>
          <w:top w:val="nil"/>
          <w:left w:val="nil"/>
          <w:bottom w:val="nil"/>
          <w:right w:val="nil"/>
          <w:between w:val="nil"/>
        </w:pBdr>
        <w:tabs>
          <w:tab w:val="left" w:pos="360"/>
        </w:tabs>
        <w:jc w:val="both"/>
        <w:rPr>
          <w:rFonts w:ascii="Cambria" w:eastAsia="Cambria" w:hAnsi="Cambria" w:cs="Cambria"/>
          <w:color w:val="000000"/>
        </w:rPr>
        <w:sectPr w:rsidR="00416BEA" w:rsidRPr="0016188C">
          <w:headerReference w:type="first" r:id="rId18"/>
          <w:type w:val="continuous"/>
          <w:pgSz w:w="12240" w:h="15840"/>
          <w:pgMar w:top="1440" w:right="1080" w:bottom="1440" w:left="1080" w:header="720" w:footer="720" w:gutter="0"/>
          <w:cols w:space="720"/>
        </w:sectPr>
      </w:pPr>
    </w:p>
    <w:p w14:paraId="1F36EDCF" w14:textId="5626A66E" w:rsidR="00416BEA" w:rsidRPr="0016188C" w:rsidRDefault="00F12712">
      <w:pPr>
        <w:pBdr>
          <w:top w:val="nil"/>
          <w:left w:val="nil"/>
          <w:bottom w:val="nil"/>
          <w:right w:val="nil"/>
          <w:between w:val="nil"/>
        </w:pBdr>
        <w:tabs>
          <w:tab w:val="left" w:pos="360"/>
        </w:tabs>
        <w:jc w:val="both"/>
        <w:rPr>
          <w:rFonts w:ascii="Cambria" w:eastAsia="Cambria" w:hAnsi="Cambria" w:cs="Cambria"/>
          <w:color w:val="000000"/>
        </w:rPr>
      </w:pPr>
      <w:r w:rsidRPr="0016188C">
        <w:rPr>
          <w:rFonts w:ascii="Cambria" w:eastAsia="Cambria" w:hAnsi="Cambria" w:cs="Cambria"/>
          <w:color w:val="000000"/>
        </w:rPr>
        <w:t>The Albemarle and Pamlico Sounds comprise the nation’s largest semi-lagoonal estuarine system.  The system is composed of eight sounds and five major river basins draining over 30,000 square miles of watershed in North Carolina and Virginia.  The sounds, rivers, creeks, wetlands</w:t>
      </w:r>
      <w:r w:rsidR="007A27C7">
        <w:rPr>
          <w:rFonts w:ascii="Cambria" w:eastAsia="Cambria" w:hAnsi="Cambria" w:cs="Cambria"/>
          <w:color w:val="000000"/>
        </w:rPr>
        <w:t>,</w:t>
      </w:r>
      <w:r w:rsidRPr="0016188C">
        <w:rPr>
          <w:rFonts w:ascii="Cambria" w:eastAsia="Cambria" w:hAnsi="Cambria" w:cs="Cambria"/>
          <w:color w:val="000000"/>
        </w:rPr>
        <w:t xml:space="preserve"> and terrestrial areas provide habitat for an abundance of animal and plant species.  People depend on the system for residential and resort development, food, recreation, mining, forestry, agriculture, business, and industry.</w:t>
      </w:r>
    </w:p>
    <w:p w14:paraId="194DD739" w14:textId="26E52CA1" w:rsidR="00416BEA" w:rsidRPr="0016188C" w:rsidRDefault="1D34B383">
      <w:pPr>
        <w:pBdr>
          <w:top w:val="nil"/>
          <w:left w:val="nil"/>
          <w:bottom w:val="nil"/>
          <w:right w:val="nil"/>
          <w:between w:val="nil"/>
        </w:pBdr>
        <w:tabs>
          <w:tab w:val="left" w:pos="360"/>
        </w:tabs>
        <w:jc w:val="center"/>
        <w:rPr>
          <w:rFonts w:ascii="Cambria" w:eastAsia="Cambria" w:hAnsi="Cambria" w:cs="Cambria"/>
          <w:color w:val="000000"/>
        </w:rPr>
      </w:pPr>
      <w:r>
        <w:rPr>
          <w:rFonts w:ascii="Cambria" w:eastAsia="Cambria" w:hAnsi="Cambria" w:cs="Cambria"/>
          <w:color w:val="000000"/>
        </w:rPr>
        <w:t xml:space="preserve">  </w:t>
      </w:r>
      <w:r w:rsidR="00F12712" w:rsidRPr="0016188C">
        <w:rPr>
          <w:rFonts w:ascii="Cambria" w:eastAsia="Cambria" w:hAnsi="Cambria" w:cs="Cambria"/>
          <w:b/>
          <w:noProof/>
          <w:color w:val="000000"/>
        </w:rPr>
        <w:drawing>
          <wp:inline distT="0" distB="0" distL="0" distR="0" wp14:anchorId="1333FD05" wp14:editId="3A9B010F">
            <wp:extent cx="5071403" cy="3802251"/>
            <wp:effectExtent l="0" t="0" r="0" b="0"/>
            <wp:docPr id="23" name="image8.png"/>
            <wp:cNvGraphicFramePr/>
            <a:graphic xmlns:a="http://schemas.openxmlformats.org/drawingml/2006/main">
              <a:graphicData uri="http://schemas.openxmlformats.org/drawingml/2006/picture">
                <pic:pic xmlns:pic="http://schemas.openxmlformats.org/drawingml/2006/picture">
                  <pic:nvPicPr>
                    <pic:cNvPr id="0" name="image8.png"/>
                    <pic:cNvPicPr preferRelativeResize="0"/>
                  </pic:nvPicPr>
                  <pic:blipFill>
                    <a:blip r:embed="rId19"/>
                    <a:srcRect/>
                    <a:stretch>
                      <a:fillRect/>
                    </a:stretch>
                  </pic:blipFill>
                  <pic:spPr>
                    <a:xfrm>
                      <a:off x="0" y="0"/>
                      <a:ext cx="5091040" cy="3816974"/>
                    </a:xfrm>
                    <a:prstGeom prst="rect">
                      <a:avLst/>
                    </a:prstGeom>
                    <a:ln/>
                  </pic:spPr>
                </pic:pic>
              </a:graphicData>
            </a:graphic>
          </wp:inline>
        </w:drawing>
      </w:r>
    </w:p>
    <w:p w14:paraId="5A4661F3" w14:textId="54034319" w:rsidR="00416BEA" w:rsidRPr="0016188C" w:rsidRDefault="00F12712" w:rsidP="00041C97">
      <w:pPr>
        <w:pBdr>
          <w:top w:val="nil"/>
          <w:left w:val="nil"/>
          <w:bottom w:val="nil"/>
          <w:right w:val="nil"/>
          <w:between w:val="nil"/>
        </w:pBdr>
        <w:tabs>
          <w:tab w:val="left" w:pos="360"/>
        </w:tabs>
        <w:jc w:val="both"/>
        <w:rPr>
          <w:rFonts w:ascii="Cambria" w:eastAsia="Cambria" w:hAnsi="Cambria" w:cs="Cambria"/>
          <w:color w:val="000000"/>
        </w:rPr>
      </w:pPr>
      <w:r w:rsidRPr="0016188C">
        <w:rPr>
          <w:rFonts w:ascii="Cambria" w:eastAsia="Cambria" w:hAnsi="Cambria" w:cs="Cambria"/>
          <w:color w:val="000000"/>
        </w:rPr>
        <w:t>The Albemarle-Pamlico National Estuary Partnership (APNEP) is a component of the U.S. Environmental Protection Agency’s (EPA) National Estuary Program</w:t>
      </w:r>
      <w:r w:rsidR="00F32A42" w:rsidRPr="0016188C">
        <w:rPr>
          <w:rFonts w:ascii="Cambria" w:eastAsia="Cambria" w:hAnsi="Cambria" w:cs="Cambria"/>
          <w:color w:val="000000"/>
        </w:rPr>
        <w:t xml:space="preserve">. </w:t>
      </w:r>
      <w:r w:rsidRPr="0016188C">
        <w:rPr>
          <w:rFonts w:ascii="Cambria" w:eastAsia="Cambria" w:hAnsi="Cambria" w:cs="Cambria"/>
          <w:color w:val="000000"/>
        </w:rPr>
        <w:t>It was one of the first programs established under amendments to the Clean Water Act in 1987. APNEP’s mission is to identify, protect, and restore the significant natural resources of the Albemarle-Pamlico region.</w:t>
      </w:r>
      <w:r w:rsidRPr="0016188C">
        <w:rPr>
          <w:rFonts w:ascii="Cambria" w:eastAsia="Cambria" w:hAnsi="Cambria" w:cs="Cambria"/>
          <w:b/>
          <w:color w:val="000000"/>
          <w:highlight w:val="white"/>
        </w:rPr>
        <w:t xml:space="preserve"> </w:t>
      </w:r>
      <w:r w:rsidRPr="0016188C">
        <w:rPr>
          <w:rFonts w:ascii="Cambria" w:eastAsia="Cambria" w:hAnsi="Cambria" w:cs="Cambria"/>
          <w:color w:val="000000"/>
        </w:rPr>
        <w:t>The Partnership is a cooperative effort currently hosted by the N.C. Department of Environmental Quality </w:t>
      </w:r>
      <w:r w:rsidR="004858BA">
        <w:rPr>
          <w:rFonts w:ascii="Cambria" w:eastAsia="Cambria" w:hAnsi="Cambria" w:cs="Cambria"/>
          <w:color w:val="000000"/>
        </w:rPr>
        <w:t xml:space="preserve">(NC-DEQ) </w:t>
      </w:r>
      <w:r w:rsidRPr="0016188C">
        <w:rPr>
          <w:rFonts w:ascii="Cambria" w:eastAsia="Cambria" w:hAnsi="Cambria" w:cs="Cambria"/>
          <w:color w:val="000000"/>
        </w:rPr>
        <w:t xml:space="preserve">under a cooperative agreement with the </w:t>
      </w:r>
      <w:r w:rsidR="008C4181" w:rsidRPr="0016188C">
        <w:rPr>
          <w:rFonts w:ascii="Cambria" w:eastAsia="Cambria" w:hAnsi="Cambria" w:cs="Cambria"/>
          <w:color w:val="000000"/>
        </w:rPr>
        <w:t>EPA</w:t>
      </w:r>
      <w:r w:rsidRPr="0016188C">
        <w:rPr>
          <w:rFonts w:ascii="Cambria" w:eastAsia="Cambria" w:hAnsi="Cambria" w:cs="Cambria"/>
          <w:color w:val="000000"/>
        </w:rPr>
        <w:t> and works closely with the Commonwealth of Virginia.</w:t>
      </w:r>
      <w:r w:rsidR="008C4181" w:rsidRPr="0016188C">
        <w:rPr>
          <w:rFonts w:ascii="Cambria" w:eastAsia="Cambria" w:hAnsi="Cambria" w:cs="Cambria"/>
          <w:color w:val="000000"/>
        </w:rPr>
        <w:t xml:space="preserve"> The Partnership </w:t>
      </w:r>
      <w:r w:rsidR="00852C78" w:rsidRPr="0016188C">
        <w:rPr>
          <w:rFonts w:ascii="Cambria" w:eastAsia="Cambria" w:hAnsi="Cambria" w:cs="Cambria"/>
          <w:color w:val="000000"/>
        </w:rPr>
        <w:t xml:space="preserve">also </w:t>
      </w:r>
      <w:r w:rsidR="008C4181" w:rsidRPr="0016188C">
        <w:rPr>
          <w:rFonts w:ascii="Cambria" w:eastAsia="Cambria" w:hAnsi="Cambria" w:cs="Cambria"/>
          <w:color w:val="000000"/>
        </w:rPr>
        <w:t xml:space="preserve">works closely with both </w:t>
      </w:r>
      <w:r w:rsidR="00041C97">
        <w:rPr>
          <w:rFonts w:ascii="Cambria" w:eastAsia="Cambria" w:hAnsi="Cambria" w:cs="Cambria"/>
          <w:color w:val="000000"/>
        </w:rPr>
        <w:t xml:space="preserve">EPA </w:t>
      </w:r>
      <w:r w:rsidR="008C4181" w:rsidRPr="0016188C">
        <w:rPr>
          <w:rFonts w:ascii="Cambria" w:eastAsia="Cambria" w:hAnsi="Cambria" w:cs="Cambria"/>
          <w:color w:val="000000"/>
        </w:rPr>
        <w:t>Region</w:t>
      </w:r>
      <w:r w:rsidR="004858BA">
        <w:rPr>
          <w:rFonts w:ascii="Cambria" w:eastAsia="Cambria" w:hAnsi="Cambria" w:cs="Cambria"/>
          <w:color w:val="000000"/>
        </w:rPr>
        <w:t>s</w:t>
      </w:r>
      <w:r w:rsidR="008C4181" w:rsidRPr="0016188C">
        <w:rPr>
          <w:rFonts w:ascii="Cambria" w:eastAsia="Cambria" w:hAnsi="Cambria" w:cs="Cambria"/>
          <w:color w:val="000000"/>
        </w:rPr>
        <w:t xml:space="preserve"> III and IV</w:t>
      </w:r>
      <w:r w:rsidR="00041C97">
        <w:rPr>
          <w:rFonts w:ascii="Cambria" w:eastAsia="Cambria" w:hAnsi="Cambria" w:cs="Cambria"/>
          <w:color w:val="000000"/>
        </w:rPr>
        <w:t>.</w:t>
      </w:r>
    </w:p>
    <w:p w14:paraId="5928829D" w14:textId="77777777" w:rsidR="00416BEA" w:rsidRPr="0016188C" w:rsidRDefault="00416BEA">
      <w:pPr>
        <w:pBdr>
          <w:top w:val="nil"/>
          <w:left w:val="nil"/>
          <w:bottom w:val="nil"/>
          <w:right w:val="nil"/>
          <w:between w:val="nil"/>
        </w:pBdr>
        <w:tabs>
          <w:tab w:val="left" w:pos="360"/>
        </w:tabs>
        <w:jc w:val="both"/>
        <w:rPr>
          <w:rFonts w:ascii="Cambria" w:eastAsia="Cambria" w:hAnsi="Cambria" w:cs="Cambria"/>
          <w:color w:val="000000"/>
        </w:rPr>
      </w:pPr>
    </w:p>
    <w:p w14:paraId="09B12AAA" w14:textId="77777777" w:rsidR="00416BEA" w:rsidRDefault="00F12712">
      <w:pPr>
        <w:pBdr>
          <w:top w:val="nil"/>
          <w:left w:val="nil"/>
          <w:bottom w:val="nil"/>
          <w:right w:val="nil"/>
          <w:between w:val="nil"/>
        </w:pBdr>
        <w:tabs>
          <w:tab w:val="left" w:pos="360"/>
        </w:tabs>
        <w:jc w:val="both"/>
        <w:rPr>
          <w:rFonts w:ascii="Cambria" w:eastAsia="Cambria" w:hAnsi="Cambria" w:cs="Cambria"/>
          <w:color w:val="1155CC"/>
          <w:u w:val="single"/>
        </w:rPr>
      </w:pPr>
      <w:r w:rsidRPr="0016188C">
        <w:rPr>
          <w:rFonts w:ascii="Cambria" w:eastAsia="Cambria" w:hAnsi="Cambria" w:cs="Cambria"/>
        </w:rPr>
        <w:t>APNEP’s</w:t>
      </w:r>
      <w:r w:rsidRPr="0016188C">
        <w:rPr>
          <w:rFonts w:ascii="Cambria" w:eastAsia="Cambria" w:hAnsi="Cambria" w:cs="Cambria"/>
          <w:color w:val="000000"/>
        </w:rPr>
        <w:t xml:space="preserve"> initial Comprehensive Conservation and Management Plan (CCMP) was ratified by the Governor of North Carolina and approved by the EPA in November 1994.  The APNEP Policy Board approved a revised CCMP and submitted to the EPA in March 2012. The </w:t>
      </w:r>
      <w:hyperlink r:id="rId20">
        <w:r w:rsidRPr="0016188C">
          <w:rPr>
            <w:rFonts w:ascii="Cambria" w:eastAsia="Cambria" w:hAnsi="Cambria" w:cs="Cambria"/>
            <w:color w:val="1155CC"/>
            <w:u w:val="single"/>
          </w:rPr>
          <w:t>2012-2022 CCMP</w:t>
        </w:r>
      </w:hyperlink>
      <w:r w:rsidRPr="0016188C">
        <w:rPr>
          <w:rFonts w:ascii="Cambria" w:eastAsia="Cambria" w:hAnsi="Cambria" w:cs="Cambria"/>
          <w:color w:val="000000"/>
        </w:rPr>
        <w:t xml:space="preserve"> was created in a stakeholder-driven process with an ecosystem-based management approach</w:t>
      </w:r>
      <w:r w:rsidR="00BE35D7">
        <w:rPr>
          <w:rFonts w:ascii="Cambria" w:eastAsia="Cambria" w:hAnsi="Cambria" w:cs="Cambria"/>
          <w:color w:val="000000"/>
        </w:rPr>
        <w:t xml:space="preserve">. </w:t>
      </w:r>
      <w:r w:rsidR="00F4526F" w:rsidRPr="0016188C">
        <w:rPr>
          <w:rFonts w:ascii="Cambria" w:eastAsia="Cambria" w:hAnsi="Cambria" w:cs="Cambria"/>
          <w:color w:val="000000"/>
        </w:rPr>
        <w:t xml:space="preserve">APNEP staff are advised by a Management Conference </w:t>
      </w:r>
      <w:r w:rsidR="00F4526F">
        <w:rPr>
          <w:rFonts w:ascii="Cambria" w:eastAsia="Cambria" w:hAnsi="Cambria" w:cs="Cambria"/>
          <w:color w:val="000000"/>
        </w:rPr>
        <w:t>a</w:t>
      </w:r>
      <w:r w:rsidR="00F4526F" w:rsidRPr="0016188C">
        <w:rPr>
          <w:rFonts w:ascii="Cambria" w:eastAsia="Cambria" w:hAnsi="Cambria" w:cs="Cambria"/>
          <w:color w:val="000000"/>
        </w:rPr>
        <w:t xml:space="preserve">s </w:t>
      </w:r>
      <w:r w:rsidRPr="0016188C">
        <w:rPr>
          <w:rFonts w:ascii="Cambria" w:eastAsia="Cambria" w:hAnsi="Cambria" w:cs="Cambria"/>
          <w:color w:val="000000"/>
        </w:rPr>
        <w:t xml:space="preserve">authorized </w:t>
      </w:r>
      <w:r w:rsidR="00F4526F">
        <w:rPr>
          <w:rFonts w:ascii="Cambria" w:eastAsia="Cambria" w:hAnsi="Cambria" w:cs="Cambria"/>
          <w:color w:val="000000"/>
        </w:rPr>
        <w:t>under</w:t>
      </w:r>
      <w:r w:rsidR="00F4526F" w:rsidRPr="0016188C">
        <w:rPr>
          <w:rFonts w:ascii="Cambria" w:eastAsia="Cambria" w:hAnsi="Cambria" w:cs="Cambria"/>
          <w:color w:val="000000"/>
        </w:rPr>
        <w:t> </w:t>
      </w:r>
      <w:hyperlink r:id="rId21">
        <w:r w:rsidRPr="00F7510A">
          <w:rPr>
            <w:rFonts w:ascii="Cambria" w:eastAsia="Cambria" w:hAnsi="Cambria" w:cs="Cambria"/>
            <w:color w:val="1155CC"/>
            <w:u w:val="single"/>
          </w:rPr>
          <w:t>N.C. Governor's Executive Order #26 (2017)</w:t>
        </w:r>
      </w:hyperlink>
      <w:r w:rsidR="00F4526F" w:rsidRPr="00F7510A">
        <w:rPr>
          <w:rFonts w:ascii="Cambria" w:eastAsia="Cambria" w:hAnsi="Cambria" w:cs="Cambria"/>
          <w:color w:val="1155CC"/>
          <w:u w:val="single"/>
        </w:rPr>
        <w:t>.</w:t>
      </w:r>
    </w:p>
    <w:p w14:paraId="59D60541" w14:textId="77777777" w:rsidR="000B4301" w:rsidRDefault="000B4301">
      <w:pPr>
        <w:pBdr>
          <w:top w:val="nil"/>
          <w:left w:val="nil"/>
          <w:bottom w:val="nil"/>
          <w:right w:val="nil"/>
          <w:between w:val="nil"/>
        </w:pBdr>
        <w:tabs>
          <w:tab w:val="left" w:pos="360"/>
        </w:tabs>
        <w:jc w:val="both"/>
        <w:rPr>
          <w:rFonts w:ascii="Cambria" w:eastAsia="Cambria" w:hAnsi="Cambria" w:cs="Cambria"/>
          <w:color w:val="1155CC"/>
          <w:u w:val="single"/>
        </w:rPr>
      </w:pPr>
    </w:p>
    <w:p w14:paraId="3DA9B493" w14:textId="601D29B6" w:rsidR="000B4301" w:rsidRPr="0016188C" w:rsidRDefault="000B4301">
      <w:pPr>
        <w:pBdr>
          <w:top w:val="nil"/>
          <w:left w:val="nil"/>
          <w:bottom w:val="nil"/>
          <w:right w:val="nil"/>
          <w:between w:val="nil"/>
        </w:pBdr>
        <w:tabs>
          <w:tab w:val="left" w:pos="360"/>
        </w:tabs>
        <w:jc w:val="both"/>
        <w:rPr>
          <w:rFonts w:ascii="Cambria" w:eastAsia="Cambria" w:hAnsi="Cambria" w:cs="Cambria"/>
          <w:color w:val="000000"/>
        </w:rPr>
        <w:sectPr w:rsidR="000B4301" w:rsidRPr="0016188C">
          <w:headerReference w:type="first" r:id="rId22"/>
          <w:type w:val="continuous"/>
          <w:pgSz w:w="12240" w:h="15840"/>
          <w:pgMar w:top="1440" w:right="1080" w:bottom="1440" w:left="1080" w:header="720" w:footer="720" w:gutter="0"/>
          <w:cols w:space="720"/>
        </w:sectPr>
      </w:pPr>
    </w:p>
    <w:p w14:paraId="58D8B794" w14:textId="77777777" w:rsidR="00416BEA" w:rsidRPr="0016188C" w:rsidRDefault="00F12712">
      <w:pPr>
        <w:pStyle w:val="Heading1"/>
        <w:rPr>
          <w:rFonts w:ascii="Calibri" w:eastAsia="Calibri" w:hAnsi="Calibri" w:cs="Calibri"/>
          <w:color w:val="214293"/>
          <w:sz w:val="48"/>
          <w:szCs w:val="48"/>
        </w:rPr>
      </w:pPr>
      <w:r w:rsidRPr="0016188C">
        <w:rPr>
          <w:rFonts w:ascii="Calibri" w:eastAsia="Calibri" w:hAnsi="Calibri" w:cs="Calibri"/>
          <w:color w:val="214293"/>
          <w:sz w:val="48"/>
          <w:szCs w:val="48"/>
        </w:rPr>
        <w:lastRenderedPageBreak/>
        <w:t>EXECUTIVE SUMMARY</w:t>
      </w:r>
    </w:p>
    <w:p w14:paraId="49E59481" w14:textId="77777777" w:rsidR="003A06F2" w:rsidRPr="003A06F2" w:rsidRDefault="003A06F2">
      <w:pPr>
        <w:rPr>
          <w:rFonts w:asciiTheme="majorHAnsi" w:eastAsia="Cambria" w:hAnsiTheme="majorHAnsi" w:cstheme="majorHAnsi"/>
          <w:b/>
          <w:color w:val="12B8A4"/>
          <w:sz w:val="6"/>
          <w:szCs w:val="6"/>
        </w:rPr>
      </w:pPr>
    </w:p>
    <w:p w14:paraId="7427661B" w14:textId="0B294916" w:rsidR="00416BEA" w:rsidRDefault="00F12712">
      <w:pPr>
        <w:rPr>
          <w:rFonts w:asciiTheme="majorHAnsi" w:eastAsia="Cambria" w:hAnsiTheme="majorHAnsi" w:cstheme="majorHAnsi"/>
          <w:b/>
          <w:color w:val="12B8A4"/>
          <w:sz w:val="40"/>
          <w:szCs w:val="40"/>
        </w:rPr>
      </w:pPr>
      <w:r w:rsidRPr="003A06F2">
        <w:rPr>
          <w:rFonts w:asciiTheme="majorHAnsi" w:eastAsia="Cambria" w:hAnsiTheme="majorHAnsi" w:cstheme="majorHAnsi"/>
          <w:b/>
          <w:color w:val="12B8A4"/>
          <w:sz w:val="40"/>
          <w:szCs w:val="40"/>
        </w:rPr>
        <w:t>Purpose</w:t>
      </w:r>
    </w:p>
    <w:p w14:paraId="4A657A21" w14:textId="77777777" w:rsidR="003A06F2" w:rsidRPr="003A06F2" w:rsidRDefault="003A06F2">
      <w:pPr>
        <w:rPr>
          <w:rFonts w:asciiTheme="majorHAnsi" w:eastAsia="Cambria" w:hAnsiTheme="majorHAnsi" w:cstheme="majorHAnsi"/>
          <w:b/>
          <w:color w:val="12B8A4"/>
          <w:sz w:val="6"/>
          <w:szCs w:val="6"/>
        </w:rPr>
      </w:pPr>
    </w:p>
    <w:p w14:paraId="67356C12" w14:textId="04F5B202" w:rsidR="00ED3318" w:rsidRDefault="00ED3318">
      <w:pPr>
        <w:rPr>
          <w:rFonts w:ascii="Cambria" w:eastAsia="Cambria" w:hAnsi="Cambria" w:cs="Cambria"/>
          <w:color w:val="FF0000"/>
        </w:rPr>
      </w:pPr>
      <w:r w:rsidRPr="002C35B9">
        <w:rPr>
          <w:rFonts w:ascii="Cambria" w:eastAsia="Cambria" w:hAnsi="Cambria" w:cs="Cambria"/>
        </w:rPr>
        <w:t xml:space="preserve">This document </w:t>
      </w:r>
      <w:r w:rsidR="00925477">
        <w:rPr>
          <w:rFonts w:ascii="Cambria" w:eastAsia="Cambria" w:hAnsi="Cambria" w:cs="Cambria"/>
        </w:rPr>
        <w:t>addresses</w:t>
      </w:r>
      <w:r w:rsidRPr="002C35B9">
        <w:rPr>
          <w:rFonts w:ascii="Cambria" w:eastAsia="Cambria" w:hAnsi="Cambria" w:cs="Cambria"/>
        </w:rPr>
        <w:t xml:space="preserve"> the following items:</w:t>
      </w:r>
    </w:p>
    <w:p w14:paraId="60BAA75A" w14:textId="77777777" w:rsidR="003A06F2" w:rsidRPr="0016188C" w:rsidRDefault="003A06F2">
      <w:pPr>
        <w:rPr>
          <w:rFonts w:ascii="Cambria" w:eastAsia="Cambria" w:hAnsi="Cambria" w:cs="Cambria"/>
          <w:color w:val="FF0000"/>
        </w:rPr>
      </w:pPr>
    </w:p>
    <w:p w14:paraId="7E01D62C" w14:textId="73B9118C" w:rsidR="00C677A0" w:rsidRPr="003A06F2" w:rsidRDefault="009C1A2C" w:rsidP="00D86B85">
      <w:pPr>
        <w:ind w:left="720"/>
        <w:jc w:val="both"/>
        <w:rPr>
          <w:rFonts w:asciiTheme="majorHAnsi" w:eastAsia="Cambria" w:hAnsiTheme="majorHAnsi" w:cstheme="majorHAnsi"/>
          <w:b/>
          <w:bCs/>
          <w:sz w:val="28"/>
          <w:szCs w:val="28"/>
        </w:rPr>
      </w:pPr>
      <w:r w:rsidRPr="003A06F2">
        <w:rPr>
          <w:rFonts w:asciiTheme="majorHAnsi" w:eastAsia="Cambria" w:hAnsiTheme="majorHAnsi" w:cstheme="majorHAnsi"/>
          <w:b/>
          <w:bCs/>
          <w:sz w:val="28"/>
          <w:szCs w:val="28"/>
        </w:rPr>
        <w:t>20</w:t>
      </w:r>
      <w:r w:rsidR="0003562A">
        <w:rPr>
          <w:rFonts w:asciiTheme="majorHAnsi" w:eastAsia="Cambria" w:hAnsiTheme="majorHAnsi" w:cstheme="majorHAnsi"/>
          <w:b/>
          <w:bCs/>
          <w:sz w:val="28"/>
          <w:szCs w:val="28"/>
        </w:rPr>
        <w:t>20</w:t>
      </w:r>
      <w:r w:rsidRPr="003A06F2">
        <w:rPr>
          <w:rFonts w:asciiTheme="majorHAnsi" w:eastAsia="Cambria" w:hAnsiTheme="majorHAnsi" w:cstheme="majorHAnsi"/>
          <w:b/>
          <w:bCs/>
          <w:sz w:val="28"/>
          <w:szCs w:val="28"/>
        </w:rPr>
        <w:t>-2</w:t>
      </w:r>
      <w:r w:rsidR="0003562A">
        <w:rPr>
          <w:rFonts w:asciiTheme="majorHAnsi" w:eastAsia="Cambria" w:hAnsiTheme="majorHAnsi" w:cstheme="majorHAnsi"/>
          <w:b/>
          <w:bCs/>
          <w:sz w:val="28"/>
          <w:szCs w:val="28"/>
        </w:rPr>
        <w:t>1</w:t>
      </w:r>
      <w:r w:rsidRPr="003A06F2">
        <w:rPr>
          <w:rFonts w:asciiTheme="majorHAnsi" w:eastAsia="Cambria" w:hAnsiTheme="majorHAnsi" w:cstheme="majorHAnsi"/>
          <w:b/>
          <w:bCs/>
          <w:sz w:val="28"/>
          <w:szCs w:val="28"/>
        </w:rPr>
        <w:t xml:space="preserve"> </w:t>
      </w:r>
      <w:r w:rsidR="00C677A0" w:rsidRPr="003A06F2">
        <w:rPr>
          <w:rFonts w:asciiTheme="majorHAnsi" w:eastAsia="Cambria" w:hAnsiTheme="majorHAnsi" w:cstheme="majorHAnsi"/>
          <w:b/>
          <w:bCs/>
          <w:sz w:val="28"/>
          <w:szCs w:val="28"/>
        </w:rPr>
        <w:t xml:space="preserve">Progress Report </w:t>
      </w:r>
    </w:p>
    <w:p w14:paraId="009181D1" w14:textId="553D22CE" w:rsidR="00C677A0" w:rsidRDefault="00C677A0" w:rsidP="0003562A">
      <w:pPr>
        <w:ind w:left="720"/>
        <w:jc w:val="both"/>
        <w:rPr>
          <w:rFonts w:ascii="Cambria" w:eastAsia="Cambria" w:hAnsi="Cambria" w:cs="Cambria"/>
        </w:rPr>
      </w:pPr>
      <w:r>
        <w:rPr>
          <w:rFonts w:ascii="Cambria" w:eastAsia="Cambria" w:hAnsi="Cambria" w:cs="Cambria"/>
        </w:rPr>
        <w:t xml:space="preserve">The report </w:t>
      </w:r>
      <w:r w:rsidRPr="0016188C">
        <w:rPr>
          <w:rFonts w:ascii="Cambria" w:eastAsia="Cambria" w:hAnsi="Cambria" w:cs="Cambria"/>
        </w:rPr>
        <w:t xml:space="preserve">presents information about the Albemarle-Pamlico National Estuary Partnership’s completed </w:t>
      </w:r>
      <w:r w:rsidR="00EF7F03">
        <w:rPr>
          <w:rFonts w:ascii="Cambria" w:eastAsia="Cambria" w:hAnsi="Cambria" w:cs="Cambria"/>
        </w:rPr>
        <w:t xml:space="preserve">and ongoing </w:t>
      </w:r>
      <w:r w:rsidRPr="0016188C">
        <w:rPr>
          <w:rFonts w:ascii="Cambria" w:eastAsia="Cambria" w:hAnsi="Cambria" w:cs="Cambria"/>
        </w:rPr>
        <w:t>projects from May 20</w:t>
      </w:r>
      <w:r w:rsidR="0003562A">
        <w:rPr>
          <w:rFonts w:ascii="Cambria" w:eastAsia="Cambria" w:hAnsi="Cambria" w:cs="Cambria"/>
        </w:rPr>
        <w:t>20</w:t>
      </w:r>
      <w:r w:rsidRPr="0016188C">
        <w:rPr>
          <w:rFonts w:ascii="Cambria" w:eastAsia="Cambria" w:hAnsi="Cambria" w:cs="Cambria"/>
        </w:rPr>
        <w:t xml:space="preserve"> to October 20</w:t>
      </w:r>
      <w:r>
        <w:rPr>
          <w:rFonts w:ascii="Cambria" w:eastAsia="Cambria" w:hAnsi="Cambria" w:cs="Cambria"/>
        </w:rPr>
        <w:t>2</w:t>
      </w:r>
      <w:r w:rsidR="0003562A">
        <w:rPr>
          <w:rFonts w:ascii="Cambria" w:eastAsia="Cambria" w:hAnsi="Cambria" w:cs="Cambria"/>
        </w:rPr>
        <w:t>1</w:t>
      </w:r>
      <w:r w:rsidR="00D0290D">
        <w:rPr>
          <w:rFonts w:ascii="Cambria" w:eastAsia="Cambria" w:hAnsi="Cambria" w:cs="Cambria"/>
        </w:rPr>
        <w:t xml:space="preserve"> </w:t>
      </w:r>
      <w:r w:rsidR="009C1A2C" w:rsidRPr="0016188C">
        <w:rPr>
          <w:rFonts w:ascii="Cambria" w:eastAsia="Cambria" w:hAnsi="Cambria" w:cs="Cambria"/>
        </w:rPr>
        <w:t>under cooperative agreement</w:t>
      </w:r>
      <w:r w:rsidR="0003562A">
        <w:rPr>
          <w:rFonts w:ascii="Cambria" w:eastAsia="Cambria" w:hAnsi="Cambria" w:cs="Cambria"/>
        </w:rPr>
        <w:t xml:space="preserve"> </w:t>
      </w:r>
      <w:r w:rsidR="009C1A2C" w:rsidRPr="0016188C">
        <w:rPr>
          <w:rFonts w:ascii="Cambria" w:eastAsia="Cambria" w:hAnsi="Cambria" w:cs="Cambria"/>
          <w:i/>
        </w:rPr>
        <w:t>CE-</w:t>
      </w:r>
      <w:r w:rsidR="0064700E" w:rsidRPr="0016188C">
        <w:rPr>
          <w:rFonts w:ascii="Cambria" w:eastAsia="Cambria" w:hAnsi="Cambria" w:cs="Cambria"/>
          <w:i/>
        </w:rPr>
        <w:t>0D</w:t>
      </w:r>
      <w:r w:rsidR="0064700E">
        <w:rPr>
          <w:rFonts w:ascii="Cambria" w:eastAsia="Cambria" w:hAnsi="Cambria" w:cs="Cambria"/>
          <w:i/>
        </w:rPr>
        <w:t>95519</w:t>
      </w:r>
      <w:r w:rsidR="0003562A">
        <w:rPr>
          <w:rFonts w:ascii="Cambria" w:eastAsia="Cambria" w:hAnsi="Cambria" w:cs="Cambria"/>
          <w:i/>
        </w:rPr>
        <w:t>.</w:t>
      </w:r>
      <w:r w:rsidR="00FD6CA8" w:rsidRPr="00FD6CA8">
        <w:rPr>
          <w:rFonts w:ascii="Cambria" w:eastAsia="Cambria" w:hAnsi="Cambria" w:cs="Cambria"/>
        </w:rPr>
        <w:t xml:space="preserve"> </w:t>
      </w:r>
    </w:p>
    <w:p w14:paraId="2D582D18" w14:textId="77777777" w:rsidR="00C677A0" w:rsidRDefault="00C677A0" w:rsidP="00D86B85">
      <w:pPr>
        <w:ind w:left="720"/>
        <w:jc w:val="both"/>
        <w:rPr>
          <w:rFonts w:ascii="Cambria" w:eastAsia="Cambria" w:hAnsi="Cambria" w:cs="Cambria"/>
        </w:rPr>
      </w:pPr>
    </w:p>
    <w:p w14:paraId="6F1130A2" w14:textId="49F6A814" w:rsidR="00C677A0" w:rsidRPr="003A06F2" w:rsidRDefault="0031333C" w:rsidP="00D86B85">
      <w:pPr>
        <w:ind w:left="720"/>
        <w:jc w:val="both"/>
        <w:rPr>
          <w:rFonts w:asciiTheme="majorHAnsi" w:eastAsia="Cambria" w:hAnsiTheme="majorHAnsi" w:cstheme="majorHAnsi"/>
          <w:b/>
          <w:bCs/>
          <w:sz w:val="28"/>
          <w:szCs w:val="28"/>
        </w:rPr>
      </w:pPr>
      <w:r w:rsidRPr="003A06F2">
        <w:rPr>
          <w:rFonts w:asciiTheme="majorHAnsi" w:eastAsia="Cambria" w:hAnsiTheme="majorHAnsi" w:cstheme="majorHAnsi"/>
          <w:b/>
          <w:bCs/>
          <w:sz w:val="28"/>
          <w:szCs w:val="28"/>
        </w:rPr>
        <w:t>202</w:t>
      </w:r>
      <w:r w:rsidR="0003562A">
        <w:rPr>
          <w:rFonts w:asciiTheme="majorHAnsi" w:eastAsia="Cambria" w:hAnsiTheme="majorHAnsi" w:cstheme="majorHAnsi"/>
          <w:b/>
          <w:bCs/>
          <w:sz w:val="28"/>
          <w:szCs w:val="28"/>
        </w:rPr>
        <w:t>1</w:t>
      </w:r>
      <w:r w:rsidRPr="003A06F2">
        <w:rPr>
          <w:rFonts w:asciiTheme="majorHAnsi" w:eastAsia="Cambria" w:hAnsiTheme="majorHAnsi" w:cstheme="majorHAnsi"/>
          <w:b/>
          <w:bCs/>
          <w:sz w:val="28"/>
          <w:szCs w:val="28"/>
        </w:rPr>
        <w:t>-2</w:t>
      </w:r>
      <w:r w:rsidR="0003562A">
        <w:rPr>
          <w:rFonts w:asciiTheme="majorHAnsi" w:eastAsia="Cambria" w:hAnsiTheme="majorHAnsi" w:cstheme="majorHAnsi"/>
          <w:b/>
          <w:bCs/>
          <w:sz w:val="28"/>
          <w:szCs w:val="28"/>
        </w:rPr>
        <w:t>2</w:t>
      </w:r>
      <w:r w:rsidRPr="003A06F2">
        <w:rPr>
          <w:rFonts w:asciiTheme="majorHAnsi" w:eastAsia="Cambria" w:hAnsiTheme="majorHAnsi" w:cstheme="majorHAnsi"/>
          <w:b/>
          <w:bCs/>
          <w:sz w:val="28"/>
          <w:szCs w:val="28"/>
        </w:rPr>
        <w:t xml:space="preserve"> </w:t>
      </w:r>
      <w:r w:rsidR="00C677A0" w:rsidRPr="003A06F2">
        <w:rPr>
          <w:rFonts w:asciiTheme="majorHAnsi" w:eastAsia="Cambria" w:hAnsiTheme="majorHAnsi" w:cstheme="majorHAnsi"/>
          <w:b/>
          <w:bCs/>
          <w:sz w:val="28"/>
          <w:szCs w:val="28"/>
        </w:rPr>
        <w:t>Work Plan</w:t>
      </w:r>
      <w:r w:rsidR="009C1A2C" w:rsidRPr="003A06F2">
        <w:rPr>
          <w:rFonts w:asciiTheme="majorHAnsi" w:eastAsia="Cambria" w:hAnsiTheme="majorHAnsi" w:cstheme="majorHAnsi"/>
          <w:b/>
          <w:bCs/>
          <w:sz w:val="28"/>
          <w:szCs w:val="28"/>
        </w:rPr>
        <w:t xml:space="preserve"> </w:t>
      </w:r>
      <w:r w:rsidR="00ED3318" w:rsidRPr="003A06F2">
        <w:rPr>
          <w:rFonts w:asciiTheme="majorHAnsi" w:eastAsia="Cambria" w:hAnsiTheme="majorHAnsi" w:cstheme="majorHAnsi"/>
          <w:b/>
          <w:bCs/>
          <w:sz w:val="28"/>
          <w:szCs w:val="28"/>
        </w:rPr>
        <w:t>and Budget Proposal</w:t>
      </w:r>
    </w:p>
    <w:p w14:paraId="4F2BA358" w14:textId="0F7761E0" w:rsidR="0056276A" w:rsidRDefault="00F12712" w:rsidP="00D86B85">
      <w:pPr>
        <w:ind w:left="720"/>
        <w:jc w:val="both"/>
        <w:rPr>
          <w:rFonts w:ascii="Cambria" w:eastAsia="Cambria" w:hAnsi="Cambria" w:cs="Cambria"/>
        </w:rPr>
      </w:pPr>
      <w:r w:rsidRPr="0016188C">
        <w:rPr>
          <w:rFonts w:ascii="Cambria" w:eastAsia="Cambria" w:hAnsi="Cambria" w:cs="Cambria"/>
        </w:rPr>
        <w:t>Th</w:t>
      </w:r>
      <w:r w:rsidR="00455E72">
        <w:rPr>
          <w:rFonts w:ascii="Cambria" w:eastAsia="Cambria" w:hAnsi="Cambria" w:cs="Cambria"/>
        </w:rPr>
        <w:t>is report also presents the</w:t>
      </w:r>
      <w:r w:rsidRPr="0016188C">
        <w:rPr>
          <w:rFonts w:ascii="Cambria" w:eastAsia="Cambria" w:hAnsi="Cambria" w:cs="Cambria"/>
        </w:rPr>
        <w:t xml:space="preserve"> </w:t>
      </w:r>
      <w:r w:rsidR="002A77AC">
        <w:rPr>
          <w:rFonts w:ascii="Cambria" w:eastAsia="Cambria" w:hAnsi="Cambria" w:cs="Cambria"/>
        </w:rPr>
        <w:t>202</w:t>
      </w:r>
      <w:r w:rsidR="0003562A">
        <w:rPr>
          <w:rFonts w:ascii="Cambria" w:eastAsia="Cambria" w:hAnsi="Cambria" w:cs="Cambria"/>
        </w:rPr>
        <w:t>1</w:t>
      </w:r>
      <w:r w:rsidR="002A77AC">
        <w:rPr>
          <w:rFonts w:ascii="Cambria" w:eastAsia="Cambria" w:hAnsi="Cambria" w:cs="Cambria"/>
        </w:rPr>
        <w:t>-202</w:t>
      </w:r>
      <w:r w:rsidR="0003562A">
        <w:rPr>
          <w:rFonts w:ascii="Cambria" w:eastAsia="Cambria" w:hAnsi="Cambria" w:cs="Cambria"/>
        </w:rPr>
        <w:t>2</w:t>
      </w:r>
      <w:r w:rsidRPr="0016188C">
        <w:rPr>
          <w:rFonts w:ascii="Cambria" w:eastAsia="Cambria" w:hAnsi="Cambria" w:cs="Cambria"/>
        </w:rPr>
        <w:t xml:space="preserve"> Annual Work Plan</w:t>
      </w:r>
      <w:r w:rsidR="00455E72">
        <w:rPr>
          <w:rFonts w:ascii="Cambria" w:eastAsia="Cambria" w:hAnsi="Cambria" w:cs="Cambria"/>
        </w:rPr>
        <w:t>,</w:t>
      </w:r>
      <w:r w:rsidRPr="0016188C">
        <w:rPr>
          <w:rFonts w:ascii="Cambria" w:eastAsia="Cambria" w:hAnsi="Cambria" w:cs="Cambria"/>
        </w:rPr>
        <w:t xml:space="preserve"> associated budget</w:t>
      </w:r>
      <w:r w:rsidR="00455E72">
        <w:rPr>
          <w:rFonts w:ascii="Cambria" w:eastAsia="Cambria" w:hAnsi="Cambria" w:cs="Cambria"/>
        </w:rPr>
        <w:t xml:space="preserve">, </w:t>
      </w:r>
      <w:r w:rsidRPr="0016188C">
        <w:rPr>
          <w:rFonts w:ascii="Cambria" w:eastAsia="Cambria" w:hAnsi="Cambria" w:cs="Cambria"/>
        </w:rPr>
        <w:t xml:space="preserve">and proposed projects for the fiscal year beginning on October 1, </w:t>
      </w:r>
      <w:r w:rsidR="002A77AC" w:rsidRPr="0016188C">
        <w:rPr>
          <w:rFonts w:ascii="Cambria" w:eastAsia="Cambria" w:hAnsi="Cambria" w:cs="Cambria"/>
        </w:rPr>
        <w:t>20</w:t>
      </w:r>
      <w:r w:rsidR="002A77AC">
        <w:rPr>
          <w:rFonts w:ascii="Cambria" w:eastAsia="Cambria" w:hAnsi="Cambria" w:cs="Cambria"/>
        </w:rPr>
        <w:t>2</w:t>
      </w:r>
      <w:r w:rsidR="0003562A">
        <w:rPr>
          <w:rFonts w:ascii="Cambria" w:eastAsia="Cambria" w:hAnsi="Cambria" w:cs="Cambria"/>
        </w:rPr>
        <w:t>1</w:t>
      </w:r>
      <w:r w:rsidRPr="0016188C">
        <w:rPr>
          <w:rFonts w:ascii="Cambria" w:eastAsia="Cambria" w:hAnsi="Cambria" w:cs="Cambria"/>
        </w:rPr>
        <w:t xml:space="preserve">. </w:t>
      </w:r>
      <w:r w:rsidR="00C677A0">
        <w:rPr>
          <w:rFonts w:ascii="Cambria" w:eastAsia="Cambria" w:hAnsi="Cambria" w:cs="Cambria"/>
        </w:rPr>
        <w:t xml:space="preserve"> </w:t>
      </w:r>
      <w:r w:rsidRPr="0016188C">
        <w:rPr>
          <w:rFonts w:ascii="Cambria" w:eastAsia="Cambria" w:hAnsi="Cambria" w:cs="Cambria"/>
        </w:rPr>
        <w:t xml:space="preserve">This Work Plan and the associated grant application represent a funding </w:t>
      </w:r>
      <w:r w:rsidR="00C677A0">
        <w:rPr>
          <w:rFonts w:ascii="Cambria" w:eastAsia="Cambria" w:hAnsi="Cambria" w:cs="Cambria"/>
        </w:rPr>
        <w:t xml:space="preserve">increase </w:t>
      </w:r>
      <w:r w:rsidRPr="0016188C">
        <w:rPr>
          <w:rFonts w:ascii="Cambria" w:eastAsia="Cambria" w:hAnsi="Cambria" w:cs="Cambria"/>
        </w:rPr>
        <w:t xml:space="preserve">request </w:t>
      </w:r>
      <w:r w:rsidRPr="0016188C">
        <w:rPr>
          <w:rFonts w:ascii="Cambria" w:eastAsia="Cambria" w:hAnsi="Cambria" w:cs="Cambria"/>
          <w:color w:val="000000" w:themeColor="text1"/>
        </w:rPr>
        <w:t xml:space="preserve">of </w:t>
      </w:r>
      <w:r w:rsidRPr="0064700E">
        <w:rPr>
          <w:rFonts w:ascii="Cambria" w:eastAsia="Cambria" w:hAnsi="Cambria" w:cs="Cambria"/>
        </w:rPr>
        <w:t>$</w:t>
      </w:r>
      <w:r w:rsidR="000805FC" w:rsidRPr="0064700E">
        <w:rPr>
          <w:rFonts w:ascii="Cambria" w:eastAsia="Cambria" w:hAnsi="Cambria" w:cs="Cambria"/>
        </w:rPr>
        <w:t>700,000</w:t>
      </w:r>
      <w:r w:rsidR="002E54A0" w:rsidRPr="0064700E">
        <w:rPr>
          <w:rFonts w:ascii="Cambria" w:eastAsia="Cambria" w:hAnsi="Cambria" w:cs="Cambria"/>
        </w:rPr>
        <w:t xml:space="preserve"> </w:t>
      </w:r>
      <w:r w:rsidRPr="0016188C">
        <w:rPr>
          <w:rFonts w:ascii="Cambria" w:eastAsia="Cambria" w:hAnsi="Cambria" w:cs="Cambria"/>
          <w:color w:val="000000" w:themeColor="text1"/>
        </w:rPr>
        <w:t xml:space="preserve">for </w:t>
      </w:r>
      <w:r w:rsidR="00852C78" w:rsidRPr="0016188C">
        <w:rPr>
          <w:rFonts w:ascii="Cambria" w:eastAsia="Cambria" w:hAnsi="Cambria" w:cs="Cambria"/>
        </w:rPr>
        <w:t xml:space="preserve">year </w:t>
      </w:r>
      <w:r w:rsidR="0003562A">
        <w:rPr>
          <w:rFonts w:ascii="Cambria" w:eastAsia="Cambria" w:hAnsi="Cambria" w:cs="Cambria"/>
        </w:rPr>
        <w:t>three</w:t>
      </w:r>
      <w:r w:rsidR="00C677A0">
        <w:rPr>
          <w:rFonts w:ascii="Cambria" w:eastAsia="Cambria" w:hAnsi="Cambria" w:cs="Cambria"/>
        </w:rPr>
        <w:t xml:space="preserve"> </w:t>
      </w:r>
      <w:r w:rsidRPr="0016188C">
        <w:rPr>
          <w:rFonts w:ascii="Cambria" w:eastAsia="Cambria" w:hAnsi="Cambria" w:cs="Cambria"/>
        </w:rPr>
        <w:t>(10/1/</w:t>
      </w:r>
      <w:r w:rsidR="00C677A0">
        <w:rPr>
          <w:rFonts w:ascii="Cambria" w:eastAsia="Cambria" w:hAnsi="Cambria" w:cs="Cambria"/>
        </w:rPr>
        <w:t>2</w:t>
      </w:r>
      <w:r w:rsidR="0003562A">
        <w:rPr>
          <w:rFonts w:ascii="Cambria" w:eastAsia="Cambria" w:hAnsi="Cambria" w:cs="Cambria"/>
        </w:rPr>
        <w:t>1</w:t>
      </w:r>
      <w:r w:rsidR="00C677A0" w:rsidRPr="0016188C">
        <w:rPr>
          <w:rFonts w:ascii="Cambria" w:eastAsia="Cambria" w:hAnsi="Cambria" w:cs="Cambria"/>
        </w:rPr>
        <w:t xml:space="preserve"> </w:t>
      </w:r>
      <w:r w:rsidRPr="0016188C">
        <w:rPr>
          <w:rFonts w:ascii="Cambria" w:eastAsia="Cambria" w:hAnsi="Cambria" w:cs="Cambria"/>
        </w:rPr>
        <w:t>to 9/30/</w:t>
      </w:r>
      <w:r w:rsidR="00C677A0" w:rsidRPr="0016188C">
        <w:rPr>
          <w:rFonts w:ascii="Cambria" w:eastAsia="Cambria" w:hAnsi="Cambria" w:cs="Cambria"/>
        </w:rPr>
        <w:t>2</w:t>
      </w:r>
      <w:r w:rsidR="0003562A">
        <w:rPr>
          <w:rFonts w:ascii="Cambria" w:eastAsia="Cambria" w:hAnsi="Cambria" w:cs="Cambria"/>
        </w:rPr>
        <w:t>2</w:t>
      </w:r>
      <w:r w:rsidRPr="0016188C">
        <w:rPr>
          <w:rFonts w:ascii="Cambria" w:eastAsia="Cambria" w:hAnsi="Cambria" w:cs="Cambria"/>
        </w:rPr>
        <w:t xml:space="preserve">) under cooperative agreement </w:t>
      </w:r>
      <w:r w:rsidR="00FD6CA8" w:rsidRPr="00FD6CA8">
        <w:rPr>
          <w:rFonts w:ascii="Cambria" w:eastAsia="Cambria" w:hAnsi="Cambria" w:cs="Cambria"/>
          <w:i/>
          <w:iCs/>
        </w:rPr>
        <w:t>CE-00D95519</w:t>
      </w:r>
      <w:r w:rsidR="00FD6CA8">
        <w:rPr>
          <w:rFonts w:ascii="Cambria" w:eastAsia="Cambria" w:hAnsi="Cambria" w:cs="Cambria"/>
          <w:i/>
          <w:iCs/>
        </w:rPr>
        <w:t xml:space="preserve"> </w:t>
      </w:r>
      <w:r w:rsidRPr="0016188C">
        <w:rPr>
          <w:rFonts w:ascii="Cambria" w:eastAsia="Cambria" w:hAnsi="Cambria" w:cs="Cambria"/>
        </w:rPr>
        <w:t>between the US Environmental Protection Agency (EPA) and the North Carolina Department of Environmental Quality (</w:t>
      </w:r>
      <w:r w:rsidR="00623308">
        <w:rPr>
          <w:rFonts w:ascii="Cambria" w:eastAsia="Cambria" w:hAnsi="Cambria" w:cs="Cambria"/>
        </w:rPr>
        <w:t>N</w:t>
      </w:r>
      <w:r w:rsidR="00041C97">
        <w:rPr>
          <w:rFonts w:ascii="Cambria" w:eastAsia="Cambria" w:hAnsi="Cambria" w:cs="Cambria"/>
        </w:rPr>
        <w:t>C</w:t>
      </w:r>
      <w:r w:rsidRPr="0016188C">
        <w:rPr>
          <w:rFonts w:ascii="Cambria" w:eastAsia="Cambria" w:hAnsi="Cambria" w:cs="Cambria"/>
        </w:rPr>
        <w:t xml:space="preserve">DEQ). </w:t>
      </w:r>
      <w:r w:rsidR="0056276A" w:rsidRPr="0016188C">
        <w:rPr>
          <w:rFonts w:ascii="Cambria" w:eastAsia="Cambria" w:hAnsi="Cambria" w:cs="Cambria"/>
        </w:rPr>
        <w:t xml:space="preserve"> </w:t>
      </w:r>
    </w:p>
    <w:p w14:paraId="13B2B244" w14:textId="6FC76D33" w:rsidR="009C1A2C" w:rsidRDefault="009C1A2C" w:rsidP="006834CD">
      <w:pPr>
        <w:jc w:val="both"/>
        <w:rPr>
          <w:rFonts w:ascii="Cambria" w:eastAsia="Cambria" w:hAnsi="Cambria" w:cs="Cambria"/>
        </w:rPr>
      </w:pPr>
    </w:p>
    <w:p w14:paraId="6964C8F2" w14:textId="296B0646" w:rsidR="00ED3318" w:rsidRDefault="00ED3318" w:rsidP="00ED3318">
      <w:pPr>
        <w:rPr>
          <w:rFonts w:asciiTheme="majorHAnsi" w:eastAsia="Cambria" w:hAnsiTheme="majorHAnsi" w:cstheme="majorHAnsi"/>
          <w:b/>
          <w:color w:val="12B8A4"/>
          <w:sz w:val="40"/>
          <w:szCs w:val="40"/>
        </w:rPr>
      </w:pPr>
      <w:r w:rsidRPr="003A06F2">
        <w:rPr>
          <w:rFonts w:asciiTheme="majorHAnsi" w:eastAsia="Cambria" w:hAnsiTheme="majorHAnsi" w:cstheme="majorHAnsi"/>
          <w:b/>
          <w:color w:val="12B8A4"/>
          <w:sz w:val="40"/>
          <w:szCs w:val="40"/>
        </w:rPr>
        <w:t>Cooperative Agreement</w:t>
      </w:r>
      <w:r w:rsidR="003A3A7F">
        <w:rPr>
          <w:rFonts w:asciiTheme="majorHAnsi" w:eastAsia="Cambria" w:hAnsiTheme="majorHAnsi" w:cstheme="majorHAnsi"/>
          <w:b/>
          <w:color w:val="12B8A4"/>
          <w:sz w:val="40"/>
          <w:szCs w:val="40"/>
        </w:rPr>
        <w:t>s</w:t>
      </w:r>
    </w:p>
    <w:p w14:paraId="717E08EC" w14:textId="77777777" w:rsidR="003A06F2" w:rsidRPr="003A06F2" w:rsidRDefault="003A06F2" w:rsidP="00ED3318">
      <w:pPr>
        <w:rPr>
          <w:rFonts w:asciiTheme="majorHAnsi" w:eastAsia="Cambria" w:hAnsiTheme="majorHAnsi" w:cstheme="majorHAnsi"/>
          <w:b/>
          <w:color w:val="12B8A4"/>
          <w:sz w:val="6"/>
          <w:szCs w:val="6"/>
        </w:rPr>
      </w:pPr>
    </w:p>
    <w:p w14:paraId="7DC004D2" w14:textId="212BAFD2" w:rsidR="003A3A7F" w:rsidRPr="003A3A7F" w:rsidRDefault="00ED3318" w:rsidP="00C22AED">
      <w:pPr>
        <w:jc w:val="both"/>
        <w:rPr>
          <w:rFonts w:ascii="Cambria" w:eastAsia="Cambria" w:hAnsi="Cambria" w:cs="Cambria"/>
        </w:rPr>
      </w:pPr>
      <w:r w:rsidRPr="41E1DDFD">
        <w:rPr>
          <w:rFonts w:ascii="Cambria" w:eastAsia="Cambria" w:hAnsi="Cambria" w:cs="Cambria"/>
        </w:rPr>
        <w:t>This report addresses</w:t>
      </w:r>
      <w:r w:rsidR="003A3A7F" w:rsidRPr="41E1DDFD">
        <w:rPr>
          <w:rFonts w:ascii="Cambria" w:eastAsia="Cambria" w:hAnsi="Cambria" w:cs="Cambria"/>
        </w:rPr>
        <w:t xml:space="preserve"> actions </w:t>
      </w:r>
      <w:r w:rsidR="008667EE">
        <w:rPr>
          <w:rFonts w:ascii="Cambria" w:eastAsia="Cambria" w:hAnsi="Cambria" w:cs="Cambria"/>
        </w:rPr>
        <w:t>under</w:t>
      </w:r>
      <w:r w:rsidR="003A3A7F" w:rsidRPr="41E1DDFD">
        <w:rPr>
          <w:rFonts w:ascii="Cambria" w:eastAsia="Cambria" w:hAnsi="Cambria" w:cs="Cambria"/>
        </w:rPr>
        <w:t xml:space="preserve"> </w:t>
      </w:r>
      <w:r w:rsidRPr="41E1DDFD">
        <w:rPr>
          <w:rFonts w:ascii="Cambria" w:eastAsia="Cambria" w:hAnsi="Cambria" w:cs="Cambria"/>
        </w:rPr>
        <w:t>EPA</w:t>
      </w:r>
      <w:r w:rsidR="00D0290D" w:rsidRPr="41E1DDFD">
        <w:rPr>
          <w:rFonts w:ascii="Cambria" w:eastAsia="Cambria" w:hAnsi="Cambria" w:cs="Cambria"/>
        </w:rPr>
        <w:t>/</w:t>
      </w:r>
      <w:r w:rsidR="00623308" w:rsidRPr="41E1DDFD">
        <w:rPr>
          <w:rFonts w:ascii="Cambria" w:eastAsia="Cambria" w:hAnsi="Cambria" w:cs="Cambria"/>
        </w:rPr>
        <w:t>N</w:t>
      </w:r>
      <w:r w:rsidR="40F77724" w:rsidRPr="41E1DDFD">
        <w:rPr>
          <w:rFonts w:ascii="Cambria" w:eastAsia="Cambria" w:hAnsi="Cambria" w:cs="Cambria"/>
        </w:rPr>
        <w:t>C-</w:t>
      </w:r>
      <w:r w:rsidRPr="41E1DDFD">
        <w:rPr>
          <w:rFonts w:ascii="Cambria" w:eastAsia="Cambria" w:hAnsi="Cambria" w:cs="Cambria"/>
        </w:rPr>
        <w:t>DEQ Cooperative Agreement</w:t>
      </w:r>
      <w:r w:rsidR="00B5445D" w:rsidRPr="41E1DDFD">
        <w:rPr>
          <w:rFonts w:ascii="Cambria" w:eastAsia="Cambria" w:hAnsi="Cambria" w:cs="Cambria"/>
        </w:rPr>
        <w:t xml:space="preserve"> </w:t>
      </w:r>
      <w:r w:rsidR="00D0290D" w:rsidRPr="0041731F">
        <w:rPr>
          <w:rFonts w:ascii="Cambria" w:eastAsia="Cambria" w:hAnsi="Cambria" w:cs="Cambria"/>
          <w:i/>
          <w:iCs/>
        </w:rPr>
        <w:t>CE-</w:t>
      </w:r>
      <w:r w:rsidR="003A3A7F" w:rsidRPr="0041731F">
        <w:rPr>
          <w:rFonts w:ascii="Cambria" w:eastAsia="Cambria" w:hAnsi="Cambria" w:cs="Cambria"/>
          <w:i/>
          <w:iCs/>
        </w:rPr>
        <w:t>0D95519</w:t>
      </w:r>
      <w:r w:rsidR="003A3A7F" w:rsidRPr="41E1DDFD">
        <w:rPr>
          <w:rFonts w:ascii="Cambria" w:eastAsia="Cambria" w:hAnsi="Cambria" w:cs="Cambria"/>
          <w:b/>
          <w:bCs/>
          <w:i/>
          <w:iCs/>
        </w:rPr>
        <w:t xml:space="preserve"> </w:t>
      </w:r>
      <w:r w:rsidR="00B5445D" w:rsidRPr="41E1DDFD">
        <w:rPr>
          <w:rFonts w:ascii="Cambria" w:eastAsia="Cambria" w:hAnsi="Cambria" w:cs="Cambria"/>
        </w:rPr>
        <w:t xml:space="preserve">to support implementation of the management strategies recommended in APNEP’s </w:t>
      </w:r>
      <w:hyperlink r:id="rId23">
        <w:r w:rsidR="00B5445D" w:rsidRPr="41E1DDFD">
          <w:rPr>
            <w:rStyle w:val="Hyperlink"/>
            <w:rFonts w:ascii="Cambria" w:eastAsia="Cambria" w:hAnsi="Cambria" w:cs="Cambria"/>
          </w:rPr>
          <w:t>2012-2022 Comprehensive Conservation and Management Plan (CCMP)</w:t>
        </w:r>
      </w:hyperlink>
      <w:r w:rsidR="00B5445D" w:rsidRPr="41E1DDFD">
        <w:rPr>
          <w:rStyle w:val="Hyperlink"/>
          <w:rFonts w:ascii="Cambria" w:eastAsia="Cambria" w:hAnsi="Cambria" w:cs="Cambria"/>
        </w:rPr>
        <w:t xml:space="preserve"> </w:t>
      </w:r>
      <w:r w:rsidR="00B5445D" w:rsidRPr="41E1DDFD">
        <w:rPr>
          <w:rFonts w:ascii="Cambria" w:eastAsia="Cambria" w:hAnsi="Cambria" w:cs="Cambria"/>
        </w:rPr>
        <w:t xml:space="preserve"> under the direction of the Leadership Council, as well as to support APNEP’s mission of identifying, protecting, and restoring the Albemarle-Pamlico region’s significant resources.</w:t>
      </w:r>
      <w:r w:rsidR="00D0290D" w:rsidRPr="41E1DDFD">
        <w:rPr>
          <w:rFonts w:ascii="Cambria" w:eastAsia="Cambria" w:hAnsi="Cambria" w:cs="Cambria"/>
        </w:rPr>
        <w:t xml:space="preserve"> </w:t>
      </w:r>
      <w:r w:rsidR="00F878F7" w:rsidRPr="41E1DDFD">
        <w:rPr>
          <w:rFonts w:ascii="Cambria" w:eastAsia="Cambria" w:hAnsi="Cambria" w:cs="Cambria"/>
        </w:rPr>
        <w:t>The period of performance under this</w:t>
      </w:r>
      <w:r w:rsidR="003A3A7F" w:rsidRPr="41E1DDFD">
        <w:rPr>
          <w:rFonts w:ascii="Cambria" w:eastAsia="Cambria" w:hAnsi="Cambria" w:cs="Cambria"/>
        </w:rPr>
        <w:t xml:space="preserve"> </w:t>
      </w:r>
      <w:r w:rsidR="00F878F7" w:rsidRPr="41E1DDFD">
        <w:rPr>
          <w:rFonts w:ascii="Cambria" w:eastAsia="Cambria" w:hAnsi="Cambria" w:cs="Cambria"/>
        </w:rPr>
        <w:t>Cooperative Agreement</w:t>
      </w:r>
      <w:r w:rsidR="00F878F7" w:rsidRPr="41E1DDFD">
        <w:rPr>
          <w:rFonts w:ascii="Cambria" w:eastAsia="Cambria" w:hAnsi="Cambria" w:cs="Cambria"/>
          <w:b/>
          <w:bCs/>
          <w:i/>
          <w:iCs/>
        </w:rPr>
        <w:t xml:space="preserve"> </w:t>
      </w:r>
      <w:r w:rsidR="00F878F7" w:rsidRPr="41E1DDFD">
        <w:rPr>
          <w:rFonts w:ascii="Cambria" w:eastAsia="Cambria" w:hAnsi="Cambria" w:cs="Cambria"/>
        </w:rPr>
        <w:t xml:space="preserve">is from October 1, </w:t>
      </w:r>
      <w:r w:rsidR="00C677A0" w:rsidRPr="41E1DDFD">
        <w:rPr>
          <w:rFonts w:ascii="Cambria" w:eastAsia="Cambria" w:hAnsi="Cambria" w:cs="Cambria"/>
        </w:rPr>
        <w:t xml:space="preserve">2019 </w:t>
      </w:r>
      <w:r w:rsidR="00F878F7" w:rsidRPr="41E1DDFD">
        <w:rPr>
          <w:rFonts w:ascii="Cambria" w:eastAsia="Cambria" w:hAnsi="Cambria" w:cs="Cambria"/>
        </w:rPr>
        <w:t xml:space="preserve">through September 30, </w:t>
      </w:r>
      <w:r w:rsidR="00C677A0" w:rsidRPr="41E1DDFD">
        <w:rPr>
          <w:rFonts w:ascii="Cambria" w:eastAsia="Cambria" w:hAnsi="Cambria" w:cs="Cambria"/>
        </w:rPr>
        <w:t>2024</w:t>
      </w:r>
      <w:r w:rsidR="003A3A7F" w:rsidRPr="41E1DDFD">
        <w:rPr>
          <w:rFonts w:ascii="Cambria" w:eastAsia="Cambria" w:hAnsi="Cambria" w:cs="Cambria"/>
        </w:rPr>
        <w:t>.  Work under Cooperative Agreement</w:t>
      </w:r>
      <w:r w:rsidR="003A3A7F" w:rsidRPr="41E1DDFD">
        <w:rPr>
          <w:rFonts w:ascii="Cambria" w:eastAsia="Cambria" w:hAnsi="Cambria" w:cs="Cambria"/>
          <w:i/>
          <w:iCs/>
        </w:rPr>
        <w:t xml:space="preserve"> CE-0D20614 </w:t>
      </w:r>
      <w:r w:rsidR="003A3A7F" w:rsidRPr="0041731F">
        <w:rPr>
          <w:rFonts w:ascii="Cambria" w:eastAsia="Cambria" w:hAnsi="Cambria" w:cs="Cambria"/>
        </w:rPr>
        <w:t xml:space="preserve">was concluded by </w:t>
      </w:r>
      <w:r w:rsidR="003A3A7F" w:rsidRPr="41E1DDFD">
        <w:rPr>
          <w:rFonts w:ascii="Cambria" w:eastAsia="Cambria" w:hAnsi="Cambria" w:cs="Cambria"/>
          <w:i/>
          <w:iCs/>
        </w:rPr>
        <w:t>S</w:t>
      </w:r>
      <w:r w:rsidR="003A3A7F" w:rsidRPr="41E1DDFD">
        <w:rPr>
          <w:rFonts w:ascii="Cambria" w:eastAsia="Cambria" w:hAnsi="Cambria" w:cs="Cambria"/>
        </w:rPr>
        <w:t>eptember 30, 2020</w:t>
      </w:r>
      <w:r w:rsidR="00C22AED">
        <w:rPr>
          <w:rFonts w:ascii="Cambria" w:eastAsia="Cambria" w:hAnsi="Cambria" w:cs="Cambria"/>
        </w:rPr>
        <w:t>.</w:t>
      </w:r>
    </w:p>
    <w:p w14:paraId="4E0E1E5B" w14:textId="77777777" w:rsidR="00FD6CA8" w:rsidRPr="00F878F7" w:rsidRDefault="00FD6CA8" w:rsidP="00ED3318">
      <w:pPr>
        <w:ind w:left="720"/>
        <w:jc w:val="both"/>
        <w:rPr>
          <w:rFonts w:ascii="Cambria" w:eastAsia="Cambria" w:hAnsi="Cambria" w:cs="Cambria"/>
        </w:rPr>
      </w:pPr>
    </w:p>
    <w:p w14:paraId="50F78BB1" w14:textId="77777777" w:rsidR="00B50B71" w:rsidRPr="00B50B71" w:rsidRDefault="00B50B71" w:rsidP="00B50B71">
      <w:pPr>
        <w:rPr>
          <w:rFonts w:ascii="Cambria" w:eastAsia="Cambria" w:hAnsi="Cambria" w:cs="Cambria"/>
          <w:b/>
          <w:u w:val="single"/>
        </w:rPr>
      </w:pPr>
    </w:p>
    <w:p w14:paraId="73B3C438" w14:textId="709D3F15" w:rsidR="003A06F2" w:rsidRDefault="00ED3318" w:rsidP="009C1A2C">
      <w:pPr>
        <w:rPr>
          <w:rFonts w:asciiTheme="majorHAnsi" w:eastAsia="Cambria" w:hAnsiTheme="majorHAnsi" w:cstheme="majorHAnsi"/>
          <w:b/>
          <w:color w:val="12B8A4"/>
          <w:sz w:val="40"/>
          <w:szCs w:val="40"/>
        </w:rPr>
      </w:pPr>
      <w:r w:rsidRPr="003A06F2">
        <w:rPr>
          <w:rFonts w:asciiTheme="majorHAnsi" w:eastAsia="Cambria" w:hAnsiTheme="majorHAnsi" w:cstheme="majorHAnsi"/>
          <w:b/>
          <w:color w:val="12B8A4"/>
          <w:sz w:val="40"/>
          <w:szCs w:val="40"/>
        </w:rPr>
        <w:t>Principal Contacts</w:t>
      </w:r>
    </w:p>
    <w:p w14:paraId="5B89F799" w14:textId="77777777" w:rsidR="003A06F2" w:rsidRPr="003A06F2" w:rsidRDefault="003A06F2" w:rsidP="009C1A2C">
      <w:pPr>
        <w:rPr>
          <w:rFonts w:asciiTheme="majorHAnsi" w:eastAsia="Cambria" w:hAnsiTheme="majorHAnsi" w:cstheme="majorHAnsi"/>
          <w:b/>
          <w:color w:val="12B8A4"/>
          <w:sz w:val="6"/>
          <w:szCs w:val="6"/>
        </w:rPr>
      </w:pPr>
    </w:p>
    <w:p w14:paraId="3F0706A5" w14:textId="76146E0F" w:rsidR="009C1A2C" w:rsidRPr="00CB44FA" w:rsidRDefault="009C1A2C" w:rsidP="007498B8">
      <w:pPr>
        <w:rPr>
          <w:rFonts w:ascii="Cambria" w:eastAsia="Cambria" w:hAnsi="Cambria" w:cs="Cambria"/>
          <w:b/>
          <w:bCs/>
          <w:u w:val="single"/>
        </w:rPr>
      </w:pPr>
      <w:r w:rsidRPr="007498B8">
        <w:rPr>
          <w:rFonts w:ascii="Cambria" w:eastAsia="Cambria" w:hAnsi="Cambria" w:cs="Cambria"/>
          <w:b/>
          <w:bCs/>
          <w:u w:val="single"/>
        </w:rPr>
        <w:t>Leadership Council Chair</w:t>
      </w:r>
      <w:r w:rsidRPr="007498B8">
        <w:rPr>
          <w:rFonts w:ascii="Cambria" w:eastAsia="Cambria" w:hAnsi="Cambria" w:cs="Cambria"/>
          <w:b/>
          <w:bCs/>
        </w:rPr>
        <w:t xml:space="preserve"> </w:t>
      </w:r>
      <w:r>
        <w:tab/>
      </w:r>
      <w:r>
        <w:tab/>
      </w:r>
      <w:r w:rsidRPr="007498B8">
        <w:rPr>
          <w:rFonts w:ascii="Cambria" w:eastAsia="Cambria" w:hAnsi="Cambria" w:cs="Cambria"/>
          <w:b/>
          <w:bCs/>
          <w:u w:val="single"/>
        </w:rPr>
        <w:t xml:space="preserve">APNEP </w:t>
      </w:r>
      <w:r w:rsidR="00D9479D" w:rsidRPr="007498B8">
        <w:rPr>
          <w:rFonts w:ascii="Cambria" w:eastAsia="Cambria" w:hAnsi="Cambria" w:cs="Cambria"/>
          <w:b/>
          <w:bCs/>
          <w:u w:val="single"/>
        </w:rPr>
        <w:t>Director</w:t>
      </w:r>
      <w:r w:rsidR="00D9479D" w:rsidRPr="00D9479D">
        <w:rPr>
          <w:rFonts w:ascii="Cambria" w:eastAsia="Cambria" w:hAnsi="Cambria" w:cs="Cambria"/>
          <w:b/>
          <w:bCs/>
        </w:rPr>
        <w:t xml:space="preserve"> </w:t>
      </w:r>
      <w:r w:rsidR="00D9479D" w:rsidRPr="00D9479D">
        <w:rPr>
          <w:rFonts w:ascii="Cambria" w:eastAsia="Cambria" w:hAnsi="Cambria" w:cs="Cambria"/>
          <w:b/>
          <w:bCs/>
        </w:rPr>
        <w:tab/>
      </w:r>
      <w:r>
        <w:tab/>
      </w:r>
      <w:r>
        <w:tab/>
      </w:r>
      <w:r w:rsidRPr="007498B8">
        <w:rPr>
          <w:rFonts w:ascii="Cambria" w:eastAsia="Cambria" w:hAnsi="Cambria" w:cs="Cambria"/>
          <w:b/>
          <w:bCs/>
          <w:u w:val="single"/>
        </w:rPr>
        <w:t>EPA Project Officer</w:t>
      </w:r>
      <w:r>
        <w:tab/>
      </w:r>
      <w:r>
        <w:tab/>
      </w:r>
      <w:r w:rsidRPr="007498B8">
        <w:rPr>
          <w:rFonts w:ascii="Cambria" w:eastAsia="Cambria" w:hAnsi="Cambria" w:cs="Cambria"/>
          <w:b/>
          <w:bCs/>
          <w:u w:val="single"/>
        </w:rPr>
        <w:t xml:space="preserve"> </w:t>
      </w:r>
    </w:p>
    <w:p w14:paraId="1B6FF3AF" w14:textId="1EA802CB" w:rsidR="009C1A2C" w:rsidRPr="00B50B71" w:rsidRDefault="009C1A2C" w:rsidP="009C1A2C">
      <w:pPr>
        <w:rPr>
          <w:rFonts w:ascii="Cambria" w:eastAsia="Cambria" w:hAnsi="Cambria" w:cs="Cambria"/>
          <w:b/>
        </w:rPr>
      </w:pPr>
      <w:r w:rsidRPr="00B50B71">
        <w:rPr>
          <w:rFonts w:ascii="Cambria" w:eastAsia="Cambria" w:hAnsi="Cambria" w:cs="Cambria"/>
          <w:b/>
        </w:rPr>
        <w:t>Dr. Kirk Havens</w:t>
      </w:r>
      <w:r w:rsidRPr="009C1A2C">
        <w:rPr>
          <w:rFonts w:ascii="Cambria" w:eastAsia="Cambria" w:hAnsi="Cambria" w:cs="Cambria"/>
          <w:b/>
        </w:rPr>
        <w:t xml:space="preserve"> </w:t>
      </w:r>
      <w:r>
        <w:rPr>
          <w:rFonts w:ascii="Cambria" w:eastAsia="Cambria" w:hAnsi="Cambria" w:cs="Cambria"/>
          <w:b/>
        </w:rPr>
        <w:tab/>
      </w:r>
      <w:r>
        <w:rPr>
          <w:rFonts w:ascii="Cambria" w:eastAsia="Cambria" w:hAnsi="Cambria" w:cs="Cambria"/>
          <w:b/>
        </w:rPr>
        <w:tab/>
      </w:r>
      <w:r w:rsidR="003D1DDB">
        <w:rPr>
          <w:rFonts w:ascii="Cambria" w:eastAsia="Cambria" w:hAnsi="Cambria" w:cs="Cambria"/>
          <w:b/>
        </w:rPr>
        <w:tab/>
      </w:r>
      <w:r w:rsidRPr="00B50B71">
        <w:rPr>
          <w:rFonts w:ascii="Cambria" w:eastAsia="Cambria" w:hAnsi="Cambria" w:cs="Cambria"/>
          <w:b/>
        </w:rPr>
        <w:t>Dr. William L. Crowell, Jr.</w:t>
      </w:r>
      <w:r>
        <w:rPr>
          <w:rFonts w:ascii="Cambria" w:eastAsia="Cambria" w:hAnsi="Cambria" w:cs="Cambria"/>
          <w:b/>
        </w:rPr>
        <w:tab/>
      </w:r>
      <w:r>
        <w:rPr>
          <w:rFonts w:ascii="Cambria" w:eastAsia="Cambria" w:hAnsi="Cambria" w:cs="Cambria"/>
          <w:b/>
        </w:rPr>
        <w:tab/>
      </w:r>
      <w:r w:rsidRPr="00B50B71">
        <w:rPr>
          <w:rFonts w:ascii="Cambria" w:eastAsia="Cambria" w:hAnsi="Cambria" w:cs="Cambria"/>
          <w:b/>
        </w:rPr>
        <w:t>Ms. Rachel Hart</w:t>
      </w:r>
      <w:r w:rsidRPr="00B50B71">
        <w:rPr>
          <w:rFonts w:ascii="Cambria" w:eastAsia="Cambria" w:hAnsi="Cambria" w:cs="Cambria"/>
          <w:b/>
        </w:rPr>
        <w:tab/>
      </w:r>
      <w:r w:rsidRPr="00B50B71">
        <w:rPr>
          <w:rFonts w:ascii="Cambria" w:eastAsia="Cambria" w:hAnsi="Cambria" w:cs="Cambria"/>
          <w:b/>
        </w:rPr>
        <w:tab/>
      </w:r>
    </w:p>
    <w:p w14:paraId="3198D388" w14:textId="374FC33D" w:rsidR="009C1A2C" w:rsidRPr="00B50B71" w:rsidRDefault="00623308" w:rsidP="009C1A2C">
      <w:pPr>
        <w:rPr>
          <w:rFonts w:ascii="Cambria" w:eastAsia="Cambria" w:hAnsi="Cambria" w:cs="Cambria"/>
        </w:rPr>
      </w:pPr>
      <w:r>
        <w:rPr>
          <w:rFonts w:ascii="Cambria" w:eastAsia="Cambria" w:hAnsi="Cambria" w:cs="Cambria"/>
        </w:rPr>
        <w:t>V.A.</w:t>
      </w:r>
      <w:r w:rsidR="009C1A2C" w:rsidRPr="00B50B71">
        <w:rPr>
          <w:rFonts w:ascii="Cambria" w:eastAsia="Cambria" w:hAnsi="Cambria" w:cs="Cambria"/>
        </w:rPr>
        <w:t xml:space="preserve"> Institute of Marine Sci. </w:t>
      </w:r>
      <w:r w:rsidR="009C1A2C">
        <w:rPr>
          <w:rFonts w:ascii="Cambria" w:eastAsia="Cambria" w:hAnsi="Cambria" w:cs="Cambria"/>
        </w:rPr>
        <w:tab/>
      </w:r>
      <w:r w:rsidR="009C1A2C">
        <w:rPr>
          <w:rFonts w:ascii="Cambria" w:eastAsia="Cambria" w:hAnsi="Cambria" w:cs="Cambria"/>
        </w:rPr>
        <w:tab/>
      </w:r>
      <w:r w:rsidR="009C1A2C" w:rsidRPr="00B50B71">
        <w:rPr>
          <w:rFonts w:ascii="Cambria" w:eastAsia="Cambria" w:hAnsi="Cambria" w:cs="Cambria"/>
        </w:rPr>
        <w:t xml:space="preserve">Albemarle-Pamlico NEP </w:t>
      </w:r>
      <w:r w:rsidR="009C1A2C">
        <w:rPr>
          <w:rFonts w:ascii="Cambria" w:eastAsia="Cambria" w:hAnsi="Cambria" w:cs="Cambria"/>
        </w:rPr>
        <w:tab/>
      </w:r>
      <w:r w:rsidR="009C1A2C">
        <w:rPr>
          <w:rFonts w:ascii="Cambria" w:eastAsia="Cambria" w:hAnsi="Cambria" w:cs="Cambria"/>
        </w:rPr>
        <w:tab/>
      </w:r>
      <w:r w:rsidR="009C1A2C" w:rsidRPr="00B50B71">
        <w:rPr>
          <w:rFonts w:ascii="Cambria" w:eastAsia="Cambria" w:hAnsi="Cambria" w:cs="Cambria"/>
        </w:rPr>
        <w:t>US EPA, Region IV</w:t>
      </w:r>
      <w:r w:rsidR="009C1A2C" w:rsidRPr="00B50B71">
        <w:rPr>
          <w:rFonts w:ascii="Cambria" w:eastAsia="Cambria" w:hAnsi="Cambria" w:cs="Cambria"/>
        </w:rPr>
        <w:tab/>
      </w:r>
      <w:r w:rsidR="009C1A2C" w:rsidRPr="00B50B71">
        <w:rPr>
          <w:rFonts w:ascii="Cambria" w:eastAsia="Cambria" w:hAnsi="Cambria" w:cs="Cambria"/>
        </w:rPr>
        <w:tab/>
      </w:r>
      <w:r w:rsidR="009C1A2C" w:rsidRPr="00B50B71">
        <w:rPr>
          <w:rFonts w:ascii="Cambria" w:eastAsia="Cambria" w:hAnsi="Cambria" w:cs="Cambria"/>
        </w:rPr>
        <w:br/>
        <w:t>P.O. Box 1346</w:t>
      </w:r>
      <w:r w:rsidR="009C1A2C">
        <w:rPr>
          <w:rFonts w:ascii="Cambria" w:eastAsia="Cambria" w:hAnsi="Cambria" w:cs="Cambria"/>
        </w:rPr>
        <w:tab/>
      </w:r>
      <w:r w:rsidR="009C1A2C">
        <w:rPr>
          <w:rFonts w:ascii="Cambria" w:eastAsia="Cambria" w:hAnsi="Cambria" w:cs="Cambria"/>
        </w:rPr>
        <w:tab/>
      </w:r>
      <w:r w:rsidR="009C1A2C">
        <w:rPr>
          <w:rFonts w:ascii="Cambria" w:eastAsia="Cambria" w:hAnsi="Cambria" w:cs="Cambria"/>
        </w:rPr>
        <w:tab/>
      </w:r>
      <w:r w:rsidR="009C1A2C">
        <w:rPr>
          <w:rFonts w:ascii="Cambria" w:eastAsia="Cambria" w:hAnsi="Cambria" w:cs="Cambria"/>
        </w:rPr>
        <w:tab/>
      </w:r>
      <w:r w:rsidR="009C1A2C" w:rsidRPr="00B50B71">
        <w:rPr>
          <w:rFonts w:ascii="Cambria" w:eastAsia="Cambria" w:hAnsi="Cambria" w:cs="Cambria"/>
        </w:rPr>
        <w:t xml:space="preserve">1601 Mail Service Center </w:t>
      </w:r>
      <w:r w:rsidR="009C1A2C">
        <w:rPr>
          <w:rFonts w:ascii="Cambria" w:eastAsia="Cambria" w:hAnsi="Cambria" w:cs="Cambria"/>
        </w:rPr>
        <w:tab/>
      </w:r>
      <w:r w:rsidR="009C1A2C">
        <w:rPr>
          <w:rFonts w:ascii="Cambria" w:eastAsia="Cambria" w:hAnsi="Cambria" w:cs="Cambria"/>
        </w:rPr>
        <w:tab/>
      </w:r>
      <w:r w:rsidR="009C1A2C" w:rsidRPr="00B50B71">
        <w:rPr>
          <w:rFonts w:ascii="Cambria" w:eastAsia="Cambria" w:hAnsi="Cambria" w:cs="Cambria"/>
        </w:rPr>
        <w:t>61 Forsyth Street</w:t>
      </w:r>
      <w:r w:rsidR="009C1A2C" w:rsidRPr="00B50B71">
        <w:rPr>
          <w:rFonts w:ascii="Cambria" w:eastAsia="Cambria" w:hAnsi="Cambria" w:cs="Cambria"/>
        </w:rPr>
        <w:tab/>
      </w:r>
      <w:r w:rsidR="009C1A2C" w:rsidRPr="00B50B71">
        <w:rPr>
          <w:rFonts w:ascii="Cambria" w:eastAsia="Cambria" w:hAnsi="Cambria" w:cs="Cambria"/>
        </w:rPr>
        <w:tab/>
      </w:r>
    </w:p>
    <w:p w14:paraId="54FFDA56" w14:textId="2404C596" w:rsidR="009C1A2C" w:rsidRPr="00B50B71" w:rsidRDefault="009C1A2C" w:rsidP="009C1A2C">
      <w:pPr>
        <w:rPr>
          <w:rFonts w:ascii="Cambria" w:eastAsia="Cambria" w:hAnsi="Cambria" w:cs="Cambria"/>
        </w:rPr>
      </w:pPr>
      <w:r w:rsidRPr="007498B8">
        <w:rPr>
          <w:rFonts w:ascii="Cambria" w:eastAsia="Cambria" w:hAnsi="Cambria" w:cs="Cambria"/>
        </w:rPr>
        <w:t xml:space="preserve">Gloucester Pt, </w:t>
      </w:r>
      <w:r w:rsidR="00623308" w:rsidRPr="007498B8">
        <w:rPr>
          <w:rFonts w:ascii="Cambria" w:eastAsia="Cambria" w:hAnsi="Cambria" w:cs="Cambria"/>
        </w:rPr>
        <w:t>VA.</w:t>
      </w:r>
      <w:r w:rsidRPr="007498B8">
        <w:rPr>
          <w:rFonts w:ascii="Cambria" w:eastAsia="Cambria" w:hAnsi="Cambria" w:cs="Cambria"/>
        </w:rPr>
        <w:t xml:space="preserve"> 23062 </w:t>
      </w:r>
      <w:r>
        <w:tab/>
      </w:r>
      <w:r>
        <w:tab/>
      </w:r>
      <w:r w:rsidRPr="007498B8">
        <w:rPr>
          <w:rFonts w:ascii="Cambria" w:eastAsia="Cambria" w:hAnsi="Cambria" w:cs="Cambria"/>
        </w:rPr>
        <w:t xml:space="preserve">Raleigh, </w:t>
      </w:r>
      <w:r w:rsidR="00623308" w:rsidRPr="007498B8">
        <w:rPr>
          <w:rFonts w:ascii="Cambria" w:eastAsia="Cambria" w:hAnsi="Cambria" w:cs="Cambria"/>
        </w:rPr>
        <w:t>N.C.</w:t>
      </w:r>
      <w:r w:rsidRPr="007498B8">
        <w:rPr>
          <w:rFonts w:ascii="Cambria" w:eastAsia="Cambria" w:hAnsi="Cambria" w:cs="Cambria"/>
        </w:rPr>
        <w:t xml:space="preserve"> 27699-1601                   Atlanta, GA 30303                 </w:t>
      </w:r>
      <w:r>
        <w:tab/>
      </w:r>
    </w:p>
    <w:p w14:paraId="3C1BD38B" w14:textId="13CE6834" w:rsidR="009C1A2C" w:rsidRPr="00B50B71" w:rsidRDefault="009C1A2C" w:rsidP="009C1A2C">
      <w:pPr>
        <w:rPr>
          <w:rFonts w:ascii="Cambria" w:eastAsia="Cambria" w:hAnsi="Cambria" w:cs="Cambria"/>
        </w:rPr>
      </w:pPr>
      <w:r w:rsidRPr="00B50B71">
        <w:rPr>
          <w:rFonts w:ascii="Cambria" w:eastAsia="Cambria" w:hAnsi="Cambria" w:cs="Cambria"/>
        </w:rPr>
        <w:t xml:space="preserve">(804) 684-7380 </w:t>
      </w:r>
      <w:r>
        <w:rPr>
          <w:rFonts w:ascii="Cambria" w:eastAsia="Cambria" w:hAnsi="Cambria" w:cs="Cambria"/>
        </w:rPr>
        <w:tab/>
      </w:r>
      <w:r>
        <w:rPr>
          <w:rFonts w:ascii="Cambria" w:eastAsia="Cambria" w:hAnsi="Cambria" w:cs="Cambria"/>
        </w:rPr>
        <w:tab/>
      </w:r>
      <w:r>
        <w:rPr>
          <w:rFonts w:ascii="Cambria" w:eastAsia="Cambria" w:hAnsi="Cambria" w:cs="Cambria"/>
        </w:rPr>
        <w:tab/>
      </w:r>
      <w:r w:rsidRPr="00B50B71">
        <w:rPr>
          <w:rFonts w:ascii="Cambria" w:eastAsia="Cambria" w:hAnsi="Cambria" w:cs="Cambria"/>
        </w:rPr>
        <w:t>(919) 707-8633</w:t>
      </w:r>
      <w:r w:rsidRPr="00B50B71">
        <w:rPr>
          <w:rFonts w:ascii="Cambria" w:eastAsia="Cambria" w:hAnsi="Cambria" w:cs="Cambria"/>
        </w:rPr>
        <w:tab/>
        <w:t xml:space="preserve"> </w:t>
      </w:r>
      <w:r>
        <w:rPr>
          <w:rFonts w:ascii="Cambria" w:eastAsia="Cambria" w:hAnsi="Cambria" w:cs="Cambria"/>
        </w:rPr>
        <w:tab/>
      </w:r>
      <w:r>
        <w:rPr>
          <w:rFonts w:ascii="Cambria" w:eastAsia="Cambria" w:hAnsi="Cambria" w:cs="Cambria"/>
        </w:rPr>
        <w:tab/>
      </w:r>
      <w:r w:rsidRPr="00B50B71">
        <w:rPr>
          <w:rFonts w:ascii="Cambria" w:eastAsia="Cambria" w:hAnsi="Cambria" w:cs="Cambria"/>
        </w:rPr>
        <w:t>(404) 562-9279</w:t>
      </w:r>
      <w:r w:rsidRPr="00B50B71">
        <w:rPr>
          <w:rFonts w:ascii="Cambria" w:eastAsia="Cambria" w:hAnsi="Cambria" w:cs="Cambria"/>
        </w:rPr>
        <w:tab/>
      </w:r>
      <w:r w:rsidRPr="00B50B71">
        <w:rPr>
          <w:rFonts w:ascii="Cambria" w:eastAsia="Cambria" w:hAnsi="Cambria" w:cs="Cambria"/>
        </w:rPr>
        <w:tab/>
        <w:t xml:space="preserve"> </w:t>
      </w:r>
    </w:p>
    <w:p w14:paraId="14C3D2AD" w14:textId="128F623A" w:rsidR="009C1A2C" w:rsidRDefault="009C1A2C" w:rsidP="009C1A2C">
      <w:pPr>
        <w:rPr>
          <w:rFonts w:ascii="Cambria" w:eastAsia="Cambria" w:hAnsi="Cambria" w:cs="Cambria"/>
        </w:rPr>
      </w:pPr>
    </w:p>
    <w:p w14:paraId="19479652" w14:textId="422DF32B" w:rsidR="00232EDF" w:rsidRPr="003A06F2" w:rsidRDefault="003A06F2" w:rsidP="00232EDF">
      <w:pPr>
        <w:rPr>
          <w:rFonts w:asciiTheme="majorHAnsi" w:eastAsia="Cambria" w:hAnsiTheme="majorHAnsi" w:cstheme="majorHAnsi"/>
          <w:b/>
          <w:color w:val="12B8A4"/>
          <w:sz w:val="32"/>
          <w:szCs w:val="32"/>
        </w:rPr>
      </w:pPr>
      <w:r>
        <w:rPr>
          <w:rFonts w:asciiTheme="majorHAnsi" w:eastAsia="Cambria" w:hAnsiTheme="majorHAnsi" w:cstheme="majorHAnsi"/>
          <w:b/>
          <w:color w:val="12B8A4"/>
          <w:sz w:val="32"/>
          <w:szCs w:val="32"/>
        </w:rPr>
        <w:br w:type="page"/>
      </w:r>
      <w:r w:rsidR="00232EDF" w:rsidRPr="003A06F2">
        <w:rPr>
          <w:rFonts w:asciiTheme="majorHAnsi" w:eastAsia="Cambria" w:hAnsiTheme="majorHAnsi" w:cstheme="majorHAnsi"/>
          <w:b/>
          <w:color w:val="12B8A4"/>
          <w:sz w:val="40"/>
          <w:szCs w:val="40"/>
        </w:rPr>
        <w:lastRenderedPageBreak/>
        <w:t>20</w:t>
      </w:r>
      <w:r w:rsidR="0003562A">
        <w:rPr>
          <w:rFonts w:asciiTheme="majorHAnsi" w:eastAsia="Cambria" w:hAnsiTheme="majorHAnsi" w:cstheme="majorHAnsi"/>
          <w:b/>
          <w:color w:val="12B8A4"/>
          <w:sz w:val="40"/>
          <w:szCs w:val="40"/>
        </w:rPr>
        <w:t>20</w:t>
      </w:r>
      <w:r w:rsidR="00232EDF" w:rsidRPr="003A06F2">
        <w:rPr>
          <w:rFonts w:asciiTheme="majorHAnsi" w:eastAsia="Cambria" w:hAnsiTheme="majorHAnsi" w:cstheme="majorHAnsi"/>
          <w:b/>
          <w:color w:val="12B8A4"/>
          <w:sz w:val="40"/>
          <w:szCs w:val="40"/>
        </w:rPr>
        <w:t>-202</w:t>
      </w:r>
      <w:r w:rsidR="0003562A">
        <w:rPr>
          <w:rFonts w:asciiTheme="majorHAnsi" w:eastAsia="Cambria" w:hAnsiTheme="majorHAnsi" w:cstheme="majorHAnsi"/>
          <w:b/>
          <w:color w:val="12B8A4"/>
          <w:sz w:val="40"/>
          <w:szCs w:val="40"/>
        </w:rPr>
        <w:t>1</w:t>
      </w:r>
      <w:r w:rsidR="00232EDF" w:rsidRPr="003A06F2">
        <w:rPr>
          <w:rFonts w:asciiTheme="majorHAnsi" w:eastAsia="Cambria" w:hAnsiTheme="majorHAnsi" w:cstheme="majorHAnsi"/>
          <w:b/>
          <w:color w:val="12B8A4"/>
          <w:sz w:val="40"/>
          <w:szCs w:val="40"/>
        </w:rPr>
        <w:t xml:space="preserve"> </w:t>
      </w:r>
      <w:r w:rsidR="000C46D2" w:rsidRPr="003A06F2">
        <w:rPr>
          <w:rFonts w:asciiTheme="majorHAnsi" w:eastAsia="Cambria" w:hAnsiTheme="majorHAnsi" w:cstheme="majorHAnsi"/>
          <w:b/>
          <w:color w:val="12B8A4"/>
          <w:sz w:val="40"/>
          <w:szCs w:val="40"/>
        </w:rPr>
        <w:t>Key Accomplishments</w:t>
      </w:r>
    </w:p>
    <w:p w14:paraId="6A5E9377" w14:textId="77777777" w:rsidR="00232EDF" w:rsidRPr="003A06F2" w:rsidRDefault="00232EDF" w:rsidP="00232EDF">
      <w:pPr>
        <w:rPr>
          <w:rFonts w:ascii="Cambria" w:eastAsia="Cambria" w:hAnsi="Cambria" w:cs="Cambria"/>
          <w:sz w:val="6"/>
          <w:szCs w:val="6"/>
        </w:rPr>
      </w:pPr>
    </w:p>
    <w:p w14:paraId="494C279A" w14:textId="20929192" w:rsidR="00232EDF" w:rsidRPr="001714E4" w:rsidRDefault="00232EDF" w:rsidP="00232EDF">
      <w:pPr>
        <w:jc w:val="both"/>
        <w:rPr>
          <w:rFonts w:asciiTheme="minorHAnsi" w:eastAsia="Cambria" w:hAnsiTheme="minorHAnsi" w:cs="Cambria"/>
          <w:color w:val="000000" w:themeColor="text1"/>
        </w:rPr>
      </w:pPr>
      <w:r w:rsidRPr="001714E4">
        <w:rPr>
          <w:rFonts w:asciiTheme="minorHAnsi" w:eastAsia="Cambria" w:hAnsiTheme="minorHAnsi" w:cs="Cambria"/>
          <w:color w:val="000000" w:themeColor="text1"/>
        </w:rPr>
        <w:t>Key accomplishments</w:t>
      </w:r>
      <w:r w:rsidR="009D7483">
        <w:rPr>
          <w:rFonts w:asciiTheme="minorHAnsi" w:eastAsia="Cambria" w:hAnsiTheme="minorHAnsi" w:cs="Cambria"/>
          <w:color w:val="000000" w:themeColor="text1"/>
        </w:rPr>
        <w:t xml:space="preserve"> </w:t>
      </w:r>
      <w:r w:rsidRPr="001714E4">
        <w:rPr>
          <w:rFonts w:asciiTheme="minorHAnsi" w:eastAsia="Cambria" w:hAnsiTheme="minorHAnsi" w:cs="Cambria"/>
          <w:color w:val="000000" w:themeColor="text1"/>
        </w:rPr>
        <w:t>from May 20</w:t>
      </w:r>
      <w:r w:rsidR="0003562A">
        <w:rPr>
          <w:rFonts w:asciiTheme="minorHAnsi" w:eastAsia="Cambria" w:hAnsiTheme="minorHAnsi" w:cs="Cambria"/>
          <w:color w:val="000000" w:themeColor="text1"/>
        </w:rPr>
        <w:t>20</w:t>
      </w:r>
      <w:r w:rsidRPr="001714E4">
        <w:rPr>
          <w:rFonts w:asciiTheme="minorHAnsi" w:eastAsia="Cambria" w:hAnsiTheme="minorHAnsi" w:cs="Cambria"/>
          <w:color w:val="000000" w:themeColor="text1"/>
        </w:rPr>
        <w:t xml:space="preserve"> to April 20</w:t>
      </w:r>
      <w:r w:rsidR="0003562A">
        <w:rPr>
          <w:rFonts w:asciiTheme="minorHAnsi" w:eastAsia="Cambria" w:hAnsiTheme="minorHAnsi" w:cs="Cambria"/>
          <w:color w:val="000000" w:themeColor="text1"/>
        </w:rPr>
        <w:t>21</w:t>
      </w:r>
      <w:r w:rsidRPr="001714E4">
        <w:rPr>
          <w:rFonts w:asciiTheme="minorHAnsi" w:eastAsia="Cambria" w:hAnsiTheme="minorHAnsi" w:cs="Cambria"/>
          <w:color w:val="000000" w:themeColor="text1"/>
        </w:rPr>
        <w:t xml:space="preserve"> are listed below. </w:t>
      </w:r>
      <w:r w:rsidR="009D7483">
        <w:rPr>
          <w:rFonts w:asciiTheme="minorHAnsi" w:eastAsia="Cambria" w:hAnsiTheme="minorHAnsi" w:cs="Cambria"/>
          <w:color w:val="000000" w:themeColor="text1"/>
        </w:rPr>
        <w:t xml:space="preserve"> Additional d</w:t>
      </w:r>
      <w:r w:rsidRPr="001714E4">
        <w:rPr>
          <w:rFonts w:asciiTheme="minorHAnsi" w:eastAsia="Cambria" w:hAnsiTheme="minorHAnsi" w:cs="Cambria"/>
          <w:color w:val="000000" w:themeColor="text1"/>
        </w:rPr>
        <w:t xml:space="preserve">etails about </w:t>
      </w:r>
      <w:r w:rsidR="007B400A">
        <w:rPr>
          <w:rFonts w:asciiTheme="minorHAnsi" w:eastAsia="Cambria" w:hAnsiTheme="minorHAnsi" w:cs="Cambria"/>
          <w:color w:val="000000" w:themeColor="text1"/>
        </w:rPr>
        <w:t xml:space="preserve">these and other </w:t>
      </w:r>
      <w:r w:rsidRPr="001714E4">
        <w:rPr>
          <w:rFonts w:asciiTheme="minorHAnsi" w:eastAsia="Cambria" w:hAnsiTheme="minorHAnsi" w:cs="Cambria"/>
          <w:color w:val="000000" w:themeColor="text1"/>
        </w:rPr>
        <w:t>projects</w:t>
      </w:r>
      <w:r w:rsidR="009D7483">
        <w:rPr>
          <w:rFonts w:asciiTheme="minorHAnsi" w:eastAsia="Cambria" w:hAnsiTheme="minorHAnsi" w:cs="Cambria"/>
          <w:color w:val="000000" w:themeColor="text1"/>
        </w:rPr>
        <w:t xml:space="preserve"> </w:t>
      </w:r>
      <w:r w:rsidRPr="001714E4">
        <w:rPr>
          <w:rFonts w:asciiTheme="minorHAnsi" w:eastAsia="Cambria" w:hAnsiTheme="minorHAnsi" w:cs="Cambria"/>
          <w:color w:val="000000" w:themeColor="text1"/>
        </w:rPr>
        <w:t xml:space="preserve">can be found in the </w:t>
      </w:r>
      <w:hyperlink w:anchor="_ACTIVITIES_&amp;_PROJECTS" w:history="1">
        <w:r w:rsidR="007B400A" w:rsidRPr="0028165A">
          <w:rPr>
            <w:rStyle w:val="Hyperlink"/>
          </w:rPr>
          <w:t>Activities and</w:t>
        </w:r>
        <w:r w:rsidRPr="0028165A">
          <w:rPr>
            <w:rStyle w:val="Hyperlink"/>
            <w:rFonts w:asciiTheme="minorHAnsi" w:eastAsia="Cambria" w:hAnsiTheme="minorHAnsi" w:cs="Cambria"/>
          </w:rPr>
          <w:t xml:space="preserve"> Projects</w:t>
        </w:r>
        <w:r w:rsidR="007B400A" w:rsidRPr="0028165A">
          <w:rPr>
            <w:rStyle w:val="Hyperlink"/>
            <w:rFonts w:asciiTheme="minorHAnsi" w:eastAsia="Cambria" w:hAnsiTheme="minorHAnsi" w:cs="Cambria"/>
          </w:rPr>
          <w:t xml:space="preserve"> 2020-21</w:t>
        </w:r>
        <w:r w:rsidRPr="0028165A">
          <w:rPr>
            <w:rStyle w:val="Hyperlink"/>
            <w:rFonts w:asciiTheme="minorHAnsi" w:eastAsia="Cambria" w:hAnsiTheme="minorHAnsi" w:cs="Cambria"/>
          </w:rPr>
          <w:t xml:space="preserve"> section</w:t>
        </w:r>
      </w:hyperlink>
      <w:r w:rsidRPr="001714E4">
        <w:rPr>
          <w:rFonts w:asciiTheme="minorHAnsi" w:eastAsia="Cambria" w:hAnsiTheme="minorHAnsi" w:cs="Cambria"/>
          <w:color w:val="000000" w:themeColor="text1"/>
        </w:rPr>
        <w:t xml:space="preserve"> of this </w:t>
      </w:r>
      <w:r w:rsidR="00F42B58">
        <w:rPr>
          <w:rFonts w:asciiTheme="minorHAnsi" w:eastAsia="Cambria" w:hAnsiTheme="minorHAnsi" w:cs="Cambria"/>
          <w:color w:val="000000" w:themeColor="text1"/>
        </w:rPr>
        <w:t>document.</w:t>
      </w:r>
    </w:p>
    <w:p w14:paraId="099823F4" w14:textId="77777777" w:rsidR="00232EDF" w:rsidRPr="0016188C" w:rsidRDefault="00232EDF" w:rsidP="00232EDF">
      <w:pPr>
        <w:jc w:val="both"/>
        <w:rPr>
          <w:rFonts w:ascii="Cambria" w:eastAsia="Cambria" w:hAnsi="Cambria" w:cs="Cambria"/>
          <w:color w:val="FF0000"/>
        </w:rPr>
      </w:pPr>
    </w:p>
    <w:p w14:paraId="427F0966" w14:textId="7A631DB8" w:rsidR="00232EDF" w:rsidRPr="00812880" w:rsidRDefault="00232EDF" w:rsidP="00232EDF">
      <w:pPr>
        <w:jc w:val="both"/>
        <w:rPr>
          <w:rFonts w:asciiTheme="majorHAnsi" w:eastAsia="Cambria" w:hAnsiTheme="majorHAnsi" w:cstheme="majorHAnsi"/>
          <w:b/>
          <w:color w:val="214293"/>
          <w:sz w:val="32"/>
          <w:szCs w:val="32"/>
        </w:rPr>
      </w:pPr>
      <w:r w:rsidRPr="00812880">
        <w:rPr>
          <w:rFonts w:asciiTheme="majorHAnsi" w:eastAsia="Cambria" w:hAnsiTheme="majorHAnsi" w:cstheme="majorHAnsi"/>
          <w:b/>
          <w:color w:val="214293"/>
          <w:sz w:val="32"/>
          <w:szCs w:val="32"/>
        </w:rPr>
        <w:t>Scientific and Technical Initiatives</w:t>
      </w:r>
    </w:p>
    <w:p w14:paraId="47781B85" w14:textId="77777777" w:rsidR="00812880" w:rsidRPr="00812880" w:rsidRDefault="00812880" w:rsidP="00232EDF">
      <w:pPr>
        <w:jc w:val="both"/>
        <w:rPr>
          <w:rFonts w:asciiTheme="minorHAnsi" w:eastAsia="Cambria" w:hAnsiTheme="minorHAnsi" w:cs="Cambria"/>
          <w:color w:val="000000" w:themeColor="text1"/>
          <w:sz w:val="6"/>
          <w:szCs w:val="6"/>
        </w:rPr>
      </w:pPr>
    </w:p>
    <w:p w14:paraId="0E5C54F0" w14:textId="77777777" w:rsidR="007B400A" w:rsidRPr="00824DFB" w:rsidRDefault="007B400A" w:rsidP="007B400A">
      <w:pPr>
        <w:pBdr>
          <w:top w:val="nil"/>
          <w:left w:val="nil"/>
          <w:bottom w:val="nil"/>
          <w:right w:val="nil"/>
          <w:between w:val="nil"/>
        </w:pBdr>
        <w:jc w:val="both"/>
        <w:rPr>
          <w:rFonts w:asciiTheme="majorHAnsi" w:hAnsiTheme="majorHAnsi" w:cstheme="majorBidi"/>
          <w:b/>
          <w:bCs/>
          <w:color w:val="000000" w:themeColor="text1"/>
          <w:sz w:val="28"/>
          <w:szCs w:val="28"/>
        </w:rPr>
      </w:pPr>
      <w:r w:rsidRPr="55E9C362">
        <w:rPr>
          <w:rFonts w:asciiTheme="majorHAnsi" w:hAnsiTheme="majorHAnsi" w:cstheme="majorBidi"/>
          <w:b/>
          <w:bCs/>
          <w:color w:val="000000" w:themeColor="text1"/>
          <w:sz w:val="28"/>
          <w:szCs w:val="28"/>
        </w:rPr>
        <w:t>Development of Integrated Monitoring Plan</w:t>
      </w:r>
    </w:p>
    <w:p w14:paraId="07332CA5" w14:textId="31E75E97" w:rsidR="007B400A" w:rsidRDefault="007B400A" w:rsidP="007B400A">
      <w:pPr>
        <w:jc w:val="both"/>
        <w:rPr>
          <w:color w:val="000000" w:themeColor="text1"/>
        </w:rPr>
      </w:pPr>
      <w:r w:rsidRPr="007498B8">
        <w:rPr>
          <w:rFonts w:asciiTheme="minorHAnsi" w:hAnsiTheme="minorHAnsi"/>
          <w:color w:val="000000" w:themeColor="text1"/>
        </w:rPr>
        <w:t xml:space="preserve">With the input of APNEP’s Science and Technical Advisory Committee (STAC), </w:t>
      </w:r>
      <w:r w:rsidRPr="007498B8">
        <w:rPr>
          <w:rFonts w:ascii="Cambria" w:eastAsia="Cambria" w:hAnsi="Cambria" w:cs="Cambria"/>
          <w:color w:val="000000" w:themeColor="text1"/>
        </w:rPr>
        <w:t>staff developed a proof-of-concept Integrated Monitoring Plan whose initial scope focused on coastal SAV and estuarine water quality</w:t>
      </w:r>
      <w:r w:rsidR="003A3A3F">
        <w:rPr>
          <w:rFonts w:ascii="Cambria" w:eastAsia="Cambria" w:hAnsi="Cambria" w:cs="Cambria"/>
          <w:color w:val="000000" w:themeColor="text1"/>
        </w:rPr>
        <w:t xml:space="preserve"> factors</w:t>
      </w:r>
      <w:r w:rsidRPr="007498B8">
        <w:rPr>
          <w:rFonts w:ascii="Cambria" w:eastAsia="Cambria" w:hAnsi="Cambria" w:cs="Cambria"/>
          <w:color w:val="000000" w:themeColor="text1"/>
        </w:rPr>
        <w:t xml:space="preserve"> that impact coastal SAV.  The plan was accepted by the Leadership Council on March 11, 2021.</w:t>
      </w:r>
    </w:p>
    <w:p w14:paraId="33DBB285" w14:textId="77777777" w:rsidR="007B400A" w:rsidRPr="007B400A" w:rsidRDefault="007B400A" w:rsidP="007B400A">
      <w:pPr>
        <w:jc w:val="both"/>
        <w:rPr>
          <w:rFonts w:asciiTheme="majorHAnsi" w:eastAsia="Cambria" w:hAnsiTheme="majorHAnsi" w:cstheme="majorHAnsi"/>
          <w:b/>
          <w:bCs/>
          <w:color w:val="000000" w:themeColor="text1"/>
        </w:rPr>
      </w:pPr>
    </w:p>
    <w:p w14:paraId="1E986DBE" w14:textId="10E81E36" w:rsidR="00232EDF" w:rsidRPr="00812880" w:rsidRDefault="007B400A" w:rsidP="007B400A">
      <w:pPr>
        <w:jc w:val="both"/>
        <w:rPr>
          <w:rFonts w:asciiTheme="majorHAnsi" w:eastAsia="Cambria" w:hAnsiTheme="majorHAnsi" w:cstheme="majorHAnsi"/>
          <w:b/>
          <w:color w:val="000000" w:themeColor="text1"/>
          <w:sz w:val="28"/>
          <w:szCs w:val="28"/>
        </w:rPr>
      </w:pPr>
      <w:r w:rsidRPr="007B400A">
        <w:rPr>
          <w:rFonts w:asciiTheme="majorHAnsi" w:eastAsia="Cambria" w:hAnsiTheme="majorHAnsi" w:cstheme="majorHAnsi"/>
          <w:b/>
          <w:bCs/>
          <w:color w:val="000000" w:themeColor="text1"/>
          <w:sz w:val="28"/>
          <w:szCs w:val="28"/>
        </w:rPr>
        <w:t>SAV Metric Report</w:t>
      </w:r>
    </w:p>
    <w:p w14:paraId="58B6C3C6" w14:textId="4A93B953" w:rsidR="00232EDF" w:rsidRPr="007B400A" w:rsidRDefault="00232EDF" w:rsidP="007B400A">
      <w:pPr>
        <w:jc w:val="both"/>
        <w:rPr>
          <w:rStyle w:val="Hyperlink"/>
          <w:rFonts w:asciiTheme="minorHAnsi" w:eastAsia="Cambria" w:hAnsiTheme="minorHAnsi" w:cstheme="majorHAnsi"/>
          <w:b/>
          <w:bCs/>
          <w:color w:val="000000" w:themeColor="text1"/>
          <w:u w:val="none"/>
        </w:rPr>
      </w:pPr>
      <w:r w:rsidRPr="007B400A">
        <w:rPr>
          <w:rFonts w:asciiTheme="minorHAnsi" w:eastAsia="Cambria" w:hAnsiTheme="minorHAnsi" w:cstheme="majorHAnsi"/>
          <w:color w:val="000000" w:themeColor="text1"/>
        </w:rPr>
        <w:t xml:space="preserve">APNEP </w:t>
      </w:r>
      <w:r w:rsidR="005E2F42" w:rsidRPr="007B400A">
        <w:rPr>
          <w:rFonts w:asciiTheme="minorHAnsi" w:hAnsiTheme="minorHAnsi" w:cstheme="majorHAnsi"/>
        </w:rPr>
        <w:t xml:space="preserve">published a report showing a net loss in the extent of </w:t>
      </w:r>
      <w:r w:rsidR="00F10C03" w:rsidRPr="007B400A">
        <w:rPr>
          <w:rFonts w:asciiTheme="minorHAnsi" w:hAnsiTheme="minorHAnsi" w:cstheme="majorHAnsi"/>
        </w:rPr>
        <w:t>high salinity</w:t>
      </w:r>
      <w:r w:rsidR="005E2F42" w:rsidRPr="007B400A">
        <w:rPr>
          <w:rFonts w:asciiTheme="minorHAnsi" w:hAnsiTheme="minorHAnsi" w:cstheme="majorHAnsi"/>
        </w:rPr>
        <w:t xml:space="preserve"> submerged aquatic vegetation (SAV) habitat in North Carolina’s sounds between 2006 and 2013. While the data also confirm that the state possesses the largest acreage of seagrass along the east coast of the United States, around 100,000 acres, the overall extent of seagrass meadows in the Albemarle-Pamlico estuary decreased by 5,686 acres or 5.6% between 2006 and 2013 despite the availability of suitable habitat for expansion of the resource. Seagrass is declining worldwide; North Carolina is experiencing annual rates of seagrass loss at or below the global average.</w:t>
      </w:r>
      <w:r w:rsidRPr="007B400A">
        <w:rPr>
          <w:rFonts w:asciiTheme="minorHAnsi" w:eastAsia="Cambria" w:hAnsiTheme="minorHAnsi" w:cstheme="majorHAnsi"/>
          <w:color w:val="000000" w:themeColor="text1"/>
        </w:rPr>
        <w:t xml:space="preserve"> </w:t>
      </w:r>
      <w:hyperlink r:id="rId24">
        <w:r w:rsidRPr="007B400A">
          <w:rPr>
            <w:rStyle w:val="Hyperlink"/>
            <w:rFonts w:asciiTheme="minorHAnsi" w:eastAsia="Cambria" w:hAnsiTheme="minorHAnsi" w:cstheme="majorHAnsi"/>
          </w:rPr>
          <w:t>Learn more.</w:t>
        </w:r>
      </w:hyperlink>
    </w:p>
    <w:p w14:paraId="40A98E17" w14:textId="77777777" w:rsidR="00420516" w:rsidRPr="007B400A" w:rsidRDefault="00420516" w:rsidP="00420516">
      <w:pPr>
        <w:pStyle w:val="ListParagraph"/>
        <w:jc w:val="both"/>
        <w:rPr>
          <w:rFonts w:asciiTheme="minorHAnsi" w:eastAsia="Cambria" w:hAnsiTheme="minorHAnsi" w:cstheme="majorHAnsi"/>
          <w:b/>
          <w:color w:val="000000" w:themeColor="text1"/>
        </w:rPr>
      </w:pPr>
    </w:p>
    <w:p w14:paraId="23EDB3DC" w14:textId="6B99E27A" w:rsidR="007B400A" w:rsidRPr="007B400A" w:rsidRDefault="007B400A" w:rsidP="007B400A">
      <w:pPr>
        <w:jc w:val="both"/>
        <w:rPr>
          <w:rFonts w:asciiTheme="majorHAnsi" w:eastAsia="Cambria" w:hAnsiTheme="majorHAnsi" w:cstheme="majorHAnsi"/>
          <w:b/>
          <w:color w:val="000000" w:themeColor="text1"/>
          <w:sz w:val="28"/>
          <w:szCs w:val="28"/>
        </w:rPr>
      </w:pPr>
      <w:r w:rsidRPr="007B400A">
        <w:rPr>
          <w:rFonts w:asciiTheme="majorHAnsi" w:eastAsia="Cambria" w:hAnsiTheme="majorHAnsi" w:cstheme="majorHAnsi"/>
          <w:b/>
          <w:bCs/>
          <w:color w:val="000000" w:themeColor="text1"/>
          <w:sz w:val="28"/>
          <w:szCs w:val="28"/>
        </w:rPr>
        <w:t>SAV Map Data Collection</w:t>
      </w:r>
    </w:p>
    <w:p w14:paraId="76817425" w14:textId="010D6A6B" w:rsidR="00232EDF" w:rsidRPr="007B400A" w:rsidRDefault="00B8086A" w:rsidP="007B400A">
      <w:pPr>
        <w:jc w:val="both"/>
        <w:rPr>
          <w:rStyle w:val="Hyperlink"/>
          <w:rFonts w:asciiTheme="minorHAnsi" w:eastAsia="Cambria" w:hAnsiTheme="minorHAnsi" w:cstheme="majorBidi"/>
          <w:b/>
          <w:bCs/>
          <w:color w:val="000000" w:themeColor="text1"/>
          <w:u w:val="none"/>
        </w:rPr>
      </w:pPr>
      <w:r w:rsidRPr="007B400A">
        <w:rPr>
          <w:rFonts w:asciiTheme="minorHAnsi" w:eastAsia="Cambria" w:hAnsiTheme="minorHAnsi" w:cstheme="majorBidi"/>
          <w:color w:val="000000" w:themeColor="text1"/>
        </w:rPr>
        <w:t>In 20</w:t>
      </w:r>
      <w:r w:rsidR="005E2F42" w:rsidRPr="007B400A">
        <w:rPr>
          <w:rFonts w:asciiTheme="minorHAnsi" w:eastAsia="Cambria" w:hAnsiTheme="minorHAnsi" w:cstheme="majorBidi"/>
          <w:color w:val="000000" w:themeColor="text1"/>
        </w:rPr>
        <w:t>20</w:t>
      </w:r>
      <w:r w:rsidRPr="007B400A">
        <w:rPr>
          <w:rFonts w:asciiTheme="minorHAnsi" w:eastAsia="Cambria" w:hAnsiTheme="minorHAnsi" w:cstheme="majorBidi"/>
          <w:color w:val="000000" w:themeColor="text1"/>
        </w:rPr>
        <w:t>,</w:t>
      </w:r>
      <w:r w:rsidRPr="007B400A">
        <w:rPr>
          <w:rFonts w:asciiTheme="minorHAnsi" w:eastAsia="Cambria" w:hAnsiTheme="minorHAnsi" w:cstheme="majorBidi"/>
          <w:b/>
          <w:bCs/>
          <w:color w:val="000000" w:themeColor="text1"/>
        </w:rPr>
        <w:t xml:space="preserve"> </w:t>
      </w:r>
      <w:r w:rsidR="00232EDF" w:rsidRPr="007B400A">
        <w:rPr>
          <w:rFonts w:asciiTheme="minorHAnsi" w:eastAsia="Cambria" w:hAnsiTheme="minorHAnsi" w:cstheme="majorBidi"/>
          <w:color w:val="000000" w:themeColor="text1"/>
        </w:rPr>
        <w:t xml:space="preserve">APNEP coordinated with the N.C. Department of Transportation </w:t>
      </w:r>
      <w:r w:rsidR="00A63427" w:rsidRPr="007B400A">
        <w:rPr>
          <w:rFonts w:asciiTheme="minorHAnsi" w:eastAsia="Cambria" w:hAnsiTheme="minorHAnsi" w:cstheme="majorBidi"/>
          <w:color w:val="000000" w:themeColor="text1"/>
        </w:rPr>
        <w:t xml:space="preserve">and the N.C. Division of Marine Fisheries </w:t>
      </w:r>
      <w:r w:rsidR="00232EDF" w:rsidRPr="007B400A">
        <w:rPr>
          <w:rFonts w:asciiTheme="minorHAnsi" w:eastAsia="Cambria" w:hAnsiTheme="minorHAnsi" w:cstheme="majorBidi"/>
          <w:color w:val="000000" w:themeColor="text1"/>
        </w:rPr>
        <w:t xml:space="preserve">to gather data via aerial imagery and boat-based </w:t>
      </w:r>
      <w:r w:rsidR="008667EE">
        <w:rPr>
          <w:rFonts w:asciiTheme="minorHAnsi" w:eastAsia="Cambria" w:hAnsiTheme="minorHAnsi" w:cstheme="majorBidi"/>
          <w:color w:val="000000" w:themeColor="text1"/>
        </w:rPr>
        <w:t>field verification</w:t>
      </w:r>
      <w:r w:rsidR="000C46D2" w:rsidRPr="007B400A">
        <w:rPr>
          <w:rFonts w:asciiTheme="minorHAnsi" w:eastAsia="Cambria" w:hAnsiTheme="minorHAnsi" w:cstheme="majorBidi"/>
          <w:color w:val="000000" w:themeColor="text1"/>
        </w:rPr>
        <w:t xml:space="preserve"> </w:t>
      </w:r>
      <w:r w:rsidR="00A63427" w:rsidRPr="007B400A">
        <w:rPr>
          <w:rFonts w:asciiTheme="minorHAnsi" w:eastAsia="Cambria" w:hAnsiTheme="minorHAnsi" w:cstheme="majorBidi"/>
          <w:color w:val="000000" w:themeColor="text1"/>
        </w:rPr>
        <w:t xml:space="preserve">respectively </w:t>
      </w:r>
      <w:r w:rsidR="00232EDF" w:rsidRPr="007B400A">
        <w:rPr>
          <w:rFonts w:asciiTheme="minorHAnsi" w:eastAsia="Cambria" w:hAnsiTheme="minorHAnsi" w:cstheme="majorBidi"/>
          <w:color w:val="000000" w:themeColor="text1"/>
        </w:rPr>
        <w:t xml:space="preserve">for a third SAV map. </w:t>
      </w:r>
      <w:hyperlink r:id="rId25">
        <w:r w:rsidR="00232EDF" w:rsidRPr="007B400A">
          <w:rPr>
            <w:rStyle w:val="Hyperlink"/>
            <w:rFonts w:asciiTheme="minorHAnsi" w:eastAsia="Cambria" w:hAnsiTheme="minorHAnsi" w:cstheme="majorBidi"/>
          </w:rPr>
          <w:t>Learn more.</w:t>
        </w:r>
      </w:hyperlink>
    </w:p>
    <w:p w14:paraId="63426BF5" w14:textId="06348C52" w:rsidR="007D7083" w:rsidRDefault="007D7083" w:rsidP="00232EDF">
      <w:pPr>
        <w:jc w:val="both"/>
        <w:rPr>
          <w:rFonts w:asciiTheme="majorHAnsi" w:eastAsia="Cambria" w:hAnsiTheme="majorHAnsi" w:cstheme="majorHAnsi"/>
          <w:b/>
          <w:color w:val="000000" w:themeColor="text1"/>
        </w:rPr>
      </w:pPr>
    </w:p>
    <w:p w14:paraId="464003EB" w14:textId="4DD4F8CF" w:rsidR="007D7083" w:rsidRPr="00812880" w:rsidRDefault="007D7083" w:rsidP="007D7083">
      <w:pPr>
        <w:jc w:val="both"/>
        <w:rPr>
          <w:rFonts w:asciiTheme="majorHAnsi" w:eastAsia="Cambria" w:hAnsiTheme="majorHAnsi" w:cstheme="majorHAnsi"/>
          <w:b/>
          <w:color w:val="000000" w:themeColor="text1"/>
          <w:sz w:val="32"/>
          <w:szCs w:val="32"/>
        </w:rPr>
      </w:pPr>
      <w:r>
        <w:rPr>
          <w:rFonts w:asciiTheme="majorHAnsi" w:eastAsia="Cambria" w:hAnsiTheme="majorHAnsi" w:cstheme="majorHAnsi"/>
          <w:b/>
          <w:color w:val="214293"/>
          <w:sz w:val="32"/>
          <w:szCs w:val="32"/>
        </w:rPr>
        <w:t>Water Quality</w:t>
      </w:r>
    </w:p>
    <w:p w14:paraId="20E337DF" w14:textId="77777777" w:rsidR="007D7083" w:rsidRPr="00812880" w:rsidRDefault="007D7083" w:rsidP="007D7083">
      <w:pPr>
        <w:jc w:val="both"/>
        <w:rPr>
          <w:rFonts w:asciiTheme="majorHAnsi" w:eastAsia="Cambria" w:hAnsiTheme="majorHAnsi" w:cstheme="majorHAnsi"/>
          <w:b/>
          <w:color w:val="000000" w:themeColor="text1"/>
          <w:sz w:val="6"/>
          <w:szCs w:val="6"/>
        </w:rPr>
      </w:pPr>
    </w:p>
    <w:p w14:paraId="14012FDA" w14:textId="77777777" w:rsidR="00CE275C" w:rsidRPr="00824DFB" w:rsidRDefault="00CE275C" w:rsidP="00CE275C">
      <w:pPr>
        <w:pBdr>
          <w:top w:val="nil"/>
          <w:left w:val="nil"/>
          <w:bottom w:val="nil"/>
          <w:right w:val="nil"/>
          <w:between w:val="nil"/>
        </w:pBdr>
        <w:jc w:val="both"/>
        <w:rPr>
          <w:rFonts w:asciiTheme="majorHAnsi" w:hAnsiTheme="majorHAnsi" w:cstheme="majorHAnsi"/>
          <w:b/>
          <w:color w:val="000000" w:themeColor="text1"/>
          <w:sz w:val="28"/>
          <w:szCs w:val="28"/>
        </w:rPr>
      </w:pPr>
      <w:r>
        <w:rPr>
          <w:rFonts w:asciiTheme="majorHAnsi" w:hAnsiTheme="majorHAnsi" w:cstheme="majorHAnsi"/>
          <w:b/>
          <w:color w:val="000000" w:themeColor="text1"/>
          <w:sz w:val="28"/>
          <w:szCs w:val="28"/>
        </w:rPr>
        <w:t>Research Study to Develop Chlorophyll-</w:t>
      </w:r>
      <w:r w:rsidRPr="00824DFB">
        <w:rPr>
          <w:rFonts w:asciiTheme="majorHAnsi" w:hAnsiTheme="majorHAnsi" w:cstheme="majorHAnsi"/>
          <w:b/>
          <w:i/>
          <w:iCs/>
          <w:color w:val="000000" w:themeColor="text1"/>
          <w:sz w:val="28"/>
          <w:szCs w:val="28"/>
        </w:rPr>
        <w:t>a</w:t>
      </w:r>
      <w:r>
        <w:rPr>
          <w:rFonts w:asciiTheme="majorHAnsi" w:hAnsiTheme="majorHAnsi" w:cstheme="majorHAnsi"/>
          <w:b/>
          <w:color w:val="000000" w:themeColor="text1"/>
          <w:sz w:val="28"/>
          <w:szCs w:val="28"/>
        </w:rPr>
        <w:t xml:space="preserve"> Standards for SAV Protection</w:t>
      </w:r>
    </w:p>
    <w:p w14:paraId="0C957D4A" w14:textId="490029D0" w:rsidR="00CE275C" w:rsidRPr="00824DFB" w:rsidRDefault="00461E46" w:rsidP="007498B8">
      <w:pPr>
        <w:jc w:val="both"/>
        <w:rPr>
          <w:rFonts w:asciiTheme="minorHAnsi" w:hAnsiTheme="minorHAnsi"/>
        </w:rPr>
      </w:pPr>
      <w:r w:rsidRPr="007498B8">
        <w:rPr>
          <w:rFonts w:asciiTheme="minorHAnsi" w:hAnsiTheme="minorHAnsi"/>
        </w:rPr>
        <w:t>To</w:t>
      </w:r>
      <w:r w:rsidR="00CE275C" w:rsidRPr="007498B8">
        <w:rPr>
          <w:rFonts w:asciiTheme="minorHAnsi" w:hAnsiTheme="minorHAnsi"/>
        </w:rPr>
        <w:t xml:space="preserve"> set SAV protection and restoration goals for the Albemarle-Pamlico Estuarine System and make the connection to needed nutrient and sediment load reductions, quantitative linkages between chlorophyll-</w:t>
      </w:r>
      <w:r w:rsidR="00CE275C" w:rsidRPr="007498B8">
        <w:rPr>
          <w:rFonts w:asciiTheme="minorHAnsi" w:hAnsiTheme="minorHAnsi"/>
          <w:i/>
          <w:iCs/>
        </w:rPr>
        <w:t>a</w:t>
      </w:r>
      <w:r w:rsidR="00CE275C" w:rsidRPr="007498B8">
        <w:rPr>
          <w:rFonts w:asciiTheme="minorHAnsi" w:hAnsiTheme="minorHAnsi"/>
        </w:rPr>
        <w:t xml:space="preserve"> concentrations and SAV light requirements are needed.  </w:t>
      </w:r>
      <w:r w:rsidR="41D72E25" w:rsidRPr="007498B8">
        <w:rPr>
          <w:rFonts w:asciiTheme="minorHAnsi" w:hAnsiTheme="minorHAnsi"/>
        </w:rPr>
        <w:t xml:space="preserve">APNEP has contracted with </w:t>
      </w:r>
      <w:r w:rsidR="00CE275C" w:rsidRPr="007498B8">
        <w:rPr>
          <w:rFonts w:asciiTheme="minorHAnsi" w:hAnsiTheme="minorHAnsi"/>
        </w:rPr>
        <w:t xml:space="preserve">the UNC Institute for Marine Sciences </w:t>
      </w:r>
      <w:r w:rsidR="661728B1" w:rsidRPr="007498B8">
        <w:rPr>
          <w:rFonts w:asciiTheme="minorHAnsi" w:hAnsiTheme="minorHAnsi"/>
        </w:rPr>
        <w:t>to</w:t>
      </w:r>
      <w:r w:rsidR="00CE275C" w:rsidRPr="007498B8">
        <w:rPr>
          <w:rFonts w:asciiTheme="minorHAnsi" w:hAnsiTheme="minorHAnsi"/>
        </w:rPr>
        <w:t xml:space="preserve"> develop recommendations for scientifically defensible chlorophyll-</w:t>
      </w:r>
      <w:r w:rsidR="00CE275C" w:rsidRPr="007498B8">
        <w:rPr>
          <w:rFonts w:asciiTheme="minorHAnsi" w:hAnsiTheme="minorHAnsi"/>
          <w:i/>
          <w:iCs/>
        </w:rPr>
        <w:t>a</w:t>
      </w:r>
      <w:r w:rsidR="00CE275C" w:rsidRPr="007498B8">
        <w:rPr>
          <w:rFonts w:asciiTheme="minorHAnsi" w:hAnsiTheme="minorHAnsi"/>
        </w:rPr>
        <w:t xml:space="preserve"> standards that are protective of SAV in high- and low-salinity zones. </w:t>
      </w:r>
      <w:r w:rsidR="0013562B">
        <w:rPr>
          <w:rFonts w:asciiTheme="minorHAnsi" w:hAnsiTheme="minorHAnsi"/>
        </w:rPr>
        <w:t>A</w:t>
      </w:r>
      <w:r w:rsidR="3AF91193" w:rsidRPr="007498B8">
        <w:rPr>
          <w:rFonts w:asciiTheme="minorHAnsi" w:hAnsiTheme="minorHAnsi"/>
        </w:rPr>
        <w:t xml:space="preserve"> </w:t>
      </w:r>
      <w:r w:rsidR="1F3AEDA2" w:rsidRPr="007498B8">
        <w:rPr>
          <w:rFonts w:asciiTheme="minorHAnsi" w:hAnsiTheme="minorHAnsi"/>
        </w:rPr>
        <w:t xml:space="preserve">draft </w:t>
      </w:r>
      <w:r w:rsidR="3AF91193" w:rsidRPr="007498B8">
        <w:rPr>
          <w:rFonts w:asciiTheme="minorHAnsi" w:hAnsiTheme="minorHAnsi"/>
        </w:rPr>
        <w:t>final report is now under review by select APNEP staff and STAC members.</w:t>
      </w:r>
    </w:p>
    <w:p w14:paraId="4FD6AF08" w14:textId="77777777" w:rsidR="007D7083" w:rsidRDefault="007D7083" w:rsidP="007D7083">
      <w:pPr>
        <w:pStyle w:val="ListParagraph"/>
        <w:jc w:val="both"/>
        <w:rPr>
          <w:rFonts w:asciiTheme="majorHAnsi" w:eastAsia="Cambria" w:hAnsiTheme="majorHAnsi" w:cstheme="majorHAnsi"/>
          <w:b/>
          <w:color w:val="000000" w:themeColor="text1"/>
        </w:rPr>
      </w:pPr>
    </w:p>
    <w:p w14:paraId="058B39BD" w14:textId="6F52F450" w:rsidR="007D7083" w:rsidRPr="00812880" w:rsidRDefault="007D7083" w:rsidP="007498B8">
      <w:pPr>
        <w:jc w:val="both"/>
        <w:rPr>
          <w:rFonts w:asciiTheme="majorHAnsi" w:eastAsia="Cambria" w:hAnsiTheme="majorHAnsi" w:cstheme="majorBidi"/>
          <w:b/>
          <w:bCs/>
          <w:color w:val="000000" w:themeColor="text1"/>
          <w:sz w:val="28"/>
          <w:szCs w:val="28"/>
        </w:rPr>
      </w:pPr>
      <w:r w:rsidRPr="007498B8">
        <w:rPr>
          <w:rFonts w:asciiTheme="majorHAnsi" w:eastAsia="Cambria" w:hAnsiTheme="majorHAnsi" w:cstheme="majorBidi"/>
          <w:b/>
          <w:bCs/>
          <w:color w:val="000000" w:themeColor="text1"/>
          <w:sz w:val="28"/>
          <w:szCs w:val="28"/>
        </w:rPr>
        <w:t>N</w:t>
      </w:r>
      <w:r w:rsidR="00F3113F">
        <w:rPr>
          <w:rFonts w:asciiTheme="majorHAnsi" w:eastAsia="Cambria" w:hAnsiTheme="majorHAnsi" w:cstheme="majorBidi"/>
          <w:b/>
          <w:bCs/>
          <w:color w:val="000000" w:themeColor="text1"/>
          <w:sz w:val="28"/>
          <w:szCs w:val="28"/>
        </w:rPr>
        <w:t>.</w:t>
      </w:r>
      <w:r w:rsidRPr="007498B8">
        <w:rPr>
          <w:rFonts w:asciiTheme="majorHAnsi" w:eastAsia="Cambria" w:hAnsiTheme="majorHAnsi" w:cstheme="majorBidi"/>
          <w:b/>
          <w:bCs/>
          <w:color w:val="000000" w:themeColor="text1"/>
          <w:sz w:val="28"/>
          <w:szCs w:val="28"/>
        </w:rPr>
        <w:t>C</w:t>
      </w:r>
      <w:r w:rsidR="00F3113F">
        <w:rPr>
          <w:rFonts w:asciiTheme="majorHAnsi" w:eastAsia="Cambria" w:hAnsiTheme="majorHAnsi" w:cstheme="majorBidi"/>
          <w:b/>
          <w:bCs/>
          <w:color w:val="000000" w:themeColor="text1"/>
          <w:sz w:val="28"/>
          <w:szCs w:val="28"/>
        </w:rPr>
        <w:t>.</w:t>
      </w:r>
      <w:r w:rsidRPr="007498B8">
        <w:rPr>
          <w:rFonts w:asciiTheme="majorHAnsi" w:eastAsia="Cambria" w:hAnsiTheme="majorHAnsi" w:cstheme="majorBidi"/>
          <w:b/>
          <w:bCs/>
          <w:color w:val="000000" w:themeColor="text1"/>
          <w:sz w:val="28"/>
          <w:szCs w:val="28"/>
        </w:rPr>
        <w:t xml:space="preserve"> Nutrient Criteria Development Plan</w:t>
      </w:r>
      <w:r w:rsidR="00CE275C" w:rsidRPr="007498B8">
        <w:rPr>
          <w:rFonts w:asciiTheme="majorHAnsi" w:eastAsia="Cambria" w:hAnsiTheme="majorHAnsi" w:cstheme="majorBidi"/>
          <w:b/>
          <w:bCs/>
          <w:color w:val="000000" w:themeColor="text1"/>
          <w:sz w:val="28"/>
          <w:szCs w:val="28"/>
        </w:rPr>
        <w:t xml:space="preserve"> Support</w:t>
      </w:r>
    </w:p>
    <w:p w14:paraId="7316996F" w14:textId="35AAEA11" w:rsidR="00B475EB" w:rsidRDefault="007D7083" w:rsidP="007498B8">
      <w:pPr>
        <w:jc w:val="both"/>
        <w:rPr>
          <w:rFonts w:asciiTheme="minorHAnsi" w:hAnsiTheme="minorHAnsi"/>
          <w:color w:val="000000" w:themeColor="text1"/>
        </w:rPr>
        <w:sectPr w:rsidR="00B475EB" w:rsidSect="00AB3855">
          <w:headerReference w:type="default" r:id="rId26"/>
          <w:headerReference w:type="first" r:id="rId27"/>
          <w:type w:val="continuous"/>
          <w:pgSz w:w="12240" w:h="15840"/>
          <w:pgMar w:top="1440" w:right="1080" w:bottom="1440" w:left="1080" w:header="720" w:footer="720" w:gutter="0"/>
          <w:cols w:space="720"/>
        </w:sectPr>
      </w:pPr>
      <w:r w:rsidRPr="007498B8">
        <w:rPr>
          <w:rFonts w:asciiTheme="minorHAnsi" w:hAnsiTheme="minorHAnsi"/>
          <w:color w:val="000000" w:themeColor="text1"/>
        </w:rPr>
        <w:t>APNEP</w:t>
      </w:r>
      <w:r w:rsidR="2FC9BD43" w:rsidRPr="007498B8">
        <w:rPr>
          <w:rFonts w:asciiTheme="minorHAnsi" w:hAnsiTheme="minorHAnsi"/>
          <w:color w:val="000000" w:themeColor="text1"/>
        </w:rPr>
        <w:t xml:space="preserve"> staff </w:t>
      </w:r>
      <w:r w:rsidR="005C30C0" w:rsidRPr="007498B8">
        <w:rPr>
          <w:rFonts w:asciiTheme="minorHAnsi" w:hAnsiTheme="minorHAnsi"/>
          <w:color w:val="000000" w:themeColor="text1"/>
        </w:rPr>
        <w:t>are</w:t>
      </w:r>
      <w:r w:rsidR="2FC9BD43" w:rsidRPr="007498B8">
        <w:rPr>
          <w:rFonts w:asciiTheme="minorHAnsi" w:hAnsiTheme="minorHAnsi"/>
          <w:color w:val="000000" w:themeColor="text1"/>
        </w:rPr>
        <w:t xml:space="preserve"> active in the </w:t>
      </w:r>
      <w:r w:rsidR="007B400A" w:rsidRPr="007B400A">
        <w:rPr>
          <w:rFonts w:asciiTheme="minorHAnsi" w:hAnsiTheme="minorHAnsi"/>
          <w:color w:val="000000" w:themeColor="text1"/>
        </w:rPr>
        <w:t>N.C. Nutrient Criteria Development Plan</w:t>
      </w:r>
      <w:r w:rsidR="2FC9BD43" w:rsidRPr="007498B8">
        <w:rPr>
          <w:rFonts w:asciiTheme="minorHAnsi" w:hAnsiTheme="minorHAnsi"/>
          <w:color w:val="000000" w:themeColor="text1"/>
        </w:rPr>
        <w:t xml:space="preserve"> p</w:t>
      </w:r>
      <w:r w:rsidR="0F140165" w:rsidRPr="007498B8">
        <w:rPr>
          <w:rFonts w:asciiTheme="minorHAnsi" w:hAnsiTheme="minorHAnsi"/>
          <w:color w:val="000000" w:themeColor="text1"/>
        </w:rPr>
        <w:t>rocess</w:t>
      </w:r>
      <w:r w:rsidR="2FC9BD43" w:rsidRPr="007498B8">
        <w:rPr>
          <w:rFonts w:asciiTheme="minorHAnsi" w:hAnsiTheme="minorHAnsi"/>
          <w:color w:val="000000" w:themeColor="text1"/>
        </w:rPr>
        <w:t xml:space="preserve"> for the Albemarle Sound and Chowan River.  Staff assist</w:t>
      </w:r>
      <w:r w:rsidR="007B400A">
        <w:rPr>
          <w:rFonts w:asciiTheme="minorHAnsi" w:hAnsiTheme="minorHAnsi"/>
          <w:color w:val="000000" w:themeColor="text1"/>
        </w:rPr>
        <w:t>ed</w:t>
      </w:r>
      <w:r w:rsidR="2FC9BD43" w:rsidRPr="007498B8">
        <w:rPr>
          <w:rFonts w:asciiTheme="minorHAnsi" w:hAnsiTheme="minorHAnsi"/>
          <w:color w:val="000000" w:themeColor="text1"/>
        </w:rPr>
        <w:t xml:space="preserve"> </w:t>
      </w:r>
      <w:r w:rsidR="1CDC5B9C" w:rsidRPr="007498B8">
        <w:rPr>
          <w:rFonts w:asciiTheme="minorHAnsi" w:hAnsiTheme="minorHAnsi"/>
          <w:color w:val="000000" w:themeColor="text1"/>
        </w:rPr>
        <w:t>the N.C. Division of Water Resources</w:t>
      </w:r>
      <w:r w:rsidR="2FC9BD43" w:rsidRPr="007498B8">
        <w:rPr>
          <w:rFonts w:asciiTheme="minorHAnsi" w:hAnsiTheme="minorHAnsi"/>
          <w:color w:val="000000" w:themeColor="text1"/>
        </w:rPr>
        <w:t xml:space="preserve"> with </w:t>
      </w:r>
      <w:r w:rsidR="003A3A3F">
        <w:rPr>
          <w:rFonts w:asciiTheme="minorHAnsi" w:hAnsiTheme="minorHAnsi"/>
          <w:color w:val="000000" w:themeColor="text1"/>
        </w:rPr>
        <w:t xml:space="preserve">gaining </w:t>
      </w:r>
      <w:r w:rsidR="2FC9BD43" w:rsidRPr="007498B8">
        <w:rPr>
          <w:rFonts w:asciiTheme="minorHAnsi" w:hAnsiTheme="minorHAnsi"/>
          <w:color w:val="000000" w:themeColor="text1"/>
        </w:rPr>
        <w:t>a complete understanding of the system</w:t>
      </w:r>
      <w:r w:rsidR="003A3A3F">
        <w:rPr>
          <w:rFonts w:asciiTheme="minorHAnsi" w:hAnsiTheme="minorHAnsi"/>
          <w:color w:val="000000" w:themeColor="text1"/>
        </w:rPr>
        <w:t xml:space="preserve"> and </w:t>
      </w:r>
      <w:r w:rsidR="4F1BA825" w:rsidRPr="007498B8">
        <w:rPr>
          <w:rFonts w:asciiTheme="minorHAnsi" w:hAnsiTheme="minorHAnsi"/>
          <w:color w:val="000000" w:themeColor="text1"/>
        </w:rPr>
        <w:t>made</w:t>
      </w:r>
      <w:r w:rsidR="058F8BC4" w:rsidRPr="007498B8">
        <w:rPr>
          <w:rFonts w:asciiTheme="minorHAnsi" w:hAnsiTheme="minorHAnsi"/>
          <w:color w:val="000000" w:themeColor="text1"/>
        </w:rPr>
        <w:t xml:space="preserve"> recommendations for the</w:t>
      </w:r>
      <w:r w:rsidR="4F1BA825" w:rsidRPr="007498B8">
        <w:rPr>
          <w:rFonts w:asciiTheme="minorHAnsi" w:hAnsiTheme="minorHAnsi"/>
          <w:color w:val="000000" w:themeColor="text1"/>
        </w:rPr>
        <w:t xml:space="preserve"> Scientific Advisory Council members </w:t>
      </w:r>
      <w:r w:rsidR="003A3A3F">
        <w:rPr>
          <w:rFonts w:asciiTheme="minorHAnsi" w:hAnsiTheme="minorHAnsi"/>
          <w:color w:val="000000" w:themeColor="text1"/>
        </w:rPr>
        <w:t>who</w:t>
      </w:r>
      <w:r w:rsidR="4F1BA825" w:rsidRPr="007498B8">
        <w:rPr>
          <w:rFonts w:asciiTheme="minorHAnsi" w:hAnsiTheme="minorHAnsi"/>
          <w:color w:val="000000" w:themeColor="text1"/>
        </w:rPr>
        <w:t xml:space="preserve"> are experts in high</w:t>
      </w:r>
      <w:r w:rsidR="389FDCDB" w:rsidRPr="007498B8">
        <w:rPr>
          <w:rFonts w:asciiTheme="minorHAnsi" w:hAnsiTheme="minorHAnsi"/>
          <w:color w:val="000000" w:themeColor="text1"/>
        </w:rPr>
        <w:t>-</w:t>
      </w:r>
      <w:r w:rsidR="4F1BA825" w:rsidRPr="007498B8">
        <w:rPr>
          <w:rFonts w:asciiTheme="minorHAnsi" w:hAnsiTheme="minorHAnsi"/>
          <w:color w:val="000000" w:themeColor="text1"/>
        </w:rPr>
        <w:t xml:space="preserve"> and low</w:t>
      </w:r>
      <w:r w:rsidR="215FCDB3" w:rsidRPr="007498B8">
        <w:rPr>
          <w:rFonts w:asciiTheme="minorHAnsi" w:hAnsiTheme="minorHAnsi"/>
          <w:color w:val="000000" w:themeColor="text1"/>
        </w:rPr>
        <w:t>-</w:t>
      </w:r>
      <w:r w:rsidR="4F1BA825" w:rsidRPr="007498B8">
        <w:rPr>
          <w:rFonts w:asciiTheme="minorHAnsi" w:hAnsiTheme="minorHAnsi"/>
          <w:color w:val="000000" w:themeColor="text1"/>
        </w:rPr>
        <w:t xml:space="preserve">salinity </w:t>
      </w:r>
      <w:r w:rsidR="4E22A826" w:rsidRPr="007498B8">
        <w:rPr>
          <w:rFonts w:asciiTheme="minorHAnsi" w:hAnsiTheme="minorHAnsi"/>
          <w:color w:val="000000" w:themeColor="text1"/>
        </w:rPr>
        <w:t>SAV</w:t>
      </w:r>
      <w:r w:rsidR="4E2FDDB7" w:rsidRPr="007498B8">
        <w:rPr>
          <w:rFonts w:asciiTheme="minorHAnsi" w:hAnsiTheme="minorHAnsi"/>
          <w:color w:val="000000" w:themeColor="text1"/>
        </w:rPr>
        <w:t xml:space="preserve">.  Submerged Aquatic Vegetation has been selected as a health indicator for the </w:t>
      </w:r>
      <w:r w:rsidR="70E70774" w:rsidRPr="007498B8">
        <w:rPr>
          <w:rFonts w:asciiTheme="minorHAnsi" w:hAnsiTheme="minorHAnsi"/>
          <w:color w:val="000000" w:themeColor="text1"/>
        </w:rPr>
        <w:t xml:space="preserve">Albemarle </w:t>
      </w:r>
      <w:r w:rsidR="4E2FDDB7" w:rsidRPr="007498B8">
        <w:rPr>
          <w:rFonts w:asciiTheme="minorHAnsi" w:hAnsiTheme="minorHAnsi"/>
          <w:color w:val="000000" w:themeColor="text1"/>
        </w:rPr>
        <w:t>Sound and Chowan River.</w:t>
      </w:r>
      <w:r w:rsidR="00F10C03">
        <w:rPr>
          <w:rFonts w:asciiTheme="minorHAnsi" w:hAnsiTheme="minorHAnsi"/>
          <w:color w:val="000000" w:themeColor="text1"/>
        </w:rPr>
        <w:t xml:space="preserve">  </w:t>
      </w:r>
      <w:r w:rsidR="484D7975" w:rsidRPr="007498B8">
        <w:rPr>
          <w:rFonts w:asciiTheme="minorHAnsi" w:hAnsiTheme="minorHAnsi"/>
          <w:color w:val="000000" w:themeColor="text1"/>
        </w:rPr>
        <w:t xml:space="preserve">APNEP staff </w:t>
      </w:r>
      <w:r w:rsidR="00F3113F">
        <w:rPr>
          <w:rFonts w:asciiTheme="minorHAnsi" w:hAnsiTheme="minorHAnsi"/>
          <w:color w:val="000000" w:themeColor="text1"/>
        </w:rPr>
        <w:t>plan</w:t>
      </w:r>
      <w:r w:rsidR="484D7975" w:rsidRPr="007498B8">
        <w:rPr>
          <w:rFonts w:asciiTheme="minorHAnsi" w:hAnsiTheme="minorHAnsi"/>
          <w:color w:val="000000" w:themeColor="text1"/>
        </w:rPr>
        <w:t xml:space="preserve"> </w:t>
      </w:r>
      <w:r w:rsidR="003A3A3F">
        <w:rPr>
          <w:rFonts w:asciiTheme="minorHAnsi" w:hAnsiTheme="minorHAnsi"/>
          <w:color w:val="000000" w:themeColor="text1"/>
        </w:rPr>
        <w:t xml:space="preserve">to </w:t>
      </w:r>
      <w:r w:rsidR="484D7975" w:rsidRPr="007498B8">
        <w:rPr>
          <w:rFonts w:asciiTheme="minorHAnsi" w:hAnsiTheme="minorHAnsi"/>
          <w:color w:val="000000" w:themeColor="text1"/>
        </w:rPr>
        <w:t xml:space="preserve">continue to be active and participate in the development of nutrient criteria in the </w:t>
      </w:r>
      <w:r w:rsidR="642F4424" w:rsidRPr="007498B8">
        <w:rPr>
          <w:rFonts w:asciiTheme="minorHAnsi" w:hAnsiTheme="minorHAnsi"/>
          <w:color w:val="000000" w:themeColor="text1"/>
        </w:rPr>
        <w:t xml:space="preserve">Albemarle </w:t>
      </w:r>
      <w:r w:rsidR="342B8F9F" w:rsidRPr="007498B8">
        <w:rPr>
          <w:rFonts w:asciiTheme="minorHAnsi" w:hAnsiTheme="minorHAnsi"/>
          <w:color w:val="000000" w:themeColor="text1"/>
        </w:rPr>
        <w:t>Sound</w:t>
      </w:r>
      <w:r w:rsidR="484D7975" w:rsidRPr="007498B8">
        <w:rPr>
          <w:rFonts w:asciiTheme="minorHAnsi" w:hAnsiTheme="minorHAnsi"/>
          <w:color w:val="000000" w:themeColor="text1"/>
        </w:rPr>
        <w:t xml:space="preserve"> </w:t>
      </w:r>
      <w:r w:rsidR="120B1073" w:rsidRPr="007498B8">
        <w:rPr>
          <w:rFonts w:asciiTheme="minorHAnsi" w:hAnsiTheme="minorHAnsi"/>
          <w:color w:val="000000" w:themeColor="text1"/>
        </w:rPr>
        <w:t xml:space="preserve">and Chowan River </w:t>
      </w:r>
      <w:r w:rsidR="484D7975" w:rsidRPr="007498B8">
        <w:rPr>
          <w:rFonts w:asciiTheme="minorHAnsi" w:hAnsiTheme="minorHAnsi"/>
          <w:color w:val="000000" w:themeColor="text1"/>
        </w:rPr>
        <w:t>until recommendations are accepted and approved by US EPA.</w:t>
      </w:r>
    </w:p>
    <w:p w14:paraId="26BBB2AA" w14:textId="77777777" w:rsidR="0028165A" w:rsidRDefault="0028165A" w:rsidP="00232EDF">
      <w:pPr>
        <w:jc w:val="both"/>
        <w:rPr>
          <w:rFonts w:asciiTheme="majorHAnsi" w:eastAsia="Cambria" w:hAnsiTheme="majorHAnsi" w:cstheme="majorHAnsi"/>
          <w:b/>
          <w:color w:val="214293"/>
          <w:sz w:val="32"/>
          <w:szCs w:val="32"/>
        </w:rPr>
        <w:sectPr w:rsidR="0028165A" w:rsidSect="00B475EB">
          <w:headerReference w:type="default" r:id="rId28"/>
          <w:pgSz w:w="12240" w:h="15840"/>
          <w:pgMar w:top="1440" w:right="1080" w:bottom="1440" w:left="1080" w:header="720" w:footer="720" w:gutter="0"/>
          <w:cols w:space="720"/>
        </w:sectPr>
      </w:pPr>
    </w:p>
    <w:p w14:paraId="6A6DDF0E" w14:textId="07FA41D1" w:rsidR="00232EDF" w:rsidRDefault="00232EDF" w:rsidP="00232EDF">
      <w:pPr>
        <w:jc w:val="both"/>
        <w:rPr>
          <w:rFonts w:asciiTheme="majorHAnsi" w:eastAsia="Cambria" w:hAnsiTheme="majorHAnsi" w:cstheme="majorHAnsi"/>
          <w:b/>
          <w:color w:val="214293"/>
          <w:sz w:val="32"/>
          <w:szCs w:val="32"/>
        </w:rPr>
      </w:pPr>
      <w:r w:rsidRPr="00812880">
        <w:rPr>
          <w:rFonts w:asciiTheme="majorHAnsi" w:eastAsia="Cambria" w:hAnsiTheme="majorHAnsi" w:cstheme="majorHAnsi"/>
          <w:b/>
          <w:color w:val="214293"/>
          <w:sz w:val="32"/>
          <w:szCs w:val="32"/>
        </w:rPr>
        <w:t>Communications and Outreach</w:t>
      </w:r>
    </w:p>
    <w:p w14:paraId="3B653070" w14:textId="77777777" w:rsidR="00812880" w:rsidRPr="00812880" w:rsidRDefault="00812880" w:rsidP="00232EDF">
      <w:pPr>
        <w:jc w:val="both"/>
        <w:rPr>
          <w:rFonts w:asciiTheme="majorHAnsi" w:eastAsia="Cambria" w:hAnsiTheme="majorHAnsi" w:cstheme="majorHAnsi"/>
          <w:color w:val="000000" w:themeColor="text1"/>
          <w:sz w:val="6"/>
          <w:szCs w:val="6"/>
        </w:rPr>
      </w:pPr>
    </w:p>
    <w:p w14:paraId="1412FEEB" w14:textId="77777777" w:rsidR="00232EDF" w:rsidRPr="00812880" w:rsidRDefault="00232EDF" w:rsidP="00232EDF">
      <w:pPr>
        <w:jc w:val="both"/>
        <w:rPr>
          <w:rFonts w:asciiTheme="majorHAnsi" w:eastAsia="Cambria" w:hAnsiTheme="majorHAnsi" w:cstheme="majorHAnsi"/>
          <w:b/>
          <w:color w:val="000000" w:themeColor="text1"/>
          <w:sz w:val="28"/>
          <w:szCs w:val="28"/>
        </w:rPr>
      </w:pPr>
      <w:r w:rsidRPr="00812880">
        <w:rPr>
          <w:rFonts w:asciiTheme="majorHAnsi" w:eastAsia="Cambria" w:hAnsiTheme="majorHAnsi" w:cstheme="majorHAnsi"/>
          <w:b/>
          <w:color w:val="000000" w:themeColor="text1"/>
          <w:sz w:val="28"/>
          <w:szCs w:val="28"/>
        </w:rPr>
        <w:t>Submerged Aquatic Vegetation Communications</w:t>
      </w:r>
    </w:p>
    <w:p w14:paraId="24F981F7" w14:textId="50BE309A" w:rsidR="00ED6567" w:rsidRPr="0041731F" w:rsidRDefault="00232EDF" w:rsidP="0041731F">
      <w:pPr>
        <w:pStyle w:val="ListParagraph"/>
        <w:numPr>
          <w:ilvl w:val="0"/>
          <w:numId w:val="31"/>
        </w:numPr>
        <w:jc w:val="both"/>
        <w:rPr>
          <w:rFonts w:asciiTheme="minorHAnsi" w:eastAsia="Cambria" w:hAnsiTheme="minorHAnsi" w:cstheme="majorHAnsi"/>
          <w:b/>
          <w:color w:val="000000" w:themeColor="text1"/>
          <w:sz w:val="16"/>
          <w:szCs w:val="16"/>
        </w:rPr>
      </w:pPr>
      <w:r w:rsidRPr="007498B8">
        <w:rPr>
          <w:rFonts w:asciiTheme="minorHAnsi" w:eastAsia="Cambria" w:hAnsiTheme="minorHAnsi" w:cstheme="majorBidi"/>
          <w:b/>
          <w:bCs/>
          <w:color w:val="000000" w:themeColor="text1"/>
        </w:rPr>
        <w:t>SAV Economic Valuation:</w:t>
      </w:r>
      <w:r w:rsidRPr="007498B8">
        <w:rPr>
          <w:rFonts w:asciiTheme="minorHAnsi" w:eastAsia="Cambria" w:hAnsiTheme="minorHAnsi" w:cstheme="majorBidi"/>
          <w:color w:val="000000" w:themeColor="text1"/>
        </w:rPr>
        <w:t xml:space="preserve"> </w:t>
      </w:r>
      <w:r w:rsidRPr="007498B8">
        <w:rPr>
          <w:rFonts w:asciiTheme="minorHAnsi" w:hAnsiTheme="minorHAnsi"/>
          <w:color w:val="000000" w:themeColor="text1"/>
        </w:rPr>
        <w:t xml:space="preserve">APNEP contracted with the </w:t>
      </w:r>
      <w:r w:rsidR="00623308" w:rsidRPr="007498B8">
        <w:rPr>
          <w:rFonts w:asciiTheme="minorHAnsi" w:hAnsiTheme="minorHAnsi"/>
          <w:color w:val="000000" w:themeColor="text1"/>
        </w:rPr>
        <w:t>N.C.</w:t>
      </w:r>
      <w:r w:rsidRPr="007498B8">
        <w:rPr>
          <w:rFonts w:asciiTheme="minorHAnsi" w:hAnsiTheme="minorHAnsi"/>
          <w:color w:val="000000" w:themeColor="text1"/>
        </w:rPr>
        <w:t xml:space="preserve"> State University Center for Environmental and Resource Economic Policy (</w:t>
      </w:r>
      <w:proofErr w:type="spellStart"/>
      <w:r w:rsidRPr="007498B8">
        <w:rPr>
          <w:rFonts w:asciiTheme="minorHAnsi" w:hAnsiTheme="minorHAnsi"/>
          <w:color w:val="000000" w:themeColor="text1"/>
        </w:rPr>
        <w:t>CEnREP</w:t>
      </w:r>
      <w:proofErr w:type="spellEnd"/>
      <w:r w:rsidRPr="007498B8">
        <w:rPr>
          <w:rFonts w:asciiTheme="minorHAnsi" w:hAnsiTheme="minorHAnsi"/>
          <w:color w:val="000000" w:themeColor="text1"/>
        </w:rPr>
        <w:t xml:space="preserve">) to fund an analysis of the economic value of </w:t>
      </w:r>
      <w:r w:rsidR="0063759B" w:rsidRPr="007498B8">
        <w:rPr>
          <w:rFonts w:asciiTheme="minorHAnsi" w:hAnsiTheme="minorHAnsi"/>
          <w:color w:val="000000" w:themeColor="text1"/>
        </w:rPr>
        <w:t>SAV</w:t>
      </w:r>
      <w:r w:rsidRPr="007498B8">
        <w:rPr>
          <w:rFonts w:asciiTheme="minorHAnsi" w:hAnsiTheme="minorHAnsi"/>
          <w:color w:val="000000" w:themeColor="text1"/>
        </w:rPr>
        <w:t xml:space="preserve"> in the Albemarle-Pamlico region. </w:t>
      </w:r>
      <w:r w:rsidR="3A74DF71" w:rsidRPr="007498B8">
        <w:rPr>
          <w:rFonts w:asciiTheme="minorHAnsi" w:hAnsiTheme="minorHAnsi"/>
          <w:color w:val="000000" w:themeColor="text1"/>
        </w:rPr>
        <w:t>This contract ended on February 15, 2021</w:t>
      </w:r>
      <w:r w:rsidR="4C3175AF" w:rsidRPr="007498B8">
        <w:rPr>
          <w:rFonts w:asciiTheme="minorHAnsi" w:hAnsiTheme="minorHAnsi"/>
          <w:color w:val="000000" w:themeColor="text1"/>
        </w:rPr>
        <w:t xml:space="preserve"> and a draft final report has been reviewed by </w:t>
      </w:r>
      <w:r w:rsidR="4391AB72" w:rsidRPr="007498B8">
        <w:rPr>
          <w:rFonts w:asciiTheme="minorHAnsi" w:hAnsiTheme="minorHAnsi"/>
          <w:color w:val="000000" w:themeColor="text1"/>
        </w:rPr>
        <w:t xml:space="preserve">the project’s steering committee, along with </w:t>
      </w:r>
      <w:r w:rsidR="4C3175AF" w:rsidRPr="007498B8">
        <w:rPr>
          <w:rFonts w:asciiTheme="minorHAnsi" w:hAnsiTheme="minorHAnsi"/>
          <w:color w:val="000000" w:themeColor="text1"/>
        </w:rPr>
        <w:t>select APNEP staff and STAC members</w:t>
      </w:r>
      <w:r w:rsidR="473ADBDB" w:rsidRPr="007498B8">
        <w:rPr>
          <w:rFonts w:asciiTheme="minorHAnsi" w:hAnsiTheme="minorHAnsi"/>
          <w:color w:val="000000" w:themeColor="text1"/>
        </w:rPr>
        <w:t xml:space="preserve">.  Once the report is revised </w:t>
      </w:r>
      <w:r w:rsidR="4C3175AF" w:rsidRPr="007498B8">
        <w:rPr>
          <w:rFonts w:asciiTheme="minorHAnsi" w:hAnsiTheme="minorHAnsi"/>
          <w:color w:val="000000" w:themeColor="text1"/>
        </w:rPr>
        <w:t>by the project team</w:t>
      </w:r>
      <w:r w:rsidR="78A3CB9A" w:rsidRPr="007498B8">
        <w:rPr>
          <w:rFonts w:asciiTheme="minorHAnsi" w:hAnsiTheme="minorHAnsi"/>
          <w:color w:val="000000" w:themeColor="text1"/>
        </w:rPr>
        <w:t>, the</w:t>
      </w:r>
      <w:r w:rsidRPr="007498B8">
        <w:rPr>
          <w:rFonts w:asciiTheme="minorHAnsi" w:hAnsiTheme="minorHAnsi"/>
          <w:color w:val="000000" w:themeColor="text1"/>
        </w:rPr>
        <w:t xml:space="preserve"> study’s findings will be incorporated into future outreach and communication campaigns about the resource</w:t>
      </w:r>
      <w:r w:rsidR="00812880" w:rsidRPr="007498B8">
        <w:rPr>
          <w:rFonts w:asciiTheme="minorHAnsi" w:hAnsiTheme="minorHAnsi"/>
          <w:color w:val="000000" w:themeColor="text1"/>
        </w:rPr>
        <w:t>.</w:t>
      </w:r>
    </w:p>
    <w:p w14:paraId="661C3FD5" w14:textId="57FED6C4" w:rsidR="00232EDF" w:rsidRPr="00041C97" w:rsidRDefault="00232EDF" w:rsidP="000B63B9">
      <w:pPr>
        <w:pStyle w:val="ListParagraph"/>
        <w:numPr>
          <w:ilvl w:val="0"/>
          <w:numId w:val="31"/>
        </w:numPr>
        <w:jc w:val="both"/>
        <w:rPr>
          <w:rFonts w:asciiTheme="minorHAnsi" w:eastAsia="Cambria" w:hAnsiTheme="minorHAnsi" w:cstheme="majorBidi"/>
          <w:b/>
          <w:bCs/>
          <w:color w:val="000000" w:themeColor="text1"/>
        </w:rPr>
      </w:pPr>
      <w:r w:rsidRPr="007498B8">
        <w:rPr>
          <w:rFonts w:asciiTheme="minorHAnsi" w:eastAsia="Cambria" w:hAnsiTheme="minorHAnsi" w:cstheme="majorBidi"/>
          <w:b/>
          <w:bCs/>
          <w:color w:val="000000" w:themeColor="text1"/>
        </w:rPr>
        <w:t>SAV Press and Outreach:</w:t>
      </w:r>
      <w:r w:rsidRPr="007498B8">
        <w:rPr>
          <w:rFonts w:asciiTheme="minorHAnsi" w:eastAsia="Cambria" w:hAnsiTheme="minorHAnsi" w:cstheme="majorBidi"/>
          <w:color w:val="000000" w:themeColor="text1"/>
        </w:rPr>
        <w:t xml:space="preserve"> </w:t>
      </w:r>
      <w:r w:rsidR="41C3EA5A" w:rsidRPr="007498B8">
        <w:rPr>
          <w:rFonts w:asciiTheme="minorHAnsi" w:eastAsia="Cambria" w:hAnsiTheme="minorHAnsi" w:cstheme="majorBidi"/>
          <w:color w:val="000000" w:themeColor="text1"/>
        </w:rPr>
        <w:t xml:space="preserve">In February 2021, a high-salinity SAV extent metric report was </w:t>
      </w:r>
      <w:hyperlink r:id="rId29">
        <w:r w:rsidR="41C3EA5A" w:rsidRPr="007498B8">
          <w:rPr>
            <w:rStyle w:val="Hyperlink"/>
            <w:rFonts w:asciiTheme="minorHAnsi" w:eastAsia="Cambria" w:hAnsiTheme="minorHAnsi" w:cstheme="majorBidi"/>
          </w:rPr>
          <w:t>released</w:t>
        </w:r>
      </w:hyperlink>
      <w:r w:rsidR="4CD4DEB8" w:rsidRPr="007498B8">
        <w:rPr>
          <w:rFonts w:asciiTheme="minorHAnsi" w:eastAsia="Cambria" w:hAnsiTheme="minorHAnsi" w:cstheme="majorBidi"/>
          <w:color w:val="000000" w:themeColor="text1"/>
        </w:rPr>
        <w:t xml:space="preserve"> along with an associated</w:t>
      </w:r>
      <w:r w:rsidR="00B475EB">
        <w:rPr>
          <w:rFonts w:asciiTheme="minorHAnsi" w:eastAsia="Cambria" w:hAnsiTheme="minorHAnsi" w:cstheme="majorBidi"/>
          <w:color w:val="000000" w:themeColor="text1"/>
        </w:rPr>
        <w:t xml:space="preserve"> press release and</w:t>
      </w:r>
      <w:r w:rsidR="4CD4DEB8" w:rsidRPr="007498B8">
        <w:rPr>
          <w:rFonts w:asciiTheme="minorHAnsi" w:eastAsia="Cambria" w:hAnsiTheme="minorHAnsi" w:cstheme="majorBidi"/>
          <w:color w:val="000000" w:themeColor="text1"/>
        </w:rPr>
        <w:t xml:space="preserve"> </w:t>
      </w:r>
      <w:hyperlink r:id="rId30">
        <w:proofErr w:type="spellStart"/>
        <w:r w:rsidR="4CD4DEB8" w:rsidRPr="007498B8">
          <w:rPr>
            <w:rStyle w:val="Hyperlink"/>
            <w:rFonts w:asciiTheme="minorHAnsi" w:eastAsia="Cambria" w:hAnsiTheme="minorHAnsi" w:cstheme="majorBidi"/>
          </w:rPr>
          <w:t>StoryMap</w:t>
        </w:r>
        <w:proofErr w:type="spellEnd"/>
      </w:hyperlink>
      <w:r w:rsidR="4CD4DEB8" w:rsidRPr="007498B8">
        <w:rPr>
          <w:rFonts w:asciiTheme="minorHAnsi" w:eastAsia="Cambria" w:hAnsiTheme="minorHAnsi" w:cstheme="majorBidi"/>
          <w:color w:val="000000" w:themeColor="text1"/>
        </w:rPr>
        <w:t xml:space="preserve"> to help convey the</w:t>
      </w:r>
      <w:r w:rsidR="00B475EB">
        <w:rPr>
          <w:rFonts w:asciiTheme="minorHAnsi" w:eastAsia="Cambria" w:hAnsiTheme="minorHAnsi" w:cstheme="majorBidi"/>
          <w:color w:val="000000" w:themeColor="text1"/>
        </w:rPr>
        <w:t>se</w:t>
      </w:r>
      <w:r w:rsidR="4CD4DEB8" w:rsidRPr="007498B8">
        <w:rPr>
          <w:rFonts w:asciiTheme="minorHAnsi" w:eastAsia="Cambria" w:hAnsiTheme="minorHAnsi" w:cstheme="majorBidi"/>
          <w:color w:val="000000" w:themeColor="text1"/>
        </w:rPr>
        <w:t xml:space="preserve"> findings to a general audie</w:t>
      </w:r>
      <w:r w:rsidR="7DE35FD8" w:rsidRPr="007498B8">
        <w:rPr>
          <w:rFonts w:asciiTheme="minorHAnsi" w:eastAsia="Cambria" w:hAnsiTheme="minorHAnsi" w:cstheme="majorBidi"/>
          <w:color w:val="000000" w:themeColor="text1"/>
        </w:rPr>
        <w:t xml:space="preserve">nce.  This press release also led to external press for APNEP’s efforts in </w:t>
      </w:r>
      <w:hyperlink r:id="rId31" w:history="1">
        <w:r w:rsidR="00B475EB" w:rsidRPr="0041731F">
          <w:rPr>
            <w:rStyle w:val="Hyperlink"/>
            <w:rFonts w:asciiTheme="minorHAnsi" w:eastAsia="Cambria" w:hAnsiTheme="minorHAnsi" w:cstheme="majorBidi"/>
            <w:i/>
            <w:iCs/>
          </w:rPr>
          <w:t>Coastal Review Online</w:t>
        </w:r>
      </w:hyperlink>
      <w:r w:rsidR="00B475EB">
        <w:rPr>
          <w:rFonts w:asciiTheme="minorHAnsi" w:eastAsia="Cambria" w:hAnsiTheme="minorHAnsi" w:cstheme="majorBidi"/>
          <w:color w:val="000000" w:themeColor="text1"/>
        </w:rPr>
        <w:t xml:space="preserve">, </w:t>
      </w:r>
      <w:hyperlink r:id="rId32" w:history="1">
        <w:r w:rsidR="00B475EB" w:rsidRPr="00B475EB">
          <w:rPr>
            <w:rStyle w:val="Hyperlink"/>
            <w:rFonts w:asciiTheme="minorHAnsi" w:eastAsia="Cambria" w:hAnsiTheme="minorHAnsi" w:cstheme="majorBidi"/>
          </w:rPr>
          <w:t>WUNC</w:t>
        </w:r>
      </w:hyperlink>
      <w:r w:rsidR="00B475EB">
        <w:rPr>
          <w:rFonts w:asciiTheme="minorHAnsi" w:eastAsia="Cambria" w:hAnsiTheme="minorHAnsi" w:cstheme="majorBidi"/>
          <w:color w:val="000000" w:themeColor="text1"/>
        </w:rPr>
        <w:t xml:space="preserve">, and </w:t>
      </w:r>
      <w:hyperlink r:id="rId33" w:history="1">
        <w:r w:rsidR="00B475EB" w:rsidRPr="00B475EB">
          <w:rPr>
            <w:rStyle w:val="Hyperlink"/>
            <w:rFonts w:asciiTheme="minorHAnsi" w:eastAsia="Cambria" w:hAnsiTheme="minorHAnsi" w:cstheme="majorBidi"/>
          </w:rPr>
          <w:t>WITN</w:t>
        </w:r>
      </w:hyperlink>
      <w:r w:rsidR="00B475EB">
        <w:rPr>
          <w:rFonts w:asciiTheme="minorHAnsi" w:eastAsia="Cambria" w:hAnsiTheme="minorHAnsi" w:cstheme="majorBidi"/>
          <w:color w:val="000000" w:themeColor="text1"/>
        </w:rPr>
        <w:t>.</w:t>
      </w:r>
    </w:p>
    <w:p w14:paraId="2926279C" w14:textId="77777777" w:rsidR="00041C97" w:rsidRPr="00041C97" w:rsidRDefault="00041C97" w:rsidP="00041C97">
      <w:pPr>
        <w:jc w:val="both"/>
        <w:rPr>
          <w:rFonts w:asciiTheme="minorHAnsi" w:eastAsia="Cambria" w:hAnsiTheme="minorHAnsi" w:cstheme="majorHAnsi"/>
          <w:b/>
          <w:color w:val="000000" w:themeColor="text1"/>
        </w:rPr>
      </w:pPr>
    </w:p>
    <w:p w14:paraId="16C6C882" w14:textId="65029BCA" w:rsidR="00041C97" w:rsidRPr="00041C97" w:rsidRDefault="00041C97" w:rsidP="65DEC01F">
      <w:pPr>
        <w:jc w:val="both"/>
        <w:rPr>
          <w:rFonts w:asciiTheme="majorHAnsi" w:eastAsia="Cambria" w:hAnsiTheme="majorHAnsi" w:cstheme="majorBidi"/>
          <w:b/>
          <w:bCs/>
          <w:color w:val="000000" w:themeColor="text1"/>
          <w:sz w:val="28"/>
          <w:szCs w:val="28"/>
        </w:rPr>
      </w:pPr>
      <w:r w:rsidRPr="65DEC01F">
        <w:rPr>
          <w:rFonts w:asciiTheme="majorHAnsi" w:eastAsia="Cambria" w:hAnsiTheme="majorHAnsi" w:cstheme="majorBidi"/>
          <w:b/>
          <w:bCs/>
          <w:color w:val="000000" w:themeColor="text1"/>
          <w:sz w:val="28"/>
          <w:szCs w:val="28"/>
        </w:rPr>
        <w:t>Water Quality Testing and Communications Projects</w:t>
      </w:r>
    </w:p>
    <w:p w14:paraId="6306DB1F" w14:textId="24B557E7" w:rsidR="00041C97" w:rsidRPr="00041C97" w:rsidRDefault="00041C97" w:rsidP="007498B8">
      <w:pPr>
        <w:jc w:val="both"/>
        <w:rPr>
          <w:rStyle w:val="Hyperlink"/>
          <w:rFonts w:asciiTheme="minorHAnsi" w:eastAsia="Cambria" w:hAnsiTheme="minorHAnsi" w:cs="Cambria"/>
          <w:color w:val="000000" w:themeColor="text1"/>
          <w:u w:val="none"/>
        </w:rPr>
      </w:pPr>
      <w:r w:rsidRPr="007498B8">
        <w:rPr>
          <w:rFonts w:asciiTheme="minorHAnsi" w:eastAsia="Cambria" w:hAnsiTheme="minorHAnsi" w:cs="Cambria"/>
          <w:color w:val="000000" w:themeColor="text1"/>
        </w:rPr>
        <w:t>C</w:t>
      </w:r>
      <w:r w:rsidR="64900FCF" w:rsidRPr="007498B8">
        <w:rPr>
          <w:rFonts w:asciiTheme="minorHAnsi" w:eastAsia="Cambria" w:hAnsiTheme="minorHAnsi" w:cs="Cambria"/>
          <w:color w:val="000000" w:themeColor="text1"/>
        </w:rPr>
        <w:t>entral</w:t>
      </w:r>
      <w:r w:rsidRPr="007498B8">
        <w:rPr>
          <w:rFonts w:asciiTheme="minorHAnsi" w:eastAsia="Cambria" w:hAnsiTheme="minorHAnsi" w:cs="Cambria"/>
          <w:color w:val="000000" w:themeColor="text1"/>
        </w:rPr>
        <w:t xml:space="preserve"> to APNEP’s mission as a program authorized by the Clean Water Act is protecting and restoring the Albemarle-Pamlico region’s waters, and in 2019-2020 the Partnership funded </w:t>
      </w:r>
      <w:r w:rsidR="007A27C7" w:rsidRPr="007498B8">
        <w:rPr>
          <w:rFonts w:asciiTheme="minorHAnsi" w:eastAsia="Cambria" w:hAnsiTheme="minorHAnsi" w:cs="Cambria"/>
          <w:color w:val="000000" w:themeColor="text1"/>
        </w:rPr>
        <w:t>a few</w:t>
      </w:r>
      <w:r w:rsidRPr="007498B8">
        <w:rPr>
          <w:rFonts w:asciiTheme="minorHAnsi" w:eastAsia="Cambria" w:hAnsiTheme="minorHAnsi" w:cs="Cambria"/>
          <w:color w:val="000000" w:themeColor="text1"/>
        </w:rPr>
        <w:t xml:space="preserve"> projects in support of this goal. Through support for Sound River’s Swim Guide program and N.C. Division of Marine Fisheries’ Recreational Water Quality Monitoring </w:t>
      </w:r>
      <w:r w:rsidR="5AAB7209" w:rsidRPr="007498B8">
        <w:rPr>
          <w:rFonts w:asciiTheme="minorHAnsi" w:eastAsia="Cambria" w:hAnsiTheme="minorHAnsi" w:cs="Cambria"/>
          <w:color w:val="000000" w:themeColor="text1"/>
        </w:rPr>
        <w:t>P</w:t>
      </w:r>
      <w:r w:rsidRPr="007498B8">
        <w:rPr>
          <w:rFonts w:asciiTheme="minorHAnsi" w:eastAsia="Cambria" w:hAnsiTheme="minorHAnsi" w:cs="Cambria"/>
          <w:color w:val="000000" w:themeColor="text1"/>
        </w:rPr>
        <w:t xml:space="preserve">rogram, APNEP is expanding the collection of water quality data for our region </w:t>
      </w:r>
      <w:r w:rsidR="356A5B93" w:rsidRPr="007498B8">
        <w:rPr>
          <w:rFonts w:asciiTheme="minorHAnsi" w:eastAsia="Cambria" w:hAnsiTheme="minorHAnsi" w:cs="Cambria"/>
          <w:color w:val="000000" w:themeColor="text1"/>
        </w:rPr>
        <w:t xml:space="preserve">that </w:t>
      </w:r>
      <w:r w:rsidRPr="007498B8">
        <w:rPr>
          <w:rFonts w:asciiTheme="minorHAnsi" w:eastAsia="Cambria" w:hAnsiTheme="minorHAnsi" w:cs="Cambria"/>
          <w:color w:val="000000" w:themeColor="text1"/>
        </w:rPr>
        <w:t>prioritiz</w:t>
      </w:r>
      <w:r w:rsidR="14E9F8DF" w:rsidRPr="007498B8">
        <w:rPr>
          <w:rFonts w:asciiTheme="minorHAnsi" w:eastAsia="Cambria" w:hAnsiTheme="minorHAnsi" w:cs="Cambria"/>
          <w:color w:val="000000" w:themeColor="text1"/>
        </w:rPr>
        <w:t xml:space="preserve">es </w:t>
      </w:r>
      <w:r w:rsidRPr="007498B8">
        <w:rPr>
          <w:rFonts w:asciiTheme="minorHAnsi" w:eastAsia="Cambria" w:hAnsiTheme="minorHAnsi" w:cs="Cambria"/>
          <w:color w:val="000000" w:themeColor="text1"/>
        </w:rPr>
        <w:t xml:space="preserve">public health. Both programs monitor water quality with the primary goal of alerting local communities to potentially hazardous conditions, and the Swim Guide program </w:t>
      </w:r>
      <w:r w:rsidR="006F1DCA" w:rsidRPr="007498B8">
        <w:rPr>
          <w:rFonts w:asciiTheme="minorHAnsi" w:eastAsia="Cambria" w:hAnsiTheme="minorHAnsi" w:cs="Cambria"/>
          <w:color w:val="000000" w:themeColor="text1"/>
        </w:rPr>
        <w:t xml:space="preserve">with Sound Rivers </w:t>
      </w:r>
      <w:r w:rsidRPr="007498B8">
        <w:rPr>
          <w:rFonts w:asciiTheme="minorHAnsi" w:eastAsia="Cambria" w:hAnsiTheme="minorHAnsi" w:cs="Cambria"/>
          <w:color w:val="000000" w:themeColor="text1"/>
        </w:rPr>
        <w:t xml:space="preserve">has the added educational benefit of operating through citizen scientists. </w:t>
      </w:r>
      <w:hyperlink r:id="rId34">
        <w:r w:rsidRPr="007498B8">
          <w:rPr>
            <w:rStyle w:val="Hyperlink"/>
            <w:rFonts w:asciiTheme="minorHAnsi" w:eastAsia="Cambria" w:hAnsiTheme="minorHAnsi" w:cs="Cambria"/>
          </w:rPr>
          <w:t>Learn more.</w:t>
        </w:r>
      </w:hyperlink>
    </w:p>
    <w:p w14:paraId="64C9C98F" w14:textId="77777777" w:rsidR="00232EDF" w:rsidRPr="008731C2" w:rsidRDefault="00232EDF" w:rsidP="00232EDF">
      <w:pPr>
        <w:jc w:val="both"/>
        <w:rPr>
          <w:rFonts w:asciiTheme="majorHAnsi" w:eastAsia="Cambria" w:hAnsiTheme="majorHAnsi" w:cstheme="majorHAnsi"/>
          <w:b/>
          <w:color w:val="000000" w:themeColor="text1"/>
        </w:rPr>
      </w:pPr>
    </w:p>
    <w:p w14:paraId="67A6B8A6" w14:textId="265CDF86" w:rsidR="00232EDF" w:rsidRPr="00812880" w:rsidRDefault="00226130" w:rsidP="00232EDF">
      <w:pPr>
        <w:jc w:val="both"/>
        <w:rPr>
          <w:rFonts w:asciiTheme="majorHAnsi" w:eastAsia="Cambria" w:hAnsiTheme="majorHAnsi" w:cstheme="majorHAnsi"/>
          <w:b/>
          <w:color w:val="000000" w:themeColor="text1"/>
          <w:sz w:val="28"/>
          <w:szCs w:val="28"/>
        </w:rPr>
      </w:pPr>
      <w:r>
        <w:rPr>
          <w:rFonts w:asciiTheme="majorHAnsi" w:eastAsia="Cambria" w:hAnsiTheme="majorHAnsi" w:cstheme="majorHAnsi"/>
          <w:b/>
          <w:color w:val="000000" w:themeColor="text1"/>
          <w:sz w:val="28"/>
          <w:szCs w:val="28"/>
        </w:rPr>
        <w:t>Summer Teacher Institute (Virtual)</w:t>
      </w:r>
    </w:p>
    <w:p w14:paraId="3EB98C13" w14:textId="2B5B5E3C" w:rsidR="00226130" w:rsidRDefault="00226130" w:rsidP="007498B8">
      <w:pPr>
        <w:jc w:val="both"/>
        <w:rPr>
          <w:rStyle w:val="Hyperlink"/>
          <w:rFonts w:asciiTheme="minorHAnsi" w:eastAsia="Cambria" w:hAnsiTheme="minorHAnsi" w:cs="Cambria"/>
        </w:rPr>
      </w:pPr>
      <w:r w:rsidRPr="007498B8">
        <w:rPr>
          <w:rFonts w:asciiTheme="minorHAnsi" w:eastAsia="Cambria" w:hAnsiTheme="minorHAnsi" w:cs="Cambria"/>
          <w:color w:val="000000" w:themeColor="text1"/>
        </w:rPr>
        <w:t>In 2020</w:t>
      </w:r>
      <w:r w:rsidR="008667EE">
        <w:rPr>
          <w:rFonts w:asciiTheme="minorHAnsi" w:eastAsia="Cambria" w:hAnsiTheme="minorHAnsi" w:cs="Cambria"/>
          <w:color w:val="000000" w:themeColor="text1"/>
        </w:rPr>
        <w:t>,</w:t>
      </w:r>
      <w:r w:rsidRPr="007498B8">
        <w:rPr>
          <w:rFonts w:asciiTheme="minorHAnsi" w:eastAsia="Cambria" w:hAnsiTheme="minorHAnsi" w:cs="Cambria"/>
          <w:color w:val="000000" w:themeColor="text1"/>
        </w:rPr>
        <w:t xml:space="preserve"> </w:t>
      </w:r>
      <w:r w:rsidR="00232EDF" w:rsidRPr="007498B8">
        <w:rPr>
          <w:rFonts w:asciiTheme="minorHAnsi" w:eastAsia="Cambria" w:hAnsiTheme="minorHAnsi" w:cs="Cambria"/>
          <w:color w:val="000000" w:themeColor="text1"/>
        </w:rPr>
        <w:t>APNEP</w:t>
      </w:r>
      <w:r w:rsidR="003A3A3F">
        <w:rPr>
          <w:rFonts w:asciiTheme="minorHAnsi" w:eastAsia="Cambria" w:hAnsiTheme="minorHAnsi" w:cs="Cambria"/>
          <w:color w:val="000000" w:themeColor="text1"/>
        </w:rPr>
        <w:t xml:space="preserve"> continued its</w:t>
      </w:r>
      <w:r w:rsidR="00232EDF" w:rsidRPr="007498B8">
        <w:rPr>
          <w:rFonts w:asciiTheme="minorHAnsi" w:eastAsia="Cambria" w:hAnsiTheme="minorHAnsi" w:cs="Cambria"/>
          <w:color w:val="000000" w:themeColor="text1"/>
        </w:rPr>
        <w:t xml:space="preserve"> long-term support for the Summer Teacher Institute, a multi-day environmental education professional development opportunity for the region’s educators</w:t>
      </w:r>
      <w:r w:rsidR="003A3A3F">
        <w:rPr>
          <w:rFonts w:asciiTheme="minorHAnsi" w:eastAsia="Cambria" w:hAnsiTheme="minorHAnsi" w:cs="Cambria"/>
          <w:color w:val="000000" w:themeColor="text1"/>
        </w:rPr>
        <w:t>. Due to the COVID-19 pandemic, the 2020 Institute</w:t>
      </w:r>
      <w:r w:rsidRPr="007498B8">
        <w:rPr>
          <w:rFonts w:asciiTheme="minorHAnsi" w:eastAsia="Cambria" w:hAnsiTheme="minorHAnsi" w:cs="Cambria"/>
          <w:color w:val="000000" w:themeColor="text1"/>
        </w:rPr>
        <w:t xml:space="preserve"> was conducted </w:t>
      </w:r>
      <w:r w:rsidR="003A3A3F">
        <w:rPr>
          <w:rFonts w:asciiTheme="minorHAnsi" w:eastAsia="Cambria" w:hAnsiTheme="minorHAnsi" w:cs="Cambria"/>
          <w:color w:val="000000" w:themeColor="text1"/>
        </w:rPr>
        <w:t>using</w:t>
      </w:r>
      <w:r w:rsidRPr="007498B8">
        <w:rPr>
          <w:rFonts w:asciiTheme="minorHAnsi" w:eastAsia="Cambria" w:hAnsiTheme="minorHAnsi" w:cs="Cambria"/>
          <w:color w:val="000000" w:themeColor="text1"/>
        </w:rPr>
        <w:t xml:space="preserve"> a</w:t>
      </w:r>
      <w:r w:rsidR="003A3A3F">
        <w:rPr>
          <w:rFonts w:asciiTheme="minorHAnsi" w:eastAsia="Cambria" w:hAnsiTheme="minorHAnsi" w:cs="Cambria"/>
          <w:color w:val="000000" w:themeColor="text1"/>
        </w:rPr>
        <w:t>n</w:t>
      </w:r>
      <w:r w:rsidRPr="007498B8">
        <w:rPr>
          <w:rFonts w:asciiTheme="minorHAnsi" w:eastAsia="Cambria" w:hAnsiTheme="minorHAnsi" w:cs="Cambria"/>
          <w:color w:val="000000" w:themeColor="text1"/>
        </w:rPr>
        <w:t xml:space="preserve"> internet-based virtual </w:t>
      </w:r>
      <w:r w:rsidR="003A3A3F">
        <w:rPr>
          <w:rFonts w:asciiTheme="minorHAnsi" w:eastAsia="Cambria" w:hAnsiTheme="minorHAnsi" w:cs="Cambria"/>
          <w:color w:val="000000" w:themeColor="text1"/>
        </w:rPr>
        <w:t>format</w:t>
      </w:r>
      <w:r w:rsidR="003A3A3F" w:rsidRPr="007498B8">
        <w:rPr>
          <w:rFonts w:asciiTheme="minorHAnsi" w:eastAsia="Cambria" w:hAnsiTheme="minorHAnsi" w:cs="Cambria"/>
          <w:color w:val="000000" w:themeColor="text1"/>
        </w:rPr>
        <w:t xml:space="preserve"> </w:t>
      </w:r>
      <w:r w:rsidRPr="007498B8">
        <w:rPr>
          <w:rFonts w:asciiTheme="minorHAnsi" w:eastAsia="Cambria" w:hAnsiTheme="minorHAnsi" w:cs="Cambria"/>
          <w:color w:val="000000" w:themeColor="text1"/>
        </w:rPr>
        <w:t>for educators.  The program</w:t>
      </w:r>
      <w:r w:rsidR="00232EDF" w:rsidRPr="007498B8">
        <w:rPr>
          <w:rFonts w:asciiTheme="minorHAnsi" w:eastAsia="Cambria" w:hAnsiTheme="minorHAnsi" w:cs="Cambria"/>
          <w:color w:val="000000" w:themeColor="text1"/>
        </w:rPr>
        <w:t xml:space="preserve"> has reached approximately 25 teachers each year since its inception in 2004. </w:t>
      </w:r>
      <w:hyperlink r:id="rId35">
        <w:r w:rsidR="00232EDF" w:rsidRPr="007498B8">
          <w:rPr>
            <w:rStyle w:val="Hyperlink"/>
            <w:rFonts w:asciiTheme="minorHAnsi" w:eastAsia="Cambria" w:hAnsiTheme="minorHAnsi" w:cs="Cambria"/>
          </w:rPr>
          <w:t>Learn more.</w:t>
        </w:r>
      </w:hyperlink>
      <w:r w:rsidR="00824DFB" w:rsidRPr="007498B8">
        <w:rPr>
          <w:rStyle w:val="Hyperlink"/>
          <w:rFonts w:asciiTheme="minorHAnsi" w:eastAsia="Cambria" w:hAnsiTheme="minorHAnsi" w:cs="Cambria"/>
        </w:rPr>
        <w:t xml:space="preserve"> </w:t>
      </w:r>
    </w:p>
    <w:p w14:paraId="7A106B7B" w14:textId="77777777" w:rsidR="00226130" w:rsidRDefault="00226130" w:rsidP="00824DFB">
      <w:pPr>
        <w:jc w:val="both"/>
        <w:rPr>
          <w:rStyle w:val="Hyperlink"/>
          <w:rFonts w:asciiTheme="minorHAnsi" w:eastAsia="Cambria" w:hAnsiTheme="minorHAnsi" w:cs="Cambria"/>
        </w:rPr>
      </w:pPr>
    </w:p>
    <w:p w14:paraId="74CDA8D3" w14:textId="7138F8BB" w:rsidR="00226130" w:rsidRPr="00812880" w:rsidRDefault="00226130" w:rsidP="00226130">
      <w:pPr>
        <w:jc w:val="both"/>
        <w:rPr>
          <w:rFonts w:asciiTheme="majorHAnsi" w:eastAsia="Cambria" w:hAnsiTheme="majorHAnsi" w:cstheme="majorHAnsi"/>
          <w:b/>
          <w:color w:val="000000" w:themeColor="text1"/>
          <w:sz w:val="28"/>
          <w:szCs w:val="28"/>
        </w:rPr>
      </w:pPr>
      <w:r>
        <w:rPr>
          <w:rFonts w:asciiTheme="majorHAnsi" w:eastAsia="Cambria" w:hAnsiTheme="majorHAnsi" w:cstheme="majorHAnsi"/>
          <w:b/>
          <w:color w:val="000000" w:themeColor="text1"/>
          <w:sz w:val="28"/>
          <w:szCs w:val="28"/>
        </w:rPr>
        <w:t>Shad in the Classroom (Virtual)</w:t>
      </w:r>
    </w:p>
    <w:p w14:paraId="1BBCB4FB" w14:textId="27E705BC" w:rsidR="00824DFB" w:rsidRDefault="00232EDF" w:rsidP="00824DFB">
      <w:pPr>
        <w:jc w:val="both"/>
        <w:rPr>
          <w:rStyle w:val="Hyperlink"/>
          <w:rFonts w:asciiTheme="minorHAnsi" w:eastAsia="Cambria" w:hAnsiTheme="minorHAnsi" w:cs="Cambria"/>
          <w:color w:val="000000" w:themeColor="text1"/>
          <w:u w:val="none"/>
        </w:rPr>
      </w:pPr>
      <w:r w:rsidRPr="00824DFB">
        <w:rPr>
          <w:rFonts w:asciiTheme="minorHAnsi" w:eastAsia="Cambria" w:hAnsiTheme="minorHAnsi" w:cs="Cambria"/>
          <w:color w:val="000000" w:themeColor="text1"/>
        </w:rPr>
        <w:t xml:space="preserve">Long-term APNEP support for the </w:t>
      </w:r>
      <w:r w:rsidR="00623308">
        <w:rPr>
          <w:rFonts w:asciiTheme="minorHAnsi" w:eastAsia="Cambria" w:hAnsiTheme="minorHAnsi" w:cs="Cambria"/>
          <w:color w:val="000000" w:themeColor="text1"/>
        </w:rPr>
        <w:t>N.C.</w:t>
      </w:r>
      <w:r w:rsidRPr="00824DFB">
        <w:rPr>
          <w:rFonts w:asciiTheme="minorHAnsi" w:eastAsia="Cambria" w:hAnsiTheme="minorHAnsi" w:cs="Cambria"/>
          <w:color w:val="000000" w:themeColor="text1"/>
        </w:rPr>
        <w:t xml:space="preserve"> Museum of Natural Science’s Shad in the Classroom program has</w:t>
      </w:r>
      <w:r w:rsidR="007D115E">
        <w:rPr>
          <w:rFonts w:asciiTheme="minorHAnsi" w:eastAsia="Cambria" w:hAnsiTheme="minorHAnsi" w:cs="Cambria"/>
          <w:color w:val="000000" w:themeColor="text1"/>
        </w:rPr>
        <w:t xml:space="preserve"> resulted in this initiative</w:t>
      </w:r>
      <w:r w:rsidRPr="00824DFB">
        <w:rPr>
          <w:rFonts w:asciiTheme="minorHAnsi" w:eastAsia="Cambria" w:hAnsiTheme="minorHAnsi" w:cs="Cambria"/>
          <w:color w:val="000000" w:themeColor="text1"/>
        </w:rPr>
        <w:t xml:space="preserve"> reach</w:t>
      </w:r>
      <w:r w:rsidR="007D115E">
        <w:rPr>
          <w:rFonts w:asciiTheme="minorHAnsi" w:eastAsia="Cambria" w:hAnsiTheme="minorHAnsi" w:cs="Cambria"/>
          <w:color w:val="000000" w:themeColor="text1"/>
        </w:rPr>
        <w:t>ing</w:t>
      </w:r>
      <w:r w:rsidRPr="00824DFB">
        <w:rPr>
          <w:rFonts w:asciiTheme="minorHAnsi" w:eastAsia="Cambria" w:hAnsiTheme="minorHAnsi" w:cs="Cambria"/>
          <w:color w:val="000000" w:themeColor="text1"/>
        </w:rPr>
        <w:t xml:space="preserve"> approximately 30 educators each year since 2011, and through those educators over 1000 students each year. From 2010 (pre-APNEP funding) to 2018, the program has been able to grow from 13 classrooms to 30 classrooms </w:t>
      </w:r>
      <w:r w:rsidR="007D115E">
        <w:rPr>
          <w:rFonts w:asciiTheme="minorHAnsi" w:eastAsia="Cambria" w:hAnsiTheme="minorHAnsi" w:cs="Cambria"/>
          <w:color w:val="000000" w:themeColor="text1"/>
        </w:rPr>
        <w:t xml:space="preserve">each year </w:t>
      </w:r>
      <w:r w:rsidRPr="00824DFB">
        <w:rPr>
          <w:rFonts w:asciiTheme="minorHAnsi" w:eastAsia="Cambria" w:hAnsiTheme="minorHAnsi" w:cs="Cambria"/>
          <w:color w:val="000000" w:themeColor="text1"/>
        </w:rPr>
        <w:t xml:space="preserve">across the region. In </w:t>
      </w:r>
      <w:r w:rsidR="0027202E" w:rsidRPr="00824DFB">
        <w:rPr>
          <w:rFonts w:asciiTheme="minorHAnsi" w:eastAsia="Cambria" w:hAnsiTheme="minorHAnsi" w:cs="Cambria"/>
          <w:color w:val="000000" w:themeColor="text1"/>
        </w:rPr>
        <w:t>20</w:t>
      </w:r>
      <w:r w:rsidR="0027202E">
        <w:rPr>
          <w:rFonts w:asciiTheme="minorHAnsi" w:eastAsia="Cambria" w:hAnsiTheme="minorHAnsi" w:cs="Cambria"/>
          <w:color w:val="000000" w:themeColor="text1"/>
        </w:rPr>
        <w:t>20</w:t>
      </w:r>
      <w:r w:rsidRPr="00824DFB">
        <w:rPr>
          <w:rFonts w:asciiTheme="minorHAnsi" w:eastAsia="Cambria" w:hAnsiTheme="minorHAnsi" w:cs="Cambria"/>
          <w:color w:val="000000" w:themeColor="text1"/>
        </w:rPr>
        <w:t xml:space="preserve">, </w:t>
      </w:r>
      <w:r w:rsidR="0027202E">
        <w:rPr>
          <w:rFonts w:asciiTheme="minorHAnsi" w:eastAsia="Cambria" w:hAnsiTheme="minorHAnsi" w:cs="Cambria"/>
          <w:color w:val="000000" w:themeColor="text1"/>
        </w:rPr>
        <w:t xml:space="preserve">the program was conducted via the internet among students and educators.  However, live shad fry were still released in area rivers as part of the event.  </w:t>
      </w:r>
      <w:hyperlink r:id="rId36" w:history="1">
        <w:r w:rsidRPr="00824DFB">
          <w:rPr>
            <w:rStyle w:val="Hyperlink"/>
            <w:rFonts w:asciiTheme="minorHAnsi" w:eastAsia="Cambria" w:hAnsiTheme="minorHAnsi" w:cs="Cambria"/>
          </w:rPr>
          <w:t>Learn more.</w:t>
        </w:r>
      </w:hyperlink>
    </w:p>
    <w:p w14:paraId="46FAAECC" w14:textId="7B3518A7" w:rsidR="000C3021" w:rsidRDefault="000C3021" w:rsidP="00232EDF">
      <w:pPr>
        <w:jc w:val="both"/>
        <w:rPr>
          <w:rFonts w:asciiTheme="minorHAnsi" w:eastAsia="Cambria" w:hAnsiTheme="minorHAnsi" w:cs="Cambria"/>
          <w:color w:val="214293"/>
        </w:rPr>
      </w:pPr>
    </w:p>
    <w:p w14:paraId="2A155B77" w14:textId="77777777" w:rsidR="00FF6F2F" w:rsidRDefault="00FF6F2F" w:rsidP="00812880">
      <w:pPr>
        <w:pBdr>
          <w:top w:val="nil"/>
          <w:left w:val="nil"/>
          <w:bottom w:val="nil"/>
          <w:right w:val="nil"/>
          <w:between w:val="nil"/>
        </w:pBdr>
        <w:jc w:val="both"/>
        <w:rPr>
          <w:rFonts w:asciiTheme="majorHAnsi" w:hAnsiTheme="majorHAnsi" w:cstheme="majorHAnsi"/>
          <w:b/>
          <w:color w:val="214293"/>
          <w:sz w:val="32"/>
          <w:szCs w:val="32"/>
        </w:rPr>
      </w:pPr>
    </w:p>
    <w:p w14:paraId="2745F21E" w14:textId="77777777" w:rsidR="00FF6F2F" w:rsidRDefault="00FF6F2F" w:rsidP="00812880">
      <w:pPr>
        <w:pBdr>
          <w:top w:val="nil"/>
          <w:left w:val="nil"/>
          <w:bottom w:val="nil"/>
          <w:right w:val="nil"/>
          <w:between w:val="nil"/>
        </w:pBdr>
        <w:jc w:val="both"/>
        <w:rPr>
          <w:rFonts w:asciiTheme="majorHAnsi" w:hAnsiTheme="majorHAnsi" w:cstheme="majorHAnsi"/>
          <w:b/>
          <w:color w:val="214293"/>
          <w:sz w:val="32"/>
          <w:szCs w:val="32"/>
        </w:rPr>
      </w:pPr>
    </w:p>
    <w:p w14:paraId="76106E52" w14:textId="55332CAE" w:rsidR="00812880" w:rsidRDefault="00812880" w:rsidP="00812880">
      <w:pPr>
        <w:pBdr>
          <w:top w:val="nil"/>
          <w:left w:val="nil"/>
          <w:bottom w:val="nil"/>
          <w:right w:val="nil"/>
          <w:between w:val="nil"/>
        </w:pBdr>
        <w:jc w:val="both"/>
        <w:rPr>
          <w:rFonts w:asciiTheme="majorHAnsi" w:hAnsiTheme="majorHAnsi" w:cstheme="majorHAnsi"/>
          <w:b/>
          <w:color w:val="214293"/>
          <w:sz w:val="32"/>
          <w:szCs w:val="32"/>
        </w:rPr>
      </w:pPr>
      <w:r w:rsidRPr="00812880">
        <w:rPr>
          <w:rFonts w:asciiTheme="majorHAnsi" w:hAnsiTheme="majorHAnsi" w:cstheme="majorHAnsi"/>
          <w:b/>
          <w:color w:val="214293"/>
          <w:sz w:val="32"/>
          <w:szCs w:val="32"/>
        </w:rPr>
        <w:lastRenderedPageBreak/>
        <w:t>Coastal Resiliency Initiatives</w:t>
      </w:r>
    </w:p>
    <w:p w14:paraId="6F65478E" w14:textId="77777777" w:rsidR="00812880" w:rsidRPr="00812880" w:rsidRDefault="00812880" w:rsidP="00812880">
      <w:pPr>
        <w:pBdr>
          <w:top w:val="nil"/>
          <w:left w:val="nil"/>
          <w:bottom w:val="nil"/>
          <w:right w:val="nil"/>
          <w:between w:val="nil"/>
        </w:pBdr>
        <w:jc w:val="both"/>
        <w:rPr>
          <w:rFonts w:asciiTheme="minorHAnsi" w:eastAsia="Cambria" w:hAnsiTheme="minorHAnsi" w:cs="Cambria"/>
          <w:b/>
          <w:color w:val="000000" w:themeColor="text1"/>
          <w:sz w:val="6"/>
          <w:szCs w:val="6"/>
        </w:rPr>
      </w:pPr>
    </w:p>
    <w:p w14:paraId="79431212" w14:textId="36C6DBEC" w:rsidR="006F1DCA" w:rsidRDefault="00226130" w:rsidP="65DEC01F">
      <w:pPr>
        <w:jc w:val="both"/>
        <w:rPr>
          <w:rFonts w:asciiTheme="majorHAnsi" w:hAnsiTheme="majorHAnsi" w:cstheme="majorBidi"/>
          <w:b/>
          <w:bCs/>
          <w:color w:val="000000" w:themeColor="text1"/>
          <w:sz w:val="28"/>
          <w:szCs w:val="28"/>
        </w:rPr>
      </w:pPr>
      <w:r w:rsidRPr="65DEC01F">
        <w:rPr>
          <w:rFonts w:asciiTheme="majorHAnsi" w:hAnsiTheme="majorHAnsi" w:cstheme="majorBidi"/>
          <w:b/>
          <w:bCs/>
          <w:color w:val="000000" w:themeColor="text1"/>
          <w:sz w:val="28"/>
          <w:szCs w:val="28"/>
        </w:rPr>
        <w:t>Tribal</w:t>
      </w:r>
      <w:r w:rsidR="4F1D95DA" w:rsidRPr="65DEC01F">
        <w:rPr>
          <w:rFonts w:asciiTheme="majorHAnsi" w:hAnsiTheme="majorHAnsi" w:cstheme="majorBidi"/>
          <w:b/>
          <w:bCs/>
          <w:color w:val="000000" w:themeColor="text1"/>
          <w:sz w:val="28"/>
          <w:szCs w:val="28"/>
        </w:rPr>
        <w:t xml:space="preserve"> Coastal Resilience Connections</w:t>
      </w:r>
    </w:p>
    <w:p w14:paraId="03CCAA7D" w14:textId="5BF9F7DB" w:rsidR="716E000E" w:rsidRPr="00D41CD7" w:rsidRDefault="716E000E" w:rsidP="000B4301">
      <w:pPr>
        <w:spacing w:line="257" w:lineRule="auto"/>
        <w:jc w:val="both"/>
        <w:rPr>
          <w:rFonts w:ascii="Cambria" w:eastAsia="Calibri" w:hAnsi="Cambria" w:cs="Calibri"/>
        </w:rPr>
      </w:pPr>
      <w:r w:rsidRPr="00D41CD7">
        <w:rPr>
          <w:rFonts w:ascii="Cambria" w:eastAsia="Calibri" w:hAnsi="Cambria" w:cs="Calibri"/>
        </w:rPr>
        <w:t>Using supplemental EPA 320 funds designated to work with underserved and under-represented communities on climate resilience, APNEP partnered with the North Carolina Commission of Indian Affairs (NCCIA), NC State University</w:t>
      </w:r>
      <w:r w:rsidR="00B3708F">
        <w:rPr>
          <w:rFonts w:ascii="Cambria" w:eastAsia="Calibri" w:hAnsi="Cambria" w:cs="Calibri"/>
        </w:rPr>
        <w:t xml:space="preserve"> (NCSU)</w:t>
      </w:r>
      <w:r w:rsidRPr="00D41CD7">
        <w:rPr>
          <w:rFonts w:ascii="Cambria" w:eastAsia="Calibri" w:hAnsi="Cambria" w:cs="Calibri"/>
        </w:rPr>
        <w:t>, and Virginia Coastal Policy Center to work with tribal communities in the Albemarle-Pamlico region</w:t>
      </w:r>
      <w:r w:rsidR="00461859">
        <w:rPr>
          <w:rFonts w:ascii="Cambria" w:eastAsia="Calibri" w:hAnsi="Cambria" w:cs="Calibri"/>
        </w:rPr>
        <w:t>. The goal of this initiative is</w:t>
      </w:r>
      <w:r w:rsidRPr="00D41CD7">
        <w:rPr>
          <w:rFonts w:ascii="Cambria" w:eastAsia="Calibri" w:hAnsi="Cambria" w:cs="Calibri"/>
        </w:rPr>
        <w:t xml:space="preserve"> to develop a strategy for incorporating resilience into tribal planning and community engagement processes. The Tribal Coastal Resilience Team has been successful in creating partnerships, generating research on tribal engagement in climate and resilience planning efforts throughout the U.S., launching a social media campaign, conducting outreach at conferences and events, and building the groundwork for a sustainable program. The team will utilize these efforts to build towards creating a Tribal Coastal Resilience toolbox, interactive skill building workshops, and develop interactive maps to assist with future resilience planning.</w:t>
      </w:r>
      <w:r w:rsidR="00461859">
        <w:rPr>
          <w:rFonts w:ascii="Cambria" w:eastAsia="Calibri" w:hAnsi="Cambria" w:cs="Calibri"/>
        </w:rPr>
        <w:t xml:space="preserve"> </w:t>
      </w:r>
      <w:r w:rsidRPr="00D41CD7">
        <w:rPr>
          <w:rFonts w:ascii="Cambria" w:eastAsia="Calibri" w:hAnsi="Cambria" w:cs="Calibri"/>
        </w:rPr>
        <w:t xml:space="preserve">The information will also provide a platform that can be utilized to educate agency staff on considerations, perspectives, and traditional ecological knowledge unique to native communities.   </w:t>
      </w:r>
    </w:p>
    <w:p w14:paraId="21A604DC" w14:textId="28D02888" w:rsidR="65DEC01F" w:rsidRDefault="65DEC01F" w:rsidP="65DEC01F">
      <w:pPr>
        <w:jc w:val="both"/>
        <w:rPr>
          <w:rFonts w:ascii="Cambria" w:eastAsia="Cambria" w:hAnsi="Cambria" w:cs="Cambria"/>
          <w:sz w:val="22"/>
          <w:szCs w:val="22"/>
        </w:rPr>
      </w:pPr>
    </w:p>
    <w:p w14:paraId="2938213A" w14:textId="3CD404E2" w:rsidR="00812880" w:rsidRPr="00812880" w:rsidRDefault="008667EE" w:rsidP="008667EE">
      <w:pPr>
        <w:jc w:val="both"/>
        <w:rPr>
          <w:rFonts w:asciiTheme="minorHAnsi" w:hAnsiTheme="minorHAnsi"/>
          <w:sz w:val="28"/>
          <w:szCs w:val="28"/>
        </w:rPr>
      </w:pPr>
      <w:r w:rsidRPr="008667EE">
        <w:rPr>
          <w:rFonts w:asciiTheme="majorHAnsi" w:hAnsiTheme="majorHAnsi" w:cstheme="majorHAnsi"/>
          <w:b/>
          <w:color w:val="000000" w:themeColor="text1"/>
          <w:sz w:val="28"/>
          <w:szCs w:val="28"/>
        </w:rPr>
        <w:t>N.C. Risk and Resiliency Plan</w:t>
      </w:r>
      <w:r>
        <w:rPr>
          <w:rFonts w:asciiTheme="majorHAnsi" w:hAnsiTheme="majorHAnsi" w:cstheme="majorHAnsi"/>
          <w:b/>
          <w:color w:val="000000" w:themeColor="text1"/>
          <w:sz w:val="28"/>
          <w:szCs w:val="28"/>
        </w:rPr>
        <w:t xml:space="preserve"> /</w:t>
      </w:r>
      <w:r w:rsidRPr="008667EE">
        <w:rPr>
          <w:rFonts w:asciiTheme="majorHAnsi" w:hAnsiTheme="majorHAnsi" w:cstheme="majorHAnsi"/>
          <w:b/>
          <w:color w:val="000000" w:themeColor="text1"/>
          <w:sz w:val="28"/>
          <w:szCs w:val="28"/>
        </w:rPr>
        <w:t xml:space="preserve"> </w:t>
      </w:r>
      <w:r w:rsidR="00623308">
        <w:rPr>
          <w:rFonts w:asciiTheme="majorHAnsi" w:hAnsiTheme="majorHAnsi" w:cstheme="majorHAnsi"/>
          <w:b/>
          <w:color w:val="000000" w:themeColor="text1"/>
          <w:sz w:val="28"/>
          <w:szCs w:val="28"/>
        </w:rPr>
        <w:t>N.C.</w:t>
      </w:r>
      <w:r w:rsidR="00812880" w:rsidRPr="00812880">
        <w:rPr>
          <w:rFonts w:asciiTheme="majorHAnsi" w:hAnsiTheme="majorHAnsi" w:cstheme="majorHAnsi"/>
          <w:b/>
          <w:color w:val="000000" w:themeColor="text1"/>
          <w:sz w:val="28"/>
          <w:szCs w:val="28"/>
        </w:rPr>
        <w:t xml:space="preserve"> Executive Order 80 Implementation</w:t>
      </w:r>
    </w:p>
    <w:p w14:paraId="548CE3FC" w14:textId="6E98B098" w:rsidR="00812880" w:rsidRPr="00D41CD7" w:rsidRDefault="00812880" w:rsidP="65DEC01F">
      <w:pPr>
        <w:jc w:val="both"/>
        <w:rPr>
          <w:rFonts w:ascii="Cambria" w:eastAsia="Cambria" w:hAnsi="Cambria" w:cs="Cambria"/>
        </w:rPr>
      </w:pPr>
      <w:r w:rsidRPr="00D41CD7">
        <w:rPr>
          <w:rFonts w:asciiTheme="minorHAnsi" w:hAnsiTheme="minorHAnsi"/>
        </w:rPr>
        <w:t xml:space="preserve">APNEP staff </w:t>
      </w:r>
      <w:r w:rsidR="6BE3E269" w:rsidRPr="00D41CD7">
        <w:rPr>
          <w:rFonts w:asciiTheme="minorHAnsi" w:hAnsiTheme="minorHAnsi"/>
        </w:rPr>
        <w:t xml:space="preserve">continue </w:t>
      </w:r>
      <w:r w:rsidR="00461859">
        <w:rPr>
          <w:rFonts w:asciiTheme="minorHAnsi" w:hAnsiTheme="minorHAnsi"/>
        </w:rPr>
        <w:t>to participate</w:t>
      </w:r>
      <w:r w:rsidR="00461859" w:rsidRPr="00D41CD7">
        <w:rPr>
          <w:rFonts w:asciiTheme="minorHAnsi" w:hAnsiTheme="minorHAnsi"/>
        </w:rPr>
        <w:t xml:space="preserve"> </w:t>
      </w:r>
      <w:r w:rsidR="4A2CF258" w:rsidRPr="00D41CD7">
        <w:rPr>
          <w:rFonts w:asciiTheme="minorHAnsi" w:hAnsiTheme="minorHAnsi"/>
        </w:rPr>
        <w:t xml:space="preserve">in activities stemming from implementation of the </w:t>
      </w:r>
      <w:r w:rsidR="00623308" w:rsidRPr="00D41CD7">
        <w:rPr>
          <w:rFonts w:asciiTheme="minorHAnsi" w:hAnsiTheme="minorHAnsi"/>
        </w:rPr>
        <w:t>N.C.</w:t>
      </w:r>
      <w:r w:rsidRPr="00D41CD7">
        <w:rPr>
          <w:rFonts w:asciiTheme="minorHAnsi" w:hAnsiTheme="minorHAnsi"/>
        </w:rPr>
        <w:t xml:space="preserve"> Risk and Resiliency Plan </w:t>
      </w:r>
      <w:r w:rsidR="1F2B9763" w:rsidRPr="00D41CD7">
        <w:rPr>
          <w:rFonts w:asciiTheme="minorHAnsi" w:hAnsiTheme="minorHAnsi"/>
        </w:rPr>
        <w:t>published in June 2020</w:t>
      </w:r>
      <w:r w:rsidR="00461859">
        <w:rPr>
          <w:rFonts w:asciiTheme="minorHAnsi" w:hAnsiTheme="minorHAnsi"/>
        </w:rPr>
        <w:t>,</w:t>
      </w:r>
      <w:r w:rsidR="2A2107B6" w:rsidRPr="00D41CD7">
        <w:rPr>
          <w:rFonts w:asciiTheme="minorHAnsi" w:hAnsiTheme="minorHAnsi"/>
        </w:rPr>
        <w:t xml:space="preserve"> includ</w:t>
      </w:r>
      <w:r w:rsidR="00461859">
        <w:rPr>
          <w:rFonts w:asciiTheme="minorHAnsi" w:hAnsiTheme="minorHAnsi"/>
        </w:rPr>
        <w:t>ing</w:t>
      </w:r>
      <w:r w:rsidR="2A2107B6" w:rsidRPr="00D41CD7">
        <w:rPr>
          <w:rFonts w:asciiTheme="minorHAnsi" w:hAnsiTheme="minorHAnsi"/>
        </w:rPr>
        <w:t xml:space="preserve"> </w:t>
      </w:r>
      <w:r w:rsidR="2A2107B6" w:rsidRPr="00D41CD7">
        <w:rPr>
          <w:rFonts w:ascii="Cambria" w:eastAsia="Cambria" w:hAnsi="Cambria" w:cs="Cambria"/>
        </w:rPr>
        <w:t xml:space="preserve">the Natural and Working Lands Stakeholder Team and Coastal Habitats and Pocosin Wetlands Subcommittees. Staff worked closely with DMF staff develop actions that complement the goals and objectives of both the CCMP and Coastal Habitat Protection Plan.  Staff are exploring options to assist with implementation of the actions developed by these </w:t>
      </w:r>
      <w:r w:rsidR="007A27C7" w:rsidRPr="00D41CD7">
        <w:rPr>
          <w:rFonts w:ascii="Cambria" w:eastAsia="Cambria" w:hAnsi="Cambria" w:cs="Cambria"/>
        </w:rPr>
        <w:t>teams,</w:t>
      </w:r>
      <w:r w:rsidR="2A2107B6" w:rsidRPr="00D41CD7">
        <w:rPr>
          <w:rFonts w:ascii="Cambria" w:eastAsia="Cambria" w:hAnsi="Cambria" w:cs="Cambria"/>
        </w:rPr>
        <w:t xml:space="preserve"> and </w:t>
      </w:r>
      <w:r w:rsidR="00461859">
        <w:rPr>
          <w:rFonts w:ascii="Cambria" w:eastAsia="Cambria" w:hAnsi="Cambria" w:cs="Cambria"/>
        </w:rPr>
        <w:t xml:space="preserve">which are </w:t>
      </w:r>
      <w:r w:rsidR="2A2107B6" w:rsidRPr="00D41CD7">
        <w:rPr>
          <w:rFonts w:ascii="Cambria" w:eastAsia="Cambria" w:hAnsi="Cambria" w:cs="Cambria"/>
        </w:rPr>
        <w:t>included in the Climate Risk Assessment and Resiliency Plan.</w:t>
      </w:r>
    </w:p>
    <w:p w14:paraId="0D7B4F06" w14:textId="77777777" w:rsidR="00812880" w:rsidRDefault="00812880" w:rsidP="00812880">
      <w:pPr>
        <w:jc w:val="both"/>
        <w:rPr>
          <w:rFonts w:asciiTheme="minorHAnsi" w:hAnsiTheme="minorHAnsi"/>
        </w:rPr>
      </w:pPr>
    </w:p>
    <w:p w14:paraId="4957A76F" w14:textId="1D45A4A5" w:rsidR="00812880" w:rsidRPr="00812880" w:rsidRDefault="00812880" w:rsidP="00812880">
      <w:pPr>
        <w:pBdr>
          <w:top w:val="nil"/>
          <w:left w:val="nil"/>
          <w:bottom w:val="nil"/>
          <w:right w:val="nil"/>
          <w:between w:val="nil"/>
        </w:pBdr>
        <w:jc w:val="both"/>
        <w:rPr>
          <w:rFonts w:asciiTheme="majorHAnsi" w:hAnsiTheme="majorHAnsi" w:cstheme="majorHAnsi"/>
          <w:b/>
          <w:color w:val="000000" w:themeColor="text1"/>
          <w:sz w:val="28"/>
          <w:szCs w:val="28"/>
        </w:rPr>
      </w:pPr>
      <w:r w:rsidRPr="00812880">
        <w:rPr>
          <w:rFonts w:asciiTheme="majorHAnsi" w:hAnsiTheme="majorHAnsi" w:cstheme="majorHAnsi"/>
          <w:b/>
          <w:color w:val="000000" w:themeColor="text1"/>
          <w:sz w:val="28"/>
          <w:szCs w:val="28"/>
        </w:rPr>
        <w:t>Water Level Monitoring Stations (non</w:t>
      </w:r>
      <w:r w:rsidR="009D7483">
        <w:rPr>
          <w:rFonts w:asciiTheme="majorHAnsi" w:hAnsiTheme="majorHAnsi" w:cstheme="majorHAnsi"/>
          <w:b/>
          <w:color w:val="000000" w:themeColor="text1"/>
          <w:sz w:val="28"/>
          <w:szCs w:val="28"/>
        </w:rPr>
        <w:t>-</w:t>
      </w:r>
      <w:r w:rsidRPr="00812880">
        <w:rPr>
          <w:rFonts w:asciiTheme="majorHAnsi" w:hAnsiTheme="majorHAnsi" w:cstheme="majorHAnsi"/>
          <w:b/>
          <w:color w:val="000000" w:themeColor="text1"/>
          <w:sz w:val="28"/>
          <w:szCs w:val="28"/>
        </w:rPr>
        <w:t>320 funds)</w:t>
      </w:r>
    </w:p>
    <w:p w14:paraId="42BF2EA8" w14:textId="4144F5CC" w:rsidR="00812880" w:rsidRPr="00824DFB" w:rsidRDefault="00812880" w:rsidP="00824DFB">
      <w:pPr>
        <w:pBdr>
          <w:top w:val="nil"/>
          <w:left w:val="nil"/>
          <w:bottom w:val="nil"/>
          <w:right w:val="nil"/>
          <w:between w:val="nil"/>
        </w:pBdr>
        <w:jc w:val="both"/>
        <w:rPr>
          <w:rFonts w:asciiTheme="minorHAnsi" w:hAnsiTheme="minorHAnsi"/>
          <w:color w:val="000000" w:themeColor="text1"/>
        </w:rPr>
      </w:pPr>
      <w:r w:rsidRPr="00824DFB">
        <w:rPr>
          <w:rFonts w:asciiTheme="minorHAnsi" w:hAnsiTheme="minorHAnsi"/>
          <w:color w:val="000000" w:themeColor="text1"/>
        </w:rPr>
        <w:t xml:space="preserve">APNEP </w:t>
      </w:r>
      <w:r w:rsidR="00226130">
        <w:rPr>
          <w:rFonts w:asciiTheme="minorHAnsi" w:hAnsiTheme="minorHAnsi"/>
          <w:color w:val="000000" w:themeColor="text1"/>
        </w:rPr>
        <w:t>supported placement of an additional</w:t>
      </w:r>
      <w:r w:rsidRPr="00824DFB">
        <w:rPr>
          <w:rFonts w:asciiTheme="minorHAnsi" w:hAnsiTheme="minorHAnsi"/>
          <w:color w:val="000000" w:themeColor="text1"/>
        </w:rPr>
        <w:t xml:space="preserve"> </w:t>
      </w:r>
      <w:r w:rsidR="00623308">
        <w:rPr>
          <w:rFonts w:asciiTheme="minorHAnsi" w:hAnsiTheme="minorHAnsi"/>
          <w:color w:val="000000" w:themeColor="text1"/>
        </w:rPr>
        <w:t>N.C.</w:t>
      </w:r>
      <w:r w:rsidRPr="00824DFB">
        <w:rPr>
          <w:rFonts w:asciiTheme="minorHAnsi" w:hAnsiTheme="minorHAnsi"/>
          <w:color w:val="000000" w:themeColor="text1"/>
        </w:rPr>
        <w:t xml:space="preserve"> Flood Inundation Mapping and Alert Network (FIMAN) remote monitoring station</w:t>
      </w:r>
      <w:r w:rsidR="00226130">
        <w:rPr>
          <w:rFonts w:asciiTheme="minorHAnsi" w:hAnsiTheme="minorHAnsi"/>
          <w:color w:val="000000" w:themeColor="text1"/>
        </w:rPr>
        <w:t xml:space="preserve"> </w:t>
      </w:r>
      <w:r w:rsidR="00461859">
        <w:rPr>
          <w:rFonts w:asciiTheme="minorHAnsi" w:hAnsiTheme="minorHAnsi"/>
          <w:color w:val="000000" w:themeColor="text1"/>
        </w:rPr>
        <w:t xml:space="preserve">in </w:t>
      </w:r>
      <w:r w:rsidR="00226130">
        <w:rPr>
          <w:rFonts w:asciiTheme="minorHAnsi" w:hAnsiTheme="minorHAnsi"/>
          <w:color w:val="000000" w:themeColor="text1"/>
        </w:rPr>
        <w:t>Newport, Carteret County</w:t>
      </w:r>
      <w:r w:rsidRPr="00824DFB">
        <w:rPr>
          <w:rFonts w:asciiTheme="minorHAnsi" w:hAnsiTheme="minorHAnsi"/>
          <w:color w:val="000000" w:themeColor="text1"/>
        </w:rPr>
        <w:t xml:space="preserve"> through the </w:t>
      </w:r>
      <w:r w:rsidR="00623308">
        <w:rPr>
          <w:rFonts w:asciiTheme="minorHAnsi" w:hAnsiTheme="minorHAnsi"/>
          <w:color w:val="000000" w:themeColor="text1"/>
        </w:rPr>
        <w:t>N.C.</w:t>
      </w:r>
      <w:r w:rsidRPr="00824DFB">
        <w:rPr>
          <w:rFonts w:asciiTheme="minorHAnsi" w:hAnsiTheme="minorHAnsi"/>
          <w:color w:val="000000" w:themeColor="text1"/>
        </w:rPr>
        <w:t xml:space="preserve"> Division of Emergency Management. Data from ga</w:t>
      </w:r>
      <w:r w:rsidR="000308D3" w:rsidRPr="00824DFB">
        <w:rPr>
          <w:rFonts w:asciiTheme="minorHAnsi" w:hAnsiTheme="minorHAnsi"/>
          <w:color w:val="000000" w:themeColor="text1"/>
        </w:rPr>
        <w:t>u</w:t>
      </w:r>
      <w:r w:rsidRPr="00824DFB">
        <w:rPr>
          <w:rFonts w:asciiTheme="minorHAnsi" w:hAnsiTheme="minorHAnsi"/>
          <w:color w:val="000000" w:themeColor="text1"/>
        </w:rPr>
        <w:t>ges</w:t>
      </w:r>
      <w:r w:rsidR="00461859">
        <w:rPr>
          <w:rFonts w:asciiTheme="minorHAnsi" w:hAnsiTheme="minorHAnsi"/>
          <w:color w:val="000000" w:themeColor="text1"/>
        </w:rPr>
        <w:t xml:space="preserve"> located</w:t>
      </w:r>
      <w:r w:rsidRPr="00824DFB">
        <w:rPr>
          <w:rFonts w:asciiTheme="minorHAnsi" w:hAnsiTheme="minorHAnsi"/>
          <w:color w:val="000000" w:themeColor="text1"/>
        </w:rPr>
        <w:t xml:space="preserve"> </w:t>
      </w:r>
      <w:r w:rsidR="00461859">
        <w:rPr>
          <w:rFonts w:asciiTheme="minorHAnsi" w:hAnsiTheme="minorHAnsi"/>
          <w:color w:val="000000" w:themeColor="text1"/>
        </w:rPr>
        <w:t>with</w:t>
      </w:r>
      <w:r w:rsidR="00226130">
        <w:rPr>
          <w:rFonts w:asciiTheme="minorHAnsi" w:hAnsiTheme="minorHAnsi"/>
          <w:color w:val="000000" w:themeColor="text1"/>
        </w:rPr>
        <w:t xml:space="preserve">in the </w:t>
      </w:r>
      <w:r w:rsidR="00461859">
        <w:rPr>
          <w:rFonts w:asciiTheme="minorHAnsi" w:hAnsiTheme="minorHAnsi"/>
          <w:color w:val="000000" w:themeColor="text1"/>
        </w:rPr>
        <w:t xml:space="preserve">Albemarle-Pamlico </w:t>
      </w:r>
      <w:r w:rsidR="007A27C7">
        <w:rPr>
          <w:rFonts w:asciiTheme="minorHAnsi" w:hAnsiTheme="minorHAnsi"/>
          <w:color w:val="000000" w:themeColor="text1"/>
        </w:rPr>
        <w:t xml:space="preserve">watershed </w:t>
      </w:r>
      <w:r w:rsidR="007A27C7" w:rsidRPr="00824DFB">
        <w:rPr>
          <w:rFonts w:asciiTheme="minorHAnsi" w:hAnsiTheme="minorHAnsi"/>
          <w:color w:val="000000" w:themeColor="text1"/>
        </w:rPr>
        <w:t>increases</w:t>
      </w:r>
      <w:r w:rsidRPr="00824DFB">
        <w:rPr>
          <w:rFonts w:asciiTheme="minorHAnsi" w:hAnsiTheme="minorHAnsi"/>
          <w:color w:val="000000" w:themeColor="text1"/>
        </w:rPr>
        <w:t xml:space="preserve"> real-time knowledge of flood conditions in the Albemarle-Pamlico region, as well as contribut</w:t>
      </w:r>
      <w:r w:rsidR="00461859">
        <w:rPr>
          <w:rFonts w:asciiTheme="minorHAnsi" w:hAnsiTheme="minorHAnsi"/>
          <w:color w:val="000000" w:themeColor="text1"/>
        </w:rPr>
        <w:t>ing</w:t>
      </w:r>
      <w:r w:rsidRPr="00824DFB">
        <w:rPr>
          <w:rFonts w:asciiTheme="minorHAnsi" w:hAnsiTheme="minorHAnsi"/>
          <w:color w:val="000000" w:themeColor="text1"/>
        </w:rPr>
        <w:t xml:space="preserve"> to</w:t>
      </w:r>
      <w:r w:rsidR="000308D3" w:rsidRPr="00824DFB">
        <w:rPr>
          <w:rFonts w:asciiTheme="minorHAnsi" w:hAnsiTheme="minorHAnsi"/>
          <w:color w:val="000000" w:themeColor="text1"/>
        </w:rPr>
        <w:t xml:space="preserve"> </w:t>
      </w:r>
      <w:r w:rsidRPr="00824DFB">
        <w:rPr>
          <w:rFonts w:asciiTheme="minorHAnsi" w:hAnsiTheme="minorHAnsi"/>
          <w:color w:val="000000" w:themeColor="text1"/>
        </w:rPr>
        <w:t xml:space="preserve">knowledge </w:t>
      </w:r>
      <w:r w:rsidR="00461859">
        <w:rPr>
          <w:rFonts w:asciiTheme="minorHAnsi" w:hAnsiTheme="minorHAnsi"/>
          <w:color w:val="000000" w:themeColor="text1"/>
        </w:rPr>
        <w:t xml:space="preserve">that can be </w:t>
      </w:r>
      <w:r w:rsidRPr="00824DFB">
        <w:rPr>
          <w:rFonts w:asciiTheme="minorHAnsi" w:hAnsiTheme="minorHAnsi"/>
          <w:color w:val="000000" w:themeColor="text1"/>
        </w:rPr>
        <w:t xml:space="preserve">used to address future water management actions in the watershed. </w:t>
      </w:r>
      <w:hyperlink r:id="rId37" w:history="1">
        <w:r w:rsidRPr="00824DFB">
          <w:rPr>
            <w:rStyle w:val="Hyperlink"/>
            <w:rFonts w:asciiTheme="minorHAnsi" w:hAnsiTheme="minorHAnsi"/>
          </w:rPr>
          <w:t>Learn more.</w:t>
        </w:r>
      </w:hyperlink>
    </w:p>
    <w:p w14:paraId="17B3B199" w14:textId="77777777" w:rsidR="00824DFB" w:rsidRDefault="00824DFB" w:rsidP="65DEC01F">
      <w:pPr>
        <w:jc w:val="both"/>
        <w:rPr>
          <w:rFonts w:asciiTheme="majorHAnsi" w:eastAsia="Cambria" w:hAnsiTheme="majorHAnsi" w:cstheme="majorBidi"/>
          <w:b/>
          <w:bCs/>
          <w:color w:val="214293"/>
          <w:sz w:val="32"/>
          <w:szCs w:val="32"/>
        </w:rPr>
      </w:pPr>
    </w:p>
    <w:p w14:paraId="1B15E4D1" w14:textId="0012D9E4" w:rsidR="7BC0A400" w:rsidRPr="000B4301" w:rsidRDefault="7BC0A400" w:rsidP="65DEC01F">
      <w:pPr>
        <w:jc w:val="both"/>
        <w:rPr>
          <w:rFonts w:asciiTheme="majorHAnsi" w:eastAsiaTheme="majorEastAsia" w:hAnsiTheme="majorHAnsi" w:cstheme="majorBidi"/>
          <w:b/>
          <w:bCs/>
          <w:sz w:val="28"/>
          <w:szCs w:val="28"/>
        </w:rPr>
      </w:pPr>
      <w:r w:rsidRPr="000B4301">
        <w:rPr>
          <w:rFonts w:asciiTheme="majorHAnsi" w:eastAsiaTheme="majorEastAsia" w:hAnsiTheme="majorHAnsi" w:cstheme="majorBidi"/>
          <w:b/>
          <w:bCs/>
          <w:sz w:val="28"/>
          <w:szCs w:val="28"/>
        </w:rPr>
        <w:t>US Climate Alliance Project</w:t>
      </w:r>
      <w:r w:rsidR="5F340B22" w:rsidRPr="000B4301">
        <w:rPr>
          <w:rFonts w:asciiTheme="majorHAnsi" w:eastAsiaTheme="majorEastAsia" w:hAnsiTheme="majorHAnsi" w:cstheme="majorBidi"/>
          <w:b/>
          <w:bCs/>
          <w:sz w:val="28"/>
          <w:szCs w:val="28"/>
        </w:rPr>
        <w:t>: Prioritizing Coastal Habitats and Carbon Resilience</w:t>
      </w:r>
    </w:p>
    <w:p w14:paraId="626B5F6A" w14:textId="7E431F15" w:rsidR="5F340B22" w:rsidRPr="002C398A" w:rsidRDefault="5F340B22" w:rsidP="000B4301">
      <w:pPr>
        <w:spacing w:line="257" w:lineRule="auto"/>
        <w:jc w:val="both"/>
        <w:rPr>
          <w:rFonts w:ascii="Cambria" w:eastAsia="Cambria" w:hAnsi="Cambria" w:cs="Cambria"/>
        </w:rPr>
      </w:pPr>
      <w:r w:rsidRPr="002C398A">
        <w:rPr>
          <w:rFonts w:ascii="Cambria" w:eastAsia="Cambria" w:hAnsi="Cambria" w:cs="Cambria"/>
        </w:rPr>
        <w:t>APNEP was invited to collaborate on a United States Climate Alliance (USCA) project to expand work led by Duke University for the NC-DEQ Natural and Working Lands sub-teams established to support N.C. Governor’s Executive Order #80.  The USCA grant was awarded in winter 2019 and is a multi-state effort that builds on the EO80 NWL Initiative.  The project involve</w:t>
      </w:r>
      <w:r w:rsidR="009F36DD" w:rsidRPr="002C398A">
        <w:rPr>
          <w:rFonts w:ascii="Cambria" w:eastAsia="Cambria" w:hAnsi="Cambria" w:cs="Cambria"/>
        </w:rPr>
        <w:t>d</w:t>
      </w:r>
      <w:r w:rsidRPr="002C398A">
        <w:rPr>
          <w:rFonts w:ascii="Cambria" w:eastAsia="Cambria" w:hAnsi="Cambria" w:cs="Cambria"/>
        </w:rPr>
        <w:t xml:space="preserve"> a spatial analysis to map and prioritize coastal habitats that store carbon, enhance natural and human community resilience to coastal hazards, and support a variety of species.  It is designed to support Atlantic coast states that are engaged in resilience planning and working to incorporate blue carbon into their climate mitigation plans.  APNEP’s role has included assisting the project team in making connections to scientists, restoration practitioners, resource managers, and communities working </w:t>
      </w:r>
      <w:r w:rsidRPr="002C398A">
        <w:rPr>
          <w:rFonts w:ascii="Cambria" w:eastAsia="Cambria" w:hAnsi="Cambria" w:cs="Cambria"/>
        </w:rPr>
        <w:lastRenderedPageBreak/>
        <w:t>in coastal resilience and climate mitigation in North Carolina and Virginia to ensure products reflect their feedback and priorities. APNEP led development of a proposal</w:t>
      </w:r>
      <w:r w:rsidR="002C398A">
        <w:rPr>
          <w:rFonts w:ascii="Cambria" w:eastAsia="Cambria" w:hAnsi="Cambria" w:cs="Cambria"/>
        </w:rPr>
        <w:t>, in coordination with V</w:t>
      </w:r>
      <w:r w:rsidR="008667EE">
        <w:rPr>
          <w:rFonts w:ascii="Cambria" w:eastAsia="Cambria" w:hAnsi="Cambria" w:cs="Cambria"/>
        </w:rPr>
        <w:t>irginia Institute of Marine Sciences (V</w:t>
      </w:r>
      <w:r w:rsidR="002C398A">
        <w:rPr>
          <w:rFonts w:ascii="Cambria" w:eastAsia="Cambria" w:hAnsi="Cambria" w:cs="Cambria"/>
        </w:rPr>
        <w:t>IMS</w:t>
      </w:r>
      <w:r w:rsidR="008667EE">
        <w:rPr>
          <w:rFonts w:ascii="Cambria" w:eastAsia="Cambria" w:hAnsi="Cambria" w:cs="Cambria"/>
        </w:rPr>
        <w:t>)</w:t>
      </w:r>
      <w:r w:rsidR="002C398A">
        <w:rPr>
          <w:rFonts w:ascii="Cambria" w:eastAsia="Cambria" w:hAnsi="Cambria" w:cs="Cambria"/>
        </w:rPr>
        <w:t>, ODU, TNC, Chowan University, and Audubon,</w:t>
      </w:r>
      <w:r w:rsidRPr="002C398A">
        <w:rPr>
          <w:rFonts w:ascii="Cambria" w:eastAsia="Cambria" w:hAnsi="Cambria" w:cs="Cambria"/>
        </w:rPr>
        <w:t xml:space="preserve"> for an interstate pilot </w:t>
      </w:r>
      <w:r w:rsidR="004A737E">
        <w:rPr>
          <w:rFonts w:ascii="Cambria" w:eastAsia="Cambria" w:hAnsi="Cambria" w:cs="Cambria"/>
        </w:rPr>
        <w:t xml:space="preserve">project </w:t>
      </w:r>
      <w:r w:rsidRPr="002C398A">
        <w:rPr>
          <w:rFonts w:ascii="Cambria" w:eastAsia="Cambria" w:hAnsi="Cambria" w:cs="Cambria"/>
        </w:rPr>
        <w:t>with partners in V</w:t>
      </w:r>
      <w:r w:rsidR="004A737E">
        <w:rPr>
          <w:rFonts w:ascii="Cambria" w:eastAsia="Cambria" w:hAnsi="Cambria" w:cs="Cambria"/>
        </w:rPr>
        <w:t>irginia</w:t>
      </w:r>
      <w:r w:rsidRPr="002C398A">
        <w:rPr>
          <w:rFonts w:ascii="Cambria" w:eastAsia="Cambria" w:hAnsi="Cambria" w:cs="Cambria"/>
        </w:rPr>
        <w:t xml:space="preserve"> </w:t>
      </w:r>
      <w:r w:rsidR="008667EE">
        <w:rPr>
          <w:rFonts w:ascii="Cambria" w:eastAsia="Cambria" w:hAnsi="Cambria" w:cs="Cambria"/>
        </w:rPr>
        <w:t>and</w:t>
      </w:r>
      <w:r w:rsidRPr="002C398A">
        <w:rPr>
          <w:rFonts w:ascii="Cambria" w:eastAsia="Cambria" w:hAnsi="Cambria" w:cs="Cambria"/>
        </w:rPr>
        <w:t xml:space="preserve"> N</w:t>
      </w:r>
      <w:r w:rsidR="004A737E">
        <w:rPr>
          <w:rFonts w:ascii="Cambria" w:eastAsia="Cambria" w:hAnsi="Cambria" w:cs="Cambria"/>
        </w:rPr>
        <w:t>orth Carolina. This project</w:t>
      </w:r>
      <w:r w:rsidRPr="002C398A">
        <w:rPr>
          <w:rFonts w:ascii="Cambria" w:eastAsia="Cambria" w:hAnsi="Cambria" w:cs="Cambria"/>
        </w:rPr>
        <w:t xml:space="preserve"> resulted in</w:t>
      </w:r>
      <w:r w:rsidR="413CB358" w:rsidRPr="002C398A">
        <w:rPr>
          <w:rFonts w:ascii="Cambria" w:eastAsia="Cambria" w:hAnsi="Cambria" w:cs="Cambria"/>
        </w:rPr>
        <w:t xml:space="preserve"> a GIS-based modeling tool that can be utilized by the </w:t>
      </w:r>
      <w:r w:rsidRPr="002C398A">
        <w:rPr>
          <w:rFonts w:ascii="Cambria" w:eastAsia="Cambria" w:hAnsi="Cambria" w:cs="Cambria"/>
        </w:rPr>
        <w:t xml:space="preserve">Currituck Sound Coalition to </w:t>
      </w:r>
      <w:r w:rsidR="2602C189" w:rsidRPr="002C398A">
        <w:rPr>
          <w:rFonts w:ascii="Cambria" w:eastAsia="Cambria" w:hAnsi="Cambria" w:cs="Cambria"/>
        </w:rPr>
        <w:t>assist in future planning</w:t>
      </w:r>
      <w:r w:rsidR="008667EE">
        <w:rPr>
          <w:rFonts w:ascii="Cambria" w:eastAsia="Cambria" w:hAnsi="Cambria" w:cs="Cambria"/>
        </w:rPr>
        <w:t xml:space="preserve"> to</w:t>
      </w:r>
      <w:r w:rsidR="000B4301" w:rsidRPr="002C398A">
        <w:rPr>
          <w:rFonts w:ascii="Cambria" w:eastAsia="Cambria" w:hAnsi="Cambria" w:cs="Cambria"/>
        </w:rPr>
        <w:t xml:space="preserve"> </w:t>
      </w:r>
      <w:r w:rsidRPr="002C398A">
        <w:rPr>
          <w:rFonts w:ascii="Cambria" w:eastAsia="Cambria" w:hAnsi="Cambria" w:cs="Cambria"/>
        </w:rPr>
        <w:t xml:space="preserve">reflect local community restoration priorities and goals.  </w:t>
      </w:r>
    </w:p>
    <w:p w14:paraId="16759DF1" w14:textId="243594B7" w:rsidR="00824DFB" w:rsidRDefault="00824DFB" w:rsidP="65DEC01F">
      <w:pPr>
        <w:jc w:val="both"/>
        <w:rPr>
          <w:rFonts w:asciiTheme="majorHAnsi" w:eastAsia="Cambria" w:hAnsiTheme="majorHAnsi" w:cstheme="majorBidi"/>
          <w:b/>
          <w:bCs/>
          <w:color w:val="214293"/>
          <w:sz w:val="32"/>
          <w:szCs w:val="32"/>
        </w:rPr>
      </w:pPr>
    </w:p>
    <w:p w14:paraId="46F51DF6" w14:textId="63B0F360" w:rsidR="00232EDF" w:rsidRPr="00812880" w:rsidRDefault="00232EDF" w:rsidP="00232EDF">
      <w:pPr>
        <w:jc w:val="both"/>
        <w:rPr>
          <w:rFonts w:asciiTheme="majorHAnsi" w:eastAsia="Cambria" w:hAnsiTheme="majorHAnsi" w:cstheme="majorHAnsi"/>
          <w:b/>
          <w:color w:val="000000" w:themeColor="text1"/>
          <w:sz w:val="32"/>
          <w:szCs w:val="32"/>
        </w:rPr>
      </w:pPr>
      <w:r w:rsidRPr="00812880">
        <w:rPr>
          <w:rFonts w:asciiTheme="majorHAnsi" w:eastAsia="Cambria" w:hAnsiTheme="majorHAnsi" w:cstheme="majorHAnsi"/>
          <w:b/>
          <w:color w:val="214293"/>
          <w:sz w:val="32"/>
          <w:szCs w:val="32"/>
        </w:rPr>
        <w:t>Partnership-Building and Regional Coordination</w:t>
      </w:r>
    </w:p>
    <w:p w14:paraId="29ACEA27" w14:textId="77777777" w:rsidR="00812880" w:rsidRPr="00812880" w:rsidRDefault="00812880" w:rsidP="00232EDF">
      <w:pPr>
        <w:jc w:val="both"/>
        <w:rPr>
          <w:rFonts w:asciiTheme="majorHAnsi" w:eastAsia="Cambria" w:hAnsiTheme="majorHAnsi" w:cstheme="majorHAnsi"/>
          <w:b/>
          <w:color w:val="000000" w:themeColor="text1"/>
          <w:sz w:val="6"/>
          <w:szCs w:val="6"/>
        </w:rPr>
      </w:pPr>
    </w:p>
    <w:p w14:paraId="10916E2A" w14:textId="4948DC80" w:rsidR="00232EDF" w:rsidRPr="00812880" w:rsidRDefault="00623308" w:rsidP="00232EDF">
      <w:pPr>
        <w:jc w:val="both"/>
        <w:rPr>
          <w:rFonts w:asciiTheme="majorHAnsi" w:eastAsia="Cambria" w:hAnsiTheme="majorHAnsi" w:cstheme="majorHAnsi"/>
          <w:b/>
          <w:color w:val="000000" w:themeColor="text1"/>
          <w:sz w:val="28"/>
          <w:szCs w:val="28"/>
        </w:rPr>
      </w:pPr>
      <w:r>
        <w:rPr>
          <w:rFonts w:asciiTheme="majorHAnsi" w:eastAsia="Cambria" w:hAnsiTheme="majorHAnsi" w:cstheme="majorHAnsi"/>
          <w:b/>
          <w:color w:val="000000" w:themeColor="text1"/>
          <w:sz w:val="28"/>
          <w:szCs w:val="28"/>
        </w:rPr>
        <w:t>N.C.</w:t>
      </w:r>
      <w:r w:rsidR="00232EDF" w:rsidRPr="00812880">
        <w:rPr>
          <w:rFonts w:asciiTheme="majorHAnsi" w:eastAsia="Cambria" w:hAnsiTheme="majorHAnsi" w:cstheme="majorHAnsi"/>
          <w:b/>
          <w:color w:val="000000" w:themeColor="text1"/>
          <w:sz w:val="28"/>
          <w:szCs w:val="28"/>
        </w:rPr>
        <w:t xml:space="preserve"> Aquatic Nuisance Species Management Plan Committee Coordination</w:t>
      </w:r>
    </w:p>
    <w:p w14:paraId="363BFAA7" w14:textId="52A16C92" w:rsidR="00232EDF" w:rsidRPr="00824DFB" w:rsidRDefault="00232EDF" w:rsidP="00824DFB">
      <w:pPr>
        <w:jc w:val="both"/>
        <w:rPr>
          <w:rFonts w:asciiTheme="minorHAnsi" w:eastAsia="Cambria" w:hAnsiTheme="minorHAnsi" w:cs="Cambria"/>
          <w:color w:val="000000" w:themeColor="text1"/>
        </w:rPr>
      </w:pPr>
      <w:r w:rsidRPr="00824DFB">
        <w:rPr>
          <w:rFonts w:asciiTheme="minorHAnsi" w:hAnsiTheme="minorHAnsi"/>
          <w:color w:val="000000" w:themeColor="text1"/>
        </w:rPr>
        <w:t>APNEP staff continue</w:t>
      </w:r>
      <w:r w:rsidR="000C3021" w:rsidRPr="00824DFB">
        <w:rPr>
          <w:rFonts w:asciiTheme="minorHAnsi" w:hAnsiTheme="minorHAnsi"/>
          <w:color w:val="000000" w:themeColor="text1"/>
        </w:rPr>
        <w:t>d</w:t>
      </w:r>
      <w:r w:rsidRPr="00824DFB">
        <w:rPr>
          <w:rFonts w:asciiTheme="minorHAnsi" w:hAnsiTheme="minorHAnsi"/>
          <w:color w:val="000000" w:themeColor="text1"/>
        </w:rPr>
        <w:t xml:space="preserve"> working with the </w:t>
      </w:r>
      <w:r w:rsidR="00623308">
        <w:rPr>
          <w:rFonts w:asciiTheme="minorHAnsi" w:hAnsiTheme="minorHAnsi"/>
          <w:color w:val="000000" w:themeColor="text1"/>
        </w:rPr>
        <w:t>N.C.</w:t>
      </w:r>
      <w:r w:rsidRPr="00824DFB">
        <w:rPr>
          <w:rFonts w:asciiTheme="minorHAnsi" w:hAnsiTheme="minorHAnsi"/>
          <w:color w:val="000000" w:themeColor="text1"/>
        </w:rPr>
        <w:t xml:space="preserve"> Aquatic Nuisance Species Management Plan </w:t>
      </w:r>
      <w:r w:rsidR="0027202E">
        <w:rPr>
          <w:rFonts w:asciiTheme="minorHAnsi" w:hAnsiTheme="minorHAnsi"/>
          <w:color w:val="000000" w:themeColor="text1"/>
        </w:rPr>
        <w:t>Committee over the year</w:t>
      </w:r>
      <w:r w:rsidRPr="00824DFB">
        <w:rPr>
          <w:rFonts w:asciiTheme="minorHAnsi" w:hAnsiTheme="minorHAnsi"/>
          <w:color w:val="000000" w:themeColor="text1"/>
        </w:rPr>
        <w:t xml:space="preserve"> to </w:t>
      </w:r>
      <w:r w:rsidR="0027202E">
        <w:rPr>
          <w:rFonts w:asciiTheme="minorHAnsi" w:hAnsiTheme="minorHAnsi"/>
          <w:color w:val="000000" w:themeColor="text1"/>
        </w:rPr>
        <w:t>revise</w:t>
      </w:r>
      <w:r w:rsidRPr="00824DFB">
        <w:rPr>
          <w:rFonts w:asciiTheme="minorHAnsi" w:hAnsiTheme="minorHAnsi"/>
          <w:color w:val="000000" w:themeColor="text1"/>
        </w:rPr>
        <w:t xml:space="preserve"> the Plan for federal approval, and afterwards identify next steps for Plan implementation. </w:t>
      </w:r>
      <w:r w:rsidRPr="00824DFB">
        <w:rPr>
          <w:rFonts w:asciiTheme="minorHAnsi" w:eastAsia="Cambria" w:hAnsiTheme="minorHAnsi" w:cs="Cambria"/>
          <w:color w:val="000000" w:themeColor="text1"/>
        </w:rPr>
        <w:t xml:space="preserve">This state plan for coordinated management, research, and outreach </w:t>
      </w:r>
      <w:r w:rsidR="008667EE">
        <w:rPr>
          <w:rFonts w:asciiTheme="minorHAnsi" w:eastAsia="Cambria" w:hAnsiTheme="minorHAnsi" w:cs="Cambria"/>
          <w:color w:val="000000" w:themeColor="text1"/>
        </w:rPr>
        <w:t>regarding</w:t>
      </w:r>
      <w:r w:rsidRPr="00824DFB">
        <w:rPr>
          <w:rFonts w:asciiTheme="minorHAnsi" w:eastAsia="Cambria" w:hAnsiTheme="minorHAnsi" w:cs="Cambria"/>
          <w:color w:val="000000" w:themeColor="text1"/>
        </w:rPr>
        <w:t xml:space="preserve"> aquatic nuisance species, once finalized and federally approved, will make North Carolina eligible for federal funding to support the plan’s implementation. Improved coordination and collaboration across state agencies will leverage limited resources available for invasive species management in North Carolina. </w:t>
      </w:r>
      <w:hyperlink r:id="rId38" w:history="1">
        <w:r w:rsidRPr="00824DFB">
          <w:rPr>
            <w:rStyle w:val="Hyperlink"/>
            <w:rFonts w:asciiTheme="minorHAnsi" w:eastAsia="Cambria" w:hAnsiTheme="minorHAnsi" w:cs="Cambria"/>
          </w:rPr>
          <w:t>Learn more.</w:t>
        </w:r>
      </w:hyperlink>
    </w:p>
    <w:p w14:paraId="1B511DA4" w14:textId="77777777" w:rsidR="00740BB5" w:rsidRDefault="00740BB5" w:rsidP="00740BB5">
      <w:pPr>
        <w:pStyle w:val="ListParagraph"/>
        <w:jc w:val="both"/>
        <w:rPr>
          <w:rFonts w:asciiTheme="majorHAnsi" w:eastAsia="Cambria" w:hAnsiTheme="majorHAnsi" w:cstheme="majorHAnsi"/>
          <w:b/>
          <w:color w:val="000000" w:themeColor="text1"/>
        </w:rPr>
      </w:pPr>
    </w:p>
    <w:p w14:paraId="1A5AABFE" w14:textId="09B8A8A8" w:rsidR="0027202E" w:rsidRPr="00812880" w:rsidRDefault="0027202E" w:rsidP="65DEC01F">
      <w:pPr>
        <w:jc w:val="both"/>
        <w:rPr>
          <w:rFonts w:asciiTheme="majorHAnsi" w:eastAsia="Cambria" w:hAnsiTheme="majorHAnsi" w:cstheme="majorBidi"/>
          <w:b/>
          <w:bCs/>
          <w:color w:val="000000" w:themeColor="text1"/>
          <w:sz w:val="28"/>
          <w:szCs w:val="28"/>
        </w:rPr>
      </w:pPr>
      <w:r w:rsidRPr="65DEC01F">
        <w:rPr>
          <w:rFonts w:asciiTheme="majorHAnsi" w:eastAsia="Cambria" w:hAnsiTheme="majorHAnsi" w:cstheme="majorBidi"/>
          <w:b/>
          <w:bCs/>
          <w:color w:val="000000" w:themeColor="text1"/>
          <w:sz w:val="28"/>
          <w:szCs w:val="28"/>
        </w:rPr>
        <w:t>N</w:t>
      </w:r>
      <w:r w:rsidR="00E42EF2">
        <w:rPr>
          <w:rFonts w:asciiTheme="majorHAnsi" w:eastAsia="Cambria" w:hAnsiTheme="majorHAnsi" w:cstheme="majorBidi"/>
          <w:b/>
          <w:bCs/>
          <w:color w:val="000000" w:themeColor="text1"/>
          <w:sz w:val="28"/>
          <w:szCs w:val="28"/>
        </w:rPr>
        <w:t>orth Carolina - Virginia</w:t>
      </w:r>
      <w:r w:rsidRPr="65DEC01F">
        <w:rPr>
          <w:rFonts w:asciiTheme="majorHAnsi" w:eastAsia="Cambria" w:hAnsiTheme="majorHAnsi" w:cstheme="majorBidi"/>
          <w:b/>
          <w:bCs/>
          <w:color w:val="000000" w:themeColor="text1"/>
          <w:sz w:val="28"/>
          <w:szCs w:val="28"/>
        </w:rPr>
        <w:t xml:space="preserve"> M</w:t>
      </w:r>
      <w:r w:rsidR="00E42EF2">
        <w:rPr>
          <w:rFonts w:asciiTheme="majorHAnsi" w:eastAsia="Cambria" w:hAnsiTheme="majorHAnsi" w:cstheme="majorBidi"/>
          <w:b/>
          <w:bCs/>
          <w:color w:val="000000" w:themeColor="text1"/>
          <w:sz w:val="28"/>
          <w:szCs w:val="28"/>
        </w:rPr>
        <w:t>emorandum of Understanding</w:t>
      </w:r>
      <w:r w:rsidRPr="65DEC01F">
        <w:rPr>
          <w:rFonts w:asciiTheme="majorHAnsi" w:eastAsia="Cambria" w:hAnsiTheme="majorHAnsi" w:cstheme="majorBidi"/>
          <w:b/>
          <w:bCs/>
          <w:color w:val="000000" w:themeColor="text1"/>
          <w:sz w:val="28"/>
          <w:szCs w:val="28"/>
        </w:rPr>
        <w:t xml:space="preserve"> (20</w:t>
      </w:r>
      <w:r w:rsidR="049A07FC" w:rsidRPr="65DEC01F">
        <w:rPr>
          <w:rFonts w:asciiTheme="majorHAnsi" w:eastAsia="Cambria" w:hAnsiTheme="majorHAnsi" w:cstheme="majorBidi"/>
          <w:b/>
          <w:bCs/>
          <w:color w:val="000000" w:themeColor="text1"/>
          <w:sz w:val="28"/>
          <w:szCs w:val="28"/>
        </w:rPr>
        <w:t>20</w:t>
      </w:r>
      <w:r w:rsidRPr="65DEC01F">
        <w:rPr>
          <w:rFonts w:asciiTheme="majorHAnsi" w:eastAsia="Cambria" w:hAnsiTheme="majorHAnsi" w:cstheme="majorBidi"/>
          <w:b/>
          <w:bCs/>
          <w:color w:val="000000" w:themeColor="text1"/>
          <w:sz w:val="28"/>
          <w:szCs w:val="28"/>
        </w:rPr>
        <w:t>)</w:t>
      </w:r>
    </w:p>
    <w:p w14:paraId="3D2CADAA" w14:textId="028E526B" w:rsidR="003D43ED" w:rsidRDefault="15ADDE77" w:rsidP="000B4301">
      <w:pPr>
        <w:jc w:val="both"/>
        <w:rPr>
          <w:rFonts w:asciiTheme="minorHAnsi" w:eastAsia="Cambria" w:hAnsiTheme="minorHAnsi" w:cstheme="majorBidi"/>
          <w:color w:val="000000" w:themeColor="text1"/>
        </w:rPr>
      </w:pPr>
      <w:r w:rsidRPr="65DEC01F">
        <w:rPr>
          <w:rFonts w:asciiTheme="minorHAnsi" w:eastAsia="Cambria" w:hAnsiTheme="minorHAnsi" w:cstheme="majorBidi"/>
          <w:color w:val="000000" w:themeColor="text1"/>
        </w:rPr>
        <w:t>Facilitated by the Albemarle-Pamlico National Estuary Partnership (APNEP), six environmental and natural resources agencies from North Carolina and Virginia signed a Memorandum of</w:t>
      </w:r>
      <w:r w:rsidR="003D43ED">
        <w:rPr>
          <w:rFonts w:asciiTheme="minorHAnsi" w:eastAsia="Cambria" w:hAnsiTheme="minorHAnsi" w:cstheme="majorBidi"/>
          <w:color w:val="000000" w:themeColor="text1"/>
        </w:rPr>
        <w:t xml:space="preserve"> </w:t>
      </w:r>
      <w:r w:rsidRPr="65DEC01F">
        <w:rPr>
          <w:rFonts w:asciiTheme="minorHAnsi" w:eastAsia="Cambria" w:hAnsiTheme="minorHAnsi" w:cstheme="majorBidi"/>
          <w:color w:val="000000" w:themeColor="text1"/>
        </w:rPr>
        <w:t>Understanding (MOU) that re-affirms their commitment to foster interstate collaboration within</w:t>
      </w:r>
      <w:r w:rsidR="003D43ED">
        <w:rPr>
          <w:rFonts w:asciiTheme="minorHAnsi" w:eastAsia="Cambria" w:hAnsiTheme="minorHAnsi" w:cstheme="majorBidi"/>
          <w:color w:val="000000" w:themeColor="text1"/>
        </w:rPr>
        <w:t xml:space="preserve"> </w:t>
      </w:r>
      <w:r w:rsidRPr="65DEC01F">
        <w:rPr>
          <w:rFonts w:asciiTheme="minorHAnsi" w:eastAsia="Cambria" w:hAnsiTheme="minorHAnsi" w:cstheme="majorBidi"/>
          <w:color w:val="000000" w:themeColor="text1"/>
        </w:rPr>
        <w:t xml:space="preserve">the shared waterways of the Albemarle-Pamlico region. </w:t>
      </w:r>
      <w:r w:rsidR="003D43ED">
        <w:rPr>
          <w:rFonts w:asciiTheme="minorHAnsi" w:eastAsia="Cambria" w:hAnsiTheme="minorHAnsi" w:cstheme="majorBidi"/>
          <w:color w:val="000000" w:themeColor="text1"/>
        </w:rPr>
        <w:t xml:space="preserve"> </w:t>
      </w:r>
      <w:r w:rsidRPr="65DEC01F">
        <w:rPr>
          <w:rFonts w:asciiTheme="minorHAnsi" w:eastAsia="Cambria" w:hAnsiTheme="minorHAnsi" w:cstheme="majorBidi"/>
          <w:color w:val="000000" w:themeColor="text1"/>
        </w:rPr>
        <w:t xml:space="preserve">The MOU, released </w:t>
      </w:r>
      <w:r w:rsidR="00E42EF2">
        <w:rPr>
          <w:rFonts w:asciiTheme="minorHAnsi" w:eastAsia="Cambria" w:hAnsiTheme="minorHAnsi" w:cstheme="majorBidi"/>
          <w:color w:val="000000" w:themeColor="text1"/>
        </w:rPr>
        <w:t xml:space="preserve">in September </w:t>
      </w:r>
      <w:r w:rsidRPr="65DEC01F">
        <w:rPr>
          <w:rFonts w:asciiTheme="minorHAnsi" w:eastAsia="Cambria" w:hAnsiTheme="minorHAnsi" w:cstheme="majorBidi"/>
          <w:color w:val="000000" w:themeColor="text1"/>
        </w:rPr>
        <w:t>2020, builds upon the MOU signed in 2017</w:t>
      </w:r>
      <w:r w:rsidR="00E42EF2">
        <w:rPr>
          <w:rFonts w:asciiTheme="minorHAnsi" w:eastAsia="Cambria" w:hAnsiTheme="minorHAnsi" w:cstheme="majorBidi"/>
          <w:color w:val="000000" w:themeColor="text1"/>
        </w:rPr>
        <w:t>.</w:t>
      </w:r>
      <w:r w:rsidRPr="65DEC01F">
        <w:rPr>
          <w:rFonts w:asciiTheme="minorHAnsi" w:eastAsia="Cambria" w:hAnsiTheme="minorHAnsi" w:cstheme="majorBidi"/>
          <w:color w:val="000000" w:themeColor="text1"/>
        </w:rPr>
        <w:t xml:space="preserve"> </w:t>
      </w:r>
      <w:r w:rsidR="00E42EF2">
        <w:rPr>
          <w:rFonts w:asciiTheme="minorHAnsi" w:eastAsia="Cambria" w:hAnsiTheme="minorHAnsi" w:cstheme="majorBidi"/>
          <w:color w:val="000000" w:themeColor="text1"/>
        </w:rPr>
        <w:t>It</w:t>
      </w:r>
      <w:r w:rsidRPr="65DEC01F">
        <w:rPr>
          <w:rFonts w:asciiTheme="minorHAnsi" w:eastAsia="Cambria" w:hAnsiTheme="minorHAnsi" w:cstheme="majorBidi"/>
          <w:color w:val="000000" w:themeColor="text1"/>
        </w:rPr>
        <w:t xml:space="preserve"> will assist agencies in</w:t>
      </w:r>
      <w:r w:rsidR="003D43ED">
        <w:rPr>
          <w:rFonts w:asciiTheme="minorHAnsi" w:eastAsia="Cambria" w:hAnsiTheme="minorHAnsi" w:cstheme="majorBidi"/>
          <w:color w:val="000000" w:themeColor="text1"/>
        </w:rPr>
        <w:t xml:space="preserve"> </w:t>
      </w:r>
      <w:r w:rsidRPr="65DEC01F">
        <w:rPr>
          <w:rFonts w:asciiTheme="minorHAnsi" w:eastAsia="Cambria" w:hAnsiTheme="minorHAnsi" w:cstheme="majorBidi"/>
          <w:color w:val="000000" w:themeColor="text1"/>
        </w:rPr>
        <w:t>coordinating with APNEP to tackle regional issues such as nonpoint source pollution,</w:t>
      </w:r>
      <w:r w:rsidR="003D43ED">
        <w:rPr>
          <w:rFonts w:asciiTheme="minorHAnsi" w:eastAsia="Cambria" w:hAnsiTheme="minorHAnsi" w:cstheme="majorBidi"/>
          <w:color w:val="000000" w:themeColor="text1"/>
        </w:rPr>
        <w:t xml:space="preserve"> </w:t>
      </w:r>
      <w:r w:rsidRPr="65DEC01F">
        <w:rPr>
          <w:rFonts w:asciiTheme="minorHAnsi" w:eastAsia="Cambria" w:hAnsiTheme="minorHAnsi" w:cstheme="majorBidi"/>
          <w:color w:val="000000" w:themeColor="text1"/>
        </w:rPr>
        <w:t xml:space="preserve">restoring fish passage and spawning habitat, and controlling invasive species. </w:t>
      </w:r>
      <w:r w:rsidR="003D43ED">
        <w:rPr>
          <w:rFonts w:asciiTheme="minorHAnsi" w:eastAsia="Cambria" w:hAnsiTheme="minorHAnsi" w:cstheme="majorBidi"/>
          <w:color w:val="000000" w:themeColor="text1"/>
        </w:rPr>
        <w:t xml:space="preserve"> </w:t>
      </w:r>
      <w:r w:rsidRPr="65DEC01F">
        <w:rPr>
          <w:rFonts w:asciiTheme="minorHAnsi" w:eastAsia="Cambria" w:hAnsiTheme="minorHAnsi" w:cstheme="majorBidi"/>
          <w:color w:val="000000" w:themeColor="text1"/>
        </w:rPr>
        <w:t>Agencies</w:t>
      </w:r>
      <w:r w:rsidR="003D43ED">
        <w:rPr>
          <w:rFonts w:asciiTheme="minorHAnsi" w:eastAsia="Cambria" w:hAnsiTheme="minorHAnsi" w:cstheme="majorBidi"/>
          <w:color w:val="000000" w:themeColor="text1"/>
        </w:rPr>
        <w:t xml:space="preserve"> </w:t>
      </w:r>
      <w:r w:rsidRPr="65DEC01F">
        <w:rPr>
          <w:rFonts w:asciiTheme="minorHAnsi" w:eastAsia="Cambria" w:hAnsiTheme="minorHAnsi" w:cstheme="majorBidi"/>
          <w:color w:val="000000" w:themeColor="text1"/>
        </w:rPr>
        <w:t>included: North Carolina Department of Environmental Quality, North Carolina Department</w:t>
      </w:r>
      <w:r w:rsidR="003D43ED">
        <w:rPr>
          <w:rFonts w:asciiTheme="minorHAnsi" w:eastAsia="Cambria" w:hAnsiTheme="minorHAnsi" w:cstheme="majorBidi"/>
          <w:color w:val="000000" w:themeColor="text1"/>
        </w:rPr>
        <w:t xml:space="preserve"> </w:t>
      </w:r>
      <w:r w:rsidRPr="65DEC01F">
        <w:rPr>
          <w:rFonts w:asciiTheme="minorHAnsi" w:eastAsia="Cambria" w:hAnsiTheme="minorHAnsi" w:cstheme="majorBidi"/>
          <w:color w:val="000000" w:themeColor="text1"/>
        </w:rPr>
        <w:t>of Natural and Cultural Resources, North Carolina Department of Agriculture and Consumer</w:t>
      </w:r>
      <w:r w:rsidR="003D43ED">
        <w:rPr>
          <w:rFonts w:asciiTheme="minorHAnsi" w:eastAsia="Cambria" w:hAnsiTheme="minorHAnsi" w:cstheme="majorBidi"/>
          <w:color w:val="000000" w:themeColor="text1"/>
        </w:rPr>
        <w:t xml:space="preserve"> </w:t>
      </w:r>
      <w:r w:rsidRPr="65DEC01F">
        <w:rPr>
          <w:rFonts w:asciiTheme="minorHAnsi" w:eastAsia="Cambria" w:hAnsiTheme="minorHAnsi" w:cstheme="majorBidi"/>
          <w:color w:val="000000" w:themeColor="text1"/>
        </w:rPr>
        <w:t>Services, North Carolina Wildlife Resources Commission, Secretary of Natural Resources of</w:t>
      </w:r>
      <w:r w:rsidR="0027202E" w:rsidRPr="65DEC01F">
        <w:rPr>
          <w:rFonts w:asciiTheme="minorHAnsi" w:eastAsia="Cambria" w:hAnsiTheme="minorHAnsi" w:cstheme="majorBidi"/>
          <w:color w:val="000000" w:themeColor="text1"/>
        </w:rPr>
        <w:t xml:space="preserve"> </w:t>
      </w:r>
      <w:r w:rsidR="73B5F18D" w:rsidRPr="65DEC01F">
        <w:rPr>
          <w:rFonts w:asciiTheme="minorHAnsi" w:eastAsia="Cambria" w:hAnsiTheme="minorHAnsi" w:cstheme="majorBidi"/>
          <w:color w:val="000000" w:themeColor="text1"/>
        </w:rPr>
        <w:t>the Commonwealth of Virginia, and the Secretary of Agriculture and Forestry of the</w:t>
      </w:r>
      <w:r w:rsidR="003D43ED">
        <w:rPr>
          <w:rFonts w:asciiTheme="minorHAnsi" w:eastAsia="Cambria" w:hAnsiTheme="minorHAnsi" w:cstheme="majorBidi"/>
          <w:color w:val="000000" w:themeColor="text1"/>
        </w:rPr>
        <w:t xml:space="preserve"> </w:t>
      </w:r>
      <w:r w:rsidR="73B5F18D" w:rsidRPr="65DEC01F">
        <w:rPr>
          <w:rFonts w:asciiTheme="minorHAnsi" w:eastAsia="Cambria" w:hAnsiTheme="minorHAnsi" w:cstheme="majorBidi"/>
          <w:color w:val="000000" w:themeColor="text1"/>
        </w:rPr>
        <w:t>Commonwealth of Virginia. Agencies will also continue to explore opportunities to assist</w:t>
      </w:r>
      <w:r w:rsidR="003D43ED">
        <w:rPr>
          <w:rFonts w:asciiTheme="minorHAnsi" w:eastAsia="Cambria" w:hAnsiTheme="minorHAnsi" w:cstheme="majorBidi"/>
          <w:color w:val="000000" w:themeColor="text1"/>
        </w:rPr>
        <w:t xml:space="preserve"> </w:t>
      </w:r>
      <w:r w:rsidR="73B5F18D" w:rsidRPr="65DEC01F">
        <w:rPr>
          <w:rFonts w:asciiTheme="minorHAnsi" w:eastAsia="Cambria" w:hAnsiTheme="minorHAnsi" w:cstheme="majorBidi"/>
          <w:color w:val="000000" w:themeColor="text1"/>
        </w:rPr>
        <w:t>state, regional, and local governments in incorporating climate change and sea level rise</w:t>
      </w:r>
      <w:r w:rsidR="003D43ED">
        <w:rPr>
          <w:rFonts w:asciiTheme="minorHAnsi" w:eastAsia="Cambria" w:hAnsiTheme="minorHAnsi" w:cstheme="majorBidi"/>
          <w:color w:val="000000" w:themeColor="text1"/>
        </w:rPr>
        <w:t xml:space="preserve"> </w:t>
      </w:r>
      <w:r w:rsidR="73B5F18D" w:rsidRPr="65DEC01F">
        <w:rPr>
          <w:rFonts w:asciiTheme="minorHAnsi" w:eastAsia="Cambria" w:hAnsiTheme="minorHAnsi" w:cstheme="majorBidi"/>
          <w:color w:val="000000" w:themeColor="text1"/>
        </w:rPr>
        <w:t>considerations into their planning processes.</w:t>
      </w:r>
      <w:r w:rsidR="003D43ED">
        <w:rPr>
          <w:rFonts w:asciiTheme="minorHAnsi" w:eastAsia="Cambria" w:hAnsiTheme="minorHAnsi" w:cstheme="majorBidi"/>
          <w:color w:val="000000" w:themeColor="text1"/>
        </w:rPr>
        <w:t xml:space="preserve">  </w:t>
      </w:r>
      <w:r w:rsidR="003D43ED" w:rsidRPr="000B4301">
        <w:rPr>
          <w:rFonts w:ascii="Cambria" w:hAnsi="Cambria"/>
          <w:color w:val="000000"/>
        </w:rPr>
        <w:t xml:space="preserve">Staff from APNEP and the Virginia Department of Conservation and Recreation, Natural Heritage Division were designated to lead coordination and facilitation of MOU implementation with assistance from the Virginia Deputy Secretary of Natural Resources. </w:t>
      </w:r>
      <w:r w:rsidR="003D43ED">
        <w:rPr>
          <w:rFonts w:ascii="Cambria" w:hAnsi="Cambria"/>
          <w:color w:val="000000"/>
        </w:rPr>
        <w:t xml:space="preserve"> The MOU require</w:t>
      </w:r>
      <w:r w:rsidR="00E42EF2">
        <w:rPr>
          <w:rFonts w:ascii="Cambria" w:hAnsi="Cambria"/>
          <w:color w:val="000000"/>
        </w:rPr>
        <w:t>d</w:t>
      </w:r>
      <w:r w:rsidR="003D43ED">
        <w:rPr>
          <w:rFonts w:ascii="Cambria" w:hAnsi="Cambria"/>
          <w:color w:val="000000"/>
        </w:rPr>
        <w:t xml:space="preserve"> a report on coordination, data-sharing, and assessment of </w:t>
      </w:r>
      <w:r w:rsidR="005E6707">
        <w:rPr>
          <w:rFonts w:ascii="Cambria" w:hAnsi="Cambria"/>
          <w:color w:val="000000"/>
        </w:rPr>
        <w:t xml:space="preserve">interstate initiatives </w:t>
      </w:r>
      <w:r w:rsidR="003D43ED">
        <w:rPr>
          <w:rFonts w:ascii="Cambria" w:hAnsi="Cambria"/>
          <w:color w:val="000000"/>
        </w:rPr>
        <w:t xml:space="preserve">by March 2021, which has been circulated to the agencies for review. </w:t>
      </w:r>
      <w:r w:rsidR="005E6707">
        <w:rPr>
          <w:rFonts w:ascii="Cambria" w:hAnsi="Cambria"/>
          <w:color w:val="000000"/>
        </w:rPr>
        <w:t xml:space="preserve"> A final recommendation regarding interstate joint-management strategies will be delivered to the signatories by December 2021.   </w:t>
      </w:r>
      <w:r w:rsidR="003D43ED">
        <w:rPr>
          <w:rFonts w:ascii="Cambria" w:hAnsi="Cambria"/>
          <w:color w:val="000000"/>
        </w:rPr>
        <w:t xml:space="preserve"> </w:t>
      </w:r>
    </w:p>
    <w:p w14:paraId="1E01D216" w14:textId="77777777" w:rsidR="0027202E" w:rsidRDefault="0027202E" w:rsidP="65DEC01F">
      <w:pPr>
        <w:jc w:val="both"/>
        <w:rPr>
          <w:rFonts w:asciiTheme="majorHAnsi" w:eastAsia="Cambria" w:hAnsiTheme="majorHAnsi" w:cstheme="majorBidi"/>
          <w:b/>
          <w:bCs/>
          <w:color w:val="000000" w:themeColor="text1"/>
          <w:sz w:val="28"/>
          <w:szCs w:val="28"/>
        </w:rPr>
      </w:pPr>
    </w:p>
    <w:p w14:paraId="371BBF83" w14:textId="146AF4B4" w:rsidR="00182A7A" w:rsidRDefault="00182A7A" w:rsidP="465F9E7D">
      <w:pPr>
        <w:jc w:val="both"/>
        <w:rPr>
          <w:rFonts w:asciiTheme="majorHAnsi" w:eastAsia="Cambria" w:hAnsiTheme="majorHAnsi" w:cstheme="majorBidi"/>
          <w:b/>
          <w:bCs/>
          <w:color w:val="000000" w:themeColor="text1"/>
          <w:sz w:val="28"/>
          <w:szCs w:val="28"/>
        </w:rPr>
      </w:pPr>
      <w:r w:rsidRPr="65DEC01F">
        <w:rPr>
          <w:rFonts w:asciiTheme="majorHAnsi" w:eastAsia="Cambria" w:hAnsiTheme="majorHAnsi" w:cstheme="majorBidi"/>
          <w:b/>
          <w:bCs/>
          <w:color w:val="000000" w:themeColor="text1"/>
          <w:sz w:val="28"/>
          <w:szCs w:val="28"/>
        </w:rPr>
        <w:t>Currituck Sound</w:t>
      </w:r>
      <w:r w:rsidR="00340E72" w:rsidRPr="65DEC01F">
        <w:rPr>
          <w:rFonts w:asciiTheme="majorHAnsi" w:eastAsia="Cambria" w:hAnsiTheme="majorHAnsi" w:cstheme="majorBidi"/>
          <w:b/>
          <w:bCs/>
          <w:color w:val="000000" w:themeColor="text1"/>
          <w:sz w:val="28"/>
          <w:szCs w:val="28"/>
        </w:rPr>
        <w:t xml:space="preserve"> </w:t>
      </w:r>
      <w:r w:rsidR="5BB7AF60" w:rsidRPr="65DEC01F">
        <w:rPr>
          <w:rFonts w:asciiTheme="majorHAnsi" w:eastAsia="Cambria" w:hAnsiTheme="majorHAnsi" w:cstheme="majorBidi"/>
          <w:b/>
          <w:bCs/>
          <w:color w:val="000000" w:themeColor="text1"/>
          <w:sz w:val="28"/>
          <w:szCs w:val="28"/>
        </w:rPr>
        <w:t xml:space="preserve">Coalition </w:t>
      </w:r>
    </w:p>
    <w:p w14:paraId="7DEBB070" w14:textId="2560F919" w:rsidR="00182A7A" w:rsidRDefault="3A43DC82" w:rsidP="008667EE">
      <w:pPr>
        <w:jc w:val="both"/>
        <w:rPr>
          <w:rFonts w:asciiTheme="minorHAnsi" w:eastAsiaTheme="minorEastAsia" w:hAnsiTheme="minorHAnsi" w:cstheme="minorBidi"/>
          <w:color w:val="000000" w:themeColor="text1"/>
        </w:rPr>
      </w:pPr>
      <w:r w:rsidRPr="000B4301">
        <w:rPr>
          <w:rFonts w:asciiTheme="minorHAnsi" w:eastAsiaTheme="minorEastAsia" w:hAnsiTheme="minorHAnsi" w:cstheme="minorBidi"/>
          <w:color w:val="000000" w:themeColor="text1"/>
        </w:rPr>
        <w:t xml:space="preserve">This </w:t>
      </w:r>
      <w:r w:rsidR="008667EE">
        <w:rPr>
          <w:rFonts w:asciiTheme="minorHAnsi" w:eastAsiaTheme="minorEastAsia" w:hAnsiTheme="minorHAnsi" w:cstheme="minorBidi"/>
          <w:color w:val="000000" w:themeColor="text1"/>
        </w:rPr>
        <w:t>coalition</w:t>
      </w:r>
      <w:r w:rsidRPr="000B4301">
        <w:rPr>
          <w:rFonts w:asciiTheme="minorHAnsi" w:eastAsiaTheme="minorEastAsia" w:hAnsiTheme="minorHAnsi" w:cstheme="minorBidi"/>
          <w:color w:val="000000" w:themeColor="text1"/>
        </w:rPr>
        <w:t xml:space="preserve"> is being led by Audubon and is a coalition of many of APNEP’s partner organizations. </w:t>
      </w:r>
      <w:r w:rsidR="167150D4" w:rsidRPr="65DEC01F">
        <w:rPr>
          <w:rFonts w:asciiTheme="minorHAnsi" w:eastAsiaTheme="minorEastAsia" w:hAnsiTheme="minorHAnsi" w:cstheme="minorBidi"/>
          <w:color w:val="000000" w:themeColor="text1"/>
        </w:rPr>
        <w:t>The</w:t>
      </w:r>
      <w:r w:rsidR="72576587" w:rsidRPr="65DEC01F">
        <w:rPr>
          <w:rFonts w:asciiTheme="minorHAnsi" w:eastAsiaTheme="minorEastAsia" w:hAnsiTheme="minorHAnsi" w:cstheme="minorBidi"/>
          <w:color w:val="000000" w:themeColor="text1"/>
        </w:rPr>
        <w:t xml:space="preserve"> idea behind the formation of</w:t>
      </w:r>
      <w:r w:rsidR="167150D4" w:rsidRPr="65DEC01F">
        <w:rPr>
          <w:rFonts w:asciiTheme="minorHAnsi" w:eastAsiaTheme="minorEastAsia" w:hAnsiTheme="minorHAnsi" w:cstheme="minorBidi"/>
          <w:color w:val="000000" w:themeColor="text1"/>
        </w:rPr>
        <w:t xml:space="preserve"> the coalition</w:t>
      </w:r>
      <w:r w:rsidR="167150D4" w:rsidRPr="000B4301">
        <w:rPr>
          <w:rFonts w:asciiTheme="minorHAnsi" w:eastAsiaTheme="minorEastAsia" w:hAnsiTheme="minorHAnsi" w:cstheme="minorBidi"/>
          <w:color w:val="000000" w:themeColor="text1"/>
        </w:rPr>
        <w:t xml:space="preserve"> is to increase collaboration and coordination on nature-based strategies that provide multiple benefits – flood risk reduction, storm protection, improved water quality, habitat, recreational opportunities, cultural heritage, etc. – for communities </w:t>
      </w:r>
      <w:r w:rsidR="167150D4" w:rsidRPr="000B4301">
        <w:rPr>
          <w:rFonts w:asciiTheme="minorHAnsi" w:eastAsiaTheme="minorEastAsia" w:hAnsiTheme="minorHAnsi" w:cstheme="minorBidi"/>
          <w:color w:val="000000" w:themeColor="text1"/>
        </w:rPr>
        <w:lastRenderedPageBreak/>
        <w:t xml:space="preserve">and wildlife in Currituck Sound. Together </w:t>
      </w:r>
      <w:r w:rsidR="167150D4" w:rsidRPr="65DEC01F">
        <w:rPr>
          <w:rFonts w:asciiTheme="minorHAnsi" w:eastAsiaTheme="minorEastAsia" w:hAnsiTheme="minorHAnsi" w:cstheme="minorBidi"/>
          <w:color w:val="000000" w:themeColor="text1"/>
        </w:rPr>
        <w:t>the coalition</w:t>
      </w:r>
      <w:r w:rsidR="167150D4" w:rsidRPr="000B4301">
        <w:rPr>
          <w:rFonts w:asciiTheme="minorHAnsi" w:eastAsiaTheme="minorEastAsia" w:hAnsiTheme="minorHAnsi" w:cstheme="minorBidi"/>
          <w:color w:val="000000" w:themeColor="text1"/>
        </w:rPr>
        <w:t xml:space="preserve"> can effectively inform planning, advance policy, and lead on-the-ground projects that demonstrate the capacity of nature-based solutions to address </w:t>
      </w:r>
      <w:r w:rsidR="167150D4" w:rsidRPr="65DEC01F">
        <w:rPr>
          <w:rFonts w:asciiTheme="minorHAnsi" w:eastAsiaTheme="minorEastAsia" w:hAnsiTheme="minorHAnsi" w:cstheme="minorBidi"/>
          <w:color w:val="000000" w:themeColor="text1"/>
        </w:rPr>
        <w:t>the</w:t>
      </w:r>
      <w:r w:rsidR="167150D4" w:rsidRPr="000B4301">
        <w:rPr>
          <w:rFonts w:asciiTheme="minorHAnsi" w:eastAsiaTheme="minorEastAsia" w:hAnsiTheme="minorHAnsi" w:cstheme="minorBidi"/>
          <w:color w:val="000000" w:themeColor="text1"/>
        </w:rPr>
        <w:t xml:space="preserve"> most pressing coastal challenges in northeastern North Carolina.</w:t>
      </w:r>
      <w:r w:rsidR="000B63B9">
        <w:rPr>
          <w:rFonts w:asciiTheme="minorHAnsi" w:eastAsiaTheme="minorEastAsia" w:hAnsiTheme="minorHAnsi" w:cstheme="minorBidi"/>
          <w:color w:val="000000" w:themeColor="text1"/>
        </w:rPr>
        <w:t xml:space="preserve"> </w:t>
      </w:r>
      <w:r w:rsidR="64F947DA" w:rsidRPr="65DEC01F">
        <w:rPr>
          <w:rFonts w:asciiTheme="minorHAnsi" w:eastAsiaTheme="minorEastAsia" w:hAnsiTheme="minorHAnsi" w:cstheme="minorBidi"/>
          <w:color w:val="000000" w:themeColor="text1"/>
        </w:rPr>
        <w:t>APNEP staff participate</w:t>
      </w:r>
      <w:r w:rsidR="008667EE">
        <w:rPr>
          <w:rFonts w:asciiTheme="minorHAnsi" w:eastAsiaTheme="minorEastAsia" w:hAnsiTheme="minorHAnsi" w:cstheme="minorBidi"/>
          <w:color w:val="000000" w:themeColor="text1"/>
        </w:rPr>
        <w:t>d</w:t>
      </w:r>
      <w:r w:rsidR="64F947DA" w:rsidRPr="65DEC01F">
        <w:rPr>
          <w:rFonts w:asciiTheme="minorHAnsi" w:eastAsiaTheme="minorEastAsia" w:hAnsiTheme="minorHAnsi" w:cstheme="minorBidi"/>
          <w:color w:val="000000" w:themeColor="text1"/>
        </w:rPr>
        <w:t xml:space="preserve"> on the Wetlands Working Group and worked with coalition partners </w:t>
      </w:r>
      <w:r w:rsidR="288D9682" w:rsidRPr="65DEC01F">
        <w:rPr>
          <w:rFonts w:asciiTheme="minorHAnsi" w:eastAsiaTheme="minorEastAsia" w:hAnsiTheme="minorHAnsi" w:cstheme="minorBidi"/>
          <w:color w:val="000000" w:themeColor="text1"/>
        </w:rPr>
        <w:t>to develop a pilot demonstration project for use in project prioritization</w:t>
      </w:r>
      <w:r w:rsidR="000B63B9">
        <w:rPr>
          <w:rFonts w:asciiTheme="minorHAnsi" w:eastAsiaTheme="minorEastAsia" w:hAnsiTheme="minorHAnsi" w:cstheme="minorBidi"/>
          <w:color w:val="000000" w:themeColor="text1"/>
        </w:rPr>
        <w:t xml:space="preserve"> discussed under the USCA project. </w:t>
      </w:r>
      <w:r w:rsidR="723B2EF0" w:rsidRPr="65DEC01F">
        <w:rPr>
          <w:rFonts w:asciiTheme="minorHAnsi" w:eastAsiaTheme="minorEastAsia" w:hAnsiTheme="minorHAnsi" w:cstheme="minorBidi"/>
          <w:color w:val="000000" w:themeColor="text1"/>
        </w:rPr>
        <w:t xml:space="preserve"> </w:t>
      </w:r>
    </w:p>
    <w:p w14:paraId="07560189" w14:textId="0985AC2E" w:rsidR="00182A7A" w:rsidRDefault="00182A7A" w:rsidP="00DC01DB">
      <w:pPr>
        <w:jc w:val="both"/>
        <w:rPr>
          <w:rFonts w:asciiTheme="majorHAnsi" w:eastAsia="Cambria" w:hAnsiTheme="majorHAnsi" w:cstheme="majorHAnsi"/>
          <w:b/>
          <w:color w:val="000000" w:themeColor="text1"/>
          <w:sz w:val="28"/>
          <w:szCs w:val="28"/>
        </w:rPr>
      </w:pPr>
    </w:p>
    <w:p w14:paraId="3893888A" w14:textId="0D87B106" w:rsidR="007B400A" w:rsidRPr="007B400A" w:rsidRDefault="002265A4" w:rsidP="007B400A">
      <w:pPr>
        <w:jc w:val="both"/>
        <w:rPr>
          <w:rFonts w:asciiTheme="majorHAnsi" w:eastAsia="Cambria" w:hAnsiTheme="majorHAnsi" w:cstheme="majorHAnsi"/>
          <w:b/>
          <w:bCs/>
          <w:color w:val="000000" w:themeColor="text1"/>
          <w:sz w:val="28"/>
          <w:szCs w:val="28"/>
        </w:rPr>
      </w:pPr>
      <w:r w:rsidRPr="002265A4">
        <w:rPr>
          <w:rFonts w:asciiTheme="majorHAnsi" w:eastAsia="Cambria" w:hAnsiTheme="majorHAnsi" w:cstheme="majorHAnsi"/>
          <w:b/>
          <w:bCs/>
          <w:color w:val="000000" w:themeColor="text1"/>
          <w:sz w:val="28"/>
          <w:szCs w:val="28"/>
        </w:rPr>
        <w:t>NC Marine Debris Action Plan Development</w:t>
      </w:r>
      <w:r w:rsidR="007B400A" w:rsidRPr="007B400A">
        <w:rPr>
          <w:rFonts w:ascii="Cambria" w:hAnsi="Cambria"/>
          <w:b/>
          <w:bCs/>
        </w:rPr>
        <w:t xml:space="preserve"> </w:t>
      </w:r>
    </w:p>
    <w:p w14:paraId="66063AED" w14:textId="14410023" w:rsidR="002265A4" w:rsidRPr="002265A4" w:rsidRDefault="002265A4" w:rsidP="002265A4">
      <w:pPr>
        <w:jc w:val="both"/>
        <w:rPr>
          <w:rFonts w:asciiTheme="minorHAnsi" w:eastAsia="Cambria" w:hAnsiTheme="minorHAnsi" w:cstheme="majorHAnsi"/>
          <w:bCs/>
          <w:color w:val="000000" w:themeColor="text1"/>
        </w:rPr>
      </w:pPr>
      <w:r w:rsidRPr="002265A4">
        <w:rPr>
          <w:rFonts w:asciiTheme="minorHAnsi" w:eastAsia="Cambria" w:hAnsiTheme="minorHAnsi" w:cstheme="majorHAnsi"/>
          <w:bCs/>
          <w:color w:val="000000" w:themeColor="text1"/>
        </w:rPr>
        <w:t xml:space="preserve">APNEP staff continue to serve on the N.C. Marine Debris Advisory and Implementation Team that advises on and participates in implementing the </w:t>
      </w:r>
      <w:hyperlink r:id="rId39" w:history="1">
        <w:r w:rsidRPr="00D21EA2">
          <w:rPr>
            <w:rStyle w:val="Hyperlink"/>
            <w:rFonts w:asciiTheme="minorHAnsi" w:eastAsia="Cambria" w:hAnsiTheme="minorHAnsi" w:cstheme="majorHAnsi"/>
            <w:bCs/>
          </w:rPr>
          <w:t>NC Marine Debris Action Plan</w:t>
        </w:r>
      </w:hyperlink>
      <w:r w:rsidRPr="002265A4">
        <w:rPr>
          <w:rFonts w:asciiTheme="minorHAnsi" w:eastAsia="Cambria" w:hAnsiTheme="minorHAnsi" w:cstheme="majorHAnsi"/>
          <w:bCs/>
          <w:color w:val="000000" w:themeColor="text1"/>
        </w:rPr>
        <w:t xml:space="preserve"> which was completed in January 2020.  This plan provides a strategic framework for prevention and removal of marine debris along the North Carolina coast and inspires coordination, focus, and direction for the organizations and communities that address marine debris.  A </w:t>
      </w:r>
      <w:r w:rsidR="007A27C7" w:rsidRPr="002265A4">
        <w:rPr>
          <w:rFonts w:asciiTheme="minorHAnsi" w:eastAsia="Cambria" w:hAnsiTheme="minorHAnsi" w:cstheme="majorHAnsi"/>
          <w:bCs/>
          <w:color w:val="000000" w:themeColor="text1"/>
        </w:rPr>
        <w:t>summary of</w:t>
      </w:r>
      <w:r w:rsidRPr="002265A4">
        <w:rPr>
          <w:rFonts w:asciiTheme="minorHAnsi" w:eastAsia="Cambria" w:hAnsiTheme="minorHAnsi" w:cstheme="majorHAnsi"/>
          <w:bCs/>
          <w:color w:val="000000" w:themeColor="text1"/>
        </w:rPr>
        <w:t xml:space="preserve"> 2020 </w:t>
      </w:r>
      <w:hyperlink r:id="rId40" w:history="1">
        <w:r w:rsidRPr="00D21EA2">
          <w:rPr>
            <w:rStyle w:val="Hyperlink"/>
            <w:rFonts w:asciiTheme="minorHAnsi" w:eastAsia="Cambria" w:hAnsiTheme="minorHAnsi" w:cstheme="majorHAnsi"/>
            <w:bCs/>
          </w:rPr>
          <w:t>accomplishments</w:t>
        </w:r>
      </w:hyperlink>
      <w:r w:rsidRPr="002265A4">
        <w:rPr>
          <w:rFonts w:asciiTheme="minorHAnsi" w:eastAsia="Cambria" w:hAnsiTheme="minorHAnsi" w:cstheme="majorHAnsi"/>
          <w:bCs/>
          <w:color w:val="000000" w:themeColor="text1"/>
        </w:rPr>
        <w:t xml:space="preserve"> and a </w:t>
      </w:r>
      <w:hyperlink r:id="rId41" w:history="1">
        <w:r w:rsidRPr="00D21EA2">
          <w:rPr>
            <w:rStyle w:val="Hyperlink"/>
            <w:rFonts w:asciiTheme="minorHAnsi" w:eastAsia="Cambria" w:hAnsiTheme="minorHAnsi" w:cstheme="majorHAnsi"/>
            <w:bCs/>
          </w:rPr>
          <w:t xml:space="preserve">full </w:t>
        </w:r>
        <w:r w:rsidR="00CE275C" w:rsidRPr="00D21EA2">
          <w:rPr>
            <w:rStyle w:val="Hyperlink"/>
            <w:rFonts w:asciiTheme="minorHAnsi" w:eastAsia="Cambria" w:hAnsiTheme="minorHAnsi" w:cstheme="majorHAnsi"/>
            <w:bCs/>
          </w:rPr>
          <w:t>report</w:t>
        </w:r>
      </w:hyperlink>
      <w:r w:rsidR="00CE275C">
        <w:rPr>
          <w:rFonts w:asciiTheme="minorHAnsi" w:eastAsia="Cambria" w:hAnsiTheme="minorHAnsi" w:cstheme="majorHAnsi"/>
          <w:bCs/>
          <w:color w:val="000000" w:themeColor="text1"/>
        </w:rPr>
        <w:t xml:space="preserve"> </w:t>
      </w:r>
      <w:r w:rsidRPr="002265A4">
        <w:rPr>
          <w:rFonts w:asciiTheme="minorHAnsi" w:eastAsia="Cambria" w:hAnsiTheme="minorHAnsi" w:cstheme="majorHAnsi"/>
          <w:bCs/>
          <w:color w:val="000000" w:themeColor="text1"/>
        </w:rPr>
        <w:t>are available.  </w:t>
      </w:r>
    </w:p>
    <w:p w14:paraId="36F3EBF8" w14:textId="77777777" w:rsidR="007B400A" w:rsidRDefault="007B400A" w:rsidP="65DEC01F">
      <w:pPr>
        <w:jc w:val="both"/>
        <w:rPr>
          <w:rFonts w:ascii="Cambria" w:hAnsi="Cambria"/>
          <w:b/>
          <w:bCs/>
        </w:rPr>
      </w:pPr>
    </w:p>
    <w:p w14:paraId="53A209BC" w14:textId="440AB36A" w:rsidR="007B400A" w:rsidRDefault="007B400A" w:rsidP="000B4301">
      <w:pPr>
        <w:jc w:val="both"/>
        <w:rPr>
          <w:rFonts w:ascii="Cambria" w:hAnsi="Cambria"/>
        </w:rPr>
      </w:pPr>
      <w:r w:rsidRPr="007B400A">
        <w:rPr>
          <w:rFonts w:asciiTheme="majorHAnsi" w:eastAsia="Cambria" w:hAnsiTheme="majorHAnsi" w:cstheme="majorHAnsi"/>
          <w:b/>
          <w:bCs/>
          <w:color w:val="000000" w:themeColor="text1"/>
          <w:sz w:val="28"/>
          <w:szCs w:val="28"/>
        </w:rPr>
        <w:t xml:space="preserve">Scuppernong </w:t>
      </w:r>
      <w:r>
        <w:rPr>
          <w:rFonts w:asciiTheme="majorHAnsi" w:eastAsia="Cambria" w:hAnsiTheme="majorHAnsi" w:cstheme="majorHAnsi"/>
          <w:b/>
          <w:bCs/>
          <w:color w:val="000000" w:themeColor="text1"/>
          <w:sz w:val="28"/>
          <w:szCs w:val="28"/>
        </w:rPr>
        <w:t xml:space="preserve">Regional Water </w:t>
      </w:r>
      <w:r w:rsidRPr="007B400A">
        <w:rPr>
          <w:rFonts w:asciiTheme="majorHAnsi" w:eastAsia="Cambria" w:hAnsiTheme="majorHAnsi" w:cstheme="majorHAnsi"/>
          <w:b/>
          <w:bCs/>
          <w:color w:val="000000" w:themeColor="text1"/>
          <w:sz w:val="28"/>
          <w:szCs w:val="28"/>
        </w:rPr>
        <w:t>Study</w:t>
      </w:r>
      <w:r w:rsidRPr="65DEC01F">
        <w:rPr>
          <w:rFonts w:ascii="Cambria" w:hAnsi="Cambria"/>
        </w:rPr>
        <w:t xml:space="preserve"> </w:t>
      </w:r>
    </w:p>
    <w:p w14:paraId="169D3250" w14:textId="38C0B30F" w:rsidR="002265A4" w:rsidRPr="00CE275C" w:rsidRDefault="5818606A" w:rsidP="000B4301">
      <w:pPr>
        <w:jc w:val="both"/>
        <w:rPr>
          <w:rFonts w:ascii="Cambria" w:hAnsi="Cambria"/>
        </w:rPr>
      </w:pPr>
      <w:r w:rsidRPr="65DEC01F">
        <w:rPr>
          <w:rFonts w:ascii="Cambria" w:hAnsi="Cambria"/>
        </w:rPr>
        <w:t>In partnership with Washington and Tyrell Counties, APNEP submitted a grant application to the</w:t>
      </w:r>
    </w:p>
    <w:p w14:paraId="6A9C5819" w14:textId="1D6B4966" w:rsidR="002265A4" w:rsidRPr="00CE275C" w:rsidRDefault="5FBD4EC8" w:rsidP="000B4301">
      <w:pPr>
        <w:jc w:val="both"/>
        <w:rPr>
          <w:rFonts w:ascii="Cambria" w:hAnsi="Cambria"/>
        </w:rPr>
      </w:pPr>
      <w:r w:rsidRPr="65DEC01F">
        <w:rPr>
          <w:rFonts w:ascii="Cambria" w:hAnsi="Cambria"/>
        </w:rPr>
        <w:t xml:space="preserve">NC </w:t>
      </w:r>
      <w:r w:rsidR="5818606A" w:rsidRPr="65DEC01F">
        <w:rPr>
          <w:rFonts w:ascii="Cambria" w:hAnsi="Cambria"/>
        </w:rPr>
        <w:t xml:space="preserve">Water Resources Development Fund on behalf of Washington County </w:t>
      </w:r>
      <w:r w:rsidR="00470C64">
        <w:rPr>
          <w:rFonts w:ascii="Cambria" w:hAnsi="Cambria"/>
        </w:rPr>
        <w:t xml:space="preserve">in </w:t>
      </w:r>
      <w:r w:rsidR="5818606A" w:rsidRPr="65DEC01F">
        <w:rPr>
          <w:rFonts w:ascii="Cambria" w:hAnsi="Cambria"/>
        </w:rPr>
        <w:t>Fall 2019 and received notification of a</w:t>
      </w:r>
      <w:r w:rsidR="009A0BBE">
        <w:rPr>
          <w:rFonts w:ascii="Cambria" w:hAnsi="Cambria"/>
        </w:rPr>
        <w:t xml:space="preserve"> grant </w:t>
      </w:r>
      <w:r w:rsidR="5818606A" w:rsidRPr="65DEC01F">
        <w:rPr>
          <w:rFonts w:ascii="Cambria" w:hAnsi="Cambria"/>
        </w:rPr>
        <w:t>award</w:t>
      </w:r>
      <w:r w:rsidR="009A0BBE">
        <w:rPr>
          <w:rFonts w:ascii="Cambria" w:hAnsi="Cambria"/>
        </w:rPr>
        <w:t xml:space="preserve"> </w:t>
      </w:r>
      <w:r w:rsidR="00470C64">
        <w:rPr>
          <w:rFonts w:ascii="Cambria" w:hAnsi="Cambria"/>
        </w:rPr>
        <w:t xml:space="preserve">in </w:t>
      </w:r>
      <w:r w:rsidR="009A0BBE">
        <w:rPr>
          <w:rFonts w:ascii="Cambria" w:hAnsi="Cambria"/>
        </w:rPr>
        <w:t>Fall 2020</w:t>
      </w:r>
      <w:r w:rsidR="5818606A" w:rsidRPr="65DEC01F">
        <w:rPr>
          <w:rFonts w:ascii="Cambria" w:hAnsi="Cambria"/>
        </w:rPr>
        <w:t xml:space="preserve">. </w:t>
      </w:r>
      <w:r w:rsidR="30B2D43D" w:rsidRPr="65DEC01F">
        <w:rPr>
          <w:rFonts w:ascii="Cambria" w:hAnsi="Cambria"/>
        </w:rPr>
        <w:t xml:space="preserve"> </w:t>
      </w:r>
      <w:r w:rsidR="5818606A" w:rsidRPr="65DEC01F">
        <w:rPr>
          <w:rFonts w:ascii="Cambria" w:hAnsi="Cambria"/>
        </w:rPr>
        <w:t xml:space="preserve">APNEP will continue working with these local governments who have requested assistance with technical and grant administrative capacity to address flooding and resilience planning, </w:t>
      </w:r>
      <w:r w:rsidR="00342E17">
        <w:rPr>
          <w:rFonts w:ascii="Cambria" w:hAnsi="Cambria"/>
        </w:rPr>
        <w:t xml:space="preserve">as well as </w:t>
      </w:r>
      <w:r w:rsidR="5818606A" w:rsidRPr="65DEC01F">
        <w:rPr>
          <w:rFonts w:ascii="Cambria" w:hAnsi="Cambria"/>
        </w:rPr>
        <w:t xml:space="preserve">to conduct a hydrologic study of the headwaters of the Scuppernong River, Lake Phelps, and the surrounding land. The outcomes from the study will be utilized to build a more comprehensive approach to regional water management </w:t>
      </w:r>
      <w:r w:rsidR="007A27C7" w:rsidRPr="65DEC01F">
        <w:rPr>
          <w:rFonts w:ascii="Cambria" w:hAnsi="Cambria"/>
        </w:rPr>
        <w:t>to</w:t>
      </w:r>
      <w:r w:rsidR="5818606A" w:rsidRPr="65DEC01F">
        <w:rPr>
          <w:rFonts w:ascii="Cambria" w:hAnsi="Cambria"/>
        </w:rPr>
        <w:t xml:space="preserve"> create a water budget for the northern Albemarle-Pamlico peninsula, which has been experiencing cycles of flooding and drought in an area that is highly vulnerable to sea level rise.</w:t>
      </w:r>
    </w:p>
    <w:p w14:paraId="48C6E7C4" w14:textId="01FAFAE7" w:rsidR="65DEC01F" w:rsidRDefault="65DEC01F" w:rsidP="65DEC01F">
      <w:pPr>
        <w:jc w:val="both"/>
        <w:rPr>
          <w:rFonts w:ascii="Cambria" w:hAnsi="Cambria"/>
        </w:rPr>
      </w:pPr>
    </w:p>
    <w:p w14:paraId="119C3180" w14:textId="3023A995" w:rsidR="007B400A" w:rsidRDefault="007B400A" w:rsidP="65DEC01F">
      <w:pPr>
        <w:jc w:val="both"/>
        <w:rPr>
          <w:rFonts w:ascii="Cambria" w:hAnsi="Cambria"/>
        </w:rPr>
      </w:pPr>
    </w:p>
    <w:p w14:paraId="215CCDB6" w14:textId="07D68FD1" w:rsidR="003C7ACC" w:rsidRPr="000308D3" w:rsidRDefault="00100C0C" w:rsidP="003C7ACC">
      <w:pPr>
        <w:rPr>
          <w:rFonts w:asciiTheme="majorHAnsi" w:hAnsiTheme="majorHAnsi" w:cstheme="majorHAnsi"/>
          <w:b/>
          <w:color w:val="12B8A4"/>
          <w:sz w:val="40"/>
          <w:szCs w:val="40"/>
        </w:rPr>
      </w:pPr>
      <w:bookmarkStart w:id="1" w:name="_30j0zll" w:colFirst="0" w:colLast="0"/>
      <w:bookmarkEnd w:id="1"/>
      <w:r w:rsidRPr="000308D3">
        <w:rPr>
          <w:rFonts w:asciiTheme="majorHAnsi" w:hAnsiTheme="majorHAnsi" w:cstheme="majorHAnsi"/>
          <w:b/>
          <w:color w:val="12B8A4"/>
          <w:sz w:val="40"/>
          <w:szCs w:val="40"/>
        </w:rPr>
        <w:t>202</w:t>
      </w:r>
      <w:r>
        <w:rPr>
          <w:rFonts w:asciiTheme="majorHAnsi" w:hAnsiTheme="majorHAnsi" w:cstheme="majorHAnsi"/>
          <w:b/>
          <w:color w:val="12B8A4"/>
          <w:sz w:val="40"/>
          <w:szCs w:val="40"/>
        </w:rPr>
        <w:t>1</w:t>
      </w:r>
      <w:r w:rsidR="003C7ACC" w:rsidRPr="000308D3">
        <w:rPr>
          <w:rFonts w:asciiTheme="majorHAnsi" w:hAnsiTheme="majorHAnsi" w:cstheme="majorHAnsi"/>
          <w:b/>
          <w:color w:val="12B8A4"/>
          <w:sz w:val="40"/>
          <w:szCs w:val="40"/>
        </w:rPr>
        <w:t>-</w:t>
      </w:r>
      <w:r w:rsidRPr="000308D3">
        <w:rPr>
          <w:rFonts w:asciiTheme="majorHAnsi" w:hAnsiTheme="majorHAnsi" w:cstheme="majorHAnsi"/>
          <w:b/>
          <w:color w:val="12B8A4"/>
          <w:sz w:val="40"/>
          <w:szCs w:val="40"/>
        </w:rPr>
        <w:t>202</w:t>
      </w:r>
      <w:r>
        <w:rPr>
          <w:rFonts w:asciiTheme="majorHAnsi" w:hAnsiTheme="majorHAnsi" w:cstheme="majorHAnsi"/>
          <w:b/>
          <w:color w:val="12B8A4"/>
          <w:sz w:val="40"/>
          <w:szCs w:val="40"/>
        </w:rPr>
        <w:t>2</w:t>
      </w:r>
      <w:r w:rsidRPr="000308D3">
        <w:rPr>
          <w:rFonts w:asciiTheme="majorHAnsi" w:hAnsiTheme="majorHAnsi" w:cstheme="majorHAnsi"/>
          <w:b/>
          <w:color w:val="12B8A4"/>
          <w:sz w:val="40"/>
          <w:szCs w:val="40"/>
        </w:rPr>
        <w:t xml:space="preserve"> </w:t>
      </w:r>
      <w:r w:rsidR="006A368A" w:rsidRPr="000308D3">
        <w:rPr>
          <w:rFonts w:asciiTheme="majorHAnsi" w:hAnsiTheme="majorHAnsi" w:cstheme="majorHAnsi"/>
          <w:b/>
          <w:color w:val="12B8A4"/>
          <w:sz w:val="40"/>
          <w:szCs w:val="40"/>
        </w:rPr>
        <w:t xml:space="preserve">CCMP </w:t>
      </w:r>
      <w:r w:rsidR="00117033" w:rsidRPr="000308D3">
        <w:rPr>
          <w:rFonts w:asciiTheme="majorHAnsi" w:hAnsiTheme="majorHAnsi" w:cstheme="majorHAnsi"/>
          <w:b/>
          <w:color w:val="12B8A4"/>
          <w:sz w:val="40"/>
          <w:szCs w:val="40"/>
        </w:rPr>
        <w:t>Focus Areas and Activities</w:t>
      </w:r>
    </w:p>
    <w:p w14:paraId="004C81E2" w14:textId="77777777" w:rsidR="003C7ACC" w:rsidRPr="000308D3" w:rsidRDefault="003C7ACC" w:rsidP="003C7ACC">
      <w:pPr>
        <w:rPr>
          <w:rFonts w:asciiTheme="minorHAnsi" w:hAnsiTheme="minorHAnsi"/>
          <w:color w:val="000000" w:themeColor="text1"/>
          <w:sz w:val="6"/>
          <w:szCs w:val="6"/>
        </w:rPr>
      </w:pPr>
    </w:p>
    <w:p w14:paraId="1DDFBEBD" w14:textId="2BE6B3F4" w:rsidR="0013562B" w:rsidRDefault="003C7ACC" w:rsidP="003C7ACC">
      <w:pPr>
        <w:jc w:val="both"/>
        <w:rPr>
          <w:rFonts w:asciiTheme="minorHAnsi" w:hAnsiTheme="minorHAnsi"/>
          <w:color w:val="000000" w:themeColor="text1"/>
        </w:rPr>
      </w:pPr>
      <w:r w:rsidRPr="0016188C">
        <w:rPr>
          <w:rFonts w:asciiTheme="minorHAnsi" w:hAnsiTheme="minorHAnsi"/>
          <w:color w:val="000000" w:themeColor="text1"/>
        </w:rPr>
        <w:t xml:space="preserve">In </w:t>
      </w:r>
      <w:r w:rsidR="00100C0C" w:rsidRPr="0016188C">
        <w:rPr>
          <w:rFonts w:asciiTheme="minorHAnsi" w:hAnsiTheme="minorHAnsi"/>
          <w:color w:val="000000" w:themeColor="text1"/>
        </w:rPr>
        <w:t>20</w:t>
      </w:r>
      <w:r w:rsidR="00100C0C">
        <w:rPr>
          <w:rFonts w:asciiTheme="minorHAnsi" w:hAnsiTheme="minorHAnsi"/>
          <w:color w:val="000000" w:themeColor="text1"/>
        </w:rPr>
        <w:t>21</w:t>
      </w:r>
      <w:r w:rsidRPr="0016188C">
        <w:rPr>
          <w:rFonts w:asciiTheme="minorHAnsi" w:hAnsiTheme="minorHAnsi"/>
          <w:color w:val="000000" w:themeColor="text1"/>
        </w:rPr>
        <w:t>-</w:t>
      </w:r>
      <w:r w:rsidR="00100C0C" w:rsidRPr="0016188C">
        <w:rPr>
          <w:rFonts w:asciiTheme="minorHAnsi" w:hAnsiTheme="minorHAnsi"/>
          <w:color w:val="000000" w:themeColor="text1"/>
        </w:rPr>
        <w:t>202</w:t>
      </w:r>
      <w:r w:rsidR="00100C0C">
        <w:rPr>
          <w:rFonts w:asciiTheme="minorHAnsi" w:hAnsiTheme="minorHAnsi"/>
          <w:color w:val="000000" w:themeColor="text1"/>
        </w:rPr>
        <w:t>2</w:t>
      </w:r>
      <w:r w:rsidRPr="0016188C">
        <w:rPr>
          <w:rFonts w:asciiTheme="minorHAnsi" w:hAnsiTheme="minorHAnsi"/>
          <w:color w:val="000000" w:themeColor="text1"/>
        </w:rPr>
        <w:t xml:space="preserve">, APNEP will </w:t>
      </w:r>
      <w:r w:rsidR="00100C0C">
        <w:rPr>
          <w:rFonts w:asciiTheme="minorHAnsi" w:hAnsiTheme="minorHAnsi"/>
          <w:color w:val="000000" w:themeColor="text1"/>
        </w:rPr>
        <w:t xml:space="preserve">continue to </w:t>
      </w:r>
      <w:r w:rsidRPr="0016188C">
        <w:rPr>
          <w:rFonts w:asciiTheme="minorHAnsi" w:hAnsiTheme="minorHAnsi"/>
          <w:color w:val="000000" w:themeColor="text1"/>
        </w:rPr>
        <w:t xml:space="preserve">focus on </w:t>
      </w:r>
      <w:r>
        <w:rPr>
          <w:rFonts w:asciiTheme="minorHAnsi" w:hAnsiTheme="minorHAnsi"/>
          <w:color w:val="000000" w:themeColor="text1"/>
        </w:rPr>
        <w:t xml:space="preserve">CCMP </w:t>
      </w:r>
      <w:r w:rsidR="00F5668D">
        <w:rPr>
          <w:rFonts w:asciiTheme="minorHAnsi" w:hAnsiTheme="minorHAnsi"/>
          <w:color w:val="000000" w:themeColor="text1"/>
        </w:rPr>
        <w:t>focus areas</w:t>
      </w:r>
      <w:r w:rsidR="005F1240">
        <w:rPr>
          <w:rFonts w:asciiTheme="minorHAnsi" w:hAnsiTheme="minorHAnsi"/>
          <w:color w:val="000000" w:themeColor="text1"/>
        </w:rPr>
        <w:t xml:space="preserve"> </w:t>
      </w:r>
      <w:r>
        <w:rPr>
          <w:rFonts w:asciiTheme="minorHAnsi" w:hAnsiTheme="minorHAnsi"/>
          <w:color w:val="000000" w:themeColor="text1"/>
        </w:rPr>
        <w:t xml:space="preserve">and </w:t>
      </w:r>
      <w:r w:rsidR="005F1240">
        <w:rPr>
          <w:rFonts w:asciiTheme="minorHAnsi" w:hAnsiTheme="minorHAnsi"/>
          <w:color w:val="000000" w:themeColor="text1"/>
        </w:rPr>
        <w:t>activities</w:t>
      </w:r>
      <w:r w:rsidR="00100C0C">
        <w:rPr>
          <w:rFonts w:asciiTheme="minorHAnsi" w:hAnsiTheme="minorHAnsi"/>
          <w:color w:val="000000" w:themeColor="text1"/>
        </w:rPr>
        <w:t xml:space="preserve"> as directed by the Leadership Council during the January 2020 strategic planning meeting</w:t>
      </w:r>
      <w:r w:rsidRPr="0016188C">
        <w:rPr>
          <w:rFonts w:asciiTheme="minorHAnsi" w:hAnsiTheme="minorHAnsi"/>
          <w:color w:val="000000" w:themeColor="text1"/>
        </w:rPr>
        <w:t xml:space="preserve">. </w:t>
      </w:r>
      <w:r w:rsidR="000805FC">
        <w:rPr>
          <w:rFonts w:asciiTheme="minorHAnsi" w:hAnsiTheme="minorHAnsi"/>
          <w:color w:val="000000" w:themeColor="text1"/>
        </w:rPr>
        <w:t xml:space="preserve">These actions will primarily be </w:t>
      </w:r>
      <w:r w:rsidR="00342E17">
        <w:rPr>
          <w:rFonts w:asciiTheme="minorHAnsi" w:hAnsiTheme="minorHAnsi"/>
          <w:color w:val="000000" w:themeColor="text1"/>
        </w:rPr>
        <w:t>focused on</w:t>
      </w:r>
      <w:r w:rsidR="000805FC">
        <w:rPr>
          <w:rFonts w:asciiTheme="minorHAnsi" w:hAnsiTheme="minorHAnsi"/>
          <w:color w:val="000000" w:themeColor="text1"/>
        </w:rPr>
        <w:t xml:space="preserve"> SAV, Water Quality, Coastal Habitats</w:t>
      </w:r>
      <w:r w:rsidR="0013562B">
        <w:rPr>
          <w:rFonts w:asciiTheme="minorHAnsi" w:hAnsiTheme="minorHAnsi"/>
          <w:color w:val="000000" w:themeColor="text1"/>
        </w:rPr>
        <w:t>,</w:t>
      </w:r>
      <w:r w:rsidR="000805FC">
        <w:rPr>
          <w:rFonts w:asciiTheme="minorHAnsi" w:hAnsiTheme="minorHAnsi"/>
          <w:color w:val="000000" w:themeColor="text1"/>
        </w:rPr>
        <w:t xml:space="preserve"> and Resiliency</w:t>
      </w:r>
      <w:r w:rsidR="00F01D52">
        <w:rPr>
          <w:rFonts w:asciiTheme="minorHAnsi" w:hAnsiTheme="minorHAnsi"/>
          <w:color w:val="000000" w:themeColor="text1"/>
        </w:rPr>
        <w:t xml:space="preserve"> consistent with the 2012-22 CCMP and the APNEP mission.</w:t>
      </w:r>
    </w:p>
    <w:p w14:paraId="6286AB94" w14:textId="77777777" w:rsidR="00F01D52" w:rsidRDefault="00F01D52" w:rsidP="003C7ACC">
      <w:pPr>
        <w:jc w:val="both"/>
        <w:rPr>
          <w:rFonts w:asciiTheme="minorHAnsi" w:hAnsiTheme="minorHAnsi"/>
          <w:color w:val="000000" w:themeColor="text1"/>
        </w:rPr>
      </w:pPr>
    </w:p>
    <w:p w14:paraId="32E3D062" w14:textId="77777777" w:rsidR="00B475EB" w:rsidRDefault="00F01D52">
      <w:pPr>
        <w:rPr>
          <w:rFonts w:ascii="Calibri" w:eastAsia="Calibri" w:hAnsi="Calibri" w:cs="Calibri"/>
          <w:color w:val="214293"/>
          <w:sz w:val="48"/>
          <w:szCs w:val="48"/>
        </w:rPr>
        <w:sectPr w:rsidR="00B475EB" w:rsidSect="00AB3855">
          <w:type w:val="continuous"/>
          <w:pgSz w:w="12240" w:h="15840"/>
          <w:pgMar w:top="1440" w:right="1080" w:bottom="1440" w:left="1080" w:header="720" w:footer="720" w:gutter="0"/>
          <w:cols w:space="720"/>
        </w:sectPr>
      </w:pPr>
      <w:r>
        <w:rPr>
          <w:rFonts w:ascii="Calibri" w:eastAsia="Calibri" w:hAnsi="Calibri" w:cs="Calibri"/>
          <w:color w:val="214293"/>
          <w:sz w:val="48"/>
          <w:szCs w:val="48"/>
        </w:rPr>
        <w:br w:type="page"/>
      </w:r>
    </w:p>
    <w:p w14:paraId="6B3AD4E8" w14:textId="637138E3" w:rsidR="00416BEA" w:rsidRDefault="00A51BA7" w:rsidP="00F5668D">
      <w:pPr>
        <w:pStyle w:val="Heading1"/>
        <w:pBdr>
          <w:bottom w:val="single" w:sz="4" w:space="0" w:color="000000"/>
        </w:pBdr>
        <w:rPr>
          <w:rFonts w:ascii="Calibri" w:eastAsia="Calibri" w:hAnsi="Calibri" w:cs="Calibri"/>
          <w:color w:val="214293"/>
          <w:sz w:val="48"/>
          <w:szCs w:val="48"/>
        </w:rPr>
      </w:pPr>
      <w:r w:rsidRPr="0016188C">
        <w:rPr>
          <w:rFonts w:ascii="Calibri" w:eastAsia="Calibri" w:hAnsi="Calibri" w:cs="Calibri"/>
          <w:color w:val="214293"/>
          <w:sz w:val="48"/>
          <w:szCs w:val="48"/>
        </w:rPr>
        <w:lastRenderedPageBreak/>
        <w:t xml:space="preserve">PROPOSED </w:t>
      </w:r>
      <w:r w:rsidR="00F12712" w:rsidRPr="0016188C">
        <w:rPr>
          <w:rFonts w:ascii="Calibri" w:eastAsia="Calibri" w:hAnsi="Calibri" w:cs="Calibri"/>
          <w:color w:val="214293"/>
          <w:sz w:val="48"/>
          <w:szCs w:val="48"/>
        </w:rPr>
        <w:t xml:space="preserve">BUDGET </w:t>
      </w:r>
      <w:r w:rsidR="00100C0C" w:rsidRPr="0016188C">
        <w:rPr>
          <w:rFonts w:ascii="Calibri" w:eastAsia="Calibri" w:hAnsi="Calibri" w:cs="Calibri"/>
          <w:color w:val="214293"/>
          <w:sz w:val="48"/>
          <w:szCs w:val="48"/>
        </w:rPr>
        <w:t>20</w:t>
      </w:r>
      <w:r w:rsidR="00100C0C">
        <w:rPr>
          <w:rFonts w:ascii="Calibri" w:eastAsia="Calibri" w:hAnsi="Calibri" w:cs="Calibri"/>
          <w:color w:val="214293"/>
          <w:sz w:val="48"/>
          <w:szCs w:val="48"/>
        </w:rPr>
        <w:t>21</w:t>
      </w:r>
      <w:r w:rsidR="00117033" w:rsidRPr="0016188C">
        <w:rPr>
          <w:rFonts w:ascii="Calibri" w:eastAsia="Calibri" w:hAnsi="Calibri" w:cs="Calibri"/>
          <w:color w:val="214293"/>
          <w:sz w:val="48"/>
          <w:szCs w:val="48"/>
        </w:rPr>
        <w:t>-</w:t>
      </w:r>
      <w:r w:rsidR="00100C0C" w:rsidRPr="0016188C">
        <w:rPr>
          <w:rFonts w:ascii="Calibri" w:eastAsia="Calibri" w:hAnsi="Calibri" w:cs="Calibri"/>
          <w:color w:val="214293"/>
          <w:sz w:val="48"/>
          <w:szCs w:val="48"/>
        </w:rPr>
        <w:t>202</w:t>
      </w:r>
      <w:r w:rsidR="00100C0C">
        <w:rPr>
          <w:rFonts w:ascii="Calibri" w:eastAsia="Calibri" w:hAnsi="Calibri" w:cs="Calibri"/>
          <w:color w:val="214293"/>
          <w:sz w:val="48"/>
          <w:szCs w:val="48"/>
        </w:rPr>
        <w:t>2</w:t>
      </w:r>
      <w:r w:rsidR="00100C0C" w:rsidRPr="0016188C">
        <w:rPr>
          <w:rFonts w:ascii="Calibri" w:eastAsia="Calibri" w:hAnsi="Calibri" w:cs="Calibri"/>
          <w:color w:val="214293"/>
          <w:sz w:val="48"/>
          <w:szCs w:val="48"/>
        </w:rPr>
        <w:t xml:space="preserve"> </w:t>
      </w:r>
    </w:p>
    <w:p w14:paraId="62ADFD25" w14:textId="77777777" w:rsidR="00F5668D" w:rsidRPr="00EA5E48" w:rsidRDefault="00F5668D" w:rsidP="00F5668D">
      <w:pPr>
        <w:rPr>
          <w:rFonts w:eastAsia="Cambria"/>
          <w:sz w:val="6"/>
          <w:szCs w:val="6"/>
        </w:rPr>
      </w:pPr>
    </w:p>
    <w:p w14:paraId="0C6AC8BF" w14:textId="2643EDF3" w:rsidR="0056276A" w:rsidRPr="0016188C" w:rsidRDefault="0056276A" w:rsidP="0056276A">
      <w:pPr>
        <w:jc w:val="both"/>
        <w:rPr>
          <w:rFonts w:ascii="Cambria" w:eastAsia="Cambria" w:hAnsi="Cambria" w:cs="Cambria"/>
          <w:color w:val="000000"/>
        </w:rPr>
      </w:pPr>
      <w:r w:rsidRPr="0016188C">
        <w:rPr>
          <w:rFonts w:ascii="Cambria" w:eastAsia="Cambria" w:hAnsi="Cambria" w:cs="Cambria"/>
          <w:color w:val="000000"/>
        </w:rPr>
        <w:t xml:space="preserve">For </w:t>
      </w:r>
      <w:r w:rsidR="0065116A">
        <w:rPr>
          <w:rFonts w:ascii="Cambria" w:eastAsia="Cambria" w:hAnsi="Cambria" w:cs="Cambria"/>
          <w:color w:val="000000"/>
        </w:rPr>
        <w:t xml:space="preserve">the timeframe of October 1, </w:t>
      </w:r>
      <w:r w:rsidR="00BA07F1" w:rsidRPr="0016188C">
        <w:rPr>
          <w:rFonts w:ascii="Cambria" w:eastAsia="Cambria" w:hAnsi="Cambria" w:cs="Cambria"/>
          <w:color w:val="000000"/>
        </w:rPr>
        <w:t>20</w:t>
      </w:r>
      <w:r w:rsidR="00BA07F1">
        <w:rPr>
          <w:rFonts w:ascii="Cambria" w:eastAsia="Cambria" w:hAnsi="Cambria" w:cs="Cambria"/>
          <w:color w:val="000000"/>
        </w:rPr>
        <w:t xml:space="preserve">21 </w:t>
      </w:r>
      <w:r w:rsidR="0065116A">
        <w:rPr>
          <w:rFonts w:ascii="Cambria" w:eastAsia="Cambria" w:hAnsi="Cambria" w:cs="Cambria"/>
          <w:color w:val="000000"/>
        </w:rPr>
        <w:t xml:space="preserve">to September 30, </w:t>
      </w:r>
      <w:r w:rsidR="00BA07F1" w:rsidRPr="0016188C">
        <w:rPr>
          <w:rFonts w:ascii="Cambria" w:eastAsia="Cambria" w:hAnsi="Cambria" w:cs="Cambria"/>
          <w:color w:val="000000"/>
        </w:rPr>
        <w:t>202</w:t>
      </w:r>
      <w:r w:rsidR="00BA07F1">
        <w:rPr>
          <w:rFonts w:ascii="Cambria" w:eastAsia="Cambria" w:hAnsi="Cambria" w:cs="Cambria"/>
          <w:color w:val="000000"/>
        </w:rPr>
        <w:t>2</w:t>
      </w:r>
      <w:r w:rsidR="003A5446" w:rsidRPr="0016188C">
        <w:rPr>
          <w:rFonts w:ascii="Cambria" w:eastAsia="Cambria" w:hAnsi="Cambria" w:cs="Cambria"/>
          <w:color w:val="000000"/>
        </w:rPr>
        <w:t>,</w:t>
      </w:r>
      <w:r w:rsidRPr="0016188C">
        <w:rPr>
          <w:rFonts w:ascii="Cambria" w:eastAsia="Cambria" w:hAnsi="Cambria" w:cs="Cambria"/>
          <w:color w:val="000000"/>
        </w:rPr>
        <w:t xml:space="preserve"> </w:t>
      </w:r>
      <w:r w:rsidR="00F12712" w:rsidRPr="0016188C">
        <w:rPr>
          <w:rFonts w:ascii="Cambria" w:eastAsia="Cambria" w:hAnsi="Cambria" w:cs="Cambria"/>
          <w:color w:val="000000"/>
        </w:rPr>
        <w:t xml:space="preserve">APNEP </w:t>
      </w:r>
      <w:r w:rsidR="00820F44" w:rsidRPr="0016188C">
        <w:rPr>
          <w:rFonts w:ascii="Cambria" w:eastAsia="Cambria" w:hAnsi="Cambria" w:cs="Cambria"/>
          <w:color w:val="000000"/>
        </w:rPr>
        <w:t>anticipate</w:t>
      </w:r>
      <w:r w:rsidRPr="0016188C">
        <w:rPr>
          <w:rFonts w:ascii="Cambria" w:eastAsia="Cambria" w:hAnsi="Cambria" w:cs="Cambria"/>
          <w:color w:val="000000"/>
        </w:rPr>
        <w:t>s</w:t>
      </w:r>
      <w:r w:rsidR="00820F44" w:rsidRPr="0016188C">
        <w:rPr>
          <w:rFonts w:ascii="Cambria" w:eastAsia="Cambria" w:hAnsi="Cambria" w:cs="Cambria"/>
          <w:color w:val="000000"/>
        </w:rPr>
        <w:t xml:space="preserve"> </w:t>
      </w:r>
      <w:r w:rsidR="00F12712" w:rsidRPr="0016188C">
        <w:rPr>
          <w:rFonts w:ascii="Cambria" w:eastAsia="Cambria" w:hAnsi="Cambria" w:cs="Cambria"/>
          <w:color w:val="000000"/>
        </w:rPr>
        <w:t>receiv</w:t>
      </w:r>
      <w:r w:rsidR="00820F44" w:rsidRPr="0016188C">
        <w:rPr>
          <w:rFonts w:ascii="Cambria" w:eastAsia="Cambria" w:hAnsi="Cambria" w:cs="Cambria"/>
          <w:color w:val="000000"/>
        </w:rPr>
        <w:t>ing</w:t>
      </w:r>
      <w:r w:rsidR="00F12712" w:rsidRPr="0016188C">
        <w:rPr>
          <w:rFonts w:ascii="Cambria" w:eastAsia="Cambria" w:hAnsi="Cambria" w:cs="Cambria"/>
          <w:color w:val="000000"/>
        </w:rPr>
        <w:t xml:space="preserve"> </w:t>
      </w:r>
      <w:r w:rsidRPr="0016188C">
        <w:rPr>
          <w:rFonts w:ascii="Cambria" w:eastAsia="Cambria" w:hAnsi="Cambria" w:cs="Cambria"/>
          <w:color w:val="000000"/>
        </w:rPr>
        <w:t>a</w:t>
      </w:r>
      <w:r w:rsidR="00342E17">
        <w:rPr>
          <w:rFonts w:ascii="Cambria" w:eastAsia="Cambria" w:hAnsi="Cambria" w:cs="Cambria"/>
          <w:color w:val="000000"/>
        </w:rPr>
        <w:t>n</w:t>
      </w:r>
      <w:r w:rsidRPr="0016188C">
        <w:rPr>
          <w:rFonts w:ascii="Cambria" w:eastAsia="Cambria" w:hAnsi="Cambria" w:cs="Cambria"/>
          <w:color w:val="000000"/>
        </w:rPr>
        <w:t xml:space="preserve"> </w:t>
      </w:r>
      <w:r w:rsidR="000F45FD">
        <w:rPr>
          <w:rFonts w:ascii="Cambria" w:eastAsia="Cambria" w:hAnsi="Cambria" w:cs="Cambria"/>
          <w:color w:val="000000"/>
        </w:rPr>
        <w:t xml:space="preserve">EPA Section 320 </w:t>
      </w:r>
      <w:r w:rsidRPr="0016188C">
        <w:rPr>
          <w:rFonts w:ascii="Cambria" w:eastAsia="Cambria" w:hAnsi="Cambria" w:cs="Cambria"/>
          <w:color w:val="000000"/>
        </w:rPr>
        <w:t xml:space="preserve">grant award </w:t>
      </w:r>
      <w:r w:rsidR="00342E17">
        <w:rPr>
          <w:rFonts w:ascii="Cambria" w:eastAsia="Cambria" w:hAnsi="Cambria" w:cs="Cambria"/>
          <w:color w:val="000000"/>
        </w:rPr>
        <w:t xml:space="preserve">of </w:t>
      </w:r>
      <w:r w:rsidR="004363C1">
        <w:rPr>
          <w:rFonts w:ascii="Cambria" w:eastAsia="Cambria" w:hAnsi="Cambria" w:cs="Cambria"/>
          <w:color w:val="000000"/>
        </w:rPr>
        <w:t>up to</w:t>
      </w:r>
      <w:r w:rsidR="004363C1" w:rsidRPr="0016188C">
        <w:rPr>
          <w:rFonts w:ascii="Cambria" w:eastAsia="Cambria" w:hAnsi="Cambria" w:cs="Cambria"/>
          <w:color w:val="000000"/>
        </w:rPr>
        <w:t xml:space="preserve"> </w:t>
      </w:r>
      <w:r w:rsidRPr="0016188C">
        <w:rPr>
          <w:rFonts w:ascii="Cambria" w:eastAsia="Cambria" w:hAnsi="Cambria" w:cs="Cambria"/>
          <w:color w:val="000000" w:themeColor="text1"/>
        </w:rPr>
        <w:t>$</w:t>
      </w:r>
      <w:r w:rsidR="00BA07F1">
        <w:rPr>
          <w:rFonts w:ascii="Cambria" w:eastAsia="Cambria" w:hAnsi="Cambria" w:cs="Cambria"/>
          <w:color w:val="000000" w:themeColor="text1"/>
        </w:rPr>
        <w:t>700,000</w:t>
      </w:r>
      <w:r w:rsidR="00041C97" w:rsidRPr="0016188C">
        <w:rPr>
          <w:rFonts w:ascii="Cambria" w:eastAsia="Cambria" w:hAnsi="Cambria" w:cs="Cambria"/>
          <w:color w:val="000000" w:themeColor="text1"/>
        </w:rPr>
        <w:t xml:space="preserve"> </w:t>
      </w:r>
      <w:r w:rsidR="00F12712" w:rsidRPr="0016188C">
        <w:rPr>
          <w:rFonts w:ascii="Cambria" w:eastAsia="Cambria" w:hAnsi="Cambria" w:cs="Cambria"/>
          <w:color w:val="000000"/>
        </w:rPr>
        <w:t>to support activities geared towards implementing the Partnership’s CCMP</w:t>
      </w:r>
      <w:r w:rsidR="00820F44" w:rsidRPr="0016188C">
        <w:rPr>
          <w:rFonts w:ascii="Cambria" w:eastAsia="Cambria" w:hAnsi="Cambria" w:cs="Cambria"/>
          <w:color w:val="000000"/>
        </w:rPr>
        <w:t xml:space="preserve"> and its mission</w:t>
      </w:r>
      <w:r w:rsidR="00F12712" w:rsidRPr="0016188C">
        <w:rPr>
          <w:rFonts w:ascii="Cambria" w:eastAsia="Cambria" w:hAnsi="Cambria" w:cs="Cambria"/>
          <w:color w:val="000000"/>
        </w:rPr>
        <w:t>.</w:t>
      </w:r>
      <w:r w:rsidR="00820F44" w:rsidRPr="0016188C">
        <w:rPr>
          <w:rFonts w:ascii="Cambria" w:eastAsia="Cambria" w:hAnsi="Cambria" w:cs="Cambria"/>
          <w:color w:val="000000"/>
        </w:rPr>
        <w:t xml:space="preserve">  </w:t>
      </w:r>
      <w:r w:rsidR="0065116A">
        <w:rPr>
          <w:rFonts w:ascii="Cambria" w:eastAsia="Cambria" w:hAnsi="Cambria" w:cs="Cambria"/>
        </w:rPr>
        <w:t xml:space="preserve"> </w:t>
      </w:r>
      <w:r w:rsidR="00E61D7C">
        <w:rPr>
          <w:rFonts w:ascii="Cambria" w:eastAsia="Cambria" w:hAnsi="Cambria" w:cs="Cambria"/>
        </w:rPr>
        <w:t>Funding received for 2020-21 was $625,000*.</w:t>
      </w:r>
    </w:p>
    <w:p w14:paraId="19CF5EF1" w14:textId="77777777" w:rsidR="0056276A" w:rsidRPr="0016188C" w:rsidRDefault="0056276A" w:rsidP="0056276A">
      <w:pPr>
        <w:pBdr>
          <w:top w:val="nil"/>
          <w:left w:val="nil"/>
          <w:bottom w:val="nil"/>
          <w:right w:val="nil"/>
          <w:between w:val="nil"/>
        </w:pBdr>
        <w:tabs>
          <w:tab w:val="left" w:pos="360"/>
        </w:tabs>
        <w:jc w:val="both"/>
        <w:rPr>
          <w:rFonts w:ascii="Cambria" w:eastAsia="Cambria" w:hAnsi="Cambria" w:cs="Cambria"/>
          <w:color w:val="000000"/>
        </w:rPr>
      </w:pPr>
    </w:p>
    <w:p w14:paraId="4B06CACE" w14:textId="408BCC2A" w:rsidR="00416BEA" w:rsidRPr="0016188C" w:rsidRDefault="00820F44" w:rsidP="0056276A">
      <w:pPr>
        <w:pBdr>
          <w:top w:val="nil"/>
          <w:left w:val="nil"/>
          <w:bottom w:val="nil"/>
          <w:right w:val="nil"/>
          <w:between w:val="nil"/>
        </w:pBdr>
        <w:tabs>
          <w:tab w:val="left" w:pos="360"/>
        </w:tabs>
        <w:jc w:val="both"/>
        <w:rPr>
          <w:rFonts w:ascii="Cambria" w:eastAsia="Cambria" w:hAnsi="Cambria" w:cs="Cambria"/>
          <w:color w:val="000000"/>
        </w:rPr>
      </w:pPr>
      <w:r w:rsidRPr="0016188C">
        <w:rPr>
          <w:rFonts w:ascii="Cambria" w:eastAsia="Cambria" w:hAnsi="Cambria" w:cs="Cambria"/>
          <w:color w:val="000000"/>
        </w:rPr>
        <w:t xml:space="preserve">The proposed uses </w:t>
      </w:r>
      <w:r w:rsidR="00DC5BD8">
        <w:rPr>
          <w:rFonts w:ascii="Cambria" w:eastAsia="Cambria" w:hAnsi="Cambria" w:cs="Cambria"/>
          <w:color w:val="000000"/>
        </w:rPr>
        <w:t xml:space="preserve">for this funding </w:t>
      </w:r>
      <w:r w:rsidRPr="0016188C">
        <w:rPr>
          <w:rFonts w:ascii="Cambria" w:eastAsia="Cambria" w:hAnsi="Cambria" w:cs="Cambria"/>
          <w:color w:val="000000"/>
        </w:rPr>
        <w:t>are highlighted below</w:t>
      </w:r>
      <w:r w:rsidR="00DC5BD8">
        <w:rPr>
          <w:rFonts w:ascii="Cambria" w:eastAsia="Cambria" w:hAnsi="Cambria" w:cs="Cambria"/>
          <w:color w:val="000000"/>
        </w:rPr>
        <w:t>.</w:t>
      </w:r>
      <w:r w:rsidR="00D912F1">
        <w:rPr>
          <w:rFonts w:ascii="Cambria" w:eastAsia="Cambria" w:hAnsi="Cambria" w:cs="Cambria"/>
          <w:color w:val="000000"/>
        </w:rPr>
        <w:t xml:space="preserve"> </w:t>
      </w:r>
      <w:r w:rsidR="00DC5BD8">
        <w:rPr>
          <w:rFonts w:ascii="Cambria" w:eastAsia="Cambria" w:hAnsi="Cambria" w:cs="Cambria"/>
          <w:color w:val="000000"/>
        </w:rPr>
        <w:t>Detailed information about</w:t>
      </w:r>
      <w:r w:rsidR="00D912F1">
        <w:rPr>
          <w:rFonts w:ascii="Cambria" w:eastAsia="Cambria" w:hAnsi="Cambria" w:cs="Cambria"/>
          <w:color w:val="000000"/>
        </w:rPr>
        <w:t xml:space="preserve"> each </w:t>
      </w:r>
      <w:r w:rsidR="00DC5BD8">
        <w:rPr>
          <w:rFonts w:ascii="Cambria" w:eastAsia="Cambria" w:hAnsi="Cambria" w:cs="Cambria"/>
          <w:color w:val="000000"/>
        </w:rPr>
        <w:t xml:space="preserve">funding </w:t>
      </w:r>
      <w:r w:rsidR="00D912F1">
        <w:rPr>
          <w:rFonts w:ascii="Cambria" w:eastAsia="Cambria" w:hAnsi="Cambria" w:cs="Cambria"/>
          <w:color w:val="000000"/>
        </w:rPr>
        <w:t xml:space="preserve">category </w:t>
      </w:r>
      <w:r w:rsidR="00DC5BD8">
        <w:rPr>
          <w:rFonts w:ascii="Cambria" w:eastAsia="Cambria" w:hAnsi="Cambria" w:cs="Cambria"/>
          <w:color w:val="000000"/>
        </w:rPr>
        <w:t>is</w:t>
      </w:r>
      <w:r w:rsidR="00D912F1">
        <w:rPr>
          <w:rFonts w:ascii="Cambria" w:eastAsia="Cambria" w:hAnsi="Cambria" w:cs="Cambria"/>
          <w:color w:val="000000"/>
        </w:rPr>
        <w:t xml:space="preserve"> described within </w:t>
      </w:r>
      <w:r w:rsidR="00BA07F1">
        <w:rPr>
          <w:rFonts w:ascii="Cambria" w:eastAsia="Cambria" w:hAnsi="Cambria" w:cs="Cambria"/>
          <w:color w:val="000000"/>
        </w:rPr>
        <w:t xml:space="preserve">this </w:t>
      </w:r>
      <w:r w:rsidR="00DC5BD8">
        <w:rPr>
          <w:rFonts w:ascii="Cambria" w:eastAsia="Cambria" w:hAnsi="Cambria" w:cs="Cambria"/>
          <w:color w:val="000000"/>
        </w:rPr>
        <w:t>work plan.</w:t>
      </w:r>
    </w:p>
    <w:p w14:paraId="37759123" w14:textId="77777777" w:rsidR="00100C0C" w:rsidRPr="0016188C" w:rsidRDefault="00100C0C" w:rsidP="00100C0C">
      <w:pPr>
        <w:pBdr>
          <w:top w:val="nil"/>
          <w:left w:val="nil"/>
          <w:bottom w:val="nil"/>
          <w:right w:val="nil"/>
          <w:between w:val="nil"/>
        </w:pBdr>
        <w:tabs>
          <w:tab w:val="left" w:pos="360"/>
        </w:tabs>
        <w:jc w:val="both"/>
        <w:rPr>
          <w:rFonts w:ascii="Cambria" w:eastAsia="Cambria" w:hAnsi="Cambria" w:cs="Cambria"/>
          <w:b/>
          <w:bCs/>
          <w:color w:val="000000" w:themeColor="text1"/>
        </w:rPr>
      </w:pPr>
    </w:p>
    <w:tbl>
      <w:tblPr>
        <w:tblStyle w:val="ListTable7Colorful-Accent1"/>
        <w:tblW w:w="4241" w:type="pct"/>
        <w:tblLook w:val="04A0" w:firstRow="1" w:lastRow="0" w:firstColumn="1" w:lastColumn="0" w:noHBand="0" w:noVBand="1"/>
      </w:tblPr>
      <w:tblGrid>
        <w:gridCol w:w="5133"/>
        <w:gridCol w:w="3417"/>
      </w:tblGrid>
      <w:tr w:rsidR="00E61D7C" w:rsidRPr="0016188C" w14:paraId="2A1B9925" w14:textId="77777777" w:rsidTr="00A979C6">
        <w:trPr>
          <w:cnfStyle w:val="100000000000" w:firstRow="1" w:lastRow="0" w:firstColumn="0" w:lastColumn="0" w:oddVBand="0" w:evenVBand="0" w:oddHBand="0" w:evenHBand="0" w:firstRowFirstColumn="0" w:firstRowLastColumn="0" w:lastRowFirstColumn="0" w:lastRowLastColumn="0"/>
          <w:trHeight w:val="576"/>
        </w:trPr>
        <w:tc>
          <w:tcPr>
            <w:cnfStyle w:val="001000000100" w:firstRow="0" w:lastRow="0" w:firstColumn="1" w:lastColumn="0" w:oddVBand="0" w:evenVBand="0" w:oddHBand="0" w:evenHBand="0" w:firstRowFirstColumn="1" w:firstRowLastColumn="0" w:lastRowFirstColumn="0" w:lastRowLastColumn="0"/>
            <w:tcW w:w="3002" w:type="pct"/>
            <w:vAlign w:val="center"/>
          </w:tcPr>
          <w:p w14:paraId="344DB479" w14:textId="0F26FC3A" w:rsidR="00E61D7C" w:rsidRPr="0016188C" w:rsidRDefault="00E61D7C" w:rsidP="00BA07F1">
            <w:pPr>
              <w:jc w:val="center"/>
              <w:rPr>
                <w:rFonts w:cstheme="majorHAnsi"/>
                <w:b/>
                <w:bCs/>
                <w:i w:val="0"/>
                <w:color w:val="000000" w:themeColor="text1"/>
                <w:sz w:val="28"/>
                <w:szCs w:val="28"/>
              </w:rPr>
            </w:pPr>
            <w:r w:rsidRPr="0016188C">
              <w:rPr>
                <w:rFonts w:cstheme="majorHAnsi"/>
                <w:b/>
                <w:bCs/>
                <w:i w:val="0"/>
                <w:color w:val="000000" w:themeColor="text1"/>
                <w:sz w:val="28"/>
                <w:szCs w:val="28"/>
              </w:rPr>
              <w:t xml:space="preserve">Activity </w:t>
            </w:r>
          </w:p>
        </w:tc>
        <w:tc>
          <w:tcPr>
            <w:tcW w:w="1998" w:type="pct"/>
            <w:vAlign w:val="center"/>
          </w:tcPr>
          <w:p w14:paraId="241147BF" w14:textId="042C140C" w:rsidR="00E61D7C" w:rsidRPr="0016188C" w:rsidRDefault="00E61D7C" w:rsidP="00BA07F1">
            <w:pPr>
              <w:jc w:val="center"/>
              <w:cnfStyle w:val="100000000000" w:firstRow="1" w:lastRow="0" w:firstColumn="0" w:lastColumn="0" w:oddVBand="0" w:evenVBand="0" w:oddHBand="0" w:evenHBand="0" w:firstRowFirstColumn="0" w:firstRowLastColumn="0" w:lastRowFirstColumn="0" w:lastRowLastColumn="0"/>
              <w:rPr>
                <w:rFonts w:cstheme="majorHAnsi"/>
                <w:b/>
                <w:bCs/>
                <w:i w:val="0"/>
                <w:color w:val="000000" w:themeColor="text1"/>
                <w:sz w:val="28"/>
                <w:szCs w:val="28"/>
              </w:rPr>
            </w:pPr>
            <w:r w:rsidRPr="0016188C">
              <w:rPr>
                <w:rFonts w:cstheme="majorHAnsi"/>
                <w:b/>
                <w:bCs/>
                <w:i w:val="0"/>
                <w:color w:val="000000" w:themeColor="text1"/>
                <w:sz w:val="28"/>
                <w:szCs w:val="28"/>
              </w:rPr>
              <w:t>20</w:t>
            </w:r>
            <w:r>
              <w:rPr>
                <w:rFonts w:cstheme="majorHAnsi"/>
                <w:b/>
                <w:bCs/>
                <w:i w:val="0"/>
                <w:color w:val="000000" w:themeColor="text1"/>
                <w:sz w:val="28"/>
                <w:szCs w:val="28"/>
              </w:rPr>
              <w:t>21</w:t>
            </w:r>
            <w:r w:rsidRPr="0016188C">
              <w:rPr>
                <w:rFonts w:cstheme="majorHAnsi"/>
                <w:b/>
                <w:bCs/>
                <w:i w:val="0"/>
                <w:color w:val="000000" w:themeColor="text1"/>
                <w:sz w:val="28"/>
                <w:szCs w:val="28"/>
              </w:rPr>
              <w:t>-</w:t>
            </w:r>
            <w:r w:rsidR="00D9479D" w:rsidRPr="0016188C">
              <w:rPr>
                <w:rFonts w:cstheme="majorHAnsi"/>
                <w:b/>
                <w:bCs/>
                <w:i w:val="0"/>
                <w:color w:val="000000" w:themeColor="text1"/>
                <w:sz w:val="28"/>
                <w:szCs w:val="28"/>
              </w:rPr>
              <w:t>2</w:t>
            </w:r>
            <w:r w:rsidR="00D9479D">
              <w:rPr>
                <w:rFonts w:cstheme="majorHAnsi"/>
                <w:b/>
                <w:bCs/>
                <w:i w:val="0"/>
                <w:color w:val="000000" w:themeColor="text1"/>
                <w:sz w:val="28"/>
                <w:szCs w:val="28"/>
              </w:rPr>
              <w:t xml:space="preserve">2 </w:t>
            </w:r>
            <w:r w:rsidR="000F45FD">
              <w:rPr>
                <w:rFonts w:cstheme="majorHAnsi"/>
                <w:b/>
                <w:bCs/>
                <w:i w:val="0"/>
                <w:color w:val="000000" w:themeColor="text1"/>
                <w:sz w:val="28"/>
                <w:szCs w:val="28"/>
              </w:rPr>
              <w:t xml:space="preserve">Grant </w:t>
            </w:r>
            <w:r>
              <w:rPr>
                <w:rFonts w:cstheme="majorHAnsi"/>
                <w:b/>
                <w:bCs/>
                <w:i w:val="0"/>
                <w:color w:val="000000" w:themeColor="text1"/>
                <w:sz w:val="28"/>
                <w:szCs w:val="28"/>
              </w:rPr>
              <w:t>B</w:t>
            </w:r>
            <w:r w:rsidRPr="0016188C">
              <w:rPr>
                <w:rFonts w:cstheme="majorHAnsi"/>
                <w:b/>
                <w:bCs/>
                <w:i w:val="0"/>
                <w:color w:val="000000" w:themeColor="text1"/>
                <w:sz w:val="28"/>
                <w:szCs w:val="28"/>
              </w:rPr>
              <w:t>udget</w:t>
            </w:r>
          </w:p>
        </w:tc>
      </w:tr>
      <w:tr w:rsidR="00E61D7C" w:rsidRPr="009E1298" w14:paraId="4F57F154" w14:textId="77777777" w:rsidTr="00A979C6">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3002" w:type="pct"/>
            <w:vAlign w:val="center"/>
          </w:tcPr>
          <w:p w14:paraId="7FCEE97E" w14:textId="65835847" w:rsidR="00E61D7C" w:rsidRPr="004E6346" w:rsidRDefault="007548A6" w:rsidP="0020179F">
            <w:pPr>
              <w:jc w:val="center"/>
              <w:rPr>
                <w:rFonts w:asciiTheme="minorHAnsi" w:hAnsiTheme="minorHAnsi" w:cstheme="minorHAnsi"/>
                <w:i w:val="0"/>
                <w:color w:val="auto"/>
                <w:sz w:val="24"/>
              </w:rPr>
            </w:pPr>
            <w:r>
              <w:rPr>
                <w:rFonts w:asciiTheme="minorHAnsi" w:hAnsiTheme="minorHAnsi" w:cstheme="minorHAnsi"/>
                <w:i w:val="0"/>
                <w:color w:val="auto"/>
                <w:sz w:val="24"/>
              </w:rPr>
              <w:t>Engagement &amp; Education Projects (RFP)</w:t>
            </w:r>
            <w:r w:rsidR="004546C7">
              <w:rPr>
                <w:rFonts w:asciiTheme="minorHAnsi" w:hAnsiTheme="minorHAnsi" w:cstheme="minorHAnsi"/>
                <w:i w:val="0"/>
                <w:color w:val="auto"/>
                <w:sz w:val="24"/>
              </w:rPr>
              <w:t xml:space="preserve"> </w:t>
            </w:r>
          </w:p>
        </w:tc>
        <w:tc>
          <w:tcPr>
            <w:tcW w:w="1998" w:type="pct"/>
            <w:tcBorders>
              <w:top w:val="single" w:sz="4" w:space="0" w:color="4F81BD" w:themeColor="accent1"/>
            </w:tcBorders>
            <w:vAlign w:val="center"/>
          </w:tcPr>
          <w:p w14:paraId="3FE08ACC" w14:textId="66829E0A" w:rsidR="00E61D7C" w:rsidRPr="004E6346" w:rsidRDefault="007548A6" w:rsidP="00BA07F1">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auto"/>
              </w:rPr>
            </w:pPr>
            <w:r w:rsidRPr="004E6346">
              <w:rPr>
                <w:rFonts w:asciiTheme="minorHAnsi" w:hAnsiTheme="minorHAnsi" w:cstheme="minorHAnsi"/>
                <w:color w:val="auto"/>
              </w:rPr>
              <w:t>$</w:t>
            </w:r>
            <w:r>
              <w:rPr>
                <w:rFonts w:asciiTheme="minorHAnsi" w:hAnsiTheme="minorHAnsi" w:cstheme="minorHAnsi"/>
                <w:color w:val="auto"/>
              </w:rPr>
              <w:t>40,</w:t>
            </w:r>
            <w:r w:rsidRPr="004E6346">
              <w:rPr>
                <w:rFonts w:asciiTheme="minorHAnsi" w:hAnsiTheme="minorHAnsi" w:cstheme="minorHAnsi"/>
                <w:color w:val="auto"/>
              </w:rPr>
              <w:t>000</w:t>
            </w:r>
          </w:p>
        </w:tc>
      </w:tr>
      <w:tr w:rsidR="00E61D7C" w:rsidRPr="009E1298" w14:paraId="443C245A" w14:textId="77777777" w:rsidTr="00A979C6">
        <w:trPr>
          <w:trHeight w:val="576"/>
        </w:trPr>
        <w:tc>
          <w:tcPr>
            <w:cnfStyle w:val="001000000000" w:firstRow="0" w:lastRow="0" w:firstColumn="1" w:lastColumn="0" w:oddVBand="0" w:evenVBand="0" w:oddHBand="0" w:evenHBand="0" w:firstRowFirstColumn="0" w:firstRowLastColumn="0" w:lastRowFirstColumn="0" w:lastRowLastColumn="0"/>
            <w:tcW w:w="3002" w:type="pct"/>
            <w:vAlign w:val="center"/>
          </w:tcPr>
          <w:p w14:paraId="7BD1FC9A" w14:textId="4D0BDF01" w:rsidR="00E61D7C" w:rsidRPr="004E6346" w:rsidRDefault="007548A6" w:rsidP="0020179F">
            <w:pPr>
              <w:jc w:val="center"/>
              <w:rPr>
                <w:rFonts w:asciiTheme="minorHAnsi" w:hAnsiTheme="minorHAnsi" w:cstheme="minorHAnsi"/>
                <w:i w:val="0"/>
                <w:color w:val="000000" w:themeColor="text1"/>
                <w:sz w:val="24"/>
              </w:rPr>
            </w:pPr>
            <w:r w:rsidRPr="004546C7">
              <w:rPr>
                <w:rFonts w:asciiTheme="minorHAnsi" w:hAnsiTheme="minorHAnsi" w:cstheme="minorHAnsi"/>
                <w:i w:val="0"/>
                <w:color w:val="auto"/>
                <w:sz w:val="24"/>
              </w:rPr>
              <w:t xml:space="preserve">Calibration of a </w:t>
            </w:r>
            <w:r>
              <w:rPr>
                <w:rFonts w:asciiTheme="minorHAnsi" w:hAnsiTheme="minorHAnsi" w:cstheme="minorHAnsi"/>
                <w:i w:val="0"/>
                <w:color w:val="auto"/>
                <w:sz w:val="24"/>
              </w:rPr>
              <w:t>B</w:t>
            </w:r>
            <w:r w:rsidRPr="004546C7">
              <w:rPr>
                <w:rFonts w:asciiTheme="minorHAnsi" w:hAnsiTheme="minorHAnsi" w:cstheme="minorHAnsi"/>
                <w:i w:val="0"/>
                <w:color w:val="auto"/>
                <w:sz w:val="24"/>
              </w:rPr>
              <w:t xml:space="preserve">io-optical </w:t>
            </w:r>
            <w:r>
              <w:rPr>
                <w:rFonts w:asciiTheme="minorHAnsi" w:hAnsiTheme="minorHAnsi" w:cstheme="minorHAnsi"/>
                <w:i w:val="0"/>
                <w:color w:val="auto"/>
                <w:sz w:val="24"/>
              </w:rPr>
              <w:t>Water</w:t>
            </w:r>
            <w:r w:rsidRPr="004546C7">
              <w:rPr>
                <w:rFonts w:asciiTheme="minorHAnsi" w:hAnsiTheme="minorHAnsi" w:cstheme="minorHAnsi"/>
                <w:i w:val="0"/>
                <w:color w:val="auto"/>
                <w:sz w:val="24"/>
              </w:rPr>
              <w:t xml:space="preserve"> </w:t>
            </w:r>
            <w:r>
              <w:rPr>
                <w:rFonts w:asciiTheme="minorHAnsi" w:hAnsiTheme="minorHAnsi" w:cstheme="minorHAnsi"/>
                <w:i w:val="0"/>
                <w:color w:val="auto"/>
                <w:sz w:val="24"/>
              </w:rPr>
              <w:t>Clarity M</w:t>
            </w:r>
            <w:r w:rsidRPr="004546C7">
              <w:rPr>
                <w:rFonts w:asciiTheme="minorHAnsi" w:hAnsiTheme="minorHAnsi" w:cstheme="minorHAnsi"/>
                <w:i w:val="0"/>
                <w:color w:val="auto"/>
                <w:sz w:val="24"/>
              </w:rPr>
              <w:t>odel</w:t>
            </w:r>
            <w:r>
              <w:rPr>
                <w:rFonts w:asciiTheme="minorHAnsi" w:hAnsiTheme="minorHAnsi" w:cstheme="minorHAnsi"/>
                <w:i w:val="0"/>
                <w:color w:val="auto"/>
                <w:sz w:val="24"/>
              </w:rPr>
              <w:t xml:space="preserve"> </w:t>
            </w:r>
          </w:p>
        </w:tc>
        <w:tc>
          <w:tcPr>
            <w:tcW w:w="1998" w:type="pct"/>
            <w:shd w:val="clear" w:color="auto" w:fill="C6D9F1" w:themeFill="text2" w:themeFillTint="33"/>
            <w:vAlign w:val="center"/>
          </w:tcPr>
          <w:p w14:paraId="41D49F06" w14:textId="67D75BBF" w:rsidR="00E61D7C" w:rsidRPr="004E6346" w:rsidRDefault="007548A6" w:rsidP="00BA07F1">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000000" w:themeColor="text1"/>
              </w:rPr>
            </w:pPr>
            <w:r w:rsidRPr="004E6346">
              <w:rPr>
                <w:rFonts w:asciiTheme="minorHAnsi" w:hAnsiTheme="minorHAnsi" w:cstheme="minorHAnsi"/>
                <w:color w:val="auto"/>
              </w:rPr>
              <w:t>$</w:t>
            </w:r>
            <w:r>
              <w:rPr>
                <w:rFonts w:asciiTheme="minorHAnsi" w:hAnsiTheme="minorHAnsi" w:cstheme="minorHAnsi"/>
                <w:color w:val="auto"/>
              </w:rPr>
              <w:t>24,000</w:t>
            </w:r>
          </w:p>
        </w:tc>
      </w:tr>
      <w:tr w:rsidR="00E61D7C" w:rsidRPr="009E1298" w14:paraId="213C49A4" w14:textId="77777777" w:rsidTr="00A979C6">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3002" w:type="pct"/>
            <w:vAlign w:val="center"/>
          </w:tcPr>
          <w:p w14:paraId="524B594D" w14:textId="5B771868" w:rsidR="00E61D7C" w:rsidRPr="004E6346" w:rsidRDefault="007548A6" w:rsidP="0020179F">
            <w:pPr>
              <w:jc w:val="center"/>
              <w:rPr>
                <w:rFonts w:asciiTheme="minorHAnsi" w:hAnsiTheme="minorHAnsi" w:cstheme="minorHAnsi"/>
                <w:i w:val="0"/>
                <w:color w:val="auto"/>
                <w:sz w:val="24"/>
              </w:rPr>
            </w:pPr>
            <w:r>
              <w:rPr>
                <w:rFonts w:asciiTheme="minorHAnsi" w:hAnsiTheme="minorHAnsi" w:cstheme="minorHAnsi"/>
                <w:i w:val="0"/>
                <w:color w:val="000000" w:themeColor="text1"/>
                <w:sz w:val="24"/>
              </w:rPr>
              <w:t>SAV Mapping &amp; Monitoring</w:t>
            </w:r>
          </w:p>
        </w:tc>
        <w:tc>
          <w:tcPr>
            <w:tcW w:w="1998" w:type="pct"/>
            <w:vAlign w:val="center"/>
          </w:tcPr>
          <w:p w14:paraId="2FADB930" w14:textId="2CE95361" w:rsidR="00E61D7C" w:rsidRPr="004E6346" w:rsidRDefault="007548A6" w:rsidP="00BA07F1">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auto"/>
              </w:rPr>
            </w:pPr>
            <w:r w:rsidRPr="004E6346">
              <w:rPr>
                <w:rFonts w:asciiTheme="minorHAnsi" w:hAnsiTheme="minorHAnsi" w:cstheme="minorHAnsi"/>
                <w:color w:val="000000" w:themeColor="text1"/>
              </w:rPr>
              <w:t>$</w:t>
            </w:r>
            <w:r w:rsidR="00A979C6">
              <w:rPr>
                <w:rFonts w:asciiTheme="minorHAnsi" w:hAnsiTheme="minorHAnsi" w:cstheme="minorHAnsi"/>
                <w:color w:val="000000" w:themeColor="text1"/>
              </w:rPr>
              <w:t>10,</w:t>
            </w:r>
            <w:r w:rsidR="00447924">
              <w:rPr>
                <w:rFonts w:asciiTheme="minorHAnsi" w:hAnsiTheme="minorHAnsi" w:cstheme="minorHAnsi"/>
                <w:color w:val="000000" w:themeColor="text1"/>
              </w:rPr>
              <w:t>0</w:t>
            </w:r>
            <w:r w:rsidR="00A979C6">
              <w:rPr>
                <w:rFonts w:asciiTheme="minorHAnsi" w:hAnsiTheme="minorHAnsi" w:cstheme="minorHAnsi"/>
                <w:color w:val="000000" w:themeColor="text1"/>
              </w:rPr>
              <w:t>00</w:t>
            </w:r>
          </w:p>
        </w:tc>
      </w:tr>
      <w:tr w:rsidR="00A979C6" w:rsidRPr="009E1298" w14:paraId="60F33B15" w14:textId="77777777" w:rsidTr="003E1DC2">
        <w:trPr>
          <w:trHeight w:val="576"/>
        </w:trPr>
        <w:tc>
          <w:tcPr>
            <w:cnfStyle w:val="001000000000" w:firstRow="0" w:lastRow="0" w:firstColumn="1" w:lastColumn="0" w:oddVBand="0" w:evenVBand="0" w:oddHBand="0" w:evenHBand="0" w:firstRowFirstColumn="0" w:firstRowLastColumn="0" w:lastRowFirstColumn="0" w:lastRowLastColumn="0"/>
            <w:tcW w:w="3002" w:type="pct"/>
            <w:vAlign w:val="center"/>
          </w:tcPr>
          <w:p w14:paraId="5DFA87F8" w14:textId="7C8BF3B8" w:rsidR="00A979C6" w:rsidRDefault="00A979C6" w:rsidP="0020179F">
            <w:pPr>
              <w:jc w:val="center"/>
              <w:rPr>
                <w:rFonts w:asciiTheme="minorHAnsi" w:hAnsiTheme="minorHAnsi" w:cstheme="minorHAnsi"/>
              </w:rPr>
            </w:pPr>
            <w:r>
              <w:rPr>
                <w:rFonts w:asciiTheme="minorHAnsi" w:hAnsiTheme="minorHAnsi" w:cstheme="minorHAnsi"/>
                <w:i w:val="0"/>
                <w:color w:val="000000" w:themeColor="text1"/>
                <w:sz w:val="24"/>
              </w:rPr>
              <w:t>Tribal Communities</w:t>
            </w:r>
          </w:p>
        </w:tc>
        <w:tc>
          <w:tcPr>
            <w:tcW w:w="1998" w:type="pct"/>
            <w:shd w:val="clear" w:color="auto" w:fill="C6D9F1" w:themeFill="text2" w:themeFillTint="33"/>
            <w:vAlign w:val="center"/>
          </w:tcPr>
          <w:p w14:paraId="6F3F0D6F" w14:textId="7B1E7551" w:rsidR="00A979C6" w:rsidRPr="004E6346" w:rsidRDefault="00A979C6" w:rsidP="00BA07F1">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4E6346">
              <w:rPr>
                <w:rFonts w:asciiTheme="minorHAnsi" w:hAnsiTheme="minorHAnsi" w:cstheme="minorHAnsi"/>
                <w:color w:val="auto"/>
              </w:rPr>
              <w:t>$</w:t>
            </w:r>
            <w:r>
              <w:rPr>
                <w:rFonts w:asciiTheme="minorHAnsi" w:hAnsiTheme="minorHAnsi" w:cstheme="minorHAnsi"/>
                <w:color w:val="auto"/>
              </w:rPr>
              <w:t>6,000</w:t>
            </w:r>
          </w:p>
        </w:tc>
      </w:tr>
      <w:tr w:rsidR="00E61D7C" w:rsidRPr="009E1298" w14:paraId="256AD555" w14:textId="77777777" w:rsidTr="003E1DC2">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3002" w:type="pct"/>
            <w:vAlign w:val="center"/>
          </w:tcPr>
          <w:p w14:paraId="20E1E8AE" w14:textId="7AEE3098" w:rsidR="00E61D7C" w:rsidRPr="004E6346" w:rsidRDefault="00F01D52" w:rsidP="0020179F">
            <w:pPr>
              <w:jc w:val="center"/>
              <w:rPr>
                <w:rFonts w:asciiTheme="minorHAnsi" w:hAnsiTheme="minorHAnsi" w:cstheme="minorHAnsi"/>
                <w:i w:val="0"/>
                <w:color w:val="auto"/>
                <w:sz w:val="24"/>
              </w:rPr>
            </w:pPr>
            <w:r>
              <w:rPr>
                <w:rFonts w:asciiTheme="minorHAnsi" w:hAnsiTheme="minorHAnsi" w:cstheme="minorHAnsi"/>
                <w:i w:val="0"/>
                <w:color w:val="auto"/>
                <w:sz w:val="24"/>
              </w:rPr>
              <w:t>Joint Fellowship</w:t>
            </w:r>
          </w:p>
        </w:tc>
        <w:tc>
          <w:tcPr>
            <w:tcW w:w="1998" w:type="pct"/>
            <w:vAlign w:val="center"/>
          </w:tcPr>
          <w:p w14:paraId="15A8155C" w14:textId="6EA1E283" w:rsidR="00E61D7C" w:rsidRPr="004E6346" w:rsidRDefault="00E61D7C" w:rsidP="00BA07F1">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auto"/>
              </w:rPr>
            </w:pPr>
            <w:r w:rsidRPr="004E6346">
              <w:rPr>
                <w:rFonts w:asciiTheme="minorHAnsi" w:hAnsiTheme="minorHAnsi" w:cstheme="minorHAnsi"/>
                <w:color w:val="auto"/>
              </w:rPr>
              <w:t>$</w:t>
            </w:r>
            <w:r w:rsidR="00F01D52">
              <w:rPr>
                <w:rFonts w:asciiTheme="minorHAnsi" w:hAnsiTheme="minorHAnsi" w:cstheme="minorHAnsi"/>
                <w:color w:val="auto"/>
              </w:rPr>
              <w:t>5,000</w:t>
            </w:r>
          </w:p>
        </w:tc>
      </w:tr>
      <w:tr w:rsidR="00E61D7C" w:rsidRPr="009E1298" w14:paraId="076AE597" w14:textId="77777777" w:rsidTr="003E1DC2">
        <w:trPr>
          <w:trHeight w:val="576"/>
        </w:trPr>
        <w:tc>
          <w:tcPr>
            <w:cnfStyle w:val="001000000000" w:firstRow="0" w:lastRow="0" w:firstColumn="1" w:lastColumn="0" w:oddVBand="0" w:evenVBand="0" w:oddHBand="0" w:evenHBand="0" w:firstRowFirstColumn="0" w:firstRowLastColumn="0" w:lastRowFirstColumn="0" w:lastRowLastColumn="0"/>
            <w:tcW w:w="3002" w:type="pct"/>
            <w:vAlign w:val="center"/>
          </w:tcPr>
          <w:p w14:paraId="0E86E73D" w14:textId="77777777" w:rsidR="00E61D7C" w:rsidRPr="004E6346" w:rsidRDefault="00E61D7C" w:rsidP="0020179F">
            <w:pPr>
              <w:jc w:val="center"/>
              <w:rPr>
                <w:rFonts w:asciiTheme="minorHAnsi" w:hAnsiTheme="minorHAnsi" w:cstheme="minorHAnsi"/>
                <w:i w:val="0"/>
                <w:color w:val="auto"/>
                <w:sz w:val="24"/>
              </w:rPr>
            </w:pPr>
            <w:r w:rsidRPr="004E6346">
              <w:rPr>
                <w:rFonts w:asciiTheme="minorHAnsi" w:hAnsiTheme="minorHAnsi" w:cstheme="minorHAnsi"/>
                <w:i w:val="0"/>
                <w:color w:val="auto"/>
                <w:sz w:val="24"/>
              </w:rPr>
              <w:t>Events &amp; Sponsorships</w:t>
            </w:r>
          </w:p>
        </w:tc>
        <w:tc>
          <w:tcPr>
            <w:tcW w:w="1998" w:type="pct"/>
            <w:shd w:val="clear" w:color="auto" w:fill="C6D9F1" w:themeFill="text2" w:themeFillTint="33"/>
            <w:vAlign w:val="center"/>
          </w:tcPr>
          <w:p w14:paraId="6861BBF7" w14:textId="4A8EFCFD" w:rsidR="00E61D7C" w:rsidRPr="004E6346" w:rsidRDefault="00E61D7C" w:rsidP="00BA07F1">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auto"/>
              </w:rPr>
            </w:pPr>
            <w:r w:rsidRPr="004E6346">
              <w:rPr>
                <w:rFonts w:asciiTheme="minorHAnsi" w:hAnsiTheme="minorHAnsi" w:cstheme="minorHAnsi"/>
                <w:color w:val="auto"/>
              </w:rPr>
              <w:t>$</w:t>
            </w:r>
            <w:r w:rsidR="00A979C6">
              <w:rPr>
                <w:rFonts w:asciiTheme="minorHAnsi" w:hAnsiTheme="minorHAnsi" w:cstheme="minorHAnsi"/>
                <w:color w:val="auto"/>
              </w:rPr>
              <w:t>2</w:t>
            </w:r>
            <w:r w:rsidR="004B7584">
              <w:rPr>
                <w:rFonts w:asciiTheme="minorHAnsi" w:hAnsiTheme="minorHAnsi" w:cstheme="minorHAnsi"/>
                <w:color w:val="auto"/>
              </w:rPr>
              <w:t>,</w:t>
            </w:r>
            <w:r w:rsidR="00A979C6">
              <w:rPr>
                <w:rFonts w:asciiTheme="minorHAnsi" w:hAnsiTheme="minorHAnsi" w:cstheme="minorHAnsi"/>
                <w:color w:val="auto"/>
              </w:rPr>
              <w:t>5</w:t>
            </w:r>
            <w:r w:rsidRPr="004E6346">
              <w:rPr>
                <w:rFonts w:asciiTheme="minorHAnsi" w:hAnsiTheme="minorHAnsi" w:cstheme="minorHAnsi"/>
                <w:color w:val="auto"/>
              </w:rPr>
              <w:t>00</w:t>
            </w:r>
          </w:p>
        </w:tc>
      </w:tr>
      <w:tr w:rsidR="00E61D7C" w:rsidRPr="009E1298" w14:paraId="03FBAC6C" w14:textId="77777777" w:rsidTr="003E1DC2">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3002" w:type="pct"/>
            <w:vAlign w:val="center"/>
          </w:tcPr>
          <w:p w14:paraId="2AF67EBD" w14:textId="116EB868" w:rsidR="00E61D7C" w:rsidRPr="004E6346" w:rsidRDefault="00E61D7C" w:rsidP="0020179F">
            <w:pPr>
              <w:jc w:val="center"/>
              <w:rPr>
                <w:rFonts w:asciiTheme="minorHAnsi" w:hAnsiTheme="minorHAnsi" w:cstheme="minorHAnsi"/>
                <w:i w:val="0"/>
                <w:color w:val="000000" w:themeColor="text1"/>
                <w:sz w:val="24"/>
              </w:rPr>
            </w:pPr>
            <w:r w:rsidRPr="004E6346">
              <w:rPr>
                <w:rFonts w:asciiTheme="minorHAnsi" w:eastAsia="Cambria" w:hAnsiTheme="minorHAnsi" w:cstheme="minorHAnsi"/>
                <w:i w:val="0"/>
                <w:color w:val="000000" w:themeColor="text1"/>
                <w:sz w:val="24"/>
              </w:rPr>
              <w:t>Administration*</w:t>
            </w:r>
            <w:r>
              <w:rPr>
                <w:rFonts w:asciiTheme="minorHAnsi" w:eastAsia="Cambria" w:hAnsiTheme="minorHAnsi" w:cstheme="minorHAnsi"/>
                <w:i w:val="0"/>
                <w:color w:val="000000" w:themeColor="text1"/>
                <w:sz w:val="24"/>
              </w:rPr>
              <w:t>*</w:t>
            </w:r>
          </w:p>
        </w:tc>
        <w:tc>
          <w:tcPr>
            <w:tcW w:w="1998" w:type="pct"/>
            <w:vAlign w:val="center"/>
          </w:tcPr>
          <w:p w14:paraId="4D68EAEE" w14:textId="63A924F1" w:rsidR="00E61D7C" w:rsidRPr="004E6346" w:rsidRDefault="00E61D7C" w:rsidP="00BA07F1">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themeColor="text1"/>
              </w:rPr>
            </w:pPr>
            <w:r w:rsidRPr="004E6346">
              <w:rPr>
                <w:rFonts w:asciiTheme="minorHAnsi" w:eastAsia="Cambria" w:hAnsiTheme="minorHAnsi" w:cstheme="minorHAnsi"/>
                <w:color w:val="000000" w:themeColor="text1"/>
              </w:rPr>
              <w:t>$</w:t>
            </w:r>
            <w:r w:rsidR="000F45FD">
              <w:rPr>
                <w:rFonts w:asciiTheme="minorHAnsi" w:eastAsia="Cambria" w:hAnsiTheme="minorHAnsi" w:cstheme="minorHAnsi"/>
                <w:color w:val="000000" w:themeColor="text1"/>
              </w:rPr>
              <w:t>542,747</w:t>
            </w:r>
          </w:p>
        </w:tc>
      </w:tr>
      <w:tr w:rsidR="00E61D7C" w:rsidRPr="009E1298" w14:paraId="6D6AE738" w14:textId="77777777" w:rsidTr="003E1DC2">
        <w:trPr>
          <w:trHeight w:val="576"/>
        </w:trPr>
        <w:tc>
          <w:tcPr>
            <w:cnfStyle w:val="001000000000" w:firstRow="0" w:lastRow="0" w:firstColumn="1" w:lastColumn="0" w:oddVBand="0" w:evenVBand="0" w:oddHBand="0" w:evenHBand="0" w:firstRowFirstColumn="0" w:firstRowLastColumn="0" w:lastRowFirstColumn="0" w:lastRowLastColumn="0"/>
            <w:tcW w:w="3002" w:type="pct"/>
            <w:vAlign w:val="center"/>
          </w:tcPr>
          <w:p w14:paraId="6912539E" w14:textId="77777777" w:rsidR="00E61D7C" w:rsidRPr="004E6346" w:rsidRDefault="00E61D7C" w:rsidP="0020179F">
            <w:pPr>
              <w:jc w:val="center"/>
              <w:rPr>
                <w:rFonts w:asciiTheme="minorHAnsi" w:hAnsiTheme="minorHAnsi" w:cstheme="minorHAnsi"/>
                <w:i w:val="0"/>
                <w:color w:val="FF0000"/>
                <w:sz w:val="24"/>
              </w:rPr>
            </w:pPr>
            <w:r w:rsidRPr="004E6346">
              <w:rPr>
                <w:rFonts w:asciiTheme="minorHAnsi" w:eastAsia="Cambria" w:hAnsiTheme="minorHAnsi" w:cstheme="minorHAnsi"/>
                <w:i w:val="0"/>
                <w:color w:val="000000" w:themeColor="text1"/>
                <w:sz w:val="24"/>
              </w:rPr>
              <w:t>Travel</w:t>
            </w:r>
          </w:p>
        </w:tc>
        <w:tc>
          <w:tcPr>
            <w:tcW w:w="1998" w:type="pct"/>
            <w:tcBorders>
              <w:bottom w:val="single" w:sz="4" w:space="0" w:color="4F81BD" w:themeColor="accent1"/>
            </w:tcBorders>
            <w:shd w:val="clear" w:color="auto" w:fill="C6D9F1" w:themeFill="text2" w:themeFillTint="33"/>
            <w:vAlign w:val="center"/>
          </w:tcPr>
          <w:p w14:paraId="7F1ED0ED" w14:textId="38EACD77" w:rsidR="00E61D7C" w:rsidRPr="004E6346" w:rsidRDefault="00E61D7C" w:rsidP="00BA07F1">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000000" w:themeColor="text1"/>
              </w:rPr>
            </w:pPr>
            <w:r w:rsidRPr="004E6346">
              <w:rPr>
                <w:rFonts w:asciiTheme="minorHAnsi" w:eastAsia="Cambria" w:hAnsiTheme="minorHAnsi" w:cstheme="minorHAnsi"/>
                <w:color w:val="000000" w:themeColor="text1"/>
              </w:rPr>
              <w:t>$1</w:t>
            </w:r>
            <w:r>
              <w:rPr>
                <w:rFonts w:asciiTheme="minorHAnsi" w:eastAsia="Cambria" w:hAnsiTheme="minorHAnsi" w:cstheme="minorHAnsi"/>
                <w:color w:val="000000" w:themeColor="text1"/>
              </w:rPr>
              <w:t>0</w:t>
            </w:r>
            <w:r w:rsidRPr="004E6346">
              <w:rPr>
                <w:rFonts w:asciiTheme="minorHAnsi" w:eastAsia="Cambria" w:hAnsiTheme="minorHAnsi" w:cstheme="minorHAnsi"/>
                <w:color w:val="000000" w:themeColor="text1"/>
              </w:rPr>
              <w:t>,000</w:t>
            </w:r>
          </w:p>
        </w:tc>
      </w:tr>
      <w:tr w:rsidR="00E61D7C" w:rsidRPr="009E1298" w14:paraId="463CFB16" w14:textId="77777777" w:rsidTr="003E1DC2">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3002" w:type="pct"/>
            <w:vAlign w:val="center"/>
          </w:tcPr>
          <w:p w14:paraId="3935388B" w14:textId="77777777" w:rsidR="00E61D7C" w:rsidRPr="004E6346" w:rsidRDefault="00E61D7C" w:rsidP="0020179F">
            <w:pPr>
              <w:jc w:val="left"/>
              <w:rPr>
                <w:rFonts w:asciiTheme="minorHAnsi" w:hAnsiTheme="minorHAnsi" w:cstheme="minorHAnsi"/>
                <w:i w:val="0"/>
                <w:color w:val="FF0000"/>
                <w:sz w:val="24"/>
              </w:rPr>
            </w:pPr>
            <w:r w:rsidRPr="004E6346">
              <w:rPr>
                <w:rFonts w:asciiTheme="minorHAnsi" w:eastAsia="Cambria" w:hAnsiTheme="minorHAnsi" w:cstheme="minorHAnsi"/>
                <w:b/>
                <w:i w:val="0"/>
                <w:color w:val="000000" w:themeColor="text1"/>
                <w:sz w:val="24"/>
              </w:rPr>
              <w:t>Subtotal</w:t>
            </w:r>
          </w:p>
        </w:tc>
        <w:tc>
          <w:tcPr>
            <w:tcW w:w="1998" w:type="pct"/>
            <w:tcBorders>
              <w:top w:val="single" w:sz="4" w:space="0" w:color="4F81BD" w:themeColor="accent1"/>
            </w:tcBorders>
            <w:shd w:val="clear" w:color="auto" w:fill="auto"/>
            <w:vAlign w:val="center"/>
          </w:tcPr>
          <w:p w14:paraId="49C7073C" w14:textId="5C573C89" w:rsidR="00E61D7C" w:rsidRPr="004E6346" w:rsidRDefault="00E61D7C" w:rsidP="00BA07F1">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themeColor="text1"/>
              </w:rPr>
            </w:pPr>
            <w:r w:rsidRPr="004E6346">
              <w:rPr>
                <w:rFonts w:asciiTheme="minorHAnsi" w:eastAsia="Cambria" w:hAnsiTheme="minorHAnsi" w:cstheme="minorHAnsi"/>
                <w:color w:val="000000" w:themeColor="text1"/>
              </w:rPr>
              <w:t>$</w:t>
            </w:r>
            <w:r w:rsidR="000F45FD">
              <w:rPr>
                <w:rFonts w:asciiTheme="minorHAnsi" w:eastAsia="Cambria" w:hAnsiTheme="minorHAnsi" w:cstheme="minorHAnsi"/>
                <w:color w:val="000000" w:themeColor="text1"/>
              </w:rPr>
              <w:t>640,247</w:t>
            </w:r>
          </w:p>
        </w:tc>
      </w:tr>
      <w:tr w:rsidR="00E61D7C" w:rsidRPr="009E1298" w14:paraId="305BD8B4" w14:textId="77777777" w:rsidTr="00A979C6">
        <w:trPr>
          <w:trHeight w:val="576"/>
        </w:trPr>
        <w:tc>
          <w:tcPr>
            <w:cnfStyle w:val="001000000000" w:firstRow="0" w:lastRow="0" w:firstColumn="1" w:lastColumn="0" w:oddVBand="0" w:evenVBand="0" w:oddHBand="0" w:evenHBand="0" w:firstRowFirstColumn="0" w:firstRowLastColumn="0" w:lastRowFirstColumn="0" w:lastRowLastColumn="0"/>
            <w:tcW w:w="3002" w:type="pct"/>
            <w:vAlign w:val="center"/>
          </w:tcPr>
          <w:p w14:paraId="2C794DCA" w14:textId="6CE33073" w:rsidR="00E61D7C" w:rsidRPr="004E6346" w:rsidRDefault="00F10C03" w:rsidP="0020179F">
            <w:pPr>
              <w:jc w:val="center"/>
              <w:rPr>
                <w:rFonts w:asciiTheme="minorHAnsi" w:hAnsiTheme="minorHAnsi" w:cstheme="minorHAnsi"/>
                <w:i w:val="0"/>
                <w:color w:val="FF0000"/>
                <w:sz w:val="24"/>
              </w:rPr>
            </w:pPr>
            <w:r w:rsidRPr="00F10C03">
              <w:rPr>
                <w:rFonts w:asciiTheme="minorHAnsi" w:eastAsia="Cambria" w:hAnsiTheme="minorHAnsi" w:cstheme="minorHAnsi"/>
                <w:i w:val="0"/>
                <w:color w:val="FF0000"/>
                <w:sz w:val="24"/>
              </w:rPr>
              <w:t>Draft</w:t>
            </w:r>
            <w:r>
              <w:rPr>
                <w:rFonts w:asciiTheme="minorHAnsi" w:eastAsia="Cambria" w:hAnsiTheme="minorHAnsi" w:cstheme="minorHAnsi"/>
                <w:i w:val="0"/>
                <w:color w:val="000000" w:themeColor="text1"/>
                <w:sz w:val="24"/>
              </w:rPr>
              <w:t xml:space="preserve"> </w:t>
            </w:r>
            <w:r w:rsidR="00E61D7C" w:rsidRPr="004E6346">
              <w:rPr>
                <w:rFonts w:asciiTheme="minorHAnsi" w:eastAsia="Cambria" w:hAnsiTheme="minorHAnsi" w:cstheme="minorHAnsi"/>
                <w:i w:val="0"/>
                <w:color w:val="000000" w:themeColor="text1"/>
                <w:sz w:val="24"/>
              </w:rPr>
              <w:t xml:space="preserve">Indirect Cost </w:t>
            </w:r>
            <w:r w:rsidR="00E61D7C" w:rsidRPr="00F10C03">
              <w:rPr>
                <w:rFonts w:asciiTheme="minorHAnsi" w:eastAsia="Cambria" w:hAnsiTheme="minorHAnsi" w:cstheme="minorHAnsi"/>
                <w:i w:val="0"/>
                <w:color w:val="000000" w:themeColor="text1"/>
                <w:sz w:val="24"/>
              </w:rPr>
              <w:t>(15.7</w:t>
            </w:r>
            <w:proofErr w:type="gramStart"/>
            <w:r w:rsidR="00E61D7C" w:rsidRPr="00F10C03">
              <w:rPr>
                <w:rFonts w:asciiTheme="minorHAnsi" w:eastAsia="Cambria" w:hAnsiTheme="minorHAnsi" w:cstheme="minorHAnsi"/>
                <w:i w:val="0"/>
                <w:color w:val="000000" w:themeColor="text1"/>
                <w:sz w:val="24"/>
              </w:rPr>
              <w:t>%)*</w:t>
            </w:r>
            <w:proofErr w:type="gramEnd"/>
            <w:r w:rsidR="00E61D7C" w:rsidRPr="00F10C03">
              <w:rPr>
                <w:rFonts w:asciiTheme="minorHAnsi" w:eastAsia="Cambria" w:hAnsiTheme="minorHAnsi" w:cstheme="minorHAnsi"/>
                <w:i w:val="0"/>
                <w:color w:val="000000" w:themeColor="text1"/>
                <w:sz w:val="24"/>
              </w:rPr>
              <w:t>**</w:t>
            </w:r>
          </w:p>
        </w:tc>
        <w:tc>
          <w:tcPr>
            <w:tcW w:w="1998" w:type="pct"/>
            <w:tcBorders>
              <w:bottom w:val="single" w:sz="4" w:space="0" w:color="4F81BD" w:themeColor="accent1"/>
            </w:tcBorders>
            <w:vAlign w:val="center"/>
          </w:tcPr>
          <w:p w14:paraId="44AA0D35" w14:textId="38C34218" w:rsidR="00E61D7C" w:rsidRPr="004E6346" w:rsidRDefault="00E61D7C" w:rsidP="00BA07F1">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000000" w:themeColor="text1"/>
              </w:rPr>
            </w:pPr>
            <w:r w:rsidRPr="004E6346">
              <w:rPr>
                <w:rFonts w:asciiTheme="minorHAnsi" w:eastAsia="Cambria" w:hAnsiTheme="minorHAnsi" w:cstheme="minorHAnsi"/>
                <w:color w:val="000000" w:themeColor="text1"/>
              </w:rPr>
              <w:t>$</w:t>
            </w:r>
            <w:r w:rsidR="000F45FD">
              <w:rPr>
                <w:rFonts w:asciiTheme="minorHAnsi" w:eastAsia="Cambria" w:hAnsiTheme="minorHAnsi" w:cstheme="minorHAnsi"/>
                <w:color w:val="000000" w:themeColor="text1"/>
              </w:rPr>
              <w:t>59,753</w:t>
            </w:r>
          </w:p>
        </w:tc>
      </w:tr>
      <w:tr w:rsidR="00E61D7C" w:rsidRPr="009E1298" w14:paraId="68D05F1B" w14:textId="77777777" w:rsidTr="00A979C6">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3002" w:type="pct"/>
            <w:vAlign w:val="center"/>
          </w:tcPr>
          <w:p w14:paraId="4E952EE8" w14:textId="77777777" w:rsidR="00E61D7C" w:rsidRPr="004E6346" w:rsidRDefault="00E61D7C" w:rsidP="0020179F">
            <w:pPr>
              <w:jc w:val="center"/>
              <w:rPr>
                <w:rFonts w:asciiTheme="minorHAnsi" w:hAnsiTheme="minorHAnsi" w:cstheme="minorHAnsi"/>
                <w:i w:val="0"/>
                <w:color w:val="FF0000"/>
                <w:sz w:val="24"/>
              </w:rPr>
            </w:pPr>
            <w:r w:rsidRPr="004E6346">
              <w:rPr>
                <w:rFonts w:asciiTheme="minorHAnsi" w:eastAsia="Cambria" w:hAnsiTheme="minorHAnsi" w:cstheme="minorHAnsi"/>
                <w:b/>
                <w:i w:val="0"/>
                <w:color w:val="000000" w:themeColor="text1"/>
                <w:sz w:val="24"/>
              </w:rPr>
              <w:t>Total Grant Funds</w:t>
            </w:r>
          </w:p>
        </w:tc>
        <w:tc>
          <w:tcPr>
            <w:tcW w:w="1998" w:type="pct"/>
            <w:tcBorders>
              <w:top w:val="single" w:sz="4" w:space="0" w:color="4F81BD" w:themeColor="accent1"/>
            </w:tcBorders>
            <w:shd w:val="clear" w:color="auto" w:fill="C6D9F1" w:themeFill="text2" w:themeFillTint="33"/>
            <w:vAlign w:val="center"/>
          </w:tcPr>
          <w:p w14:paraId="4C3558FD" w14:textId="1CAF0034" w:rsidR="00E61D7C" w:rsidRPr="004E6346" w:rsidRDefault="00E61D7C" w:rsidP="00BA07F1">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themeColor="text1"/>
              </w:rPr>
            </w:pPr>
            <w:r w:rsidRPr="004E6346">
              <w:rPr>
                <w:rFonts w:asciiTheme="minorHAnsi" w:eastAsia="Cambria" w:hAnsiTheme="minorHAnsi" w:cstheme="minorHAnsi"/>
                <w:color w:val="000000" w:themeColor="text1"/>
              </w:rPr>
              <w:t xml:space="preserve">$ </w:t>
            </w:r>
            <w:r>
              <w:rPr>
                <w:rFonts w:asciiTheme="minorHAnsi" w:eastAsia="Cambria" w:hAnsiTheme="minorHAnsi" w:cstheme="minorHAnsi"/>
                <w:b/>
                <w:color w:val="000000" w:themeColor="text1"/>
              </w:rPr>
              <w:t>700,00</w:t>
            </w:r>
            <w:r w:rsidR="008667EE">
              <w:rPr>
                <w:rFonts w:asciiTheme="minorHAnsi" w:eastAsia="Cambria" w:hAnsiTheme="minorHAnsi" w:cstheme="minorHAnsi"/>
                <w:b/>
                <w:color w:val="000000" w:themeColor="text1"/>
              </w:rPr>
              <w:t>0</w:t>
            </w:r>
          </w:p>
        </w:tc>
      </w:tr>
    </w:tbl>
    <w:p w14:paraId="1CDD7563" w14:textId="77777777" w:rsidR="00100C0C" w:rsidRPr="009E1298" w:rsidRDefault="00100C0C" w:rsidP="00100C0C">
      <w:pPr>
        <w:pBdr>
          <w:top w:val="nil"/>
          <w:left w:val="nil"/>
          <w:bottom w:val="nil"/>
          <w:right w:val="nil"/>
          <w:between w:val="nil"/>
        </w:pBdr>
        <w:tabs>
          <w:tab w:val="left" w:pos="360"/>
        </w:tabs>
        <w:jc w:val="both"/>
        <w:rPr>
          <w:rFonts w:ascii="Cambria" w:eastAsia="Cambria" w:hAnsi="Cambria" w:cs="Cambria"/>
          <w:color w:val="000000"/>
        </w:rPr>
      </w:pPr>
    </w:p>
    <w:p w14:paraId="76ED23FD" w14:textId="77777777" w:rsidR="00100C0C" w:rsidRDefault="00100C0C" w:rsidP="00100C0C">
      <w:pPr>
        <w:pStyle w:val="bullet"/>
        <w:numPr>
          <w:ilvl w:val="0"/>
          <w:numId w:val="0"/>
        </w:numPr>
        <w:rPr>
          <w:i/>
          <w:sz w:val="20"/>
        </w:rPr>
      </w:pPr>
    </w:p>
    <w:p w14:paraId="19C13964" w14:textId="7E2B9245" w:rsidR="00100C0C" w:rsidRDefault="00BA07F1" w:rsidP="0020179F">
      <w:pPr>
        <w:pStyle w:val="bullet"/>
        <w:numPr>
          <w:ilvl w:val="0"/>
          <w:numId w:val="0"/>
        </w:numPr>
        <w:tabs>
          <w:tab w:val="clear" w:pos="720"/>
        </w:tabs>
        <w:rPr>
          <w:i/>
          <w:sz w:val="20"/>
        </w:rPr>
      </w:pPr>
      <w:r>
        <w:rPr>
          <w:i/>
          <w:sz w:val="20"/>
        </w:rPr>
        <w:t xml:space="preserve">*A copy of the 2020-21 budget is available in Appendix </w:t>
      </w:r>
      <w:r w:rsidR="00D72D51">
        <w:rPr>
          <w:i/>
          <w:sz w:val="20"/>
        </w:rPr>
        <w:t>C</w:t>
      </w:r>
      <w:r w:rsidR="00100C0C">
        <w:rPr>
          <w:i/>
          <w:sz w:val="20"/>
        </w:rPr>
        <w:t>.</w:t>
      </w:r>
    </w:p>
    <w:p w14:paraId="7832ADAB" w14:textId="77777777" w:rsidR="00100C0C" w:rsidRDefault="00100C0C" w:rsidP="00100C0C">
      <w:pPr>
        <w:pStyle w:val="bullet"/>
        <w:numPr>
          <w:ilvl w:val="0"/>
          <w:numId w:val="0"/>
        </w:numPr>
        <w:rPr>
          <w:i/>
          <w:sz w:val="20"/>
        </w:rPr>
      </w:pPr>
    </w:p>
    <w:p w14:paraId="4B3D8337" w14:textId="7FE793A2" w:rsidR="00100C0C" w:rsidRDefault="00100C0C" w:rsidP="00100C0C">
      <w:pPr>
        <w:pStyle w:val="bullet"/>
        <w:numPr>
          <w:ilvl w:val="0"/>
          <w:numId w:val="0"/>
        </w:numPr>
        <w:rPr>
          <w:i/>
          <w:color w:val="000000" w:themeColor="text1"/>
          <w:sz w:val="20"/>
        </w:rPr>
      </w:pPr>
      <w:r>
        <w:rPr>
          <w:i/>
          <w:sz w:val="20"/>
        </w:rPr>
        <w:t>*</w:t>
      </w:r>
      <w:r w:rsidR="00BA07F1">
        <w:rPr>
          <w:i/>
          <w:sz w:val="20"/>
        </w:rPr>
        <w:t>*</w:t>
      </w:r>
      <w:r w:rsidRPr="00C90B8D">
        <w:rPr>
          <w:i/>
          <w:sz w:val="20"/>
        </w:rPr>
        <w:t>Includes</w:t>
      </w:r>
      <w:r>
        <w:rPr>
          <w:i/>
          <w:sz w:val="20"/>
        </w:rPr>
        <w:t xml:space="preserve"> supplies, </w:t>
      </w:r>
      <w:r w:rsidR="007A27C7">
        <w:rPr>
          <w:i/>
          <w:sz w:val="20"/>
        </w:rPr>
        <w:t>equipment, &amp;</w:t>
      </w:r>
      <w:r>
        <w:rPr>
          <w:i/>
          <w:sz w:val="20"/>
        </w:rPr>
        <w:t xml:space="preserve"> fringe b</w:t>
      </w:r>
      <w:r w:rsidRPr="00C90B8D">
        <w:rPr>
          <w:i/>
          <w:sz w:val="20"/>
        </w:rPr>
        <w:t xml:space="preserve">enefits </w:t>
      </w:r>
      <w:r w:rsidR="00342E17">
        <w:rPr>
          <w:i/>
          <w:sz w:val="20"/>
        </w:rPr>
        <w:t xml:space="preserve">that are </w:t>
      </w:r>
      <w:r w:rsidRPr="00C90B8D">
        <w:rPr>
          <w:i/>
          <w:sz w:val="20"/>
        </w:rPr>
        <w:t>based on Social Security (7.65 %), Retirement (</w:t>
      </w:r>
      <w:r w:rsidR="00E61D7C">
        <w:rPr>
          <w:i/>
          <w:sz w:val="20"/>
        </w:rPr>
        <w:t>21.68</w:t>
      </w:r>
      <w:r w:rsidRPr="00C90B8D">
        <w:rPr>
          <w:i/>
          <w:sz w:val="20"/>
        </w:rPr>
        <w:t xml:space="preserve"> %) of position’s annual salary and </w:t>
      </w:r>
      <w:r w:rsidRPr="00C90B8D">
        <w:rPr>
          <w:i/>
          <w:color w:val="000000" w:themeColor="text1"/>
          <w:sz w:val="20"/>
        </w:rPr>
        <w:t>Medical Insurance Plan rate of $</w:t>
      </w:r>
      <w:r>
        <w:rPr>
          <w:i/>
          <w:color w:val="000000" w:themeColor="text1"/>
          <w:sz w:val="20"/>
        </w:rPr>
        <w:t>6,3</w:t>
      </w:r>
      <w:r w:rsidR="00E61D7C">
        <w:rPr>
          <w:i/>
          <w:color w:val="000000" w:themeColor="text1"/>
          <w:sz w:val="20"/>
        </w:rPr>
        <w:t>26</w:t>
      </w:r>
      <w:r>
        <w:rPr>
          <w:i/>
          <w:color w:val="000000" w:themeColor="text1"/>
          <w:sz w:val="20"/>
        </w:rPr>
        <w:t xml:space="preserve"> </w:t>
      </w:r>
      <w:r w:rsidRPr="00C90B8D">
        <w:rPr>
          <w:i/>
          <w:color w:val="000000" w:themeColor="text1"/>
          <w:sz w:val="20"/>
        </w:rPr>
        <w:t>per year per person</w:t>
      </w:r>
      <w:r w:rsidR="00E61D7C">
        <w:rPr>
          <w:i/>
          <w:color w:val="000000" w:themeColor="text1"/>
          <w:sz w:val="20"/>
        </w:rPr>
        <w:t xml:space="preserve"> (as of 23 March 2021 NC DE</w:t>
      </w:r>
      <w:r w:rsidR="00342E17">
        <w:rPr>
          <w:i/>
          <w:color w:val="000000" w:themeColor="text1"/>
          <w:sz w:val="20"/>
        </w:rPr>
        <w:t>Q</w:t>
      </w:r>
      <w:r w:rsidR="00E61D7C">
        <w:rPr>
          <w:i/>
          <w:color w:val="000000" w:themeColor="text1"/>
          <w:sz w:val="20"/>
        </w:rPr>
        <w:t>)</w:t>
      </w:r>
      <w:r w:rsidR="00342E17">
        <w:rPr>
          <w:i/>
          <w:color w:val="000000" w:themeColor="text1"/>
          <w:sz w:val="20"/>
        </w:rPr>
        <w:t>.</w:t>
      </w:r>
      <w:r>
        <w:rPr>
          <w:i/>
          <w:color w:val="000000" w:themeColor="text1"/>
          <w:sz w:val="20"/>
        </w:rPr>
        <w:t xml:space="preserve"> </w:t>
      </w:r>
    </w:p>
    <w:p w14:paraId="11DFA5D5" w14:textId="77777777" w:rsidR="00100C0C" w:rsidRDefault="00100C0C" w:rsidP="00100C0C">
      <w:pPr>
        <w:pStyle w:val="bullet"/>
        <w:numPr>
          <w:ilvl w:val="0"/>
          <w:numId w:val="0"/>
        </w:numPr>
        <w:rPr>
          <w:i/>
          <w:color w:val="000000" w:themeColor="text1"/>
          <w:sz w:val="20"/>
        </w:rPr>
      </w:pPr>
    </w:p>
    <w:p w14:paraId="74F59A15" w14:textId="2C7F09EC" w:rsidR="00561825" w:rsidRPr="00EA5E48" w:rsidRDefault="00100C0C" w:rsidP="00100C0C">
      <w:pPr>
        <w:pStyle w:val="bullet"/>
        <w:numPr>
          <w:ilvl w:val="0"/>
          <w:numId w:val="0"/>
        </w:numPr>
        <w:rPr>
          <w:i/>
          <w:color w:val="000000" w:themeColor="text1"/>
          <w:sz w:val="20"/>
        </w:rPr>
      </w:pPr>
      <w:r>
        <w:rPr>
          <w:i/>
          <w:color w:val="000000" w:themeColor="text1"/>
          <w:sz w:val="20"/>
        </w:rPr>
        <w:t>*</w:t>
      </w:r>
      <w:r w:rsidR="00BA07F1">
        <w:rPr>
          <w:i/>
          <w:color w:val="000000" w:themeColor="text1"/>
          <w:sz w:val="20"/>
        </w:rPr>
        <w:t>*</w:t>
      </w:r>
      <w:r>
        <w:rPr>
          <w:i/>
          <w:color w:val="000000" w:themeColor="text1"/>
          <w:sz w:val="20"/>
        </w:rPr>
        <w:t>*</w:t>
      </w:r>
      <w:bookmarkStart w:id="2" w:name="_1fob9te" w:colFirst="0" w:colLast="0"/>
      <w:bookmarkEnd w:id="2"/>
      <w:r w:rsidR="00561825" w:rsidRPr="000675F2">
        <w:rPr>
          <w:i/>
          <w:sz w:val="20"/>
        </w:rPr>
        <w:t xml:space="preserve">Indirect Costs </w:t>
      </w:r>
      <w:r w:rsidR="00EA5E48">
        <w:rPr>
          <w:i/>
          <w:sz w:val="20"/>
        </w:rPr>
        <w:t>are</w:t>
      </w:r>
      <w:r w:rsidR="00561825" w:rsidRPr="000675F2">
        <w:rPr>
          <w:i/>
          <w:sz w:val="20"/>
        </w:rPr>
        <w:t xml:space="preserve"> based </w:t>
      </w:r>
      <w:r w:rsidR="00EA5E48">
        <w:rPr>
          <w:i/>
          <w:sz w:val="20"/>
        </w:rPr>
        <w:t>on a</w:t>
      </w:r>
      <w:r w:rsidR="00342E17">
        <w:rPr>
          <w:i/>
          <w:sz w:val="20"/>
        </w:rPr>
        <w:t>n</w:t>
      </w:r>
      <w:r w:rsidR="00EA5E48">
        <w:rPr>
          <w:i/>
          <w:sz w:val="20"/>
        </w:rPr>
        <w:t xml:space="preserve"> </w:t>
      </w:r>
      <w:r w:rsidR="009D7483">
        <w:rPr>
          <w:i/>
          <w:sz w:val="20"/>
        </w:rPr>
        <w:t xml:space="preserve">EPA </w:t>
      </w:r>
      <w:r w:rsidR="001E663D">
        <w:rPr>
          <w:i/>
          <w:sz w:val="20"/>
        </w:rPr>
        <w:t>negotiated</w:t>
      </w:r>
      <w:r w:rsidR="00561825" w:rsidRPr="000675F2">
        <w:rPr>
          <w:i/>
          <w:sz w:val="20"/>
        </w:rPr>
        <w:t xml:space="preserve"> rate of federal salaries</w:t>
      </w:r>
      <w:r w:rsidR="001E663D">
        <w:rPr>
          <w:i/>
          <w:sz w:val="20"/>
        </w:rPr>
        <w:t xml:space="preserve"> under “Water Resources”</w:t>
      </w:r>
      <w:r w:rsidR="009D7483">
        <w:rPr>
          <w:i/>
          <w:sz w:val="20"/>
        </w:rPr>
        <w:t xml:space="preserve"> currently based on 2020-21 agreement</w:t>
      </w:r>
      <w:r w:rsidR="00561825" w:rsidRPr="000675F2">
        <w:rPr>
          <w:i/>
          <w:sz w:val="20"/>
        </w:rPr>
        <w:t xml:space="preserve">. </w:t>
      </w:r>
    </w:p>
    <w:p w14:paraId="199CA6F3" w14:textId="7161CEDD" w:rsidR="00173A5D" w:rsidRDefault="00023819" w:rsidP="00173A5D">
      <w:pPr>
        <w:pStyle w:val="Heading1"/>
        <w:pBdr>
          <w:bottom w:val="single" w:sz="4" w:space="0" w:color="000000"/>
        </w:pBdr>
        <w:rPr>
          <w:rFonts w:ascii="Calibri" w:eastAsia="Calibri" w:hAnsi="Calibri" w:cs="Calibri"/>
          <w:color w:val="214293"/>
          <w:sz w:val="48"/>
          <w:szCs w:val="48"/>
        </w:rPr>
      </w:pPr>
      <w:bookmarkStart w:id="3" w:name="_COMPLETED_PROJECTS_2019-2020"/>
      <w:bookmarkStart w:id="4" w:name="_ACTIVITIES_&amp;_PROJECTS"/>
      <w:bookmarkEnd w:id="3"/>
      <w:bookmarkEnd w:id="4"/>
      <w:r w:rsidRPr="009E1298">
        <w:rPr>
          <w:rFonts w:ascii="Calibri" w:eastAsia="Calibri" w:hAnsi="Calibri" w:cs="Calibri"/>
          <w:color w:val="214293"/>
          <w:sz w:val="44"/>
          <w:szCs w:val="44"/>
        </w:rPr>
        <w:br w:type="page"/>
      </w:r>
      <w:bookmarkStart w:id="5" w:name="_2018-2019_COMPLETED_PROJECTS"/>
      <w:bookmarkEnd w:id="5"/>
      <w:r w:rsidR="00340E72">
        <w:rPr>
          <w:rFonts w:ascii="Calibri" w:eastAsia="Calibri" w:hAnsi="Calibri" w:cs="Calibri"/>
          <w:color w:val="214293"/>
          <w:sz w:val="48"/>
          <w:szCs w:val="48"/>
        </w:rPr>
        <w:lastRenderedPageBreak/>
        <w:t>ACTIVITIES &amp;</w:t>
      </w:r>
      <w:r w:rsidR="00340E72" w:rsidRPr="00AB3855">
        <w:rPr>
          <w:rFonts w:ascii="Calibri" w:eastAsia="Calibri" w:hAnsi="Calibri" w:cs="Calibri"/>
          <w:color w:val="214293"/>
          <w:sz w:val="48"/>
          <w:szCs w:val="48"/>
        </w:rPr>
        <w:t xml:space="preserve"> </w:t>
      </w:r>
      <w:r w:rsidR="00173A5D" w:rsidRPr="00AB3855">
        <w:rPr>
          <w:rFonts w:ascii="Calibri" w:eastAsia="Calibri" w:hAnsi="Calibri" w:cs="Calibri"/>
          <w:color w:val="214293"/>
          <w:sz w:val="48"/>
          <w:szCs w:val="48"/>
        </w:rPr>
        <w:t>PROJECTS</w:t>
      </w:r>
      <w:r w:rsidR="00173A5D">
        <w:rPr>
          <w:rFonts w:ascii="Calibri" w:eastAsia="Calibri" w:hAnsi="Calibri" w:cs="Calibri"/>
          <w:color w:val="214293"/>
          <w:sz w:val="48"/>
          <w:szCs w:val="48"/>
        </w:rPr>
        <w:t xml:space="preserve"> </w:t>
      </w:r>
      <w:r w:rsidR="00100C0C">
        <w:rPr>
          <w:rFonts w:ascii="Calibri" w:eastAsia="Calibri" w:hAnsi="Calibri" w:cs="Calibri"/>
          <w:color w:val="214293"/>
          <w:sz w:val="48"/>
          <w:szCs w:val="48"/>
        </w:rPr>
        <w:t>2020</w:t>
      </w:r>
      <w:r w:rsidR="00173A5D">
        <w:rPr>
          <w:rFonts w:ascii="Calibri" w:eastAsia="Calibri" w:hAnsi="Calibri" w:cs="Calibri"/>
          <w:color w:val="214293"/>
          <w:sz w:val="48"/>
          <w:szCs w:val="48"/>
        </w:rPr>
        <w:t>-</w:t>
      </w:r>
      <w:r w:rsidR="00100C0C">
        <w:rPr>
          <w:rFonts w:ascii="Calibri" w:eastAsia="Calibri" w:hAnsi="Calibri" w:cs="Calibri"/>
          <w:color w:val="214293"/>
          <w:sz w:val="48"/>
          <w:szCs w:val="48"/>
        </w:rPr>
        <w:t>202</w:t>
      </w:r>
      <w:r w:rsidR="00E92F7E">
        <w:rPr>
          <w:rFonts w:ascii="Calibri" w:eastAsia="Calibri" w:hAnsi="Calibri" w:cs="Calibri"/>
          <w:color w:val="214293"/>
          <w:sz w:val="48"/>
          <w:szCs w:val="48"/>
        </w:rPr>
        <w:t>2</w:t>
      </w:r>
    </w:p>
    <w:p w14:paraId="1BEA3115" w14:textId="619138B0" w:rsidR="00023819" w:rsidRPr="00EA5E48" w:rsidRDefault="00023819" w:rsidP="00173A5D">
      <w:pPr>
        <w:rPr>
          <w:rFonts w:ascii="Cambria" w:eastAsia="Cambria" w:hAnsi="Cambria" w:cs="Cambria"/>
          <w:color w:val="000000"/>
          <w:sz w:val="6"/>
          <w:szCs w:val="6"/>
        </w:rPr>
      </w:pPr>
    </w:p>
    <w:p w14:paraId="3A39214F" w14:textId="64357B73" w:rsidR="00E62156" w:rsidRDefault="00E62156" w:rsidP="00E62156">
      <w:pPr>
        <w:pBdr>
          <w:top w:val="nil"/>
          <w:left w:val="nil"/>
          <w:bottom w:val="nil"/>
          <w:right w:val="nil"/>
          <w:between w:val="nil"/>
        </w:pBdr>
        <w:tabs>
          <w:tab w:val="left" w:pos="360"/>
        </w:tabs>
        <w:jc w:val="both"/>
        <w:rPr>
          <w:rFonts w:ascii="Cambria" w:eastAsia="Cambria" w:hAnsi="Cambria" w:cs="Cambria"/>
        </w:rPr>
      </w:pPr>
      <w:r w:rsidRPr="00BC20BA">
        <w:rPr>
          <w:rFonts w:ascii="Cambria" w:eastAsia="Cambria" w:hAnsi="Cambria" w:cs="Cambria"/>
          <w:color w:val="000000"/>
        </w:rPr>
        <w:t xml:space="preserve">The following provides an overview </w:t>
      </w:r>
      <w:r w:rsidR="00342E17">
        <w:rPr>
          <w:rFonts w:ascii="Cambria" w:eastAsia="Cambria" w:hAnsi="Cambria" w:cs="Cambria"/>
          <w:color w:val="000000"/>
        </w:rPr>
        <w:t>of the</w:t>
      </w:r>
      <w:r w:rsidR="00B241AB">
        <w:rPr>
          <w:rFonts w:ascii="Cambria" w:eastAsia="Cambria" w:hAnsi="Cambria" w:cs="Cambria"/>
          <w:color w:val="000000"/>
        </w:rPr>
        <w:t xml:space="preserve"> status </w:t>
      </w:r>
      <w:r w:rsidRPr="00BC20BA">
        <w:rPr>
          <w:rFonts w:ascii="Cambria" w:eastAsia="Cambria" w:hAnsi="Cambria" w:cs="Cambria"/>
          <w:color w:val="000000"/>
        </w:rPr>
        <w:t>of APNEP’s projects</w:t>
      </w:r>
      <w:r>
        <w:rPr>
          <w:rFonts w:ascii="Cambria" w:eastAsia="Cambria" w:hAnsi="Cambria" w:cs="Cambria"/>
          <w:color w:val="000000"/>
        </w:rPr>
        <w:t xml:space="preserve"> and activities</w:t>
      </w:r>
      <w:r w:rsidRPr="00BC20BA">
        <w:rPr>
          <w:rFonts w:ascii="Cambria" w:eastAsia="Cambria" w:hAnsi="Cambria" w:cs="Cambria"/>
          <w:color w:val="000000"/>
        </w:rPr>
        <w:t xml:space="preserve"> since the last annual work plan was approved on </w:t>
      </w:r>
      <w:r>
        <w:rPr>
          <w:rFonts w:ascii="Cambria" w:eastAsia="Cambria" w:hAnsi="Cambria" w:cs="Cambria"/>
          <w:color w:val="000000"/>
        </w:rPr>
        <w:t>May 20, 2020</w:t>
      </w:r>
      <w:r w:rsidRPr="00BC20BA">
        <w:rPr>
          <w:rFonts w:ascii="Cambria" w:eastAsia="Cambria" w:hAnsi="Cambria" w:cs="Cambria"/>
          <w:color w:val="000000"/>
        </w:rPr>
        <w:t xml:space="preserve">.  Ongoing projects are those that began </w:t>
      </w:r>
      <w:r w:rsidRPr="00BC20BA">
        <w:rPr>
          <w:rFonts w:ascii="Cambria" w:eastAsia="Cambria" w:hAnsi="Cambria" w:cs="Cambria"/>
        </w:rPr>
        <w:t>during or before the last fiscal year, and which APNEP expects to continue through the 20</w:t>
      </w:r>
      <w:r>
        <w:rPr>
          <w:rFonts w:ascii="Cambria" w:eastAsia="Cambria" w:hAnsi="Cambria" w:cs="Cambria"/>
        </w:rPr>
        <w:t>21</w:t>
      </w:r>
      <w:r w:rsidRPr="00BC20BA">
        <w:rPr>
          <w:rFonts w:ascii="Cambria" w:eastAsia="Cambria" w:hAnsi="Cambria" w:cs="Cambria"/>
        </w:rPr>
        <w:t>-202</w:t>
      </w:r>
      <w:r>
        <w:rPr>
          <w:rFonts w:ascii="Cambria" w:eastAsia="Cambria" w:hAnsi="Cambria" w:cs="Cambria"/>
        </w:rPr>
        <w:t>2</w:t>
      </w:r>
      <w:r w:rsidRPr="00BC20BA">
        <w:rPr>
          <w:rFonts w:ascii="Cambria" w:eastAsia="Cambria" w:hAnsi="Cambria" w:cs="Cambria"/>
        </w:rPr>
        <w:t xml:space="preserve"> fiscal year.</w:t>
      </w:r>
      <w:r>
        <w:rPr>
          <w:rFonts w:ascii="Cambria" w:eastAsia="Cambria" w:hAnsi="Cambria" w:cs="Cambria"/>
        </w:rPr>
        <w:t xml:space="preserve"> Projects </w:t>
      </w:r>
      <w:r w:rsidR="007F5E55">
        <w:rPr>
          <w:rFonts w:ascii="Cambria" w:eastAsia="Cambria" w:hAnsi="Cambria" w:cs="Cambria"/>
        </w:rPr>
        <w:t>with</w:t>
      </w:r>
      <w:r>
        <w:rPr>
          <w:rFonts w:ascii="Cambria" w:eastAsia="Cambria" w:hAnsi="Cambria" w:cs="Cambria"/>
        </w:rPr>
        <w:t xml:space="preserve"> additional funding</w:t>
      </w:r>
      <w:r w:rsidR="007F5E55">
        <w:rPr>
          <w:rFonts w:ascii="Cambria" w:eastAsia="Cambria" w:hAnsi="Cambria" w:cs="Cambria"/>
        </w:rPr>
        <w:t xml:space="preserve"> proposed for</w:t>
      </w:r>
      <w:r>
        <w:rPr>
          <w:rFonts w:ascii="Cambria" w:eastAsia="Cambria" w:hAnsi="Cambria" w:cs="Cambria"/>
        </w:rPr>
        <w:t xml:space="preserve"> 2021-22 are noted.</w:t>
      </w:r>
    </w:p>
    <w:p w14:paraId="12E41FAD" w14:textId="30B25B49" w:rsidR="007548A6" w:rsidRDefault="007548A6" w:rsidP="007548A6">
      <w:pPr>
        <w:pBdr>
          <w:top w:val="nil"/>
          <w:left w:val="nil"/>
          <w:bottom w:val="nil"/>
          <w:right w:val="nil"/>
          <w:between w:val="nil"/>
        </w:pBdr>
        <w:tabs>
          <w:tab w:val="left" w:pos="360"/>
        </w:tabs>
        <w:jc w:val="both"/>
        <w:rPr>
          <w:rFonts w:ascii="Cambria" w:eastAsia="Cambria" w:hAnsi="Cambria" w:cs="Cambria"/>
        </w:rPr>
      </w:pPr>
      <w:bookmarkStart w:id="6" w:name="_2018-2019_ONGOING_PROJECTS"/>
      <w:bookmarkStart w:id="7" w:name="_ONGOING_PROJECTS_2019-2021"/>
      <w:bookmarkEnd w:id="6"/>
      <w:bookmarkEnd w:id="7"/>
    </w:p>
    <w:p w14:paraId="549FF24F" w14:textId="77777777" w:rsidR="007548A6" w:rsidRPr="0016188C" w:rsidRDefault="007548A6" w:rsidP="007548A6">
      <w:pPr>
        <w:pBdr>
          <w:top w:val="nil"/>
          <w:left w:val="nil"/>
          <w:bottom w:val="nil"/>
          <w:right w:val="nil"/>
          <w:between w:val="nil"/>
        </w:pBdr>
        <w:tabs>
          <w:tab w:val="center" w:pos="4320"/>
          <w:tab w:val="right" w:pos="8640"/>
        </w:tabs>
        <w:rPr>
          <w:rFonts w:ascii="Calibri" w:eastAsia="Calibri" w:hAnsi="Calibri" w:cs="Calibri"/>
          <w:b/>
          <w:color w:val="12B8A4"/>
          <w:sz w:val="36"/>
          <w:szCs w:val="36"/>
        </w:rPr>
      </w:pPr>
      <w:r w:rsidRPr="0016188C">
        <w:rPr>
          <w:noProof/>
          <w:sz w:val="36"/>
          <w:szCs w:val="36"/>
        </w:rPr>
        <w:drawing>
          <wp:anchor distT="0" distB="91440" distL="182880" distR="182880" simplePos="0" relativeHeight="251660293" behindDoc="0" locked="0" layoutInCell="1" hidden="0" allowOverlap="1" wp14:anchorId="45A0A222" wp14:editId="3E78CA3E">
            <wp:simplePos x="0" y="0"/>
            <wp:positionH relativeFrom="column">
              <wp:posOffset>8890</wp:posOffset>
            </wp:positionH>
            <wp:positionV relativeFrom="paragraph">
              <wp:posOffset>91949</wp:posOffset>
            </wp:positionV>
            <wp:extent cx="694944" cy="694944"/>
            <wp:effectExtent l="0" t="0" r="3810" b="3810"/>
            <wp:wrapSquare wrapText="bothSides" distT="0" distB="0" distL="114300" distR="114300"/>
            <wp:docPr id="1" name="image1.png" descr="Icon&#10;&#10;Description automatically generated"/>
            <wp:cNvGraphicFramePr/>
            <a:graphic xmlns:a="http://schemas.openxmlformats.org/drawingml/2006/main">
              <a:graphicData uri="http://schemas.openxmlformats.org/drawingml/2006/picture">
                <pic:pic xmlns:pic="http://schemas.openxmlformats.org/drawingml/2006/picture">
                  <pic:nvPicPr>
                    <pic:cNvPr id="1" name="image1.png" descr="Icon&#10;&#10;Description automatically generated"/>
                    <pic:cNvPicPr preferRelativeResize="0"/>
                  </pic:nvPicPr>
                  <pic:blipFill>
                    <a:blip r:embed="rId42"/>
                    <a:srcRect/>
                    <a:stretch>
                      <a:fillRect/>
                    </a:stretch>
                  </pic:blipFill>
                  <pic:spPr>
                    <a:xfrm>
                      <a:off x="0" y="0"/>
                      <a:ext cx="694944" cy="694944"/>
                    </a:xfrm>
                    <a:prstGeom prst="rect">
                      <a:avLst/>
                    </a:prstGeom>
                    <a:ln/>
                  </pic:spPr>
                </pic:pic>
              </a:graphicData>
            </a:graphic>
            <wp14:sizeRelH relativeFrom="margin">
              <wp14:pctWidth>0</wp14:pctWidth>
            </wp14:sizeRelH>
            <wp14:sizeRelV relativeFrom="margin">
              <wp14:pctHeight>0</wp14:pctHeight>
            </wp14:sizeRelV>
          </wp:anchor>
        </w:drawing>
      </w:r>
    </w:p>
    <w:p w14:paraId="171F9EF6" w14:textId="77777777" w:rsidR="007548A6" w:rsidRPr="00BC20BA" w:rsidRDefault="007548A6" w:rsidP="007548A6">
      <w:pPr>
        <w:pBdr>
          <w:top w:val="nil"/>
          <w:left w:val="nil"/>
          <w:bottom w:val="nil"/>
          <w:right w:val="nil"/>
          <w:between w:val="nil"/>
        </w:pBdr>
        <w:tabs>
          <w:tab w:val="center" w:pos="4320"/>
          <w:tab w:val="right" w:pos="8640"/>
        </w:tabs>
        <w:rPr>
          <w:rFonts w:ascii="Cambria" w:eastAsia="Cambria" w:hAnsi="Cambria" w:cs="Cambria"/>
          <w:b/>
          <w:color w:val="000000"/>
          <w:sz w:val="40"/>
          <w:szCs w:val="40"/>
          <w:u w:val="single"/>
        </w:rPr>
      </w:pPr>
      <w:r w:rsidRPr="00BC20BA">
        <w:rPr>
          <w:rFonts w:ascii="Calibri" w:eastAsia="Calibri" w:hAnsi="Calibri" w:cs="Calibri"/>
          <w:b/>
          <w:color w:val="12B8A4"/>
          <w:sz w:val="40"/>
          <w:szCs w:val="40"/>
        </w:rPr>
        <w:t>Identify: Research and Technical Assistance</w:t>
      </w:r>
    </w:p>
    <w:p w14:paraId="33220A2D" w14:textId="77777777" w:rsidR="007548A6" w:rsidRPr="00BC20BA" w:rsidRDefault="007548A6" w:rsidP="007548A6">
      <w:pPr>
        <w:pBdr>
          <w:top w:val="nil"/>
          <w:left w:val="nil"/>
          <w:bottom w:val="nil"/>
          <w:right w:val="nil"/>
          <w:between w:val="nil"/>
        </w:pBdr>
        <w:tabs>
          <w:tab w:val="left" w:pos="360"/>
        </w:tabs>
        <w:jc w:val="both"/>
        <w:rPr>
          <w:rFonts w:asciiTheme="majorHAnsi" w:eastAsia="Cambria" w:hAnsiTheme="majorHAnsi" w:cstheme="majorHAnsi"/>
          <w:b/>
          <w:color w:val="000000"/>
          <w:sz w:val="28"/>
          <w:szCs w:val="28"/>
        </w:rPr>
      </w:pPr>
    </w:p>
    <w:p w14:paraId="3BED2CC6" w14:textId="77777777" w:rsidR="007548A6" w:rsidRDefault="007548A6" w:rsidP="007548A6">
      <w:pPr>
        <w:pBdr>
          <w:top w:val="nil"/>
          <w:left w:val="nil"/>
          <w:bottom w:val="nil"/>
          <w:right w:val="nil"/>
          <w:between w:val="nil"/>
        </w:pBdr>
        <w:tabs>
          <w:tab w:val="left" w:pos="360"/>
        </w:tabs>
        <w:jc w:val="both"/>
        <w:rPr>
          <w:rFonts w:asciiTheme="majorHAnsi" w:eastAsia="Cambria" w:hAnsiTheme="majorHAnsi" w:cstheme="majorHAnsi"/>
          <w:b/>
          <w:color w:val="000000"/>
          <w:sz w:val="28"/>
          <w:szCs w:val="28"/>
        </w:rPr>
      </w:pPr>
    </w:p>
    <w:p w14:paraId="5AAFF6C8" w14:textId="2E7F62EA" w:rsidR="008F47F0" w:rsidRPr="005B6320" w:rsidRDefault="008F47F0" w:rsidP="008F47F0">
      <w:pPr>
        <w:pBdr>
          <w:top w:val="nil"/>
          <w:left w:val="nil"/>
          <w:bottom w:val="nil"/>
          <w:right w:val="nil"/>
          <w:between w:val="nil"/>
        </w:pBdr>
        <w:tabs>
          <w:tab w:val="left" w:pos="360"/>
        </w:tabs>
        <w:jc w:val="both"/>
        <w:rPr>
          <w:rFonts w:asciiTheme="majorHAnsi" w:eastAsia="Cambria" w:hAnsiTheme="majorHAnsi" w:cstheme="majorHAnsi"/>
          <w:b/>
          <w:color w:val="214293"/>
          <w:sz w:val="32"/>
          <w:szCs w:val="32"/>
        </w:rPr>
      </w:pPr>
      <w:r w:rsidRPr="005B6320">
        <w:rPr>
          <w:rFonts w:asciiTheme="majorHAnsi" w:eastAsia="Cambria" w:hAnsiTheme="majorHAnsi" w:cstheme="majorHAnsi"/>
          <w:b/>
          <w:color w:val="214293"/>
          <w:sz w:val="32"/>
          <w:szCs w:val="32"/>
        </w:rPr>
        <w:t xml:space="preserve">Joint Graduate Fellowship in Estuarine Research </w:t>
      </w:r>
    </w:p>
    <w:p w14:paraId="2B9B307F" w14:textId="2A97CEA3" w:rsidR="008F47F0" w:rsidRPr="00BC20BA" w:rsidRDefault="008F47F0" w:rsidP="008F47F0">
      <w:pPr>
        <w:pBdr>
          <w:top w:val="nil"/>
          <w:left w:val="nil"/>
          <w:bottom w:val="nil"/>
          <w:right w:val="nil"/>
          <w:between w:val="nil"/>
        </w:pBdr>
        <w:tabs>
          <w:tab w:val="left" w:pos="360"/>
        </w:tabs>
        <w:jc w:val="both"/>
        <w:rPr>
          <w:rFonts w:ascii="Cambria" w:eastAsia="Cambria" w:hAnsi="Cambria" w:cs="Cambria"/>
        </w:rPr>
      </w:pPr>
      <w:r w:rsidRPr="00BC20BA">
        <w:rPr>
          <w:rFonts w:ascii="Cambria" w:eastAsia="Cambria" w:hAnsi="Cambria" w:cs="Cambria"/>
          <w:b/>
        </w:rPr>
        <w:t xml:space="preserve">Objectives: </w:t>
      </w:r>
      <w:r w:rsidR="007A27C7" w:rsidRPr="00416E6C">
        <w:rPr>
          <w:rFonts w:ascii="Cambria" w:eastAsia="Cambria" w:hAnsi="Cambria" w:cs="Cambria"/>
          <w:bCs/>
        </w:rPr>
        <w:t>To f</w:t>
      </w:r>
      <w:r w:rsidRPr="00416E6C">
        <w:rPr>
          <w:rFonts w:ascii="Cambria" w:eastAsia="Cambria" w:hAnsi="Cambria" w:cs="Cambria"/>
          <w:bCs/>
        </w:rPr>
        <w:t>oster</w:t>
      </w:r>
      <w:r w:rsidRPr="00BC20BA">
        <w:rPr>
          <w:rFonts w:ascii="Cambria" w:eastAsia="Cambria" w:hAnsi="Cambria" w:cs="Cambria"/>
        </w:rPr>
        <w:t xml:space="preserve"> interest in research related to CCMP goals; obtain research that can be used to inform APNEP and regional partner efforts to protect and restore ecosystem processes.</w:t>
      </w:r>
    </w:p>
    <w:p w14:paraId="7BA049CE" w14:textId="66A6195B" w:rsidR="008F47F0" w:rsidRPr="00BC20BA" w:rsidRDefault="008F47F0" w:rsidP="008F47F0">
      <w:pPr>
        <w:pBdr>
          <w:top w:val="nil"/>
          <w:left w:val="nil"/>
          <w:bottom w:val="nil"/>
          <w:right w:val="nil"/>
          <w:between w:val="nil"/>
        </w:pBdr>
        <w:tabs>
          <w:tab w:val="left" w:pos="360"/>
        </w:tabs>
        <w:jc w:val="both"/>
        <w:rPr>
          <w:rFonts w:ascii="Cambria" w:eastAsia="Cambria" w:hAnsi="Cambria" w:cs="Cambria"/>
        </w:rPr>
      </w:pPr>
      <w:r w:rsidRPr="007498B8">
        <w:rPr>
          <w:rFonts w:ascii="Cambria" w:eastAsia="Cambria" w:hAnsi="Cambria" w:cs="Cambria"/>
          <w:b/>
          <w:bCs/>
        </w:rPr>
        <w:t xml:space="preserve">Description: </w:t>
      </w:r>
      <w:r w:rsidRPr="007498B8">
        <w:rPr>
          <w:rFonts w:ascii="Cambria" w:eastAsia="Cambria" w:hAnsi="Cambria" w:cs="Cambria"/>
        </w:rPr>
        <w:t>APNEP and the North Carolina Sea Grant (</w:t>
      </w:r>
      <w:r w:rsidR="00623308" w:rsidRPr="007498B8">
        <w:rPr>
          <w:rFonts w:ascii="Cambria" w:eastAsia="Cambria" w:hAnsi="Cambria" w:cs="Cambria"/>
        </w:rPr>
        <w:t>N</w:t>
      </w:r>
      <w:r w:rsidR="009D1043" w:rsidRPr="007498B8">
        <w:rPr>
          <w:rFonts w:ascii="Cambria" w:eastAsia="Cambria" w:hAnsi="Cambria" w:cs="Cambria"/>
        </w:rPr>
        <w:t>C</w:t>
      </w:r>
      <w:r w:rsidRPr="007498B8">
        <w:rPr>
          <w:rFonts w:ascii="Cambria" w:eastAsia="Cambria" w:hAnsi="Cambria" w:cs="Cambria"/>
        </w:rPr>
        <w:t>SG) College Program have supported a Joint Graduate Fellowship since 201</w:t>
      </w:r>
      <w:r w:rsidR="34CD4A25" w:rsidRPr="007498B8">
        <w:rPr>
          <w:rFonts w:ascii="Cambria" w:eastAsia="Cambria" w:hAnsi="Cambria" w:cs="Cambria"/>
        </w:rPr>
        <w:t>5 (first awarded project began in 2016)</w:t>
      </w:r>
      <w:r w:rsidRPr="007498B8">
        <w:rPr>
          <w:rFonts w:ascii="Cambria" w:eastAsia="Cambria" w:hAnsi="Cambria" w:cs="Cambria"/>
        </w:rPr>
        <w:t xml:space="preserve">. The fellowship provides funding for a graduate student based in North Carolina to conduct applied research within the North Carolina portion of the APNEP management boundary. Fellows must conduct research that addresses focus areas identified in the </w:t>
      </w:r>
      <w:r w:rsidR="00623308" w:rsidRPr="007498B8">
        <w:rPr>
          <w:rFonts w:ascii="Cambria" w:eastAsia="Cambria" w:hAnsi="Cambria" w:cs="Cambria"/>
        </w:rPr>
        <w:t>NC</w:t>
      </w:r>
      <w:r w:rsidRPr="007498B8">
        <w:rPr>
          <w:rFonts w:ascii="Cambria" w:eastAsia="Cambria" w:hAnsi="Cambria" w:cs="Cambria"/>
        </w:rPr>
        <w:t>SG Strategic Plan and APNEP CCMP.</w:t>
      </w:r>
    </w:p>
    <w:p w14:paraId="4F3C6397" w14:textId="77777777" w:rsidR="008F47F0" w:rsidRPr="00BC20BA" w:rsidRDefault="008F47F0" w:rsidP="008F47F0">
      <w:pPr>
        <w:pBdr>
          <w:top w:val="nil"/>
          <w:left w:val="nil"/>
          <w:bottom w:val="nil"/>
          <w:right w:val="nil"/>
          <w:between w:val="nil"/>
        </w:pBdr>
        <w:tabs>
          <w:tab w:val="left" w:pos="360"/>
        </w:tabs>
        <w:jc w:val="both"/>
        <w:rPr>
          <w:rFonts w:ascii="Cambria" w:eastAsia="Cambria" w:hAnsi="Cambria" w:cs="Cambria"/>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8F47F0" w:rsidRPr="00BC20BA" w14:paraId="573D8878" w14:textId="77777777" w:rsidTr="00267F96">
        <w:trPr>
          <w:trHeight w:val="20"/>
        </w:trPr>
        <w:tc>
          <w:tcPr>
            <w:tcW w:w="3865" w:type="dxa"/>
          </w:tcPr>
          <w:p w14:paraId="5AC56627" w14:textId="77777777" w:rsidR="008F47F0" w:rsidRPr="00BC20BA" w:rsidRDefault="008F47F0" w:rsidP="00267F96">
            <w:pPr>
              <w:jc w:val="right"/>
              <w:rPr>
                <w:rFonts w:ascii="Cambria" w:eastAsia="Cambria" w:hAnsi="Cambria" w:cs="Cambria"/>
                <w:b/>
              </w:rPr>
            </w:pPr>
            <w:r w:rsidRPr="00BC20BA">
              <w:rPr>
                <w:rFonts w:ascii="Cambria" w:eastAsia="Cambria" w:hAnsi="Cambria" w:cs="Cambria"/>
                <w:b/>
              </w:rPr>
              <w:t>Year(s):</w:t>
            </w:r>
          </w:p>
        </w:tc>
        <w:tc>
          <w:tcPr>
            <w:tcW w:w="6205" w:type="dxa"/>
          </w:tcPr>
          <w:p w14:paraId="61ECDF40" w14:textId="75A17569" w:rsidR="008F47F0" w:rsidRPr="00BC20BA" w:rsidRDefault="008F47F0" w:rsidP="00267F96">
            <w:pPr>
              <w:rPr>
                <w:rFonts w:ascii="Cambria" w:eastAsia="Cambria" w:hAnsi="Cambria" w:cs="Cambria"/>
              </w:rPr>
            </w:pPr>
            <w:r w:rsidRPr="00BC20BA">
              <w:rPr>
                <w:rFonts w:ascii="Cambria" w:eastAsia="Cambria" w:hAnsi="Cambria" w:cs="Cambria"/>
              </w:rPr>
              <w:t xml:space="preserve">2015 </w:t>
            </w:r>
            <w:r w:rsidR="00A76AF3">
              <w:rPr>
                <w:rFonts w:ascii="Cambria" w:eastAsia="Cambria" w:hAnsi="Cambria" w:cs="Cambria"/>
              </w:rPr>
              <w:t>–</w:t>
            </w:r>
            <w:r w:rsidRPr="00BC20BA">
              <w:rPr>
                <w:rFonts w:ascii="Cambria" w:eastAsia="Cambria" w:hAnsi="Cambria" w:cs="Cambria"/>
              </w:rPr>
              <w:t xml:space="preserve"> present</w:t>
            </w:r>
          </w:p>
        </w:tc>
      </w:tr>
      <w:tr w:rsidR="008F47F0" w:rsidRPr="00BC20BA" w14:paraId="511CAF47" w14:textId="77777777" w:rsidTr="00267F96">
        <w:trPr>
          <w:trHeight w:val="20"/>
        </w:trPr>
        <w:tc>
          <w:tcPr>
            <w:tcW w:w="3865" w:type="dxa"/>
          </w:tcPr>
          <w:p w14:paraId="6EA944D9" w14:textId="77777777" w:rsidR="008F47F0" w:rsidRPr="00BC20BA" w:rsidRDefault="008F47F0" w:rsidP="00267F96">
            <w:pPr>
              <w:jc w:val="right"/>
              <w:rPr>
                <w:rFonts w:ascii="Cambria" w:eastAsia="Cambria" w:hAnsi="Cambria" w:cs="Cambria"/>
                <w:b/>
              </w:rPr>
            </w:pPr>
            <w:r w:rsidRPr="00BC20BA">
              <w:rPr>
                <w:rFonts w:ascii="Cambria" w:eastAsia="Cambria" w:hAnsi="Cambria" w:cs="Cambria"/>
                <w:b/>
              </w:rPr>
              <w:t>Partners:</w:t>
            </w:r>
          </w:p>
        </w:tc>
        <w:tc>
          <w:tcPr>
            <w:tcW w:w="6205" w:type="dxa"/>
          </w:tcPr>
          <w:p w14:paraId="6EC33031" w14:textId="1D967928" w:rsidR="008F47F0" w:rsidRPr="00BC20BA" w:rsidRDefault="00623308" w:rsidP="00267F96">
            <w:pPr>
              <w:rPr>
                <w:rFonts w:ascii="Cambria" w:eastAsia="Cambria" w:hAnsi="Cambria" w:cs="Cambria"/>
              </w:rPr>
            </w:pPr>
            <w:r>
              <w:rPr>
                <w:rFonts w:ascii="Cambria" w:eastAsia="Cambria" w:hAnsi="Cambria" w:cs="Cambria"/>
                <w:color w:val="000000"/>
              </w:rPr>
              <w:t>N.C.</w:t>
            </w:r>
            <w:r w:rsidR="008F47F0" w:rsidRPr="00BC20BA">
              <w:rPr>
                <w:rFonts w:ascii="Cambria" w:eastAsia="Cambria" w:hAnsi="Cambria" w:cs="Cambria"/>
                <w:color w:val="000000"/>
              </w:rPr>
              <w:t xml:space="preserve"> Sea Grant (Lead)</w:t>
            </w:r>
          </w:p>
        </w:tc>
      </w:tr>
      <w:tr w:rsidR="008F47F0" w:rsidRPr="00BC20BA" w14:paraId="7AB7F298" w14:textId="77777777" w:rsidTr="00267F96">
        <w:trPr>
          <w:trHeight w:val="20"/>
        </w:trPr>
        <w:tc>
          <w:tcPr>
            <w:tcW w:w="3865" w:type="dxa"/>
          </w:tcPr>
          <w:p w14:paraId="547D0AC9" w14:textId="77777777" w:rsidR="008F47F0" w:rsidRPr="00BC20BA" w:rsidRDefault="008F47F0" w:rsidP="00267F96">
            <w:pPr>
              <w:jc w:val="right"/>
              <w:rPr>
                <w:rFonts w:ascii="Cambria" w:eastAsia="Cambria" w:hAnsi="Cambria" w:cs="Cambria"/>
                <w:b/>
              </w:rPr>
            </w:pPr>
            <w:r w:rsidRPr="00BC20BA">
              <w:rPr>
                <w:rFonts w:ascii="Cambria" w:eastAsia="Cambria" w:hAnsi="Cambria" w:cs="Cambria"/>
                <w:b/>
              </w:rPr>
              <w:t>Outputs/Deliverables:</w:t>
            </w:r>
          </w:p>
        </w:tc>
        <w:tc>
          <w:tcPr>
            <w:tcW w:w="6205" w:type="dxa"/>
          </w:tcPr>
          <w:p w14:paraId="5C13B29C" w14:textId="72CDE67B" w:rsidR="008F47F0" w:rsidRPr="00BC20BA" w:rsidRDefault="008F47F0" w:rsidP="00267F96">
            <w:pPr>
              <w:rPr>
                <w:rFonts w:ascii="Cambria" w:eastAsia="Cambria" w:hAnsi="Cambria" w:cs="Cambria"/>
              </w:rPr>
            </w:pPr>
            <w:r w:rsidRPr="00BC20BA">
              <w:rPr>
                <w:rFonts w:ascii="Cambria" w:eastAsia="Cambria" w:hAnsi="Cambria" w:cs="Cambria"/>
              </w:rPr>
              <w:t>Final r</w:t>
            </w:r>
            <w:r w:rsidRPr="00BC20BA">
              <w:rPr>
                <w:rFonts w:ascii="Cambria" w:eastAsia="Cambria" w:hAnsi="Cambria" w:cs="Cambria"/>
                <w:color w:val="000000"/>
              </w:rPr>
              <w:t xml:space="preserve">eport, </w:t>
            </w:r>
            <w:r w:rsidR="00C843B9">
              <w:rPr>
                <w:rFonts w:ascii="Cambria" w:eastAsia="Cambria" w:hAnsi="Cambria" w:cs="Cambria"/>
                <w:color w:val="000000"/>
              </w:rPr>
              <w:t xml:space="preserve">presentations, </w:t>
            </w:r>
            <w:r w:rsidRPr="00BC20BA">
              <w:rPr>
                <w:rFonts w:ascii="Cambria" w:eastAsia="Cambria" w:hAnsi="Cambria" w:cs="Cambria"/>
                <w:color w:val="000000"/>
              </w:rPr>
              <w:t>maps, data</w:t>
            </w:r>
          </w:p>
        </w:tc>
      </w:tr>
      <w:tr w:rsidR="008F47F0" w:rsidRPr="00BC20BA" w14:paraId="4E54B018" w14:textId="77777777" w:rsidTr="00267F96">
        <w:trPr>
          <w:trHeight w:val="20"/>
        </w:trPr>
        <w:tc>
          <w:tcPr>
            <w:tcW w:w="3865" w:type="dxa"/>
          </w:tcPr>
          <w:p w14:paraId="7DE2AEF2" w14:textId="77777777" w:rsidR="008F47F0" w:rsidRPr="00BC20BA" w:rsidRDefault="008F47F0" w:rsidP="00267F96">
            <w:pPr>
              <w:jc w:val="right"/>
              <w:rPr>
                <w:rFonts w:ascii="Cambria" w:eastAsia="Cambria" w:hAnsi="Cambria" w:cs="Cambria"/>
                <w:b/>
              </w:rPr>
            </w:pPr>
            <w:r w:rsidRPr="00BC20BA">
              <w:rPr>
                <w:rFonts w:ascii="Cambria" w:eastAsia="Cambria" w:hAnsi="Cambria" w:cs="Cambria"/>
                <w:b/>
              </w:rPr>
              <w:t>Outcomes:</w:t>
            </w:r>
          </w:p>
        </w:tc>
        <w:tc>
          <w:tcPr>
            <w:tcW w:w="6205" w:type="dxa"/>
          </w:tcPr>
          <w:p w14:paraId="7C5E7252" w14:textId="77777777" w:rsidR="008F47F0" w:rsidRPr="00BC20BA" w:rsidRDefault="008F47F0" w:rsidP="00267F96">
            <w:pPr>
              <w:rPr>
                <w:rFonts w:ascii="Cambria" w:eastAsia="Cambria" w:hAnsi="Cambria" w:cs="Cambria"/>
              </w:rPr>
            </w:pPr>
            <w:r w:rsidRPr="00BC20BA">
              <w:rPr>
                <w:rFonts w:ascii="Cambria" w:eastAsia="Cambria" w:hAnsi="Cambria" w:cs="Cambria"/>
              </w:rPr>
              <w:t>Increased capacity to address CCMP implementation actions</w:t>
            </w:r>
          </w:p>
        </w:tc>
      </w:tr>
      <w:tr w:rsidR="008F47F0" w:rsidRPr="00BC20BA" w14:paraId="0F934EE9" w14:textId="77777777" w:rsidTr="00267F96">
        <w:trPr>
          <w:trHeight w:val="20"/>
        </w:trPr>
        <w:tc>
          <w:tcPr>
            <w:tcW w:w="3865" w:type="dxa"/>
          </w:tcPr>
          <w:p w14:paraId="21F46FBF" w14:textId="47CCB4E3" w:rsidR="008F47F0" w:rsidRPr="00BC20BA" w:rsidRDefault="008F47F0" w:rsidP="00267F96">
            <w:pPr>
              <w:jc w:val="right"/>
              <w:rPr>
                <w:rFonts w:ascii="Cambria" w:eastAsia="Cambria" w:hAnsi="Cambria" w:cs="Cambria"/>
                <w:b/>
              </w:rPr>
            </w:pPr>
            <w:r w:rsidRPr="00BC20BA">
              <w:rPr>
                <w:rFonts w:ascii="Cambria" w:eastAsia="Cambria" w:hAnsi="Cambria" w:cs="Cambria"/>
                <w:b/>
              </w:rPr>
              <w:t>FY20</w:t>
            </w:r>
            <w:r w:rsidR="00C843B9">
              <w:rPr>
                <w:rFonts w:ascii="Cambria" w:eastAsia="Cambria" w:hAnsi="Cambria" w:cs="Cambria"/>
                <w:b/>
              </w:rPr>
              <w:t>21</w:t>
            </w:r>
            <w:r w:rsidRPr="00BC20BA">
              <w:rPr>
                <w:rFonts w:ascii="Cambria" w:eastAsia="Cambria" w:hAnsi="Cambria" w:cs="Cambria"/>
                <w:b/>
              </w:rPr>
              <w:t>-</w:t>
            </w:r>
            <w:r>
              <w:rPr>
                <w:rFonts w:ascii="Cambria" w:eastAsia="Cambria" w:hAnsi="Cambria" w:cs="Cambria"/>
                <w:b/>
              </w:rPr>
              <w:t>2</w:t>
            </w:r>
            <w:r w:rsidR="00C843B9">
              <w:rPr>
                <w:rFonts w:ascii="Cambria" w:eastAsia="Cambria" w:hAnsi="Cambria" w:cs="Cambria"/>
                <w:b/>
              </w:rPr>
              <w:t>1</w:t>
            </w:r>
            <w:r w:rsidRPr="00BC20BA">
              <w:rPr>
                <w:rFonts w:ascii="Cambria" w:eastAsia="Cambria" w:hAnsi="Cambria" w:cs="Cambria"/>
                <w:b/>
              </w:rPr>
              <w:t xml:space="preserve"> Cost:</w:t>
            </w:r>
          </w:p>
        </w:tc>
        <w:tc>
          <w:tcPr>
            <w:tcW w:w="6205" w:type="dxa"/>
          </w:tcPr>
          <w:p w14:paraId="396FC2DC" w14:textId="1881A253" w:rsidR="008F47F0" w:rsidRPr="00BC20BA" w:rsidRDefault="008F47F0" w:rsidP="00267F96">
            <w:pPr>
              <w:rPr>
                <w:rFonts w:ascii="Cambria" w:eastAsia="Cambria" w:hAnsi="Cambria" w:cs="Cambria"/>
              </w:rPr>
            </w:pPr>
            <w:r w:rsidRPr="00BC20BA">
              <w:rPr>
                <w:rFonts w:ascii="Cambria" w:eastAsia="Cambria" w:hAnsi="Cambria" w:cs="Cambria"/>
              </w:rPr>
              <w:t>$</w:t>
            </w:r>
            <w:r w:rsidR="00D626A9">
              <w:rPr>
                <w:rFonts w:ascii="Cambria" w:eastAsia="Cambria" w:hAnsi="Cambria" w:cs="Cambria"/>
              </w:rPr>
              <w:t>5,000</w:t>
            </w:r>
          </w:p>
        </w:tc>
      </w:tr>
      <w:tr w:rsidR="008F47F0" w:rsidRPr="00BC20BA" w14:paraId="577C36EC" w14:textId="77777777" w:rsidTr="00267F96">
        <w:trPr>
          <w:trHeight w:val="260"/>
        </w:trPr>
        <w:tc>
          <w:tcPr>
            <w:tcW w:w="3865" w:type="dxa"/>
          </w:tcPr>
          <w:p w14:paraId="21470415" w14:textId="77777777" w:rsidR="008F47F0" w:rsidRPr="00BC20BA" w:rsidRDefault="008F47F0" w:rsidP="00267F96">
            <w:pPr>
              <w:jc w:val="right"/>
              <w:rPr>
                <w:rFonts w:ascii="Cambria" w:eastAsia="Cambria" w:hAnsi="Cambria" w:cs="Cambria"/>
                <w:b/>
              </w:rPr>
            </w:pPr>
            <w:r w:rsidRPr="00BC20BA">
              <w:rPr>
                <w:rFonts w:ascii="Cambria" w:eastAsia="Cambria" w:hAnsi="Cambria" w:cs="Cambria"/>
                <w:b/>
              </w:rPr>
              <w:t>Estimated Leverage:</w:t>
            </w:r>
          </w:p>
        </w:tc>
        <w:tc>
          <w:tcPr>
            <w:tcW w:w="6205" w:type="dxa"/>
          </w:tcPr>
          <w:p w14:paraId="3C745F63" w14:textId="2D92B0C2" w:rsidR="008F47F0" w:rsidRPr="00BC20BA" w:rsidRDefault="008F47F0" w:rsidP="00267F96">
            <w:pPr>
              <w:rPr>
                <w:rFonts w:ascii="Cambria" w:eastAsia="Cambria" w:hAnsi="Cambria" w:cs="Cambria"/>
              </w:rPr>
            </w:pPr>
            <w:r w:rsidRPr="00BC20BA">
              <w:rPr>
                <w:rFonts w:ascii="Cambria" w:eastAsia="Cambria" w:hAnsi="Cambria" w:cs="Cambria"/>
              </w:rPr>
              <w:t>$5,000</w:t>
            </w:r>
            <w:r w:rsidR="00964076">
              <w:rPr>
                <w:rFonts w:ascii="Cambria" w:eastAsia="Cambria" w:hAnsi="Cambria" w:cs="Cambria"/>
              </w:rPr>
              <w:t xml:space="preserve"> per cycle</w:t>
            </w:r>
          </w:p>
        </w:tc>
      </w:tr>
      <w:tr w:rsidR="008F47F0" w:rsidRPr="00BC20BA" w14:paraId="507A64C6" w14:textId="77777777" w:rsidTr="00267F96">
        <w:trPr>
          <w:trHeight w:val="20"/>
        </w:trPr>
        <w:tc>
          <w:tcPr>
            <w:tcW w:w="3865" w:type="dxa"/>
          </w:tcPr>
          <w:p w14:paraId="5353F365" w14:textId="77777777" w:rsidR="008F47F0" w:rsidRPr="00BC20BA" w:rsidRDefault="008F47F0" w:rsidP="00267F96">
            <w:pPr>
              <w:jc w:val="right"/>
              <w:rPr>
                <w:rFonts w:ascii="Cambria" w:eastAsia="Cambria" w:hAnsi="Cambria" w:cs="Cambria"/>
                <w:b/>
              </w:rPr>
            </w:pPr>
            <w:r w:rsidRPr="00BC20BA">
              <w:rPr>
                <w:rFonts w:ascii="Cambria" w:eastAsia="Cambria" w:hAnsi="Cambria" w:cs="Cambria"/>
                <w:b/>
              </w:rPr>
              <w:t>CCMP Actions:</w:t>
            </w:r>
          </w:p>
        </w:tc>
        <w:tc>
          <w:tcPr>
            <w:tcW w:w="6205" w:type="dxa"/>
          </w:tcPr>
          <w:p w14:paraId="56AD469A" w14:textId="77777777" w:rsidR="008F47F0" w:rsidRPr="00BC20BA" w:rsidRDefault="008F47F0" w:rsidP="00267F96">
            <w:pPr>
              <w:rPr>
                <w:rFonts w:ascii="Cambria" w:eastAsia="Cambria" w:hAnsi="Cambria" w:cs="Cambria"/>
              </w:rPr>
            </w:pPr>
            <w:r w:rsidRPr="00BC20BA">
              <w:rPr>
                <w:rFonts w:ascii="Cambria" w:eastAsia="Cambria" w:hAnsi="Cambria" w:cs="Cambria"/>
              </w:rPr>
              <w:t xml:space="preserve">A2.1, B2.6, C3.1, D1.3, D2.1                                  </w:t>
            </w:r>
          </w:p>
        </w:tc>
      </w:tr>
      <w:tr w:rsidR="008F47F0" w:rsidRPr="00BC20BA" w14:paraId="1EB6A6DD" w14:textId="77777777" w:rsidTr="00267F96">
        <w:trPr>
          <w:trHeight w:val="20"/>
        </w:trPr>
        <w:tc>
          <w:tcPr>
            <w:tcW w:w="3865" w:type="dxa"/>
          </w:tcPr>
          <w:p w14:paraId="0278F02D" w14:textId="77777777" w:rsidR="008F47F0" w:rsidRPr="00BC20BA" w:rsidRDefault="008F47F0" w:rsidP="00267F96">
            <w:pPr>
              <w:jc w:val="right"/>
              <w:rPr>
                <w:rFonts w:ascii="Cambria" w:eastAsia="Cambria" w:hAnsi="Cambria" w:cs="Cambria"/>
                <w:b/>
              </w:rPr>
            </w:pPr>
            <w:r w:rsidRPr="00BC20BA">
              <w:rPr>
                <w:rFonts w:ascii="Cambria" w:eastAsia="Cambria" w:hAnsi="Cambria" w:cs="Cambria"/>
                <w:b/>
              </w:rPr>
              <w:t>CCMP Outcomes:</w:t>
            </w:r>
          </w:p>
        </w:tc>
        <w:tc>
          <w:tcPr>
            <w:tcW w:w="6205" w:type="dxa"/>
          </w:tcPr>
          <w:p w14:paraId="74A2A591" w14:textId="77777777" w:rsidR="008F47F0" w:rsidRPr="00BC20BA" w:rsidRDefault="008F47F0" w:rsidP="00267F96">
            <w:pPr>
              <w:rPr>
                <w:rFonts w:ascii="Cambria" w:eastAsia="Cambria" w:hAnsi="Cambria" w:cs="Cambria"/>
              </w:rPr>
            </w:pPr>
            <w:r w:rsidRPr="00BC20BA">
              <w:rPr>
                <w:rFonts w:ascii="Cambria" w:eastAsia="Cambria" w:hAnsi="Cambria" w:cs="Cambria"/>
              </w:rPr>
              <w:t xml:space="preserve">2a, 2b, 2c, 3d    </w:t>
            </w:r>
          </w:p>
        </w:tc>
      </w:tr>
      <w:tr w:rsidR="008F47F0" w:rsidRPr="00BC20BA" w14:paraId="2C37C7BC" w14:textId="77777777" w:rsidTr="00267F96">
        <w:trPr>
          <w:trHeight w:val="20"/>
        </w:trPr>
        <w:tc>
          <w:tcPr>
            <w:tcW w:w="3865" w:type="dxa"/>
          </w:tcPr>
          <w:p w14:paraId="602C2827" w14:textId="77777777" w:rsidR="008F47F0" w:rsidRPr="00BC20BA" w:rsidRDefault="008F47F0" w:rsidP="00267F96">
            <w:pPr>
              <w:jc w:val="right"/>
              <w:rPr>
                <w:rFonts w:ascii="Cambria" w:eastAsia="Cambria" w:hAnsi="Cambria" w:cs="Cambria"/>
                <w:b/>
              </w:rPr>
            </w:pPr>
            <w:r w:rsidRPr="00BC20BA">
              <w:rPr>
                <w:rFonts w:ascii="Cambria" w:eastAsia="Cambria" w:hAnsi="Cambria" w:cs="Cambria"/>
                <w:b/>
              </w:rPr>
              <w:t>CWA Core Programs Addressed:</w:t>
            </w:r>
          </w:p>
        </w:tc>
        <w:tc>
          <w:tcPr>
            <w:tcW w:w="6205" w:type="dxa"/>
          </w:tcPr>
          <w:p w14:paraId="190D3F08" w14:textId="77777777" w:rsidR="008F47F0" w:rsidRPr="00BC20BA" w:rsidRDefault="008F47F0" w:rsidP="00267F96">
            <w:pPr>
              <w:rPr>
                <w:rFonts w:ascii="Cambria" w:eastAsia="Cambria" w:hAnsi="Cambria" w:cs="Cambria"/>
              </w:rPr>
            </w:pPr>
            <w:r w:rsidRPr="00BC20BA">
              <w:rPr>
                <w:rFonts w:ascii="Cambria" w:eastAsia="Cambria" w:hAnsi="Cambria" w:cs="Cambria"/>
              </w:rPr>
              <w:t>(4) addressing diffuse, nonpoint sources of pollution, (6) protecting coastal waters through the National Estuary Program</w:t>
            </w:r>
          </w:p>
        </w:tc>
      </w:tr>
      <w:tr w:rsidR="008F47F0" w:rsidRPr="00BC20BA" w14:paraId="13CFD622" w14:textId="77777777" w:rsidTr="00267F9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trHeight w:val="20"/>
        </w:trPr>
        <w:tc>
          <w:tcPr>
            <w:tcW w:w="3865" w:type="dxa"/>
          </w:tcPr>
          <w:p w14:paraId="72F6491E" w14:textId="77777777" w:rsidR="008F47F0" w:rsidRPr="00BC20BA" w:rsidRDefault="008F47F0" w:rsidP="00267F96">
            <w:pPr>
              <w:jc w:val="right"/>
              <w:rPr>
                <w:rFonts w:asciiTheme="minorHAnsi" w:eastAsia="Cambria" w:hAnsiTheme="minorHAnsi" w:cstheme="majorHAnsi"/>
                <w:b/>
              </w:rPr>
            </w:pPr>
            <w:r>
              <w:rPr>
                <w:rFonts w:asciiTheme="minorHAnsi" w:eastAsia="Cambria" w:hAnsiTheme="minorHAnsi" w:cstheme="majorHAnsi"/>
                <w:b/>
              </w:rPr>
              <w:t>EPA Element(s):</w:t>
            </w:r>
          </w:p>
        </w:tc>
        <w:tc>
          <w:tcPr>
            <w:tcW w:w="6205" w:type="dxa"/>
          </w:tcPr>
          <w:p w14:paraId="6D5FEB39" w14:textId="77777777" w:rsidR="008F47F0" w:rsidRPr="00BC20BA" w:rsidRDefault="008F47F0" w:rsidP="00267F96">
            <w:pPr>
              <w:rPr>
                <w:rFonts w:ascii="Cambria" w:eastAsia="Cambria" w:hAnsi="Cambria" w:cs="Cambria"/>
              </w:rPr>
            </w:pPr>
            <w:r>
              <w:rPr>
                <w:rFonts w:ascii="Cambria" w:eastAsia="Cambria" w:hAnsi="Cambria" w:cs="Cambria"/>
              </w:rPr>
              <w:t>Direct Assistance</w:t>
            </w:r>
          </w:p>
        </w:tc>
      </w:tr>
    </w:tbl>
    <w:p w14:paraId="27568389" w14:textId="77777777" w:rsidR="008F47F0" w:rsidRPr="00BC20BA" w:rsidRDefault="008F47F0" w:rsidP="008F47F0">
      <w:pPr>
        <w:pBdr>
          <w:top w:val="nil"/>
          <w:left w:val="nil"/>
          <w:bottom w:val="nil"/>
          <w:right w:val="nil"/>
          <w:between w:val="nil"/>
        </w:pBdr>
        <w:tabs>
          <w:tab w:val="left" w:pos="360"/>
        </w:tabs>
        <w:jc w:val="both"/>
        <w:rPr>
          <w:rFonts w:ascii="Cambria" w:eastAsia="Cambria" w:hAnsi="Cambria" w:cs="Cambria"/>
          <w:color w:val="000000"/>
        </w:rPr>
      </w:pPr>
    </w:p>
    <w:p w14:paraId="3D00E68D" w14:textId="77777777" w:rsidR="008F47F0" w:rsidRPr="00BC20BA" w:rsidRDefault="008F47F0" w:rsidP="008F47F0">
      <w:pPr>
        <w:pBdr>
          <w:top w:val="nil"/>
          <w:left w:val="nil"/>
          <w:bottom w:val="nil"/>
          <w:right w:val="nil"/>
          <w:between w:val="nil"/>
        </w:pBdr>
        <w:tabs>
          <w:tab w:val="left" w:pos="360"/>
        </w:tabs>
        <w:rPr>
          <w:rFonts w:asciiTheme="majorHAnsi" w:eastAsia="Cambria" w:hAnsiTheme="majorHAnsi" w:cstheme="majorHAnsi"/>
          <w:b/>
          <w:sz w:val="28"/>
          <w:szCs w:val="28"/>
        </w:rPr>
      </w:pPr>
      <w:r w:rsidRPr="00BC20BA">
        <w:rPr>
          <w:rFonts w:asciiTheme="majorHAnsi" w:eastAsia="Cambria" w:hAnsiTheme="majorHAnsi" w:cstheme="majorHAnsi"/>
          <w:b/>
          <w:sz w:val="28"/>
          <w:szCs w:val="28"/>
        </w:rPr>
        <w:t>Progress to Date:</w:t>
      </w:r>
    </w:p>
    <w:p w14:paraId="66998982" w14:textId="2C0F2FBA" w:rsidR="008F47F0" w:rsidRPr="00F4526F" w:rsidRDefault="008F47F0" w:rsidP="000B63B9">
      <w:pPr>
        <w:numPr>
          <w:ilvl w:val="0"/>
          <w:numId w:val="17"/>
        </w:numPr>
        <w:pBdr>
          <w:top w:val="nil"/>
          <w:left w:val="nil"/>
          <w:bottom w:val="nil"/>
          <w:right w:val="nil"/>
          <w:between w:val="nil"/>
        </w:pBdr>
        <w:tabs>
          <w:tab w:val="left" w:pos="360"/>
        </w:tabs>
        <w:jc w:val="both"/>
        <w:rPr>
          <w:rFonts w:asciiTheme="minorHAnsi" w:hAnsiTheme="minorHAnsi"/>
          <w:b/>
          <w:bCs/>
          <w:color w:val="000000" w:themeColor="text1"/>
        </w:rPr>
      </w:pPr>
      <w:r w:rsidRPr="007498B8">
        <w:rPr>
          <w:rFonts w:ascii="Cambria" w:eastAsia="Cambria" w:hAnsi="Cambria" w:cs="Cambria"/>
          <w:b/>
          <w:bCs/>
        </w:rPr>
        <w:t>201</w:t>
      </w:r>
      <w:r w:rsidR="361D7327" w:rsidRPr="007498B8">
        <w:rPr>
          <w:rFonts w:ascii="Cambria" w:eastAsia="Cambria" w:hAnsi="Cambria" w:cs="Cambria"/>
          <w:b/>
          <w:bCs/>
        </w:rPr>
        <w:t>6</w:t>
      </w:r>
      <w:r w:rsidRPr="007498B8">
        <w:rPr>
          <w:rFonts w:ascii="Cambria" w:eastAsia="Cambria" w:hAnsi="Cambria" w:cs="Cambria"/>
          <w:b/>
          <w:bCs/>
        </w:rPr>
        <w:t>-20</w:t>
      </w:r>
      <w:r w:rsidR="4795ADBB" w:rsidRPr="007498B8">
        <w:rPr>
          <w:rFonts w:ascii="Cambria" w:eastAsia="Cambria" w:hAnsi="Cambria" w:cs="Cambria"/>
          <w:b/>
          <w:bCs/>
        </w:rPr>
        <w:t>20</w:t>
      </w:r>
      <w:r w:rsidRPr="007498B8">
        <w:rPr>
          <w:rFonts w:ascii="Cambria" w:eastAsia="Cambria" w:hAnsi="Cambria" w:cs="Cambria"/>
          <w:b/>
          <w:bCs/>
        </w:rPr>
        <w:t xml:space="preserve">: </w:t>
      </w:r>
      <w:r w:rsidRPr="007498B8">
        <w:rPr>
          <w:rFonts w:ascii="Cambria" w:eastAsia="Cambria" w:hAnsi="Cambria" w:cs="Cambria"/>
        </w:rPr>
        <w:t>Fellows Liz</w:t>
      </w:r>
      <w:r w:rsidR="1EEC4A7D" w:rsidRPr="007498B8">
        <w:rPr>
          <w:rFonts w:ascii="Cambria" w:eastAsia="Cambria" w:hAnsi="Cambria" w:cs="Cambria"/>
        </w:rPr>
        <w:t xml:space="preserve"> </w:t>
      </w:r>
      <w:r w:rsidRPr="007498B8">
        <w:rPr>
          <w:rFonts w:ascii="Cambria" w:eastAsia="Cambria" w:hAnsi="Cambria" w:cs="Cambria"/>
        </w:rPr>
        <w:t>Brown</w:t>
      </w:r>
      <w:r w:rsidR="56213016" w:rsidRPr="007498B8">
        <w:rPr>
          <w:rFonts w:ascii="Cambria" w:eastAsia="Cambria" w:hAnsi="Cambria" w:cs="Cambria"/>
        </w:rPr>
        <w:t>-</w:t>
      </w:r>
      <w:proofErr w:type="spellStart"/>
      <w:r w:rsidRPr="007498B8">
        <w:rPr>
          <w:rFonts w:ascii="Cambria" w:eastAsia="Cambria" w:hAnsi="Cambria" w:cs="Cambria"/>
        </w:rPr>
        <w:t>Pickren</w:t>
      </w:r>
      <w:proofErr w:type="spellEnd"/>
      <w:r w:rsidRPr="007498B8">
        <w:rPr>
          <w:rFonts w:ascii="Cambria" w:eastAsia="Cambria" w:hAnsi="Cambria" w:cs="Cambria"/>
        </w:rPr>
        <w:t xml:space="preserve">, Stacy Zhang, Mollie </w:t>
      </w:r>
      <w:proofErr w:type="spellStart"/>
      <w:r w:rsidRPr="007498B8">
        <w:rPr>
          <w:rFonts w:ascii="Cambria" w:eastAsia="Cambria" w:hAnsi="Cambria" w:cs="Cambria"/>
        </w:rPr>
        <w:t>Yacano</w:t>
      </w:r>
      <w:proofErr w:type="spellEnd"/>
      <w:r w:rsidRPr="007498B8">
        <w:rPr>
          <w:rFonts w:ascii="Cambria" w:eastAsia="Cambria" w:hAnsi="Cambria" w:cs="Cambria"/>
        </w:rPr>
        <w:t>, Erin Voigt</w:t>
      </w:r>
      <w:r w:rsidR="01D28407" w:rsidRPr="007498B8">
        <w:rPr>
          <w:rFonts w:ascii="Cambria" w:eastAsia="Cambria" w:hAnsi="Cambria" w:cs="Cambria"/>
        </w:rPr>
        <w:t>, and Haley Plaas</w:t>
      </w:r>
      <w:r w:rsidRPr="007498B8">
        <w:rPr>
          <w:rFonts w:ascii="Cambria" w:eastAsia="Cambria" w:hAnsi="Cambria" w:cs="Cambria"/>
        </w:rPr>
        <w:t xml:space="preserve"> were funded through this Fellowship program. </w:t>
      </w:r>
      <w:hyperlink r:id="rId43">
        <w:r w:rsidRPr="007498B8">
          <w:rPr>
            <w:rStyle w:val="Hyperlink"/>
            <w:rFonts w:ascii="Cambria" w:eastAsia="Cambria" w:hAnsi="Cambria" w:cs="Cambria"/>
          </w:rPr>
          <w:t>Learn more.</w:t>
        </w:r>
      </w:hyperlink>
      <w:r w:rsidRPr="007498B8">
        <w:rPr>
          <w:rFonts w:ascii="Cambria" w:eastAsia="Cambria" w:hAnsi="Cambria" w:cs="Cambria"/>
        </w:rPr>
        <w:t xml:space="preserve"> </w:t>
      </w:r>
    </w:p>
    <w:p w14:paraId="4EB8D9DB" w14:textId="2F2D035B" w:rsidR="00C843B9" w:rsidRPr="00F4526F" w:rsidRDefault="00C843B9" w:rsidP="000B63B9">
      <w:pPr>
        <w:numPr>
          <w:ilvl w:val="0"/>
          <w:numId w:val="17"/>
        </w:numPr>
        <w:pBdr>
          <w:top w:val="nil"/>
          <w:left w:val="nil"/>
          <w:bottom w:val="nil"/>
          <w:right w:val="nil"/>
          <w:between w:val="nil"/>
        </w:pBdr>
        <w:tabs>
          <w:tab w:val="left" w:pos="360"/>
        </w:tabs>
        <w:jc w:val="both"/>
        <w:rPr>
          <w:rFonts w:asciiTheme="minorHAnsi" w:hAnsiTheme="minorHAnsi"/>
          <w:b/>
          <w:bCs/>
          <w:color w:val="000000" w:themeColor="text1"/>
        </w:rPr>
      </w:pPr>
      <w:r w:rsidRPr="007498B8">
        <w:rPr>
          <w:rFonts w:asciiTheme="minorHAnsi" w:eastAsia="Cambria" w:hAnsiTheme="minorHAnsi" w:cs="Cambria"/>
          <w:b/>
          <w:bCs/>
          <w:color w:val="000000" w:themeColor="text1"/>
        </w:rPr>
        <w:t>202</w:t>
      </w:r>
      <w:r w:rsidR="725D5ABB" w:rsidRPr="007498B8">
        <w:rPr>
          <w:rFonts w:asciiTheme="minorHAnsi" w:eastAsia="Cambria" w:hAnsiTheme="minorHAnsi" w:cs="Cambria"/>
          <w:b/>
          <w:bCs/>
          <w:color w:val="000000" w:themeColor="text1"/>
        </w:rPr>
        <w:t>1</w:t>
      </w:r>
      <w:r w:rsidRPr="007498B8">
        <w:rPr>
          <w:rFonts w:asciiTheme="minorHAnsi" w:hAnsiTheme="minorHAnsi"/>
          <w:b/>
          <w:bCs/>
          <w:color w:val="000000" w:themeColor="text1"/>
        </w:rPr>
        <w:t xml:space="preserve">: </w:t>
      </w:r>
      <w:r w:rsidR="134605DF" w:rsidRPr="007498B8">
        <w:rPr>
          <w:rFonts w:asciiTheme="minorHAnsi" w:hAnsiTheme="minorHAnsi"/>
          <w:color w:val="000000" w:themeColor="text1"/>
        </w:rPr>
        <w:t>In January 2021, f</w:t>
      </w:r>
      <w:r w:rsidRPr="007498B8">
        <w:rPr>
          <w:rFonts w:asciiTheme="minorHAnsi" w:hAnsiTheme="minorHAnsi"/>
          <w:color w:val="000000" w:themeColor="text1"/>
        </w:rPr>
        <w:t xml:space="preserve">ellow </w:t>
      </w:r>
      <w:r w:rsidR="1D7385CC" w:rsidRPr="007498B8">
        <w:rPr>
          <w:rFonts w:asciiTheme="minorHAnsi" w:hAnsiTheme="minorHAnsi"/>
          <w:color w:val="000000" w:themeColor="text1"/>
        </w:rPr>
        <w:t xml:space="preserve">Stacy </w:t>
      </w:r>
      <w:proofErr w:type="spellStart"/>
      <w:r w:rsidR="1D7385CC" w:rsidRPr="007498B8">
        <w:rPr>
          <w:rFonts w:asciiTheme="minorHAnsi" w:hAnsiTheme="minorHAnsi"/>
          <w:color w:val="000000" w:themeColor="text1"/>
        </w:rPr>
        <w:t>Trackenberg</w:t>
      </w:r>
      <w:proofErr w:type="spellEnd"/>
      <w:r w:rsidR="1D7385CC" w:rsidRPr="007498B8">
        <w:rPr>
          <w:rFonts w:asciiTheme="minorHAnsi" w:hAnsiTheme="minorHAnsi"/>
          <w:color w:val="000000" w:themeColor="text1"/>
        </w:rPr>
        <w:t xml:space="preserve"> began studying </w:t>
      </w:r>
      <w:r w:rsidR="45A0E0FD" w:rsidRPr="007498B8">
        <w:rPr>
          <w:rFonts w:asciiTheme="minorHAnsi" w:hAnsiTheme="minorHAnsi"/>
          <w:color w:val="000000" w:themeColor="text1"/>
        </w:rPr>
        <w:t xml:space="preserve">how restored seagrass beds in coastal North Carolina are functioning as habitat for faunal communities across </w:t>
      </w:r>
      <w:r w:rsidR="0D629230" w:rsidRPr="007498B8">
        <w:rPr>
          <w:rFonts w:asciiTheme="minorHAnsi" w:hAnsiTheme="minorHAnsi"/>
          <w:color w:val="000000" w:themeColor="text1"/>
        </w:rPr>
        <w:t>varying dept</w:t>
      </w:r>
      <w:r w:rsidR="6DFB3DD5" w:rsidRPr="007498B8">
        <w:rPr>
          <w:rFonts w:asciiTheme="minorHAnsi" w:hAnsiTheme="minorHAnsi"/>
          <w:color w:val="000000" w:themeColor="text1"/>
        </w:rPr>
        <w:t>hs</w:t>
      </w:r>
      <w:r w:rsidRPr="007498B8">
        <w:rPr>
          <w:rFonts w:asciiTheme="minorHAnsi" w:hAnsiTheme="minorHAnsi"/>
          <w:color w:val="000000" w:themeColor="text1"/>
        </w:rPr>
        <w:t>.</w:t>
      </w:r>
    </w:p>
    <w:p w14:paraId="672875C7" w14:textId="77777777" w:rsidR="008F47F0" w:rsidRPr="00BC20BA" w:rsidRDefault="008F47F0" w:rsidP="008F47F0">
      <w:pPr>
        <w:pBdr>
          <w:top w:val="nil"/>
          <w:left w:val="nil"/>
          <w:bottom w:val="nil"/>
          <w:right w:val="nil"/>
          <w:between w:val="nil"/>
        </w:pBdr>
        <w:tabs>
          <w:tab w:val="left" w:pos="360"/>
        </w:tabs>
        <w:ind w:hanging="360"/>
        <w:rPr>
          <w:rFonts w:ascii="Cambria" w:eastAsia="Cambria" w:hAnsi="Cambria" w:cs="Cambria"/>
          <w:b/>
          <w:color w:val="FF0000"/>
        </w:rPr>
      </w:pPr>
    </w:p>
    <w:p w14:paraId="163B4A22" w14:textId="1CD9AB60" w:rsidR="008F47F0" w:rsidRPr="00BC20BA" w:rsidRDefault="008F47F0" w:rsidP="008F47F0">
      <w:pPr>
        <w:pBdr>
          <w:top w:val="nil"/>
          <w:left w:val="nil"/>
          <w:bottom w:val="nil"/>
          <w:right w:val="nil"/>
          <w:between w:val="nil"/>
        </w:pBdr>
        <w:tabs>
          <w:tab w:val="left" w:pos="360"/>
        </w:tabs>
        <w:rPr>
          <w:rFonts w:asciiTheme="majorHAnsi" w:eastAsia="Cambria" w:hAnsiTheme="majorHAnsi" w:cstheme="majorHAnsi"/>
          <w:b/>
          <w:sz w:val="28"/>
          <w:szCs w:val="28"/>
        </w:rPr>
      </w:pPr>
      <w:r w:rsidRPr="00BC20BA">
        <w:rPr>
          <w:rFonts w:asciiTheme="majorHAnsi" w:eastAsia="Cambria" w:hAnsiTheme="majorHAnsi" w:cstheme="majorHAnsi"/>
          <w:b/>
          <w:sz w:val="28"/>
          <w:szCs w:val="28"/>
        </w:rPr>
        <w:t>FY20</w:t>
      </w:r>
      <w:r>
        <w:rPr>
          <w:rFonts w:asciiTheme="majorHAnsi" w:eastAsia="Cambria" w:hAnsiTheme="majorHAnsi" w:cstheme="majorHAnsi"/>
          <w:b/>
          <w:sz w:val="28"/>
          <w:szCs w:val="28"/>
        </w:rPr>
        <w:t>2</w:t>
      </w:r>
      <w:r w:rsidR="00C843B9">
        <w:rPr>
          <w:rFonts w:asciiTheme="majorHAnsi" w:eastAsia="Cambria" w:hAnsiTheme="majorHAnsi" w:cstheme="majorHAnsi"/>
          <w:b/>
          <w:sz w:val="28"/>
          <w:szCs w:val="28"/>
        </w:rPr>
        <w:t>1</w:t>
      </w:r>
      <w:r w:rsidRPr="00BC20BA">
        <w:rPr>
          <w:rFonts w:asciiTheme="majorHAnsi" w:eastAsia="Cambria" w:hAnsiTheme="majorHAnsi" w:cstheme="majorHAnsi"/>
          <w:b/>
          <w:sz w:val="28"/>
          <w:szCs w:val="28"/>
        </w:rPr>
        <w:t>-202</w:t>
      </w:r>
      <w:r w:rsidR="00C843B9">
        <w:rPr>
          <w:rFonts w:asciiTheme="majorHAnsi" w:eastAsia="Cambria" w:hAnsiTheme="majorHAnsi" w:cstheme="majorHAnsi"/>
          <w:b/>
          <w:sz w:val="28"/>
          <w:szCs w:val="28"/>
        </w:rPr>
        <w:t>2</w:t>
      </w:r>
      <w:r w:rsidRPr="00BC20BA">
        <w:rPr>
          <w:rFonts w:asciiTheme="majorHAnsi" w:eastAsia="Cambria" w:hAnsiTheme="majorHAnsi" w:cstheme="majorHAnsi"/>
          <w:b/>
          <w:sz w:val="28"/>
          <w:szCs w:val="28"/>
        </w:rPr>
        <w:t xml:space="preserve"> Plans:</w:t>
      </w:r>
    </w:p>
    <w:p w14:paraId="7B97B0F9" w14:textId="77777777" w:rsidR="008F47F0" w:rsidRPr="00BC20BA" w:rsidRDefault="008F47F0" w:rsidP="008F47F0">
      <w:pPr>
        <w:pBdr>
          <w:top w:val="nil"/>
          <w:left w:val="nil"/>
          <w:bottom w:val="nil"/>
          <w:right w:val="nil"/>
          <w:between w:val="nil"/>
        </w:pBdr>
        <w:tabs>
          <w:tab w:val="left" w:pos="360"/>
        </w:tabs>
        <w:jc w:val="both"/>
        <w:rPr>
          <w:rFonts w:ascii="Cambria" w:eastAsia="Cambria" w:hAnsi="Cambria" w:cs="Cambria"/>
          <w:b/>
          <w:color w:val="000000" w:themeColor="text1"/>
        </w:rPr>
      </w:pPr>
      <w:r w:rsidRPr="00BC20BA">
        <w:rPr>
          <w:rFonts w:ascii="Cambria" w:eastAsia="Cambria" w:hAnsi="Cambria" w:cs="Cambria"/>
          <w:b/>
          <w:color w:val="000000" w:themeColor="text1"/>
        </w:rPr>
        <w:tab/>
        <w:t xml:space="preserve">Estimated Cost: </w:t>
      </w:r>
      <w:r w:rsidRPr="00BC20BA">
        <w:rPr>
          <w:rFonts w:ascii="Cambria" w:eastAsia="Cambria" w:hAnsi="Cambria" w:cs="Cambria"/>
          <w:color w:val="000000" w:themeColor="text1"/>
        </w:rPr>
        <w:t>$</w:t>
      </w:r>
      <w:r>
        <w:rPr>
          <w:rFonts w:ascii="Cambria" w:eastAsia="Cambria" w:hAnsi="Cambria" w:cs="Cambria"/>
          <w:color w:val="000000" w:themeColor="text1"/>
        </w:rPr>
        <w:t>5</w:t>
      </w:r>
      <w:r w:rsidRPr="00BC20BA">
        <w:rPr>
          <w:rFonts w:ascii="Cambria" w:eastAsia="Cambria" w:hAnsi="Cambria" w:cs="Cambria"/>
          <w:color w:val="000000" w:themeColor="text1"/>
        </w:rPr>
        <w:t>,000</w:t>
      </w:r>
    </w:p>
    <w:p w14:paraId="586A44FD" w14:textId="1A0803EA" w:rsidR="00A80806" w:rsidRDefault="008F47F0" w:rsidP="007498B8">
      <w:pPr>
        <w:pBdr>
          <w:top w:val="nil"/>
          <w:left w:val="nil"/>
          <w:bottom w:val="nil"/>
          <w:right w:val="nil"/>
          <w:between w:val="nil"/>
        </w:pBdr>
        <w:tabs>
          <w:tab w:val="left" w:pos="360"/>
        </w:tabs>
        <w:jc w:val="both"/>
        <w:rPr>
          <w:rFonts w:ascii="Cambria" w:eastAsia="Cambria" w:hAnsi="Cambria" w:cs="Cambria"/>
          <w:b/>
          <w:bCs/>
          <w:color w:val="000000" w:themeColor="text1"/>
        </w:rPr>
        <w:sectPr w:rsidR="00A80806" w:rsidSect="00AB3855">
          <w:headerReference w:type="default" r:id="rId44"/>
          <w:type w:val="continuous"/>
          <w:pgSz w:w="12240" w:h="15840"/>
          <w:pgMar w:top="1440" w:right="1080" w:bottom="1440" w:left="1080" w:header="720" w:footer="720" w:gutter="0"/>
          <w:cols w:space="720"/>
        </w:sectPr>
      </w:pPr>
      <w:r w:rsidRPr="00BC20BA">
        <w:rPr>
          <w:rFonts w:ascii="Cambria" w:eastAsia="Cambria" w:hAnsi="Cambria" w:cs="Cambria"/>
          <w:b/>
          <w:color w:val="000000" w:themeColor="text1"/>
        </w:rPr>
        <w:lastRenderedPageBreak/>
        <w:tab/>
      </w:r>
      <w:r w:rsidRPr="007498B8">
        <w:rPr>
          <w:rFonts w:ascii="Cambria" w:eastAsia="Cambria" w:hAnsi="Cambria" w:cs="Cambria"/>
          <w:b/>
          <w:bCs/>
          <w:color w:val="000000" w:themeColor="text1"/>
        </w:rPr>
        <w:t>Mileston</w:t>
      </w:r>
      <w:r w:rsidR="71A46E3E" w:rsidRPr="007498B8">
        <w:rPr>
          <w:rFonts w:ascii="Cambria" w:eastAsia="Cambria" w:hAnsi="Cambria" w:cs="Cambria"/>
          <w:b/>
          <w:bCs/>
          <w:color w:val="000000" w:themeColor="text1"/>
        </w:rPr>
        <w:t>es:</w:t>
      </w:r>
    </w:p>
    <w:p w14:paraId="3412AA8B" w14:textId="76132B1F" w:rsidR="00A80806" w:rsidRDefault="00A80806" w:rsidP="008F47F0">
      <w:pPr>
        <w:pBdr>
          <w:top w:val="nil"/>
          <w:left w:val="nil"/>
          <w:bottom w:val="nil"/>
          <w:right w:val="nil"/>
          <w:between w:val="nil"/>
        </w:pBdr>
        <w:tabs>
          <w:tab w:val="left" w:pos="360"/>
        </w:tabs>
        <w:jc w:val="both"/>
        <w:rPr>
          <w:rFonts w:ascii="Cambria" w:eastAsia="Cambria" w:hAnsi="Cambria" w:cs="Cambria"/>
          <w:b/>
          <w:color w:val="000000" w:themeColor="text1"/>
        </w:rPr>
        <w:sectPr w:rsidR="00A80806" w:rsidSect="00AB3855">
          <w:headerReference w:type="first" r:id="rId45"/>
          <w:type w:val="continuous"/>
          <w:pgSz w:w="12240" w:h="15840"/>
          <w:pgMar w:top="1440" w:right="1080" w:bottom="1440" w:left="1080" w:header="720" w:footer="720" w:gutter="0"/>
          <w:cols w:space="720"/>
        </w:sectPr>
      </w:pPr>
    </w:p>
    <w:p w14:paraId="47FAEBBC" w14:textId="6A441A64" w:rsidR="008F47F0" w:rsidRPr="00BC20BA" w:rsidRDefault="008F47F0" w:rsidP="000B63B9">
      <w:pPr>
        <w:pStyle w:val="ListParagraph"/>
        <w:numPr>
          <w:ilvl w:val="0"/>
          <w:numId w:val="8"/>
        </w:numPr>
        <w:pBdr>
          <w:top w:val="nil"/>
          <w:left w:val="nil"/>
          <w:bottom w:val="nil"/>
          <w:right w:val="nil"/>
          <w:between w:val="nil"/>
        </w:pBdr>
        <w:tabs>
          <w:tab w:val="left" w:pos="360"/>
        </w:tabs>
        <w:ind w:left="1080"/>
        <w:jc w:val="both"/>
        <w:rPr>
          <w:rFonts w:ascii="Cambria" w:eastAsia="Cambria" w:hAnsi="Cambria" w:cs="Cambria"/>
          <w:color w:val="000000" w:themeColor="text1"/>
        </w:rPr>
      </w:pPr>
      <w:r w:rsidRPr="00BC20BA">
        <w:rPr>
          <w:rFonts w:ascii="Cambria" w:eastAsia="Cambria" w:hAnsi="Cambria" w:cs="Cambria"/>
          <w:color w:val="000000" w:themeColor="text1"/>
        </w:rPr>
        <w:t>July 20</w:t>
      </w:r>
      <w:r>
        <w:rPr>
          <w:rFonts w:ascii="Cambria" w:eastAsia="Cambria" w:hAnsi="Cambria" w:cs="Cambria"/>
          <w:color w:val="000000" w:themeColor="text1"/>
        </w:rPr>
        <w:t>2</w:t>
      </w:r>
      <w:r w:rsidR="00C843B9">
        <w:rPr>
          <w:rFonts w:ascii="Cambria" w:eastAsia="Cambria" w:hAnsi="Cambria" w:cs="Cambria"/>
          <w:color w:val="000000" w:themeColor="text1"/>
        </w:rPr>
        <w:t>1</w:t>
      </w:r>
      <w:r w:rsidRPr="00BC20BA">
        <w:rPr>
          <w:rFonts w:ascii="Cambria" w:eastAsia="Cambria" w:hAnsi="Cambria" w:cs="Cambria"/>
          <w:color w:val="000000" w:themeColor="text1"/>
        </w:rPr>
        <w:t>: 20</w:t>
      </w:r>
      <w:r>
        <w:rPr>
          <w:rFonts w:ascii="Cambria" w:eastAsia="Cambria" w:hAnsi="Cambria" w:cs="Cambria"/>
          <w:color w:val="000000" w:themeColor="text1"/>
        </w:rPr>
        <w:t>2</w:t>
      </w:r>
      <w:r w:rsidR="00C843B9">
        <w:rPr>
          <w:rFonts w:ascii="Cambria" w:eastAsia="Cambria" w:hAnsi="Cambria" w:cs="Cambria"/>
          <w:color w:val="000000" w:themeColor="text1"/>
        </w:rPr>
        <w:t>2</w:t>
      </w:r>
      <w:r w:rsidRPr="00BC20BA">
        <w:rPr>
          <w:rFonts w:ascii="Cambria" w:eastAsia="Cambria" w:hAnsi="Cambria" w:cs="Cambria"/>
          <w:color w:val="000000" w:themeColor="text1"/>
        </w:rPr>
        <w:t xml:space="preserve"> Fellowship applications due</w:t>
      </w:r>
    </w:p>
    <w:p w14:paraId="00326943" w14:textId="686445A9" w:rsidR="008F47F0" w:rsidRPr="00BC20BA" w:rsidRDefault="008F47F0" w:rsidP="000B63B9">
      <w:pPr>
        <w:pStyle w:val="ListParagraph"/>
        <w:numPr>
          <w:ilvl w:val="0"/>
          <w:numId w:val="8"/>
        </w:numPr>
        <w:pBdr>
          <w:top w:val="nil"/>
          <w:left w:val="nil"/>
          <w:bottom w:val="nil"/>
          <w:right w:val="nil"/>
          <w:between w:val="nil"/>
        </w:pBdr>
        <w:tabs>
          <w:tab w:val="left" w:pos="360"/>
        </w:tabs>
        <w:ind w:left="1080"/>
        <w:jc w:val="both"/>
        <w:rPr>
          <w:rFonts w:ascii="Cambria" w:eastAsia="Cambria" w:hAnsi="Cambria" w:cs="Cambria"/>
          <w:color w:val="000000" w:themeColor="text1"/>
        </w:rPr>
      </w:pPr>
      <w:r w:rsidRPr="007498B8">
        <w:rPr>
          <w:rFonts w:ascii="Cambria" w:eastAsia="Cambria" w:hAnsi="Cambria" w:cs="Cambria"/>
          <w:color w:val="000000" w:themeColor="text1"/>
        </w:rPr>
        <w:t>After September 202</w:t>
      </w:r>
      <w:r w:rsidR="4A2EAB76" w:rsidRPr="007498B8">
        <w:rPr>
          <w:rFonts w:ascii="Cambria" w:eastAsia="Cambria" w:hAnsi="Cambria" w:cs="Cambria"/>
          <w:color w:val="000000" w:themeColor="text1"/>
        </w:rPr>
        <w:t>1</w:t>
      </w:r>
      <w:r w:rsidRPr="007498B8">
        <w:rPr>
          <w:rFonts w:ascii="Cambria" w:eastAsia="Cambria" w:hAnsi="Cambria" w:cs="Cambria"/>
          <w:color w:val="000000" w:themeColor="text1"/>
        </w:rPr>
        <w:t>: 202</w:t>
      </w:r>
      <w:r w:rsidR="74C1F71C" w:rsidRPr="007498B8">
        <w:rPr>
          <w:rFonts w:ascii="Cambria" w:eastAsia="Cambria" w:hAnsi="Cambria" w:cs="Cambria"/>
          <w:color w:val="000000" w:themeColor="text1"/>
        </w:rPr>
        <w:t>2</w:t>
      </w:r>
      <w:r w:rsidRPr="007498B8">
        <w:rPr>
          <w:rFonts w:ascii="Cambria" w:eastAsia="Cambria" w:hAnsi="Cambria" w:cs="Cambria"/>
          <w:color w:val="000000" w:themeColor="text1"/>
        </w:rPr>
        <w:t xml:space="preserve"> Fellowship begins</w:t>
      </w:r>
    </w:p>
    <w:p w14:paraId="28FCDA47" w14:textId="7CBE0FD8" w:rsidR="008F47F0" w:rsidRPr="00BC20BA" w:rsidRDefault="008F47F0" w:rsidP="000B63B9">
      <w:pPr>
        <w:pStyle w:val="ListParagraph"/>
        <w:numPr>
          <w:ilvl w:val="0"/>
          <w:numId w:val="8"/>
        </w:numPr>
        <w:pBdr>
          <w:top w:val="nil"/>
          <w:left w:val="nil"/>
          <w:bottom w:val="nil"/>
          <w:right w:val="nil"/>
          <w:between w:val="nil"/>
        </w:pBdr>
        <w:tabs>
          <w:tab w:val="left" w:pos="360"/>
        </w:tabs>
        <w:ind w:left="1080"/>
        <w:jc w:val="both"/>
        <w:rPr>
          <w:rFonts w:ascii="Cambria" w:eastAsia="Cambria" w:hAnsi="Cambria" w:cs="Cambria"/>
          <w:color w:val="000000" w:themeColor="text1"/>
        </w:rPr>
      </w:pPr>
      <w:r w:rsidRPr="007498B8">
        <w:rPr>
          <w:rFonts w:ascii="Cambria" w:eastAsia="Cambria" w:hAnsi="Cambria" w:cs="Cambria"/>
          <w:color w:val="000000" w:themeColor="text1"/>
        </w:rPr>
        <w:t>Before December 31, 202</w:t>
      </w:r>
      <w:r w:rsidR="2877987C" w:rsidRPr="007498B8">
        <w:rPr>
          <w:rFonts w:ascii="Cambria" w:eastAsia="Cambria" w:hAnsi="Cambria" w:cs="Cambria"/>
          <w:color w:val="000000" w:themeColor="text1"/>
        </w:rPr>
        <w:t>1</w:t>
      </w:r>
      <w:r w:rsidRPr="007498B8">
        <w:rPr>
          <w:rFonts w:ascii="Cambria" w:eastAsia="Cambria" w:hAnsi="Cambria" w:cs="Cambria"/>
          <w:color w:val="000000" w:themeColor="text1"/>
        </w:rPr>
        <w:t>: 202</w:t>
      </w:r>
      <w:r w:rsidR="1350BD7D" w:rsidRPr="007498B8">
        <w:rPr>
          <w:rFonts w:ascii="Cambria" w:eastAsia="Cambria" w:hAnsi="Cambria" w:cs="Cambria"/>
          <w:color w:val="000000" w:themeColor="text1"/>
        </w:rPr>
        <w:t>1</w:t>
      </w:r>
      <w:r w:rsidRPr="007498B8">
        <w:rPr>
          <w:rFonts w:ascii="Cambria" w:eastAsia="Cambria" w:hAnsi="Cambria" w:cs="Cambria"/>
          <w:color w:val="000000" w:themeColor="text1"/>
        </w:rPr>
        <w:t xml:space="preserve"> Fellowship work completed</w:t>
      </w:r>
    </w:p>
    <w:p w14:paraId="074E8C59" w14:textId="2CBF3397" w:rsidR="008F47F0" w:rsidRDefault="008F47F0" w:rsidP="000B63B9">
      <w:pPr>
        <w:pStyle w:val="ListParagraph"/>
        <w:numPr>
          <w:ilvl w:val="0"/>
          <w:numId w:val="8"/>
        </w:numPr>
        <w:pBdr>
          <w:top w:val="nil"/>
          <w:left w:val="nil"/>
          <w:bottom w:val="nil"/>
          <w:right w:val="nil"/>
          <w:between w:val="nil"/>
        </w:pBdr>
        <w:tabs>
          <w:tab w:val="left" w:pos="360"/>
        </w:tabs>
        <w:ind w:left="1080"/>
        <w:jc w:val="both"/>
        <w:rPr>
          <w:rFonts w:ascii="Cambria" w:eastAsia="Cambria" w:hAnsi="Cambria" w:cs="Cambria"/>
          <w:color w:val="000000" w:themeColor="text1"/>
        </w:rPr>
      </w:pPr>
      <w:r w:rsidRPr="007498B8">
        <w:rPr>
          <w:rFonts w:ascii="Cambria" w:eastAsia="Cambria" w:hAnsi="Cambria" w:cs="Cambria"/>
          <w:color w:val="000000" w:themeColor="text1"/>
        </w:rPr>
        <w:t>Before December 31, 202</w:t>
      </w:r>
      <w:r w:rsidR="369FB02B" w:rsidRPr="007498B8">
        <w:rPr>
          <w:rFonts w:ascii="Cambria" w:eastAsia="Cambria" w:hAnsi="Cambria" w:cs="Cambria"/>
          <w:color w:val="000000" w:themeColor="text1"/>
        </w:rPr>
        <w:t>2</w:t>
      </w:r>
      <w:r w:rsidRPr="007498B8">
        <w:rPr>
          <w:rFonts w:ascii="Cambria" w:eastAsia="Cambria" w:hAnsi="Cambria" w:cs="Cambria"/>
          <w:color w:val="000000" w:themeColor="text1"/>
        </w:rPr>
        <w:t>: 202</w:t>
      </w:r>
      <w:r w:rsidR="39F5B627" w:rsidRPr="007498B8">
        <w:rPr>
          <w:rFonts w:ascii="Cambria" w:eastAsia="Cambria" w:hAnsi="Cambria" w:cs="Cambria"/>
          <w:color w:val="000000" w:themeColor="text1"/>
        </w:rPr>
        <w:t>2</w:t>
      </w:r>
      <w:r w:rsidRPr="007498B8">
        <w:rPr>
          <w:rFonts w:ascii="Cambria" w:eastAsia="Cambria" w:hAnsi="Cambria" w:cs="Cambria"/>
          <w:color w:val="000000" w:themeColor="text1"/>
        </w:rPr>
        <w:t xml:space="preserve"> Fellowship work completed</w:t>
      </w:r>
    </w:p>
    <w:p w14:paraId="17910BE1" w14:textId="77777777" w:rsidR="007548A6" w:rsidRDefault="007548A6" w:rsidP="008F47F0">
      <w:pPr>
        <w:pBdr>
          <w:top w:val="nil"/>
          <w:left w:val="nil"/>
          <w:bottom w:val="nil"/>
          <w:right w:val="nil"/>
          <w:between w:val="nil"/>
        </w:pBdr>
        <w:tabs>
          <w:tab w:val="left" w:pos="360"/>
        </w:tabs>
        <w:rPr>
          <w:rFonts w:asciiTheme="majorHAnsi" w:eastAsia="Cambria" w:hAnsiTheme="majorHAnsi" w:cstheme="majorHAnsi"/>
          <w:b/>
          <w:bCs/>
          <w:color w:val="214293"/>
          <w:sz w:val="32"/>
          <w:szCs w:val="32"/>
        </w:rPr>
      </w:pPr>
    </w:p>
    <w:p w14:paraId="568E6594" w14:textId="41E3EBB1" w:rsidR="008F47F0" w:rsidRPr="00D4537F" w:rsidRDefault="008F47F0" w:rsidP="008F47F0">
      <w:pPr>
        <w:pBdr>
          <w:top w:val="nil"/>
          <w:left w:val="nil"/>
          <w:bottom w:val="nil"/>
          <w:right w:val="nil"/>
          <w:between w:val="nil"/>
        </w:pBdr>
        <w:tabs>
          <w:tab w:val="left" w:pos="360"/>
        </w:tabs>
        <w:rPr>
          <w:rFonts w:asciiTheme="majorHAnsi" w:eastAsia="Cambria" w:hAnsiTheme="majorHAnsi" w:cstheme="majorHAnsi"/>
          <w:b/>
          <w:bCs/>
          <w:color w:val="214293"/>
          <w:sz w:val="32"/>
          <w:szCs w:val="32"/>
        </w:rPr>
      </w:pPr>
      <w:r w:rsidRPr="00D4537F">
        <w:rPr>
          <w:rFonts w:asciiTheme="majorHAnsi" w:eastAsia="Cambria" w:hAnsiTheme="majorHAnsi" w:cstheme="majorHAnsi"/>
          <w:b/>
          <w:bCs/>
          <w:color w:val="214293"/>
          <w:sz w:val="32"/>
          <w:szCs w:val="32"/>
        </w:rPr>
        <w:t xml:space="preserve">Coastal Plain Ecological Flows Evaluation: </w:t>
      </w:r>
      <w:r w:rsidR="00ED2016">
        <w:rPr>
          <w:rFonts w:asciiTheme="majorHAnsi" w:eastAsia="Cambria" w:hAnsiTheme="majorHAnsi" w:cstheme="majorHAnsi"/>
          <w:b/>
          <w:bCs/>
          <w:color w:val="214293"/>
          <w:sz w:val="32"/>
          <w:szCs w:val="32"/>
        </w:rPr>
        <w:t>Pilot Project (</w:t>
      </w:r>
      <w:r w:rsidRPr="00D4537F">
        <w:rPr>
          <w:rFonts w:asciiTheme="majorHAnsi" w:eastAsia="Cambria" w:hAnsiTheme="majorHAnsi" w:cstheme="majorHAnsi"/>
          <w:b/>
          <w:bCs/>
          <w:color w:val="214293"/>
          <w:sz w:val="32"/>
          <w:szCs w:val="32"/>
        </w:rPr>
        <w:t>Phase II</w:t>
      </w:r>
      <w:r w:rsidR="00ED2016">
        <w:rPr>
          <w:rFonts w:asciiTheme="majorHAnsi" w:eastAsia="Cambria" w:hAnsiTheme="majorHAnsi" w:cstheme="majorHAnsi"/>
          <w:b/>
          <w:bCs/>
          <w:color w:val="214293"/>
          <w:sz w:val="32"/>
          <w:szCs w:val="32"/>
        </w:rPr>
        <w:t>)</w:t>
      </w:r>
    </w:p>
    <w:p w14:paraId="2FDBC0A0" w14:textId="77777777" w:rsidR="008F47F0" w:rsidRPr="005B6320" w:rsidRDefault="008F47F0" w:rsidP="008F47F0">
      <w:pPr>
        <w:jc w:val="both"/>
        <w:rPr>
          <w:rFonts w:asciiTheme="minorHAnsi" w:hAnsiTheme="minorHAnsi" w:cstheme="minorHAnsi"/>
        </w:rPr>
      </w:pPr>
      <w:r w:rsidRPr="00F36676">
        <w:rPr>
          <w:rFonts w:asciiTheme="minorHAnsi" w:eastAsia="Cambria" w:hAnsiTheme="minorHAnsi" w:cstheme="minorHAnsi"/>
          <w:b/>
        </w:rPr>
        <w:t xml:space="preserve">Objectives:  </w:t>
      </w:r>
      <w:r w:rsidRPr="00F36676">
        <w:rPr>
          <w:rFonts w:asciiTheme="minorHAnsi" w:eastAsia="Cambria" w:hAnsiTheme="minorHAnsi" w:cstheme="minorHAnsi"/>
        </w:rPr>
        <w:t xml:space="preserve">Complete data compilation, field studies, and analysis </w:t>
      </w:r>
      <w:r w:rsidRPr="00F47F76">
        <w:rPr>
          <w:rFonts w:asciiTheme="minorHAnsi" w:hAnsiTheme="minorHAnsi" w:cstheme="minorHAnsi"/>
        </w:rPr>
        <w:t xml:space="preserve">needed to </w:t>
      </w:r>
      <w:r w:rsidRPr="00F36676">
        <w:rPr>
          <w:rFonts w:asciiTheme="minorHAnsi" w:hAnsiTheme="minorHAnsi" w:cstheme="minorHAnsi"/>
        </w:rPr>
        <w:t xml:space="preserve">address data gaps in the </w:t>
      </w:r>
      <w:r>
        <w:rPr>
          <w:rFonts w:asciiTheme="minorHAnsi" w:hAnsiTheme="minorHAnsi" w:cstheme="minorHAnsi"/>
        </w:rPr>
        <w:t>c</w:t>
      </w:r>
      <w:r w:rsidRPr="00F36676">
        <w:rPr>
          <w:rFonts w:asciiTheme="minorHAnsi" w:hAnsiTheme="minorHAnsi" w:cstheme="minorHAnsi"/>
        </w:rPr>
        <w:t xml:space="preserve">oastal </w:t>
      </w:r>
      <w:r>
        <w:rPr>
          <w:rFonts w:asciiTheme="minorHAnsi" w:hAnsiTheme="minorHAnsi" w:cstheme="minorHAnsi"/>
        </w:rPr>
        <w:t>p</w:t>
      </w:r>
      <w:r w:rsidRPr="00F36676">
        <w:rPr>
          <w:rFonts w:asciiTheme="minorHAnsi" w:hAnsiTheme="minorHAnsi" w:cstheme="minorHAnsi"/>
        </w:rPr>
        <w:t xml:space="preserve">lain to identify surface flows needed to protect the ecological integrity of biota in coastal streams.  </w:t>
      </w:r>
    </w:p>
    <w:p w14:paraId="1C797625" w14:textId="56EA8C86" w:rsidR="008F47F0" w:rsidRDefault="008F47F0" w:rsidP="008F47F0">
      <w:pPr>
        <w:pBdr>
          <w:top w:val="nil"/>
          <w:left w:val="nil"/>
          <w:bottom w:val="nil"/>
          <w:right w:val="nil"/>
          <w:between w:val="nil"/>
        </w:pBdr>
        <w:tabs>
          <w:tab w:val="left" w:pos="360"/>
        </w:tabs>
        <w:jc w:val="both"/>
        <w:rPr>
          <w:rFonts w:asciiTheme="majorHAnsi" w:eastAsia="Cambria" w:hAnsiTheme="majorHAnsi" w:cstheme="majorHAnsi"/>
          <w:bCs/>
          <w:color w:val="000000"/>
        </w:rPr>
      </w:pPr>
      <w:r w:rsidRPr="00F47F76">
        <w:rPr>
          <w:rFonts w:asciiTheme="minorHAnsi" w:eastAsia="Cambria" w:hAnsiTheme="minorHAnsi" w:cstheme="minorHAnsi"/>
          <w:b/>
          <w:bCs/>
        </w:rPr>
        <w:t>Description:</w:t>
      </w:r>
      <w:r w:rsidRPr="00F47F76">
        <w:rPr>
          <w:rFonts w:asciiTheme="minorHAnsi" w:eastAsia="Cambria" w:hAnsiTheme="minorHAnsi" w:cstheme="minorHAnsi"/>
        </w:rPr>
        <w:t xml:space="preserve"> </w:t>
      </w:r>
      <w:r w:rsidRPr="00F47F76">
        <w:rPr>
          <w:rFonts w:asciiTheme="minorHAnsi" w:hAnsiTheme="minorHAnsi" w:cstheme="minorHAnsi"/>
          <w:shd w:val="clear" w:color="auto" w:fill="FFFFFF"/>
        </w:rPr>
        <w:t xml:space="preserve">APNEP has led an Ecological Flows Action Team since 2015 </w:t>
      </w:r>
      <w:r w:rsidRPr="00F47F76">
        <w:rPr>
          <w:rFonts w:asciiTheme="minorHAnsi" w:eastAsia="Cambria" w:hAnsiTheme="minorHAnsi" w:cstheme="minorHAnsi"/>
          <w:bCs/>
        </w:rPr>
        <w:t xml:space="preserve">at the request of partners that participated in the </w:t>
      </w:r>
      <w:r w:rsidR="00623308">
        <w:rPr>
          <w:rFonts w:asciiTheme="minorHAnsi" w:eastAsia="Cambria" w:hAnsiTheme="minorHAnsi" w:cstheme="minorHAnsi"/>
          <w:bCs/>
        </w:rPr>
        <w:t>N.C.</w:t>
      </w:r>
      <w:r w:rsidRPr="00F47F76">
        <w:rPr>
          <w:rFonts w:asciiTheme="minorHAnsi" w:eastAsia="Cambria" w:hAnsiTheme="minorHAnsi" w:cstheme="minorHAnsi"/>
          <w:bCs/>
        </w:rPr>
        <w:t xml:space="preserve"> Ecological Flows Science Advisory Board (EFSAB) </w:t>
      </w:r>
      <w:r w:rsidRPr="00F47F76">
        <w:rPr>
          <w:rFonts w:asciiTheme="minorHAnsi" w:hAnsiTheme="minorHAnsi" w:cstheme="minorHAnsi"/>
          <w:shd w:val="clear" w:color="auto" w:fill="FFFFFF"/>
        </w:rPr>
        <w:t>to address data gaps and needs identified by members of the</w:t>
      </w:r>
      <w:r w:rsidR="009D1043">
        <w:rPr>
          <w:rFonts w:asciiTheme="minorHAnsi" w:hAnsiTheme="minorHAnsi" w:cstheme="minorHAnsi"/>
          <w:shd w:val="clear" w:color="auto" w:fill="FFFFFF"/>
        </w:rPr>
        <w:t xml:space="preserve"> </w:t>
      </w:r>
      <w:r w:rsidR="00A17290">
        <w:rPr>
          <w:rFonts w:asciiTheme="minorHAnsi" w:hAnsiTheme="minorHAnsi" w:cstheme="minorHAnsi"/>
          <w:shd w:val="clear" w:color="auto" w:fill="FFFFFF"/>
        </w:rPr>
        <w:t>b</w:t>
      </w:r>
      <w:r w:rsidR="009D1043">
        <w:rPr>
          <w:rFonts w:asciiTheme="minorHAnsi" w:hAnsiTheme="minorHAnsi" w:cstheme="minorHAnsi"/>
          <w:shd w:val="clear" w:color="auto" w:fill="FFFFFF"/>
        </w:rPr>
        <w:t>oard’s</w:t>
      </w:r>
      <w:r w:rsidRPr="00F47F76">
        <w:rPr>
          <w:rFonts w:asciiTheme="minorHAnsi" w:hAnsiTheme="minorHAnsi" w:cstheme="minorHAnsi"/>
          <w:shd w:val="clear" w:color="auto" w:fill="FFFFFF"/>
        </w:rPr>
        <w:t xml:space="preserve"> Coastal Ecological Flows Working Group.  EFSAB was established in response to </w:t>
      </w:r>
      <w:r>
        <w:rPr>
          <w:rFonts w:asciiTheme="minorHAnsi" w:hAnsiTheme="minorHAnsi" w:cstheme="minorHAnsi"/>
          <w:shd w:val="clear" w:color="auto" w:fill="FFFFFF"/>
        </w:rPr>
        <w:t>2010 legislation</w:t>
      </w:r>
      <w:r w:rsidRPr="00F47F76">
        <w:rPr>
          <w:rFonts w:asciiTheme="minorHAnsi" w:hAnsiTheme="minorHAnsi" w:cstheme="minorHAnsi"/>
          <w:shd w:val="clear" w:color="auto" w:fill="FFFFFF"/>
        </w:rPr>
        <w:t xml:space="preserve"> directing the former </w:t>
      </w:r>
      <w:r w:rsidR="009D1043">
        <w:rPr>
          <w:rFonts w:asciiTheme="minorHAnsi" w:hAnsiTheme="minorHAnsi" w:cstheme="minorHAnsi"/>
          <w:shd w:val="clear" w:color="auto" w:fill="FFFFFF"/>
        </w:rPr>
        <w:t xml:space="preserve">N.C. </w:t>
      </w:r>
      <w:r w:rsidRPr="00F47F76">
        <w:rPr>
          <w:rFonts w:asciiTheme="minorHAnsi" w:hAnsiTheme="minorHAnsi" w:cstheme="minorHAnsi"/>
          <w:shd w:val="clear" w:color="auto" w:fill="FFFFFF"/>
        </w:rPr>
        <w:t xml:space="preserve">Department of Environment and Natural Resources to develop hydrologic models for each river basin in North </w:t>
      </w:r>
      <w:r w:rsidRPr="00F47F76">
        <w:rPr>
          <w:rFonts w:asciiTheme="minorHAnsi" w:hAnsiTheme="minorHAnsi" w:cstheme="minorHAnsi"/>
          <w:color w:val="000000"/>
          <w:shd w:val="clear" w:color="auto" w:fill="FFFFFF"/>
        </w:rPr>
        <w:t>Carolina and determine the flows needed to maintain ecological integrity in surface waters.  </w:t>
      </w:r>
      <w:hyperlink r:id="rId46" w:history="1">
        <w:r w:rsidRPr="002055C0">
          <w:rPr>
            <w:rStyle w:val="Hyperlink"/>
            <w:rFonts w:asciiTheme="minorHAnsi" w:eastAsia="Cambria" w:hAnsiTheme="minorHAnsi" w:cstheme="minorHAnsi"/>
            <w:bCs/>
            <w:color w:val="0070C0"/>
          </w:rPr>
          <w:t>Learn more</w:t>
        </w:r>
      </w:hyperlink>
      <w:r w:rsidRPr="002055C0">
        <w:rPr>
          <w:rFonts w:asciiTheme="minorHAnsi" w:eastAsia="Cambria" w:hAnsiTheme="minorHAnsi" w:cstheme="minorHAnsi"/>
          <w:bCs/>
          <w:color w:val="0070C0"/>
        </w:rPr>
        <w:t>.</w:t>
      </w:r>
    </w:p>
    <w:p w14:paraId="7AB62FDF" w14:textId="77777777" w:rsidR="008F47F0" w:rsidRPr="00740BB5" w:rsidRDefault="008F47F0" w:rsidP="008F47F0">
      <w:pPr>
        <w:pBdr>
          <w:top w:val="nil"/>
          <w:left w:val="nil"/>
          <w:bottom w:val="nil"/>
          <w:right w:val="nil"/>
          <w:between w:val="nil"/>
        </w:pBdr>
        <w:tabs>
          <w:tab w:val="left" w:pos="360"/>
        </w:tabs>
        <w:jc w:val="both"/>
        <w:rPr>
          <w:rFonts w:asciiTheme="majorHAnsi" w:eastAsia="Cambria" w:hAnsiTheme="majorHAnsi" w:cstheme="majorHAnsi"/>
          <w:bCs/>
          <w:color w:val="000000"/>
        </w:rPr>
      </w:pPr>
      <w:r w:rsidRPr="00740BB5">
        <w:rPr>
          <w:rFonts w:asciiTheme="majorHAnsi" w:eastAsia="Cambria" w:hAnsiTheme="majorHAnsi" w:cstheme="majorHAnsi"/>
          <w:bCs/>
          <w:color w:val="000000"/>
        </w:rPr>
        <w:t xml:space="preserve"> </w:t>
      </w:r>
    </w:p>
    <w:tbl>
      <w:tblPr>
        <w:tblW w:w="10070" w:type="dxa"/>
        <w:tblLayout w:type="fixed"/>
        <w:tblLook w:val="0400" w:firstRow="0" w:lastRow="0" w:firstColumn="0" w:lastColumn="0" w:noHBand="0" w:noVBand="1"/>
      </w:tblPr>
      <w:tblGrid>
        <w:gridCol w:w="3865"/>
        <w:gridCol w:w="6205"/>
      </w:tblGrid>
      <w:tr w:rsidR="008F47F0" w:rsidRPr="00BC20BA" w14:paraId="1E72875D" w14:textId="77777777" w:rsidTr="00267F96">
        <w:trPr>
          <w:trHeight w:val="20"/>
        </w:trPr>
        <w:tc>
          <w:tcPr>
            <w:tcW w:w="3865" w:type="dxa"/>
            <w:tcBorders>
              <w:top w:val="nil"/>
              <w:left w:val="nil"/>
              <w:bottom w:val="nil"/>
              <w:right w:val="nil"/>
            </w:tcBorders>
          </w:tcPr>
          <w:p w14:paraId="3A577453" w14:textId="77777777" w:rsidR="008F47F0" w:rsidRPr="00740BB5" w:rsidRDefault="008F47F0" w:rsidP="00267F96">
            <w:pPr>
              <w:pBdr>
                <w:top w:val="nil"/>
                <w:left w:val="nil"/>
                <w:bottom w:val="nil"/>
                <w:right w:val="nil"/>
                <w:between w:val="nil"/>
              </w:pBdr>
              <w:tabs>
                <w:tab w:val="left" w:pos="360"/>
              </w:tabs>
              <w:jc w:val="right"/>
              <w:rPr>
                <w:rFonts w:asciiTheme="majorHAnsi" w:eastAsia="Cambria" w:hAnsiTheme="majorHAnsi" w:cstheme="majorHAnsi"/>
                <w:b/>
                <w:bCs/>
                <w:color w:val="000000"/>
              </w:rPr>
            </w:pPr>
            <w:r w:rsidRPr="00F47F76">
              <w:rPr>
                <w:rFonts w:asciiTheme="minorHAnsi" w:eastAsia="Cambria" w:hAnsiTheme="minorHAnsi" w:cstheme="minorHAnsi"/>
                <w:b/>
                <w:bCs/>
                <w:color w:val="000000"/>
              </w:rPr>
              <w:t>Year(s):</w:t>
            </w:r>
          </w:p>
        </w:tc>
        <w:tc>
          <w:tcPr>
            <w:tcW w:w="6205" w:type="dxa"/>
            <w:tcBorders>
              <w:top w:val="nil"/>
              <w:left w:val="nil"/>
              <w:bottom w:val="nil"/>
              <w:right w:val="nil"/>
            </w:tcBorders>
          </w:tcPr>
          <w:p w14:paraId="481666CC" w14:textId="77777777" w:rsidR="008F47F0" w:rsidRPr="00740BB5" w:rsidRDefault="008F47F0" w:rsidP="00267F96">
            <w:pPr>
              <w:pBdr>
                <w:top w:val="nil"/>
                <w:left w:val="nil"/>
                <w:bottom w:val="nil"/>
                <w:right w:val="nil"/>
                <w:between w:val="nil"/>
              </w:pBdr>
              <w:tabs>
                <w:tab w:val="left" w:pos="360"/>
              </w:tabs>
              <w:rPr>
                <w:rFonts w:asciiTheme="majorHAnsi" w:eastAsia="Cambria" w:hAnsiTheme="majorHAnsi" w:cstheme="majorHAnsi"/>
                <w:bCs/>
                <w:color w:val="000000"/>
              </w:rPr>
            </w:pPr>
            <w:r w:rsidRPr="00F47F76">
              <w:rPr>
                <w:rFonts w:asciiTheme="minorHAnsi" w:eastAsia="Cambria" w:hAnsiTheme="minorHAnsi" w:cstheme="minorHAnsi"/>
                <w:bCs/>
                <w:color w:val="000000"/>
              </w:rPr>
              <w:t>2015 – present</w:t>
            </w:r>
          </w:p>
        </w:tc>
      </w:tr>
      <w:tr w:rsidR="008F47F0" w:rsidRPr="00740BB5" w14:paraId="135489A5" w14:textId="77777777" w:rsidTr="00267F96">
        <w:tblPrEx>
          <w:tblBorders>
            <w:top w:val="nil"/>
            <w:left w:val="nil"/>
            <w:bottom w:val="nil"/>
            <w:right w:val="nil"/>
            <w:insideH w:val="nil"/>
            <w:insideV w:val="nil"/>
          </w:tblBorders>
        </w:tblPrEx>
        <w:trPr>
          <w:trHeight w:val="20"/>
        </w:trPr>
        <w:tc>
          <w:tcPr>
            <w:tcW w:w="3865" w:type="dxa"/>
          </w:tcPr>
          <w:p w14:paraId="2ABFB9CD" w14:textId="77777777" w:rsidR="008F47F0" w:rsidRPr="00740BB5" w:rsidRDefault="008F47F0" w:rsidP="00267F96">
            <w:pPr>
              <w:pBdr>
                <w:top w:val="nil"/>
                <w:left w:val="nil"/>
                <w:bottom w:val="nil"/>
                <w:right w:val="nil"/>
                <w:between w:val="nil"/>
              </w:pBdr>
              <w:tabs>
                <w:tab w:val="left" w:pos="360"/>
              </w:tabs>
              <w:jc w:val="right"/>
              <w:rPr>
                <w:rFonts w:asciiTheme="majorHAnsi" w:eastAsia="Cambria" w:hAnsiTheme="majorHAnsi" w:cstheme="majorHAnsi"/>
                <w:b/>
                <w:bCs/>
                <w:color w:val="000000"/>
              </w:rPr>
            </w:pPr>
            <w:r w:rsidRPr="00F47F76">
              <w:rPr>
                <w:rFonts w:asciiTheme="minorHAnsi" w:eastAsia="Cambria" w:hAnsiTheme="minorHAnsi" w:cstheme="minorHAnsi"/>
                <w:b/>
                <w:bCs/>
                <w:color w:val="000000"/>
              </w:rPr>
              <w:t>Partners:</w:t>
            </w:r>
          </w:p>
        </w:tc>
        <w:tc>
          <w:tcPr>
            <w:tcW w:w="6205" w:type="dxa"/>
          </w:tcPr>
          <w:p w14:paraId="1847BE19" w14:textId="41F2BE2C" w:rsidR="008F47F0" w:rsidRPr="00740BB5" w:rsidRDefault="008F47F0" w:rsidP="00267F96">
            <w:pPr>
              <w:pBdr>
                <w:top w:val="nil"/>
                <w:left w:val="nil"/>
                <w:bottom w:val="nil"/>
                <w:right w:val="nil"/>
                <w:between w:val="nil"/>
              </w:pBdr>
              <w:tabs>
                <w:tab w:val="left" w:pos="360"/>
              </w:tabs>
              <w:rPr>
                <w:rFonts w:asciiTheme="majorHAnsi" w:eastAsia="Cambria" w:hAnsiTheme="majorHAnsi" w:cstheme="majorHAnsi"/>
                <w:bCs/>
                <w:color w:val="000000"/>
              </w:rPr>
            </w:pPr>
            <w:r w:rsidRPr="00F47F76">
              <w:rPr>
                <w:rFonts w:asciiTheme="minorHAnsi" w:eastAsia="Cambria" w:hAnsiTheme="minorHAnsi" w:cstheme="minorHAnsi"/>
              </w:rPr>
              <w:t xml:space="preserve">East Carolina University, APNEP Ecological Flows Team members (multiple partners), </w:t>
            </w:r>
            <w:r w:rsidR="00623308">
              <w:rPr>
                <w:rFonts w:asciiTheme="minorHAnsi" w:eastAsia="Cambria" w:hAnsiTheme="minorHAnsi" w:cstheme="minorHAnsi"/>
              </w:rPr>
              <w:t>N.C.</w:t>
            </w:r>
            <w:r w:rsidRPr="00F47F76">
              <w:rPr>
                <w:rFonts w:asciiTheme="minorHAnsi" w:eastAsia="Cambria" w:hAnsiTheme="minorHAnsi" w:cstheme="minorHAnsi"/>
              </w:rPr>
              <w:t xml:space="preserve"> Land of Water (</w:t>
            </w:r>
            <w:r w:rsidR="00623308">
              <w:rPr>
                <w:rFonts w:asciiTheme="minorHAnsi" w:eastAsia="Cambria" w:hAnsiTheme="minorHAnsi" w:cstheme="minorHAnsi"/>
              </w:rPr>
              <w:t>N.C.</w:t>
            </w:r>
            <w:r w:rsidRPr="00F47F76">
              <w:rPr>
                <w:rFonts w:asciiTheme="minorHAnsi" w:eastAsia="Cambria" w:hAnsiTheme="minorHAnsi" w:cstheme="minorHAnsi"/>
              </w:rPr>
              <w:t xml:space="preserve">LOW) </w:t>
            </w:r>
          </w:p>
        </w:tc>
      </w:tr>
      <w:tr w:rsidR="008F47F0" w:rsidRPr="00740BB5" w14:paraId="36D7BCA0" w14:textId="77777777" w:rsidTr="00267F96">
        <w:tblPrEx>
          <w:tblBorders>
            <w:top w:val="nil"/>
            <w:left w:val="nil"/>
            <w:bottom w:val="nil"/>
            <w:right w:val="nil"/>
            <w:insideH w:val="nil"/>
            <w:insideV w:val="nil"/>
          </w:tblBorders>
        </w:tblPrEx>
        <w:trPr>
          <w:trHeight w:val="20"/>
        </w:trPr>
        <w:tc>
          <w:tcPr>
            <w:tcW w:w="3865" w:type="dxa"/>
          </w:tcPr>
          <w:p w14:paraId="2D313A23" w14:textId="77777777" w:rsidR="008F47F0" w:rsidRPr="00740BB5" w:rsidRDefault="008F47F0" w:rsidP="00267F96">
            <w:pPr>
              <w:pBdr>
                <w:top w:val="nil"/>
                <w:left w:val="nil"/>
                <w:bottom w:val="nil"/>
                <w:right w:val="nil"/>
                <w:between w:val="nil"/>
              </w:pBdr>
              <w:tabs>
                <w:tab w:val="left" w:pos="360"/>
              </w:tabs>
              <w:jc w:val="right"/>
              <w:rPr>
                <w:rFonts w:asciiTheme="majorHAnsi" w:eastAsia="Cambria" w:hAnsiTheme="majorHAnsi" w:cstheme="majorHAnsi"/>
                <w:b/>
                <w:bCs/>
                <w:color w:val="000000"/>
              </w:rPr>
            </w:pPr>
            <w:r w:rsidRPr="00F47F76">
              <w:rPr>
                <w:rFonts w:asciiTheme="minorHAnsi" w:eastAsia="Cambria" w:hAnsiTheme="minorHAnsi" w:cstheme="minorHAnsi"/>
                <w:b/>
                <w:bCs/>
                <w:color w:val="000000"/>
              </w:rPr>
              <w:t>Outputs/Deliverables:</w:t>
            </w:r>
          </w:p>
        </w:tc>
        <w:tc>
          <w:tcPr>
            <w:tcW w:w="6205" w:type="dxa"/>
          </w:tcPr>
          <w:p w14:paraId="54901739" w14:textId="77777777" w:rsidR="008F47F0" w:rsidRPr="00740BB5" w:rsidRDefault="008F47F0" w:rsidP="00267F96">
            <w:pPr>
              <w:pBdr>
                <w:top w:val="nil"/>
                <w:left w:val="nil"/>
                <w:bottom w:val="nil"/>
                <w:right w:val="nil"/>
                <w:between w:val="nil"/>
              </w:pBdr>
              <w:tabs>
                <w:tab w:val="left" w:pos="360"/>
              </w:tabs>
              <w:rPr>
                <w:rFonts w:asciiTheme="majorHAnsi" w:eastAsia="Cambria" w:hAnsiTheme="majorHAnsi" w:cstheme="majorHAnsi"/>
                <w:bCs/>
                <w:color w:val="000000"/>
              </w:rPr>
            </w:pPr>
            <w:r w:rsidRPr="00F47F76">
              <w:rPr>
                <w:rFonts w:asciiTheme="minorHAnsi" w:eastAsia="Cambria" w:hAnsiTheme="minorHAnsi" w:cstheme="minorHAnsi"/>
              </w:rPr>
              <w:t>Phase II Pilot Study &amp; Summary Report</w:t>
            </w:r>
            <w:r>
              <w:rPr>
                <w:rFonts w:asciiTheme="minorHAnsi" w:eastAsia="Cambria" w:hAnsiTheme="minorHAnsi" w:cstheme="minorHAnsi"/>
              </w:rPr>
              <w:t>.</w:t>
            </w:r>
          </w:p>
        </w:tc>
      </w:tr>
      <w:tr w:rsidR="008F47F0" w:rsidRPr="00740BB5" w14:paraId="65CD216D" w14:textId="77777777" w:rsidTr="00267F96">
        <w:tblPrEx>
          <w:tblBorders>
            <w:top w:val="nil"/>
            <w:left w:val="nil"/>
            <w:bottom w:val="nil"/>
            <w:right w:val="nil"/>
            <w:insideH w:val="nil"/>
            <w:insideV w:val="nil"/>
          </w:tblBorders>
        </w:tblPrEx>
        <w:trPr>
          <w:trHeight w:val="20"/>
        </w:trPr>
        <w:tc>
          <w:tcPr>
            <w:tcW w:w="3865" w:type="dxa"/>
          </w:tcPr>
          <w:p w14:paraId="0D6C1494" w14:textId="77777777" w:rsidR="008F47F0" w:rsidRPr="00740BB5" w:rsidRDefault="008F47F0" w:rsidP="00267F96">
            <w:pPr>
              <w:pBdr>
                <w:top w:val="nil"/>
                <w:left w:val="nil"/>
                <w:bottom w:val="nil"/>
                <w:right w:val="nil"/>
                <w:between w:val="nil"/>
              </w:pBdr>
              <w:tabs>
                <w:tab w:val="left" w:pos="360"/>
              </w:tabs>
              <w:jc w:val="right"/>
              <w:rPr>
                <w:rFonts w:asciiTheme="majorHAnsi" w:eastAsia="Cambria" w:hAnsiTheme="majorHAnsi" w:cstheme="majorHAnsi"/>
                <w:b/>
                <w:bCs/>
                <w:color w:val="000000"/>
              </w:rPr>
            </w:pPr>
            <w:r w:rsidRPr="00F47F76">
              <w:rPr>
                <w:rFonts w:asciiTheme="minorHAnsi" w:eastAsia="Cambria" w:hAnsiTheme="minorHAnsi" w:cstheme="minorHAnsi"/>
                <w:b/>
                <w:bCs/>
                <w:color w:val="000000"/>
              </w:rPr>
              <w:t>Outcomes:</w:t>
            </w:r>
          </w:p>
        </w:tc>
        <w:tc>
          <w:tcPr>
            <w:tcW w:w="6205" w:type="dxa"/>
          </w:tcPr>
          <w:p w14:paraId="065E2C10" w14:textId="6E8D7135" w:rsidR="008F47F0" w:rsidRPr="00740BB5" w:rsidRDefault="008F47F0" w:rsidP="00267F96">
            <w:pPr>
              <w:pBdr>
                <w:top w:val="nil"/>
                <w:left w:val="nil"/>
                <w:bottom w:val="nil"/>
                <w:right w:val="nil"/>
                <w:between w:val="nil"/>
              </w:pBdr>
              <w:tabs>
                <w:tab w:val="left" w:pos="360"/>
              </w:tabs>
              <w:rPr>
                <w:rFonts w:asciiTheme="majorHAnsi" w:eastAsia="Cambria" w:hAnsiTheme="majorHAnsi" w:cstheme="majorHAnsi"/>
                <w:bCs/>
                <w:color w:val="000000"/>
              </w:rPr>
            </w:pPr>
            <w:r w:rsidRPr="00F47F76">
              <w:rPr>
                <w:rFonts w:asciiTheme="minorHAnsi" w:eastAsia="Cambria" w:hAnsiTheme="minorHAnsi" w:cstheme="minorHAnsi"/>
              </w:rPr>
              <w:t xml:space="preserve">Refinement of data needed to develop recommendations </w:t>
            </w:r>
            <w:r>
              <w:rPr>
                <w:rFonts w:asciiTheme="minorHAnsi" w:eastAsia="Cambria" w:hAnsiTheme="minorHAnsi" w:cstheme="minorHAnsi"/>
              </w:rPr>
              <w:t>for</w:t>
            </w:r>
            <w:r w:rsidRPr="00F47F76">
              <w:rPr>
                <w:rFonts w:asciiTheme="minorHAnsi" w:eastAsia="Cambria" w:hAnsiTheme="minorHAnsi" w:cstheme="minorHAnsi"/>
              </w:rPr>
              <w:t xml:space="preserve"> the </w:t>
            </w:r>
            <w:r w:rsidR="00623308">
              <w:rPr>
                <w:rFonts w:asciiTheme="minorHAnsi" w:eastAsia="Cambria" w:hAnsiTheme="minorHAnsi" w:cstheme="minorHAnsi"/>
              </w:rPr>
              <w:t>N.C.</w:t>
            </w:r>
            <w:r w:rsidRPr="00F47F76">
              <w:rPr>
                <w:rFonts w:asciiTheme="minorHAnsi" w:eastAsia="Cambria" w:hAnsiTheme="minorHAnsi" w:cstheme="minorHAnsi"/>
              </w:rPr>
              <w:t xml:space="preserve"> Division of Water Resources for ecological flows in the </w:t>
            </w:r>
            <w:r w:rsidR="00623308">
              <w:rPr>
                <w:rFonts w:asciiTheme="minorHAnsi" w:eastAsia="Cambria" w:hAnsiTheme="minorHAnsi" w:cstheme="minorHAnsi"/>
              </w:rPr>
              <w:t>N.C.</w:t>
            </w:r>
            <w:r w:rsidRPr="00F47F76">
              <w:rPr>
                <w:rFonts w:asciiTheme="minorHAnsi" w:eastAsia="Cambria" w:hAnsiTheme="minorHAnsi" w:cstheme="minorHAnsi"/>
              </w:rPr>
              <w:t xml:space="preserve"> coastal plain.  Development of an evaluation proces</w:t>
            </w:r>
            <w:r>
              <w:rPr>
                <w:rFonts w:asciiTheme="minorHAnsi" w:eastAsia="Cambria" w:hAnsiTheme="minorHAnsi" w:cstheme="minorHAnsi"/>
              </w:rPr>
              <w:t>s,</w:t>
            </w:r>
            <w:r w:rsidRPr="00F47F76">
              <w:rPr>
                <w:rFonts w:asciiTheme="minorHAnsi" w:eastAsia="Cambria" w:hAnsiTheme="minorHAnsi" w:cstheme="minorHAnsi"/>
              </w:rPr>
              <w:t xml:space="preserve"> decision tree</w:t>
            </w:r>
            <w:r>
              <w:rPr>
                <w:rFonts w:asciiTheme="minorHAnsi" w:eastAsia="Cambria" w:hAnsiTheme="minorHAnsi" w:cstheme="minorHAnsi"/>
              </w:rPr>
              <w:t xml:space="preserve">, or </w:t>
            </w:r>
            <w:r w:rsidRPr="00F47F76">
              <w:rPr>
                <w:rFonts w:asciiTheme="minorHAnsi" w:eastAsia="Cambria" w:hAnsiTheme="minorHAnsi" w:cstheme="minorHAnsi"/>
              </w:rPr>
              <w:t xml:space="preserve">matrix that can be replicated in other waterbodies.  </w:t>
            </w:r>
          </w:p>
        </w:tc>
      </w:tr>
      <w:tr w:rsidR="008F47F0" w:rsidRPr="00740BB5" w14:paraId="261936E5" w14:textId="77777777" w:rsidTr="00267F96">
        <w:tblPrEx>
          <w:tblBorders>
            <w:top w:val="nil"/>
            <w:left w:val="nil"/>
            <w:bottom w:val="nil"/>
            <w:right w:val="nil"/>
            <w:insideH w:val="nil"/>
            <w:insideV w:val="nil"/>
          </w:tblBorders>
        </w:tblPrEx>
        <w:trPr>
          <w:trHeight w:val="20"/>
        </w:trPr>
        <w:tc>
          <w:tcPr>
            <w:tcW w:w="3865" w:type="dxa"/>
          </w:tcPr>
          <w:p w14:paraId="0988349C" w14:textId="3DD8C4B6" w:rsidR="008F47F0" w:rsidRPr="005B6320" w:rsidRDefault="008F47F0" w:rsidP="00267F96">
            <w:pPr>
              <w:pBdr>
                <w:top w:val="nil"/>
                <w:left w:val="nil"/>
                <w:bottom w:val="nil"/>
                <w:right w:val="nil"/>
                <w:between w:val="nil"/>
              </w:pBdr>
              <w:tabs>
                <w:tab w:val="left" w:pos="360"/>
              </w:tabs>
              <w:jc w:val="right"/>
              <w:rPr>
                <w:rFonts w:asciiTheme="majorHAnsi" w:eastAsia="Cambria" w:hAnsiTheme="majorHAnsi" w:cstheme="majorHAnsi"/>
                <w:b/>
                <w:bCs/>
                <w:color w:val="000000" w:themeColor="text1"/>
                <w:highlight w:val="yellow"/>
              </w:rPr>
            </w:pPr>
            <w:r w:rsidRPr="005B6320">
              <w:rPr>
                <w:rFonts w:asciiTheme="minorHAnsi" w:eastAsia="Cambria" w:hAnsiTheme="minorHAnsi" w:cstheme="minorHAnsi"/>
                <w:b/>
                <w:bCs/>
                <w:color w:val="000000" w:themeColor="text1"/>
              </w:rPr>
              <w:t>Cost:</w:t>
            </w:r>
          </w:p>
        </w:tc>
        <w:tc>
          <w:tcPr>
            <w:tcW w:w="6205" w:type="dxa"/>
          </w:tcPr>
          <w:p w14:paraId="4956E843" w14:textId="5D9E7EBF" w:rsidR="008F47F0" w:rsidRPr="005B6320" w:rsidRDefault="008F47F0" w:rsidP="00267F96">
            <w:pPr>
              <w:pBdr>
                <w:top w:val="nil"/>
                <w:left w:val="nil"/>
                <w:bottom w:val="nil"/>
                <w:right w:val="nil"/>
                <w:between w:val="nil"/>
              </w:pBdr>
              <w:tabs>
                <w:tab w:val="left" w:pos="360"/>
              </w:tabs>
              <w:rPr>
                <w:rFonts w:asciiTheme="majorHAnsi" w:eastAsia="Cambria" w:hAnsiTheme="majorHAnsi" w:cstheme="majorHAnsi"/>
                <w:bCs/>
                <w:color w:val="000000" w:themeColor="text1"/>
                <w:highlight w:val="yellow"/>
              </w:rPr>
            </w:pPr>
            <w:r w:rsidRPr="005B6320">
              <w:rPr>
                <w:rFonts w:asciiTheme="minorHAnsi" w:eastAsia="Cambria" w:hAnsiTheme="minorHAnsi" w:cstheme="minorHAnsi"/>
                <w:bCs/>
                <w:color w:val="000000" w:themeColor="text1"/>
              </w:rPr>
              <w:t>$</w:t>
            </w:r>
            <w:r w:rsidR="00C843B9">
              <w:rPr>
                <w:rFonts w:asciiTheme="minorHAnsi" w:eastAsia="Cambria" w:hAnsiTheme="minorHAnsi" w:cstheme="minorHAnsi"/>
                <w:bCs/>
                <w:color w:val="000000" w:themeColor="text1"/>
              </w:rPr>
              <w:t xml:space="preserve"> 50,000</w:t>
            </w:r>
            <w:r w:rsidRPr="005B6320">
              <w:rPr>
                <w:rFonts w:asciiTheme="minorHAnsi" w:eastAsia="Cambria" w:hAnsiTheme="minorHAnsi" w:cstheme="minorHAnsi"/>
                <w:bCs/>
                <w:color w:val="000000" w:themeColor="text1"/>
              </w:rPr>
              <w:t xml:space="preserve"> </w:t>
            </w:r>
          </w:p>
        </w:tc>
      </w:tr>
      <w:tr w:rsidR="008F47F0" w:rsidRPr="00740BB5" w14:paraId="28B9D57F" w14:textId="77777777" w:rsidTr="00267F96">
        <w:tblPrEx>
          <w:tblBorders>
            <w:top w:val="nil"/>
            <w:left w:val="nil"/>
            <w:bottom w:val="nil"/>
            <w:right w:val="nil"/>
            <w:insideH w:val="nil"/>
            <w:insideV w:val="nil"/>
          </w:tblBorders>
        </w:tblPrEx>
        <w:trPr>
          <w:trHeight w:val="20"/>
        </w:trPr>
        <w:tc>
          <w:tcPr>
            <w:tcW w:w="3865" w:type="dxa"/>
          </w:tcPr>
          <w:p w14:paraId="305BBFE4" w14:textId="77777777" w:rsidR="008F47F0" w:rsidRPr="005B6320" w:rsidRDefault="008F47F0" w:rsidP="00267F96">
            <w:pPr>
              <w:pBdr>
                <w:top w:val="nil"/>
                <w:left w:val="nil"/>
                <w:bottom w:val="nil"/>
                <w:right w:val="nil"/>
                <w:between w:val="nil"/>
              </w:pBdr>
              <w:tabs>
                <w:tab w:val="left" w:pos="360"/>
              </w:tabs>
              <w:jc w:val="right"/>
              <w:rPr>
                <w:rFonts w:asciiTheme="majorHAnsi" w:eastAsia="Cambria" w:hAnsiTheme="majorHAnsi" w:cstheme="majorHAnsi"/>
                <w:b/>
                <w:bCs/>
                <w:color w:val="000000" w:themeColor="text1"/>
                <w:highlight w:val="yellow"/>
              </w:rPr>
            </w:pPr>
            <w:r w:rsidRPr="005B6320">
              <w:rPr>
                <w:rFonts w:asciiTheme="minorHAnsi" w:eastAsia="Cambria" w:hAnsiTheme="minorHAnsi" w:cstheme="minorHAnsi"/>
                <w:b/>
                <w:bCs/>
                <w:color w:val="000000" w:themeColor="text1"/>
              </w:rPr>
              <w:t>Estimated Leverage:</w:t>
            </w:r>
          </w:p>
        </w:tc>
        <w:tc>
          <w:tcPr>
            <w:tcW w:w="6205" w:type="dxa"/>
          </w:tcPr>
          <w:p w14:paraId="4ADD595B" w14:textId="403D17C7" w:rsidR="008F47F0" w:rsidRPr="005B6320" w:rsidRDefault="008F47F0" w:rsidP="00267F96">
            <w:pPr>
              <w:pBdr>
                <w:top w:val="nil"/>
                <w:left w:val="nil"/>
                <w:bottom w:val="nil"/>
                <w:right w:val="nil"/>
                <w:between w:val="nil"/>
              </w:pBdr>
              <w:tabs>
                <w:tab w:val="left" w:pos="360"/>
              </w:tabs>
              <w:rPr>
                <w:rFonts w:asciiTheme="majorHAnsi" w:eastAsia="Cambria" w:hAnsiTheme="majorHAnsi" w:cstheme="majorHAnsi"/>
                <w:bCs/>
                <w:color w:val="000000" w:themeColor="text1"/>
                <w:highlight w:val="yellow"/>
              </w:rPr>
            </w:pPr>
            <w:r w:rsidRPr="005B6320">
              <w:rPr>
                <w:rFonts w:asciiTheme="minorHAnsi" w:eastAsia="Cambria" w:hAnsiTheme="minorHAnsi" w:cstheme="minorHAnsi"/>
                <w:bCs/>
                <w:color w:val="000000" w:themeColor="text1"/>
              </w:rPr>
              <w:t xml:space="preserve">$ </w:t>
            </w:r>
            <w:r w:rsidR="00A67B40">
              <w:rPr>
                <w:rFonts w:asciiTheme="minorHAnsi" w:eastAsia="Cambria" w:hAnsiTheme="minorHAnsi" w:cstheme="minorHAnsi"/>
                <w:bCs/>
                <w:color w:val="000000" w:themeColor="text1"/>
              </w:rPr>
              <w:t>43,478</w:t>
            </w:r>
          </w:p>
        </w:tc>
      </w:tr>
      <w:tr w:rsidR="008F47F0" w:rsidRPr="00740BB5" w14:paraId="34AB0EE7" w14:textId="77777777" w:rsidTr="00267F96">
        <w:tblPrEx>
          <w:tblBorders>
            <w:top w:val="nil"/>
            <w:left w:val="nil"/>
            <w:bottom w:val="nil"/>
            <w:right w:val="nil"/>
            <w:insideH w:val="nil"/>
            <w:insideV w:val="nil"/>
          </w:tblBorders>
        </w:tblPrEx>
        <w:trPr>
          <w:trHeight w:val="20"/>
        </w:trPr>
        <w:tc>
          <w:tcPr>
            <w:tcW w:w="3865" w:type="dxa"/>
          </w:tcPr>
          <w:p w14:paraId="7C403004" w14:textId="77777777" w:rsidR="008F47F0" w:rsidRPr="00740BB5" w:rsidRDefault="008F47F0" w:rsidP="00267F96">
            <w:pPr>
              <w:pBdr>
                <w:top w:val="nil"/>
                <w:left w:val="nil"/>
                <w:bottom w:val="nil"/>
                <w:right w:val="nil"/>
                <w:between w:val="nil"/>
              </w:pBdr>
              <w:tabs>
                <w:tab w:val="left" w:pos="360"/>
              </w:tabs>
              <w:jc w:val="right"/>
              <w:rPr>
                <w:rFonts w:asciiTheme="majorHAnsi" w:eastAsia="Cambria" w:hAnsiTheme="majorHAnsi" w:cstheme="majorHAnsi"/>
                <w:b/>
                <w:bCs/>
                <w:color w:val="000000"/>
              </w:rPr>
            </w:pPr>
            <w:r w:rsidRPr="00F47F76">
              <w:rPr>
                <w:rFonts w:asciiTheme="minorHAnsi" w:eastAsia="Cambria" w:hAnsiTheme="minorHAnsi" w:cstheme="minorHAnsi"/>
                <w:b/>
                <w:bCs/>
                <w:color w:val="000000"/>
              </w:rPr>
              <w:t>CCMP Actions:</w:t>
            </w:r>
          </w:p>
        </w:tc>
        <w:tc>
          <w:tcPr>
            <w:tcW w:w="6205" w:type="dxa"/>
          </w:tcPr>
          <w:p w14:paraId="457F0336" w14:textId="77777777" w:rsidR="008F47F0" w:rsidRPr="00740BB5" w:rsidRDefault="008F47F0" w:rsidP="00267F96">
            <w:pPr>
              <w:pBdr>
                <w:top w:val="nil"/>
                <w:left w:val="nil"/>
                <w:bottom w:val="nil"/>
                <w:right w:val="nil"/>
                <w:between w:val="nil"/>
              </w:pBdr>
              <w:tabs>
                <w:tab w:val="left" w:pos="360"/>
              </w:tabs>
              <w:rPr>
                <w:rFonts w:asciiTheme="majorHAnsi" w:eastAsia="Cambria" w:hAnsiTheme="majorHAnsi" w:cstheme="majorHAnsi"/>
                <w:bCs/>
                <w:color w:val="000000"/>
              </w:rPr>
            </w:pPr>
            <w:r w:rsidRPr="00F47F76">
              <w:rPr>
                <w:rFonts w:asciiTheme="minorHAnsi" w:eastAsia="Cambria" w:hAnsiTheme="minorHAnsi" w:cstheme="minorHAnsi"/>
                <w:bCs/>
                <w:color w:val="000000"/>
              </w:rPr>
              <w:t>A3.3, D3.2, E2.2</w:t>
            </w:r>
          </w:p>
        </w:tc>
      </w:tr>
      <w:tr w:rsidR="008F47F0" w:rsidRPr="00740BB5" w14:paraId="0C31BF54" w14:textId="77777777" w:rsidTr="00267F96">
        <w:tblPrEx>
          <w:tblBorders>
            <w:top w:val="nil"/>
            <w:left w:val="nil"/>
            <w:bottom w:val="nil"/>
            <w:right w:val="nil"/>
            <w:insideH w:val="nil"/>
            <w:insideV w:val="nil"/>
          </w:tblBorders>
        </w:tblPrEx>
        <w:trPr>
          <w:trHeight w:val="81"/>
        </w:trPr>
        <w:tc>
          <w:tcPr>
            <w:tcW w:w="3865" w:type="dxa"/>
          </w:tcPr>
          <w:p w14:paraId="2167770E" w14:textId="77777777" w:rsidR="008F47F0" w:rsidRPr="00740BB5" w:rsidRDefault="008F47F0" w:rsidP="00267F96">
            <w:pPr>
              <w:pBdr>
                <w:top w:val="nil"/>
                <w:left w:val="nil"/>
                <w:bottom w:val="nil"/>
                <w:right w:val="nil"/>
                <w:between w:val="nil"/>
              </w:pBdr>
              <w:tabs>
                <w:tab w:val="left" w:pos="360"/>
              </w:tabs>
              <w:jc w:val="right"/>
              <w:rPr>
                <w:rFonts w:asciiTheme="majorHAnsi" w:eastAsia="Cambria" w:hAnsiTheme="majorHAnsi" w:cstheme="majorHAnsi"/>
                <w:b/>
                <w:bCs/>
                <w:color w:val="000000"/>
              </w:rPr>
            </w:pPr>
            <w:r w:rsidRPr="00F47F76">
              <w:rPr>
                <w:rFonts w:asciiTheme="minorHAnsi" w:eastAsia="Cambria" w:hAnsiTheme="minorHAnsi" w:cstheme="minorHAnsi"/>
                <w:b/>
                <w:bCs/>
                <w:color w:val="000000"/>
              </w:rPr>
              <w:t>CCMP Outcomes:</w:t>
            </w:r>
          </w:p>
        </w:tc>
        <w:tc>
          <w:tcPr>
            <w:tcW w:w="6205" w:type="dxa"/>
          </w:tcPr>
          <w:p w14:paraId="194F2456" w14:textId="77777777" w:rsidR="008F47F0" w:rsidRPr="00740BB5" w:rsidRDefault="008F47F0" w:rsidP="00267F96">
            <w:pPr>
              <w:pBdr>
                <w:top w:val="nil"/>
                <w:left w:val="nil"/>
                <w:bottom w:val="nil"/>
                <w:right w:val="nil"/>
                <w:between w:val="nil"/>
              </w:pBdr>
              <w:tabs>
                <w:tab w:val="left" w:pos="360"/>
              </w:tabs>
              <w:rPr>
                <w:rFonts w:asciiTheme="majorHAnsi" w:eastAsia="Cambria" w:hAnsiTheme="majorHAnsi" w:cstheme="majorHAnsi"/>
                <w:bCs/>
                <w:color w:val="000000"/>
              </w:rPr>
            </w:pPr>
            <w:r w:rsidRPr="00F47F76">
              <w:rPr>
                <w:rFonts w:asciiTheme="minorHAnsi" w:eastAsia="Cambria" w:hAnsiTheme="minorHAnsi" w:cstheme="minorHAnsi"/>
                <w:bCs/>
                <w:color w:val="000000"/>
              </w:rPr>
              <w:t>2a, 2b, 3a, 2b</w:t>
            </w:r>
          </w:p>
        </w:tc>
      </w:tr>
      <w:tr w:rsidR="008F47F0" w:rsidRPr="00740BB5" w14:paraId="412778F4" w14:textId="77777777" w:rsidTr="00267F96">
        <w:tblPrEx>
          <w:tblBorders>
            <w:top w:val="nil"/>
            <w:left w:val="nil"/>
            <w:bottom w:val="nil"/>
            <w:right w:val="nil"/>
            <w:insideH w:val="nil"/>
            <w:insideV w:val="nil"/>
          </w:tblBorders>
        </w:tblPrEx>
        <w:trPr>
          <w:trHeight w:val="378"/>
        </w:trPr>
        <w:tc>
          <w:tcPr>
            <w:tcW w:w="3865" w:type="dxa"/>
          </w:tcPr>
          <w:p w14:paraId="6B85A2F3" w14:textId="77777777" w:rsidR="008F47F0" w:rsidRPr="00740BB5" w:rsidRDefault="008F47F0" w:rsidP="00267F96">
            <w:pPr>
              <w:pBdr>
                <w:top w:val="nil"/>
                <w:left w:val="nil"/>
                <w:bottom w:val="nil"/>
                <w:right w:val="nil"/>
                <w:between w:val="nil"/>
              </w:pBdr>
              <w:tabs>
                <w:tab w:val="left" w:pos="360"/>
              </w:tabs>
              <w:jc w:val="right"/>
              <w:rPr>
                <w:rFonts w:asciiTheme="majorHAnsi" w:eastAsia="Cambria" w:hAnsiTheme="majorHAnsi" w:cstheme="majorHAnsi"/>
                <w:b/>
                <w:bCs/>
                <w:color w:val="000000"/>
              </w:rPr>
            </w:pPr>
            <w:r w:rsidRPr="00F47F76">
              <w:rPr>
                <w:rFonts w:asciiTheme="minorHAnsi" w:eastAsia="Cambria" w:hAnsiTheme="minorHAnsi" w:cstheme="minorHAnsi"/>
                <w:b/>
                <w:bCs/>
                <w:color w:val="000000"/>
              </w:rPr>
              <w:t>CWA Core Programs Addressed:</w:t>
            </w:r>
          </w:p>
        </w:tc>
        <w:tc>
          <w:tcPr>
            <w:tcW w:w="6205" w:type="dxa"/>
          </w:tcPr>
          <w:p w14:paraId="00C92F47" w14:textId="77777777" w:rsidR="008F47F0" w:rsidRPr="00740BB5" w:rsidRDefault="008F47F0" w:rsidP="00267F96">
            <w:pPr>
              <w:pBdr>
                <w:top w:val="nil"/>
                <w:left w:val="nil"/>
                <w:bottom w:val="nil"/>
                <w:right w:val="nil"/>
                <w:between w:val="nil"/>
              </w:pBdr>
              <w:tabs>
                <w:tab w:val="left" w:pos="360"/>
              </w:tabs>
              <w:rPr>
                <w:rFonts w:asciiTheme="majorHAnsi" w:eastAsia="Cambria" w:hAnsiTheme="majorHAnsi" w:cstheme="majorHAnsi"/>
                <w:bCs/>
                <w:color w:val="000000"/>
              </w:rPr>
            </w:pPr>
            <w:r w:rsidRPr="00F47F76">
              <w:rPr>
                <w:rFonts w:asciiTheme="minorHAnsi" w:eastAsia="Cambria" w:hAnsiTheme="minorHAnsi" w:cstheme="minorHAnsi"/>
                <w:bCs/>
                <w:color w:val="000000"/>
              </w:rPr>
              <w:t>(5) protecting wetlands, (6) protecting coastal waters through the National Estuary Program</w:t>
            </w:r>
          </w:p>
        </w:tc>
      </w:tr>
      <w:tr w:rsidR="008F47F0" w:rsidRPr="00740BB5" w14:paraId="41FC6AE7" w14:textId="77777777" w:rsidTr="00267F96">
        <w:tblPrEx>
          <w:tblBorders>
            <w:top w:val="nil"/>
            <w:left w:val="nil"/>
            <w:bottom w:val="nil"/>
            <w:right w:val="nil"/>
            <w:insideH w:val="nil"/>
            <w:insideV w:val="nil"/>
          </w:tblBorders>
        </w:tblPrEx>
        <w:trPr>
          <w:trHeight w:val="378"/>
        </w:trPr>
        <w:tc>
          <w:tcPr>
            <w:tcW w:w="3865" w:type="dxa"/>
          </w:tcPr>
          <w:p w14:paraId="22581165" w14:textId="77777777" w:rsidR="008F47F0" w:rsidRPr="00F47F76" w:rsidRDefault="008F47F0" w:rsidP="00267F96">
            <w:pPr>
              <w:pBdr>
                <w:top w:val="nil"/>
                <w:left w:val="nil"/>
                <w:bottom w:val="nil"/>
                <w:right w:val="nil"/>
                <w:between w:val="nil"/>
              </w:pBdr>
              <w:tabs>
                <w:tab w:val="left" w:pos="360"/>
              </w:tabs>
              <w:jc w:val="right"/>
              <w:rPr>
                <w:rFonts w:asciiTheme="minorHAnsi" w:eastAsia="Cambria" w:hAnsiTheme="minorHAnsi" w:cstheme="minorHAnsi"/>
                <w:b/>
                <w:color w:val="FF0000"/>
              </w:rPr>
            </w:pPr>
            <w:r w:rsidRPr="000C3FAF">
              <w:rPr>
                <w:rFonts w:asciiTheme="minorHAnsi" w:eastAsia="Cambria" w:hAnsiTheme="minorHAnsi" w:cstheme="minorHAnsi"/>
                <w:b/>
              </w:rPr>
              <w:t>EPA Element(s):</w:t>
            </w:r>
          </w:p>
        </w:tc>
        <w:tc>
          <w:tcPr>
            <w:tcW w:w="6205" w:type="dxa"/>
          </w:tcPr>
          <w:p w14:paraId="27A00C16" w14:textId="77777777" w:rsidR="008F47F0" w:rsidRPr="00F47F76" w:rsidRDefault="008F47F0" w:rsidP="00267F96">
            <w:pPr>
              <w:pBdr>
                <w:top w:val="nil"/>
                <w:left w:val="nil"/>
                <w:bottom w:val="nil"/>
                <w:right w:val="nil"/>
                <w:between w:val="nil"/>
              </w:pBdr>
              <w:tabs>
                <w:tab w:val="left" w:pos="360"/>
              </w:tabs>
              <w:rPr>
                <w:rFonts w:asciiTheme="minorHAnsi" w:eastAsia="Cambria" w:hAnsiTheme="minorHAnsi" w:cstheme="minorHAnsi"/>
                <w:bCs/>
                <w:color w:val="000000"/>
              </w:rPr>
            </w:pPr>
            <w:r w:rsidRPr="00F47F76">
              <w:rPr>
                <w:rFonts w:asciiTheme="minorHAnsi" w:eastAsia="Cambria" w:hAnsiTheme="minorHAnsi" w:cstheme="minorHAnsi"/>
              </w:rPr>
              <w:t>Habitats, Water Quality</w:t>
            </w:r>
          </w:p>
        </w:tc>
      </w:tr>
    </w:tbl>
    <w:p w14:paraId="0B9E01A1" w14:textId="77777777" w:rsidR="008F47F0" w:rsidRDefault="008F47F0" w:rsidP="008F47F0">
      <w:pPr>
        <w:jc w:val="both"/>
        <w:rPr>
          <w:rFonts w:asciiTheme="majorHAnsi" w:eastAsia="Cambria" w:hAnsiTheme="majorHAnsi" w:cstheme="majorHAnsi"/>
          <w:b/>
          <w:color w:val="000000" w:themeColor="text1"/>
        </w:rPr>
      </w:pPr>
    </w:p>
    <w:p w14:paraId="47B12B92" w14:textId="77777777" w:rsidR="008F47F0" w:rsidRPr="005B6320" w:rsidRDefault="008F47F0" w:rsidP="008F47F0">
      <w:pPr>
        <w:pBdr>
          <w:top w:val="nil"/>
          <w:left w:val="nil"/>
          <w:bottom w:val="nil"/>
          <w:right w:val="nil"/>
          <w:between w:val="nil"/>
        </w:pBdr>
        <w:tabs>
          <w:tab w:val="left" w:pos="360"/>
        </w:tabs>
        <w:rPr>
          <w:rFonts w:asciiTheme="majorHAnsi" w:eastAsia="Cambria" w:hAnsiTheme="majorHAnsi" w:cstheme="majorHAnsi"/>
          <w:b/>
          <w:sz w:val="28"/>
          <w:szCs w:val="28"/>
        </w:rPr>
      </w:pPr>
      <w:r w:rsidRPr="005B6320">
        <w:rPr>
          <w:rFonts w:asciiTheme="majorHAnsi" w:eastAsia="Cambria" w:hAnsiTheme="majorHAnsi" w:cstheme="majorHAnsi"/>
          <w:b/>
          <w:sz w:val="28"/>
          <w:szCs w:val="28"/>
        </w:rPr>
        <w:t>Progress to Date:</w:t>
      </w:r>
    </w:p>
    <w:p w14:paraId="72E14EB6" w14:textId="3F8F23A7" w:rsidR="008F47F0" w:rsidRPr="005B6320" w:rsidRDefault="008F47F0" w:rsidP="008F47F0">
      <w:pPr>
        <w:pBdr>
          <w:top w:val="nil"/>
          <w:left w:val="nil"/>
          <w:bottom w:val="nil"/>
          <w:right w:val="nil"/>
          <w:between w:val="nil"/>
        </w:pBdr>
        <w:tabs>
          <w:tab w:val="left" w:pos="360"/>
        </w:tabs>
        <w:jc w:val="both"/>
        <w:rPr>
          <w:rFonts w:asciiTheme="minorHAnsi" w:hAnsiTheme="minorHAnsi" w:cstheme="minorHAnsi"/>
          <w:b/>
        </w:rPr>
      </w:pPr>
      <w:r w:rsidRPr="00F36676">
        <w:rPr>
          <w:rFonts w:asciiTheme="minorHAnsi" w:eastAsia="Cambria" w:hAnsiTheme="minorHAnsi" w:cstheme="minorHAnsi"/>
        </w:rPr>
        <w:t>APNEP provided funds to team co-lead Dr. Mike O’Driscoll and colleagues at ECU to conduct the Phase I study,</w:t>
      </w:r>
      <w:r>
        <w:rPr>
          <w:rFonts w:asciiTheme="minorHAnsi" w:eastAsia="Cambria" w:hAnsiTheme="minorHAnsi" w:cstheme="minorHAnsi"/>
        </w:rPr>
        <w:t xml:space="preserve"> </w:t>
      </w:r>
      <w:hyperlink r:id="rId47">
        <w:r w:rsidRPr="00F47F76">
          <w:rPr>
            <w:rFonts w:asciiTheme="minorHAnsi" w:eastAsia="Cambria" w:hAnsiTheme="minorHAnsi" w:cstheme="minorHAnsi"/>
            <w:color w:val="1155CC"/>
            <w:u w:val="single"/>
          </w:rPr>
          <w:t>Existing Data for Evaluating Coastal Plain Ecological Flows in the Albemarle-Pamlico Estuary Region</w:t>
        </w:r>
      </w:hyperlink>
      <w:r w:rsidRPr="00F47F76">
        <w:rPr>
          <w:rFonts w:asciiTheme="minorHAnsi" w:eastAsia="Cambria" w:hAnsiTheme="minorHAnsi" w:cstheme="minorHAnsi"/>
          <w:color w:val="1155CC"/>
          <w:u w:val="single"/>
        </w:rPr>
        <w:t>,</w:t>
      </w:r>
      <w:r w:rsidRPr="00F36676">
        <w:rPr>
          <w:rFonts w:asciiTheme="minorHAnsi" w:eastAsia="Cambria" w:hAnsiTheme="minorHAnsi" w:cstheme="minorHAnsi"/>
        </w:rPr>
        <w:t xml:space="preserve"> completed in 2018.</w:t>
      </w:r>
      <w:r>
        <w:rPr>
          <w:rFonts w:asciiTheme="minorHAnsi" w:eastAsia="Cambria" w:hAnsiTheme="minorHAnsi" w:cstheme="minorHAnsi"/>
        </w:rPr>
        <w:t xml:space="preserve"> </w:t>
      </w:r>
      <w:r w:rsidRPr="005B6320">
        <w:rPr>
          <w:rFonts w:asciiTheme="minorHAnsi" w:eastAsia="Cambria" w:hAnsiTheme="minorHAnsi" w:cstheme="minorHAnsi"/>
          <w:bCs/>
        </w:rPr>
        <w:t xml:space="preserve">The team met regularly throughout 2019-2020, focusing on addressing the recommendations in the Phase I report and developing a proposal for a Phase II Study to conduct pilot studies in selected watersheds and develop an evaluation process to inform </w:t>
      </w:r>
      <w:r w:rsidRPr="005B6320">
        <w:rPr>
          <w:rFonts w:asciiTheme="minorHAnsi" w:eastAsia="Cambria" w:hAnsiTheme="minorHAnsi" w:cstheme="minorHAnsi"/>
          <w:bCs/>
        </w:rPr>
        <w:lastRenderedPageBreak/>
        <w:t xml:space="preserve">development of ecological flows in the coastal plain. </w:t>
      </w:r>
      <w:r w:rsidR="00A76AF3">
        <w:rPr>
          <w:rFonts w:asciiTheme="minorHAnsi" w:eastAsia="Cambria" w:hAnsiTheme="minorHAnsi" w:cstheme="minorHAnsi"/>
          <w:bCs/>
        </w:rPr>
        <w:t xml:space="preserve"> APNEP contracted with ECU to conduct work on the Phase II pilot study which will begin in spring 2021.  </w:t>
      </w:r>
      <w:r w:rsidRPr="005B6320">
        <w:rPr>
          <w:rFonts w:asciiTheme="minorHAnsi" w:eastAsia="Cambria" w:hAnsiTheme="minorHAnsi" w:cstheme="minorHAnsi"/>
          <w:bCs/>
        </w:rPr>
        <w:t xml:space="preserve">   </w:t>
      </w:r>
    </w:p>
    <w:p w14:paraId="489591AE" w14:textId="77777777" w:rsidR="008F47F0" w:rsidRPr="005B6320" w:rsidRDefault="008F47F0" w:rsidP="008F47F0">
      <w:pPr>
        <w:pBdr>
          <w:top w:val="nil"/>
          <w:left w:val="nil"/>
          <w:bottom w:val="nil"/>
          <w:right w:val="nil"/>
          <w:between w:val="nil"/>
        </w:pBdr>
        <w:tabs>
          <w:tab w:val="left" w:pos="360"/>
        </w:tabs>
        <w:ind w:left="720"/>
        <w:rPr>
          <w:rFonts w:asciiTheme="minorHAnsi" w:eastAsia="Cambria" w:hAnsiTheme="minorHAnsi" w:cstheme="minorHAnsi"/>
          <w:sz w:val="16"/>
          <w:szCs w:val="16"/>
        </w:rPr>
      </w:pPr>
    </w:p>
    <w:p w14:paraId="6CC1464C" w14:textId="214E39EB" w:rsidR="008F47F0" w:rsidRPr="005B6320" w:rsidRDefault="008F47F0" w:rsidP="008F47F0">
      <w:pPr>
        <w:pBdr>
          <w:top w:val="nil"/>
          <w:left w:val="nil"/>
          <w:bottom w:val="nil"/>
          <w:right w:val="nil"/>
          <w:between w:val="nil"/>
        </w:pBdr>
        <w:tabs>
          <w:tab w:val="left" w:pos="360"/>
        </w:tabs>
        <w:rPr>
          <w:rFonts w:asciiTheme="majorHAnsi" w:eastAsia="Cambria" w:hAnsiTheme="majorHAnsi" w:cstheme="majorHAnsi"/>
          <w:b/>
          <w:sz w:val="28"/>
          <w:szCs w:val="28"/>
        </w:rPr>
      </w:pPr>
      <w:r w:rsidRPr="005B6320">
        <w:rPr>
          <w:rFonts w:asciiTheme="majorHAnsi" w:eastAsia="Cambria" w:hAnsiTheme="majorHAnsi" w:cstheme="majorHAnsi"/>
          <w:b/>
          <w:sz w:val="28"/>
          <w:szCs w:val="28"/>
        </w:rPr>
        <w:t>FY202</w:t>
      </w:r>
      <w:r w:rsidR="00C843B9">
        <w:rPr>
          <w:rFonts w:asciiTheme="majorHAnsi" w:eastAsia="Cambria" w:hAnsiTheme="majorHAnsi" w:cstheme="majorHAnsi"/>
          <w:b/>
          <w:sz w:val="28"/>
          <w:szCs w:val="28"/>
        </w:rPr>
        <w:t>1</w:t>
      </w:r>
      <w:r w:rsidRPr="005B6320">
        <w:rPr>
          <w:rFonts w:asciiTheme="majorHAnsi" w:eastAsia="Cambria" w:hAnsiTheme="majorHAnsi" w:cstheme="majorHAnsi"/>
          <w:b/>
          <w:sz w:val="28"/>
          <w:szCs w:val="28"/>
        </w:rPr>
        <w:t>-202</w:t>
      </w:r>
      <w:r w:rsidR="00C843B9">
        <w:rPr>
          <w:rFonts w:asciiTheme="majorHAnsi" w:eastAsia="Cambria" w:hAnsiTheme="majorHAnsi" w:cstheme="majorHAnsi"/>
          <w:b/>
          <w:sz w:val="28"/>
          <w:szCs w:val="28"/>
        </w:rPr>
        <w:t>2</w:t>
      </w:r>
      <w:r w:rsidRPr="005B6320">
        <w:rPr>
          <w:rFonts w:asciiTheme="majorHAnsi" w:eastAsia="Cambria" w:hAnsiTheme="majorHAnsi" w:cstheme="majorHAnsi"/>
          <w:b/>
          <w:sz w:val="28"/>
          <w:szCs w:val="28"/>
        </w:rPr>
        <w:t xml:space="preserve"> Plans:</w:t>
      </w:r>
    </w:p>
    <w:p w14:paraId="5E4D9FB9" w14:textId="2B555916" w:rsidR="008F47F0" w:rsidRPr="00C843B9" w:rsidRDefault="00F01D52" w:rsidP="000B63B9">
      <w:pPr>
        <w:pStyle w:val="ListParagraph"/>
        <w:numPr>
          <w:ilvl w:val="0"/>
          <w:numId w:val="44"/>
        </w:numPr>
        <w:pBdr>
          <w:top w:val="nil"/>
          <w:left w:val="nil"/>
          <w:bottom w:val="nil"/>
          <w:right w:val="nil"/>
          <w:between w:val="nil"/>
        </w:pBdr>
        <w:tabs>
          <w:tab w:val="left" w:pos="360"/>
        </w:tabs>
        <w:jc w:val="both"/>
        <w:rPr>
          <w:rFonts w:asciiTheme="minorHAnsi" w:eastAsia="Cambria" w:hAnsiTheme="minorHAnsi" w:cstheme="minorHAnsi"/>
          <w:b/>
          <w:color w:val="000000" w:themeColor="text1"/>
        </w:rPr>
      </w:pPr>
      <w:r>
        <w:rPr>
          <w:rFonts w:asciiTheme="minorHAnsi" w:eastAsia="Cambria" w:hAnsiTheme="minorHAnsi" w:cstheme="minorHAnsi"/>
        </w:rPr>
        <w:t>Study contracted in April 2021</w:t>
      </w:r>
    </w:p>
    <w:p w14:paraId="49102ECD" w14:textId="2A451786" w:rsidR="007548A6" w:rsidRDefault="008F47F0" w:rsidP="008F47F0">
      <w:pPr>
        <w:pBdr>
          <w:top w:val="nil"/>
          <w:left w:val="nil"/>
          <w:bottom w:val="nil"/>
          <w:right w:val="nil"/>
          <w:between w:val="nil"/>
        </w:pBdr>
        <w:tabs>
          <w:tab w:val="left" w:pos="360"/>
        </w:tabs>
        <w:rPr>
          <w:rFonts w:asciiTheme="minorHAnsi" w:eastAsia="Cambria" w:hAnsiTheme="minorHAnsi" w:cstheme="minorHAnsi"/>
          <w:b/>
        </w:rPr>
      </w:pPr>
      <w:r>
        <w:rPr>
          <w:rFonts w:asciiTheme="minorHAnsi" w:eastAsia="Cambria" w:hAnsiTheme="minorHAnsi" w:cstheme="minorHAnsi"/>
          <w:b/>
        </w:rPr>
        <w:tab/>
      </w:r>
      <w:r>
        <w:rPr>
          <w:rFonts w:asciiTheme="minorHAnsi" w:eastAsia="Cambria" w:hAnsiTheme="minorHAnsi" w:cstheme="minorHAnsi"/>
          <w:b/>
        </w:rPr>
        <w:tab/>
      </w:r>
      <w:r w:rsidRPr="00F36676">
        <w:rPr>
          <w:rFonts w:asciiTheme="minorHAnsi" w:eastAsia="Cambria" w:hAnsiTheme="minorHAnsi" w:cstheme="minorHAnsi"/>
          <w:b/>
        </w:rPr>
        <w:t xml:space="preserve">Milestones: </w:t>
      </w:r>
    </w:p>
    <w:p w14:paraId="62F558F7" w14:textId="4564DA1C" w:rsidR="008F47F0" w:rsidRPr="007548A6" w:rsidRDefault="008F47F0" w:rsidP="007548A6">
      <w:pPr>
        <w:pStyle w:val="ListParagraph"/>
        <w:numPr>
          <w:ilvl w:val="0"/>
          <w:numId w:val="44"/>
        </w:numPr>
        <w:pBdr>
          <w:top w:val="nil"/>
          <w:left w:val="nil"/>
          <w:bottom w:val="nil"/>
          <w:right w:val="nil"/>
          <w:between w:val="nil"/>
        </w:pBdr>
        <w:tabs>
          <w:tab w:val="left" w:pos="360"/>
        </w:tabs>
        <w:rPr>
          <w:rFonts w:asciiTheme="minorHAnsi" w:eastAsia="Cambria" w:hAnsiTheme="minorHAnsi" w:cstheme="minorHAnsi"/>
          <w:b/>
        </w:rPr>
      </w:pPr>
      <w:r w:rsidRPr="007548A6">
        <w:rPr>
          <w:rFonts w:asciiTheme="minorHAnsi" w:eastAsia="Cambria" w:hAnsiTheme="minorHAnsi" w:cstheme="minorHAnsi"/>
        </w:rPr>
        <w:t>Identification of pilot study location, workshops, analysis, report.</w:t>
      </w:r>
    </w:p>
    <w:p w14:paraId="3C42B25B" w14:textId="77777777" w:rsidR="00ED2016" w:rsidRPr="00BC20BA" w:rsidRDefault="00ED2016" w:rsidP="00A22796">
      <w:pPr>
        <w:pBdr>
          <w:top w:val="nil"/>
          <w:left w:val="nil"/>
          <w:bottom w:val="nil"/>
          <w:right w:val="nil"/>
          <w:between w:val="nil"/>
        </w:pBdr>
        <w:tabs>
          <w:tab w:val="center" w:pos="4320"/>
          <w:tab w:val="right" w:pos="8640"/>
        </w:tabs>
        <w:rPr>
          <w:rFonts w:ascii="Cambria" w:eastAsia="Cambria" w:hAnsi="Cambria" w:cs="Cambria"/>
          <w:b/>
          <w:color w:val="000000"/>
        </w:rPr>
      </w:pPr>
    </w:p>
    <w:p w14:paraId="65C111FE" w14:textId="77777777" w:rsidR="00ED2016" w:rsidRPr="00BC20BA" w:rsidRDefault="00ED2016" w:rsidP="00ED2016">
      <w:pPr>
        <w:tabs>
          <w:tab w:val="left" w:pos="360"/>
        </w:tabs>
        <w:jc w:val="both"/>
        <w:rPr>
          <w:rFonts w:ascii="Cambria" w:eastAsia="Cambria" w:hAnsi="Cambria" w:cs="Cambria"/>
          <w:b/>
          <w:color w:val="000000"/>
        </w:rPr>
      </w:pPr>
    </w:p>
    <w:p w14:paraId="52BEC9BB" w14:textId="6C9E3326" w:rsidR="008E407D" w:rsidRPr="00D4537F" w:rsidRDefault="0047017D" w:rsidP="006004CB">
      <w:pPr>
        <w:pBdr>
          <w:top w:val="nil"/>
          <w:left w:val="nil"/>
          <w:bottom w:val="nil"/>
          <w:right w:val="nil"/>
          <w:between w:val="nil"/>
        </w:pBdr>
        <w:rPr>
          <w:rFonts w:asciiTheme="majorHAnsi" w:hAnsiTheme="majorHAnsi" w:cstheme="majorHAnsi"/>
          <w:b/>
          <w:bCs/>
          <w:color w:val="214293"/>
          <w:sz w:val="32"/>
          <w:szCs w:val="32"/>
        </w:rPr>
      </w:pPr>
      <w:r w:rsidRPr="00D4537F">
        <w:rPr>
          <w:rFonts w:asciiTheme="majorHAnsi" w:hAnsiTheme="majorHAnsi" w:cstheme="majorHAnsi"/>
          <w:b/>
          <w:bCs/>
          <w:color w:val="214293"/>
          <w:sz w:val="32"/>
          <w:szCs w:val="32"/>
        </w:rPr>
        <w:t>Development of scientifically defensible chlorophyll-</w:t>
      </w:r>
      <w:r w:rsidRPr="00D4537F">
        <w:rPr>
          <w:rFonts w:asciiTheme="majorHAnsi" w:hAnsiTheme="majorHAnsi" w:cstheme="majorHAnsi"/>
          <w:b/>
          <w:bCs/>
          <w:i/>
          <w:iCs/>
          <w:color w:val="214293"/>
          <w:sz w:val="32"/>
          <w:szCs w:val="32"/>
        </w:rPr>
        <w:t>a</w:t>
      </w:r>
      <w:r w:rsidRPr="00D4537F">
        <w:rPr>
          <w:rFonts w:asciiTheme="majorHAnsi" w:hAnsiTheme="majorHAnsi" w:cstheme="majorHAnsi"/>
          <w:b/>
          <w:bCs/>
          <w:color w:val="214293"/>
          <w:sz w:val="32"/>
          <w:szCs w:val="32"/>
        </w:rPr>
        <w:t xml:space="preserve"> standards for protection of </w:t>
      </w:r>
      <w:r w:rsidR="0038494A" w:rsidRPr="00D4537F">
        <w:rPr>
          <w:rFonts w:asciiTheme="majorHAnsi" w:hAnsiTheme="majorHAnsi" w:cstheme="majorHAnsi"/>
          <w:b/>
          <w:bCs/>
          <w:color w:val="214293"/>
          <w:sz w:val="32"/>
          <w:szCs w:val="32"/>
        </w:rPr>
        <w:t>SAV</w:t>
      </w:r>
      <w:r w:rsidRPr="00D4537F">
        <w:rPr>
          <w:rFonts w:asciiTheme="majorHAnsi" w:hAnsiTheme="majorHAnsi" w:cstheme="majorHAnsi"/>
          <w:b/>
          <w:bCs/>
          <w:color w:val="214293"/>
          <w:sz w:val="32"/>
          <w:szCs w:val="32"/>
        </w:rPr>
        <w:t xml:space="preserve"> in the Albemarle-Pamlico Estuarine System</w:t>
      </w:r>
    </w:p>
    <w:p w14:paraId="69A7BCBA" w14:textId="77777777" w:rsidR="002055C0" w:rsidRDefault="002055C0" w:rsidP="007498B8">
      <w:pPr>
        <w:pBdr>
          <w:top w:val="nil"/>
          <w:left w:val="nil"/>
          <w:bottom w:val="nil"/>
          <w:right w:val="nil"/>
          <w:between w:val="nil"/>
        </w:pBdr>
        <w:jc w:val="both"/>
        <w:rPr>
          <w:rFonts w:asciiTheme="minorHAnsi" w:hAnsiTheme="minorHAnsi"/>
        </w:rPr>
      </w:pPr>
      <w:r w:rsidRPr="007498B8">
        <w:rPr>
          <w:rFonts w:ascii="Cambria" w:eastAsia="Cambria" w:hAnsi="Cambria" w:cs="Cambria"/>
          <w:b/>
          <w:bCs/>
        </w:rPr>
        <w:t xml:space="preserve">Objectives: </w:t>
      </w:r>
    </w:p>
    <w:p w14:paraId="63001392" w14:textId="77777777" w:rsidR="002055C0" w:rsidRPr="00DC5781" w:rsidRDefault="002055C0" w:rsidP="00F01D52">
      <w:pPr>
        <w:pStyle w:val="ListParagraph"/>
        <w:numPr>
          <w:ilvl w:val="0"/>
          <w:numId w:val="39"/>
        </w:numPr>
        <w:pBdr>
          <w:top w:val="nil"/>
          <w:left w:val="nil"/>
          <w:bottom w:val="nil"/>
          <w:right w:val="nil"/>
          <w:between w:val="nil"/>
        </w:pBdr>
        <w:ind w:left="540"/>
        <w:jc w:val="both"/>
        <w:rPr>
          <w:rFonts w:ascii="Cambria" w:eastAsia="Cambria" w:hAnsi="Cambria" w:cs="Cambria"/>
          <w:b/>
        </w:rPr>
      </w:pPr>
      <w:r w:rsidRPr="00DC5781">
        <w:rPr>
          <w:rFonts w:asciiTheme="minorHAnsi" w:hAnsiTheme="minorHAnsi"/>
        </w:rPr>
        <w:t>Calibrate an empirical model relating Secchi disk depth to attenuation of photosynthetically active radiation (PAR</w:t>
      </w:r>
      <w:proofErr w:type="gramStart"/>
      <w:r w:rsidRPr="00DC5781">
        <w:rPr>
          <w:rFonts w:asciiTheme="minorHAnsi" w:hAnsiTheme="minorHAnsi"/>
        </w:rPr>
        <w:t>);</w:t>
      </w:r>
      <w:proofErr w:type="gramEnd"/>
    </w:p>
    <w:p w14:paraId="14FBA660" w14:textId="5FD0BCFB" w:rsidR="002055C0" w:rsidRPr="00DC5781" w:rsidRDefault="002055C0" w:rsidP="00F01D52">
      <w:pPr>
        <w:pStyle w:val="ListParagraph"/>
        <w:numPr>
          <w:ilvl w:val="0"/>
          <w:numId w:val="39"/>
        </w:numPr>
        <w:pBdr>
          <w:top w:val="nil"/>
          <w:left w:val="nil"/>
          <w:bottom w:val="nil"/>
          <w:right w:val="nil"/>
          <w:between w:val="nil"/>
        </w:pBdr>
        <w:ind w:left="540"/>
        <w:jc w:val="both"/>
        <w:rPr>
          <w:rFonts w:ascii="Cambria" w:eastAsia="Cambria" w:hAnsi="Cambria" w:cs="Cambria"/>
          <w:b/>
        </w:rPr>
      </w:pPr>
      <w:r w:rsidRPr="004B7BFB">
        <w:rPr>
          <w:rFonts w:asciiTheme="minorHAnsi" w:hAnsiTheme="minorHAnsi"/>
          <w:lang w:val="da-DK"/>
        </w:rPr>
        <w:t xml:space="preserve">Validate the Biber et al. </w:t>
      </w:r>
      <w:r w:rsidRPr="00DC5781">
        <w:rPr>
          <w:rFonts w:asciiTheme="minorHAnsi" w:hAnsiTheme="minorHAnsi"/>
        </w:rPr>
        <w:t>(2008) bio-optical model for predicting attenuation of PAR in both low</w:t>
      </w:r>
      <w:r w:rsidR="00416E6C">
        <w:rPr>
          <w:rFonts w:asciiTheme="minorHAnsi" w:hAnsiTheme="minorHAnsi"/>
        </w:rPr>
        <w:t>-</w:t>
      </w:r>
      <w:r w:rsidRPr="00DC5781">
        <w:rPr>
          <w:rFonts w:asciiTheme="minorHAnsi" w:hAnsiTheme="minorHAnsi"/>
        </w:rPr>
        <w:t xml:space="preserve"> and high</w:t>
      </w:r>
      <w:r w:rsidR="00416E6C">
        <w:rPr>
          <w:rFonts w:asciiTheme="minorHAnsi" w:hAnsiTheme="minorHAnsi"/>
        </w:rPr>
        <w:t>-</w:t>
      </w:r>
      <w:r w:rsidRPr="00DC5781">
        <w:rPr>
          <w:rFonts w:asciiTheme="minorHAnsi" w:hAnsiTheme="minorHAnsi"/>
        </w:rPr>
        <w:t>salinity estuarine waters at locations throughout the Albemarle-Pamlico Estuarine System;</w:t>
      </w:r>
    </w:p>
    <w:p w14:paraId="152A7EA7" w14:textId="53175834" w:rsidR="002055C0" w:rsidRPr="00DC5781" w:rsidRDefault="002055C0" w:rsidP="00F01D52">
      <w:pPr>
        <w:pStyle w:val="ListParagraph"/>
        <w:numPr>
          <w:ilvl w:val="0"/>
          <w:numId w:val="39"/>
        </w:numPr>
        <w:pBdr>
          <w:top w:val="nil"/>
          <w:left w:val="nil"/>
          <w:bottom w:val="nil"/>
          <w:right w:val="nil"/>
          <w:between w:val="nil"/>
        </w:pBdr>
        <w:ind w:left="540"/>
        <w:jc w:val="both"/>
        <w:rPr>
          <w:rFonts w:ascii="Cambria" w:eastAsia="Cambria" w:hAnsi="Cambria" w:cs="Cambria"/>
          <w:b/>
        </w:rPr>
      </w:pPr>
      <w:r w:rsidRPr="00DC5781">
        <w:rPr>
          <w:rFonts w:asciiTheme="minorHAnsi" w:hAnsiTheme="minorHAnsi"/>
        </w:rPr>
        <w:t>Use the validated bio-optical model or empirical relationships developed from</w:t>
      </w:r>
      <w:r w:rsidR="009D1043">
        <w:rPr>
          <w:rFonts w:asciiTheme="minorHAnsi" w:hAnsiTheme="minorHAnsi"/>
        </w:rPr>
        <w:t xml:space="preserve"> </w:t>
      </w:r>
      <w:r>
        <w:rPr>
          <w:rFonts w:asciiTheme="minorHAnsi" w:hAnsiTheme="minorHAnsi"/>
        </w:rPr>
        <w:t>Objective</w:t>
      </w:r>
      <w:r w:rsidR="00416E6C">
        <w:rPr>
          <w:rFonts w:asciiTheme="minorHAnsi" w:hAnsiTheme="minorHAnsi"/>
        </w:rPr>
        <w:t xml:space="preserve"> </w:t>
      </w:r>
      <w:r w:rsidRPr="00DC5781">
        <w:rPr>
          <w:rFonts w:asciiTheme="minorHAnsi" w:hAnsiTheme="minorHAnsi"/>
        </w:rPr>
        <w:t>2 to set thresholds for the maximum growing season average chlorophyll</w:t>
      </w:r>
      <w:r w:rsidR="00416E6C">
        <w:rPr>
          <w:rFonts w:asciiTheme="minorHAnsi" w:hAnsiTheme="minorHAnsi"/>
        </w:rPr>
        <w:t>-</w:t>
      </w:r>
      <w:r w:rsidRPr="00DC5781">
        <w:rPr>
          <w:rFonts w:asciiTheme="minorHAnsi" w:hAnsiTheme="minorHAnsi"/>
          <w:i/>
          <w:iCs/>
        </w:rPr>
        <w:t>a</w:t>
      </w:r>
      <w:r w:rsidRPr="00DC5781">
        <w:rPr>
          <w:rFonts w:asciiTheme="minorHAnsi" w:hAnsiTheme="minorHAnsi"/>
        </w:rPr>
        <w:t> that is protective of SAV habitats in low</w:t>
      </w:r>
      <w:r w:rsidR="009D1043">
        <w:rPr>
          <w:rFonts w:asciiTheme="minorHAnsi" w:hAnsiTheme="minorHAnsi"/>
        </w:rPr>
        <w:t>-</w:t>
      </w:r>
      <w:r w:rsidRPr="00DC5781">
        <w:rPr>
          <w:rFonts w:asciiTheme="minorHAnsi" w:hAnsiTheme="minorHAnsi"/>
        </w:rPr>
        <w:t xml:space="preserve"> and high</w:t>
      </w:r>
      <w:r w:rsidR="009D1043">
        <w:rPr>
          <w:rFonts w:asciiTheme="minorHAnsi" w:hAnsiTheme="minorHAnsi"/>
        </w:rPr>
        <w:t>-</w:t>
      </w:r>
      <w:r w:rsidRPr="00DC5781">
        <w:rPr>
          <w:rFonts w:asciiTheme="minorHAnsi" w:hAnsiTheme="minorHAnsi"/>
        </w:rPr>
        <w:t>salinity zones;</w:t>
      </w:r>
      <w:r w:rsidR="007A27C7">
        <w:rPr>
          <w:rFonts w:asciiTheme="minorHAnsi" w:hAnsiTheme="minorHAnsi"/>
        </w:rPr>
        <w:t xml:space="preserve"> and</w:t>
      </w:r>
    </w:p>
    <w:p w14:paraId="1A4994FA" w14:textId="77777777" w:rsidR="002055C0" w:rsidRPr="00DD3316" w:rsidRDefault="002055C0" w:rsidP="00F01D52">
      <w:pPr>
        <w:pStyle w:val="ListParagraph"/>
        <w:numPr>
          <w:ilvl w:val="0"/>
          <w:numId w:val="39"/>
        </w:numPr>
        <w:pBdr>
          <w:top w:val="nil"/>
          <w:left w:val="nil"/>
          <w:bottom w:val="nil"/>
          <w:right w:val="nil"/>
          <w:between w:val="nil"/>
        </w:pBdr>
        <w:ind w:left="540"/>
        <w:jc w:val="both"/>
        <w:rPr>
          <w:rFonts w:ascii="Cambria" w:eastAsia="Cambria" w:hAnsi="Cambria" w:cs="Cambria"/>
          <w:b/>
        </w:rPr>
      </w:pPr>
      <w:r w:rsidRPr="00DC5781">
        <w:rPr>
          <w:rFonts w:asciiTheme="minorHAnsi" w:hAnsiTheme="minorHAnsi"/>
        </w:rPr>
        <w:t>Combine diffuse attenuation coefficient and bathymetry data sets from sites throughout the Albemarle-Pamlico Estuarine System to determine the potentially suitable habitat with respect to light under current chlorophyll-</w:t>
      </w:r>
      <w:r w:rsidRPr="00DC5781">
        <w:rPr>
          <w:rFonts w:asciiTheme="minorHAnsi" w:hAnsiTheme="minorHAnsi"/>
          <w:i/>
          <w:iCs/>
        </w:rPr>
        <w:t>a</w:t>
      </w:r>
      <w:r w:rsidRPr="00DC5781">
        <w:rPr>
          <w:rFonts w:asciiTheme="minorHAnsi" w:hAnsiTheme="minorHAnsi"/>
        </w:rPr>
        <w:t> levels and across a range of potential, future chlorophyll-a scenarios.</w:t>
      </w:r>
    </w:p>
    <w:p w14:paraId="13E4F92A" w14:textId="4BC1E313" w:rsidR="002055C0" w:rsidRDefault="002055C0" w:rsidP="002055C0">
      <w:pPr>
        <w:pBdr>
          <w:top w:val="nil"/>
          <w:left w:val="nil"/>
          <w:bottom w:val="nil"/>
          <w:right w:val="nil"/>
          <w:between w:val="nil"/>
        </w:pBdr>
        <w:jc w:val="both"/>
        <w:rPr>
          <w:rFonts w:asciiTheme="minorHAnsi" w:hAnsiTheme="minorHAnsi"/>
        </w:rPr>
      </w:pPr>
      <w:r w:rsidRPr="00BC20BA">
        <w:rPr>
          <w:rFonts w:ascii="Cambria" w:eastAsia="Cambria" w:hAnsi="Cambria" w:cs="Cambria"/>
          <w:b/>
        </w:rPr>
        <w:t xml:space="preserve">Description: </w:t>
      </w:r>
      <w:proofErr w:type="gramStart"/>
      <w:r w:rsidRPr="0047017D">
        <w:rPr>
          <w:rFonts w:asciiTheme="minorHAnsi" w:hAnsiTheme="minorHAnsi"/>
        </w:rPr>
        <w:t>In order to</w:t>
      </w:r>
      <w:proofErr w:type="gramEnd"/>
      <w:r w:rsidRPr="0047017D">
        <w:rPr>
          <w:rFonts w:asciiTheme="minorHAnsi" w:hAnsiTheme="minorHAnsi"/>
        </w:rPr>
        <w:t xml:space="preserve"> set SAV protection and restoration goals for the Albemarle-Pamlico Estuarine System and make the connection to needed nutrient and sediment load reductions, quantitative linkages between chlorophyll-</w:t>
      </w:r>
      <w:r w:rsidRPr="0047017D">
        <w:rPr>
          <w:rFonts w:asciiTheme="minorHAnsi" w:hAnsiTheme="minorHAnsi"/>
          <w:i/>
          <w:iCs/>
        </w:rPr>
        <w:t>a</w:t>
      </w:r>
      <w:r w:rsidRPr="0047017D">
        <w:rPr>
          <w:rFonts w:asciiTheme="minorHAnsi" w:hAnsiTheme="minorHAnsi"/>
        </w:rPr>
        <w:t xml:space="preserve"> concentrations and SAV light requirements are needed.  This project will develop </w:t>
      </w:r>
      <w:r w:rsidR="009D1043">
        <w:rPr>
          <w:rFonts w:asciiTheme="minorHAnsi" w:hAnsiTheme="minorHAnsi"/>
        </w:rPr>
        <w:t xml:space="preserve">recommendations for </w:t>
      </w:r>
      <w:r w:rsidRPr="0047017D">
        <w:rPr>
          <w:rFonts w:asciiTheme="minorHAnsi" w:hAnsiTheme="minorHAnsi"/>
        </w:rPr>
        <w:t>scientifically defensible chlorophyll-</w:t>
      </w:r>
      <w:r w:rsidRPr="0047017D">
        <w:rPr>
          <w:rFonts w:asciiTheme="minorHAnsi" w:hAnsiTheme="minorHAnsi"/>
          <w:i/>
          <w:iCs/>
        </w:rPr>
        <w:t>a</w:t>
      </w:r>
      <w:r w:rsidRPr="0047017D">
        <w:rPr>
          <w:rFonts w:asciiTheme="minorHAnsi" w:hAnsiTheme="minorHAnsi"/>
        </w:rPr>
        <w:t> standards that are protective of SAV for high</w:t>
      </w:r>
      <w:r w:rsidR="00667AEC">
        <w:rPr>
          <w:rFonts w:asciiTheme="minorHAnsi" w:hAnsiTheme="minorHAnsi"/>
        </w:rPr>
        <w:t>-</w:t>
      </w:r>
      <w:r w:rsidRPr="0047017D">
        <w:rPr>
          <w:rFonts w:asciiTheme="minorHAnsi" w:hAnsiTheme="minorHAnsi"/>
        </w:rPr>
        <w:t xml:space="preserve"> and low</w:t>
      </w:r>
      <w:r w:rsidR="00667AEC">
        <w:rPr>
          <w:rFonts w:asciiTheme="minorHAnsi" w:hAnsiTheme="minorHAnsi"/>
        </w:rPr>
        <w:t>-</w:t>
      </w:r>
      <w:r w:rsidRPr="0047017D">
        <w:rPr>
          <w:rFonts w:asciiTheme="minorHAnsi" w:hAnsiTheme="minorHAnsi"/>
        </w:rPr>
        <w:t>salinity zones of the Albemarle-Pamlico Sound Estuarine System through four objectives</w:t>
      </w:r>
      <w:r>
        <w:rPr>
          <w:rFonts w:asciiTheme="minorHAnsi" w:hAnsiTheme="minorHAnsi"/>
        </w:rPr>
        <w:t xml:space="preserve"> listed above.</w:t>
      </w:r>
    </w:p>
    <w:p w14:paraId="6AEE13A3" w14:textId="77777777" w:rsidR="005B6320" w:rsidRPr="0047017D" w:rsidRDefault="005B6320" w:rsidP="002055C0">
      <w:pPr>
        <w:pBdr>
          <w:top w:val="nil"/>
          <w:left w:val="nil"/>
          <w:bottom w:val="nil"/>
          <w:right w:val="nil"/>
          <w:between w:val="nil"/>
        </w:pBdr>
        <w:jc w:val="both"/>
        <w:rPr>
          <w:rFonts w:asciiTheme="minorHAnsi" w:hAnsiTheme="minorHAnsi"/>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37239A" w:rsidRPr="00D4537F" w14:paraId="55B5F1AE" w14:textId="77777777" w:rsidTr="007498B8">
        <w:trPr>
          <w:trHeight w:val="20"/>
        </w:trPr>
        <w:tc>
          <w:tcPr>
            <w:tcW w:w="3865" w:type="dxa"/>
          </w:tcPr>
          <w:p w14:paraId="2EE1596C" w14:textId="5C999CB4" w:rsidR="0037239A" w:rsidRPr="00D4537F" w:rsidRDefault="0037239A" w:rsidP="00A779D7">
            <w:pPr>
              <w:pBdr>
                <w:top w:val="nil"/>
                <w:left w:val="nil"/>
                <w:bottom w:val="nil"/>
                <w:right w:val="nil"/>
                <w:between w:val="nil"/>
              </w:pBdr>
              <w:tabs>
                <w:tab w:val="left" w:pos="360"/>
              </w:tabs>
              <w:jc w:val="right"/>
              <w:rPr>
                <w:rFonts w:asciiTheme="minorHAnsi" w:eastAsia="Cambria" w:hAnsiTheme="minorHAnsi" w:cstheme="majorHAnsi"/>
                <w:b/>
                <w:bCs/>
                <w:color w:val="000000"/>
              </w:rPr>
            </w:pPr>
            <w:r w:rsidRPr="00D4537F">
              <w:rPr>
                <w:rFonts w:asciiTheme="minorHAnsi" w:eastAsia="Cambria" w:hAnsiTheme="minorHAnsi" w:cstheme="majorHAnsi"/>
                <w:b/>
                <w:bCs/>
                <w:color w:val="000000"/>
              </w:rPr>
              <w:t>Year(s)</w:t>
            </w:r>
          </w:p>
        </w:tc>
        <w:tc>
          <w:tcPr>
            <w:tcW w:w="6205" w:type="dxa"/>
          </w:tcPr>
          <w:p w14:paraId="16304AE5" w14:textId="20EC7083" w:rsidR="0037239A" w:rsidRPr="00D4537F" w:rsidRDefault="3A545ED0" w:rsidP="007498B8">
            <w:pPr>
              <w:pBdr>
                <w:top w:val="nil"/>
                <w:left w:val="nil"/>
                <w:bottom w:val="nil"/>
                <w:right w:val="nil"/>
                <w:between w:val="nil"/>
              </w:pBdr>
              <w:tabs>
                <w:tab w:val="left" w:pos="360"/>
              </w:tabs>
              <w:rPr>
                <w:rFonts w:asciiTheme="minorHAnsi" w:eastAsia="Cambria" w:hAnsiTheme="minorHAnsi" w:cstheme="majorBidi"/>
                <w:color w:val="000000"/>
              </w:rPr>
            </w:pPr>
            <w:r w:rsidRPr="007498B8">
              <w:rPr>
                <w:rFonts w:asciiTheme="minorHAnsi" w:eastAsia="Cambria" w:hAnsiTheme="minorHAnsi" w:cstheme="majorBidi"/>
                <w:color w:val="000000" w:themeColor="text1"/>
              </w:rPr>
              <w:t>2020</w:t>
            </w:r>
            <w:r w:rsidR="109786F5" w:rsidRPr="007498B8">
              <w:rPr>
                <w:rFonts w:asciiTheme="minorHAnsi" w:eastAsia="Cambria" w:hAnsiTheme="minorHAnsi" w:cstheme="majorBidi"/>
                <w:color w:val="000000" w:themeColor="text1"/>
              </w:rPr>
              <w:t>-2021</w:t>
            </w:r>
          </w:p>
        </w:tc>
      </w:tr>
      <w:tr w:rsidR="0037239A" w:rsidRPr="00D4537F" w14:paraId="12F3B81B" w14:textId="77777777" w:rsidTr="007498B8">
        <w:trPr>
          <w:trHeight w:val="20"/>
        </w:trPr>
        <w:tc>
          <w:tcPr>
            <w:tcW w:w="3865" w:type="dxa"/>
          </w:tcPr>
          <w:p w14:paraId="465B9FBC" w14:textId="60BC3416" w:rsidR="0037239A" w:rsidRPr="00D4537F" w:rsidRDefault="0037239A" w:rsidP="0037239A">
            <w:pPr>
              <w:pBdr>
                <w:top w:val="nil"/>
                <w:left w:val="nil"/>
                <w:bottom w:val="nil"/>
                <w:right w:val="nil"/>
                <w:between w:val="nil"/>
              </w:pBdr>
              <w:tabs>
                <w:tab w:val="left" w:pos="360"/>
              </w:tabs>
              <w:jc w:val="right"/>
              <w:rPr>
                <w:rFonts w:asciiTheme="minorHAnsi" w:eastAsia="Cambria" w:hAnsiTheme="minorHAnsi" w:cstheme="majorHAnsi"/>
                <w:b/>
                <w:bCs/>
                <w:color w:val="000000"/>
              </w:rPr>
            </w:pPr>
            <w:r w:rsidRPr="00D4537F">
              <w:rPr>
                <w:rFonts w:asciiTheme="minorHAnsi" w:eastAsia="Cambria" w:hAnsiTheme="minorHAnsi" w:cstheme="majorHAnsi"/>
                <w:b/>
                <w:bCs/>
                <w:color w:val="000000"/>
              </w:rPr>
              <w:t>Partners:</w:t>
            </w:r>
          </w:p>
        </w:tc>
        <w:tc>
          <w:tcPr>
            <w:tcW w:w="6205" w:type="dxa"/>
          </w:tcPr>
          <w:p w14:paraId="440BC790" w14:textId="74C2BB74" w:rsidR="0037239A" w:rsidRPr="00D4537F" w:rsidRDefault="00667AEC" w:rsidP="0037239A">
            <w:pPr>
              <w:pBdr>
                <w:top w:val="nil"/>
                <w:left w:val="nil"/>
                <w:bottom w:val="nil"/>
                <w:right w:val="nil"/>
                <w:between w:val="nil"/>
              </w:pBdr>
              <w:tabs>
                <w:tab w:val="left" w:pos="360"/>
              </w:tabs>
              <w:rPr>
                <w:rFonts w:asciiTheme="minorHAnsi" w:eastAsia="Cambria" w:hAnsiTheme="minorHAnsi" w:cstheme="majorHAnsi"/>
                <w:bCs/>
                <w:color w:val="000000"/>
              </w:rPr>
            </w:pPr>
            <w:r>
              <w:rPr>
                <w:rFonts w:asciiTheme="minorHAnsi" w:eastAsia="Cambria" w:hAnsiTheme="minorHAnsi" w:cstheme="majorHAnsi"/>
                <w:bCs/>
                <w:color w:val="000000"/>
              </w:rPr>
              <w:t>UNC</w:t>
            </w:r>
            <w:r w:rsidR="0037239A" w:rsidRPr="00D4537F">
              <w:rPr>
                <w:rFonts w:asciiTheme="minorHAnsi" w:eastAsia="Cambria" w:hAnsiTheme="minorHAnsi" w:cstheme="majorHAnsi"/>
                <w:bCs/>
                <w:color w:val="000000"/>
              </w:rPr>
              <w:t xml:space="preserve"> Institute of Marine Sciences, </w:t>
            </w:r>
            <w:r w:rsidR="00E715E2">
              <w:rPr>
                <w:rFonts w:asciiTheme="minorHAnsi" w:eastAsia="Cambria" w:hAnsiTheme="minorHAnsi" w:cstheme="majorHAnsi"/>
                <w:bCs/>
                <w:color w:val="000000"/>
              </w:rPr>
              <w:t xml:space="preserve">APNEP </w:t>
            </w:r>
            <w:r w:rsidR="0037239A" w:rsidRPr="00D4537F">
              <w:rPr>
                <w:rFonts w:asciiTheme="minorHAnsi" w:eastAsia="Cambria" w:hAnsiTheme="minorHAnsi" w:cstheme="majorHAnsi"/>
                <w:bCs/>
                <w:color w:val="000000"/>
              </w:rPr>
              <w:t>SAV Team</w:t>
            </w:r>
          </w:p>
        </w:tc>
      </w:tr>
      <w:tr w:rsidR="006004CB" w:rsidRPr="00D4537F" w14:paraId="29C646B4" w14:textId="77777777" w:rsidTr="007498B8">
        <w:trPr>
          <w:trHeight w:val="20"/>
        </w:trPr>
        <w:tc>
          <w:tcPr>
            <w:tcW w:w="3865" w:type="dxa"/>
          </w:tcPr>
          <w:p w14:paraId="1EC294A1" w14:textId="3FC9A8CA" w:rsidR="006004CB" w:rsidRPr="00D4537F" w:rsidRDefault="006004CB" w:rsidP="00A779D7">
            <w:pPr>
              <w:pBdr>
                <w:top w:val="nil"/>
                <w:left w:val="nil"/>
                <w:bottom w:val="nil"/>
                <w:right w:val="nil"/>
                <w:between w:val="nil"/>
              </w:pBdr>
              <w:tabs>
                <w:tab w:val="left" w:pos="360"/>
              </w:tabs>
              <w:jc w:val="right"/>
              <w:rPr>
                <w:rFonts w:asciiTheme="minorHAnsi" w:eastAsia="Cambria" w:hAnsiTheme="minorHAnsi" w:cstheme="majorHAnsi"/>
                <w:b/>
                <w:bCs/>
                <w:color w:val="000000"/>
              </w:rPr>
            </w:pPr>
            <w:r w:rsidRPr="00D4537F">
              <w:rPr>
                <w:rFonts w:asciiTheme="minorHAnsi" w:eastAsia="Cambria" w:hAnsiTheme="minorHAnsi" w:cstheme="majorHAnsi"/>
                <w:b/>
                <w:bCs/>
                <w:color w:val="000000"/>
              </w:rPr>
              <w:t>Outputs/Deliverables:</w:t>
            </w:r>
          </w:p>
        </w:tc>
        <w:tc>
          <w:tcPr>
            <w:tcW w:w="6205" w:type="dxa"/>
          </w:tcPr>
          <w:p w14:paraId="29CC9D96" w14:textId="600FF89D" w:rsidR="006004CB" w:rsidRPr="00D4537F" w:rsidRDefault="006004CB" w:rsidP="00A779D7">
            <w:pPr>
              <w:pBdr>
                <w:top w:val="nil"/>
                <w:left w:val="nil"/>
                <w:bottom w:val="nil"/>
                <w:right w:val="nil"/>
                <w:between w:val="nil"/>
              </w:pBdr>
              <w:tabs>
                <w:tab w:val="left" w:pos="360"/>
              </w:tabs>
              <w:rPr>
                <w:rFonts w:asciiTheme="minorHAnsi" w:eastAsia="Cambria" w:hAnsiTheme="minorHAnsi" w:cstheme="majorHAnsi"/>
                <w:bCs/>
                <w:color w:val="000000"/>
              </w:rPr>
            </w:pPr>
            <w:r w:rsidRPr="00D4537F">
              <w:rPr>
                <w:rFonts w:asciiTheme="minorHAnsi" w:eastAsia="Cambria" w:hAnsiTheme="minorHAnsi" w:cstheme="majorHAnsi"/>
                <w:bCs/>
                <w:color w:val="000000"/>
              </w:rPr>
              <w:t>A final report that provides 1) a description of chlorophyll-</w:t>
            </w:r>
            <w:r w:rsidRPr="0041731F">
              <w:rPr>
                <w:rFonts w:asciiTheme="minorHAnsi" w:eastAsia="Cambria" w:hAnsiTheme="minorHAnsi" w:cstheme="majorHAnsi"/>
                <w:bCs/>
                <w:i/>
                <w:iCs/>
                <w:color w:val="000000"/>
              </w:rPr>
              <w:t>a</w:t>
            </w:r>
            <w:r w:rsidRPr="00D4537F">
              <w:rPr>
                <w:rFonts w:asciiTheme="minorHAnsi" w:eastAsia="Cambria" w:hAnsiTheme="minorHAnsi" w:cstheme="majorHAnsi"/>
                <w:bCs/>
                <w:color w:val="000000"/>
              </w:rPr>
              <w:t xml:space="preserve"> thresholds protective of high</w:t>
            </w:r>
            <w:r w:rsidR="00667AEC">
              <w:rPr>
                <w:rFonts w:asciiTheme="minorHAnsi" w:eastAsia="Cambria" w:hAnsiTheme="minorHAnsi" w:cstheme="majorHAnsi"/>
                <w:bCs/>
                <w:color w:val="000000"/>
              </w:rPr>
              <w:t>-</w:t>
            </w:r>
            <w:r w:rsidRPr="00D4537F">
              <w:rPr>
                <w:rFonts w:asciiTheme="minorHAnsi" w:eastAsia="Cambria" w:hAnsiTheme="minorHAnsi" w:cstheme="majorHAnsi"/>
                <w:bCs/>
                <w:color w:val="000000"/>
              </w:rPr>
              <w:t xml:space="preserve"> and low</w:t>
            </w:r>
            <w:r w:rsidR="00667AEC">
              <w:rPr>
                <w:rFonts w:asciiTheme="minorHAnsi" w:eastAsia="Cambria" w:hAnsiTheme="minorHAnsi" w:cstheme="majorHAnsi"/>
                <w:bCs/>
                <w:color w:val="000000"/>
              </w:rPr>
              <w:t>-</w:t>
            </w:r>
            <w:r w:rsidRPr="00D4537F">
              <w:rPr>
                <w:rFonts w:asciiTheme="minorHAnsi" w:eastAsia="Cambria" w:hAnsiTheme="minorHAnsi" w:cstheme="majorHAnsi"/>
                <w:bCs/>
                <w:color w:val="000000"/>
              </w:rPr>
              <w:t xml:space="preserve">salinity SAV habitats including quantification of uncertainty in those thresholds; 2) documentation of the data sets and data analyses to validate the bio-optical model or similarly functioning empirical models for determining thresholds; and 3) identification of data gaps that could improve threshold estimates.  An oral presentation of project findings </w:t>
            </w:r>
            <w:r w:rsidR="00E715E2">
              <w:rPr>
                <w:rFonts w:asciiTheme="minorHAnsi" w:eastAsia="Cambria" w:hAnsiTheme="minorHAnsi" w:cstheme="majorHAnsi"/>
                <w:bCs/>
                <w:color w:val="000000"/>
              </w:rPr>
              <w:t xml:space="preserve">will be given </w:t>
            </w:r>
            <w:r w:rsidRPr="00D4537F">
              <w:rPr>
                <w:rFonts w:asciiTheme="minorHAnsi" w:eastAsia="Cambria" w:hAnsiTheme="minorHAnsi" w:cstheme="majorHAnsi"/>
                <w:bCs/>
                <w:color w:val="000000"/>
              </w:rPr>
              <w:t xml:space="preserve">to the APNEP management conference, the </w:t>
            </w:r>
            <w:r w:rsidR="00623308">
              <w:rPr>
                <w:rFonts w:asciiTheme="minorHAnsi" w:eastAsia="Cambria" w:hAnsiTheme="minorHAnsi" w:cstheme="majorHAnsi"/>
                <w:bCs/>
                <w:color w:val="000000"/>
              </w:rPr>
              <w:t>N.C.</w:t>
            </w:r>
            <w:r w:rsidRPr="00D4537F">
              <w:rPr>
                <w:rFonts w:asciiTheme="minorHAnsi" w:eastAsia="Cambria" w:hAnsiTheme="minorHAnsi" w:cstheme="majorHAnsi"/>
                <w:bCs/>
                <w:color w:val="000000"/>
              </w:rPr>
              <w:t xml:space="preserve"> Nutrient Criteria Development Plan Scientific Advisory Committee, and other groups decided by APNEP.  A publication </w:t>
            </w:r>
            <w:r w:rsidR="00E715E2">
              <w:rPr>
                <w:rFonts w:asciiTheme="minorHAnsi" w:eastAsia="Cambria" w:hAnsiTheme="minorHAnsi" w:cstheme="majorHAnsi"/>
                <w:bCs/>
                <w:color w:val="000000"/>
              </w:rPr>
              <w:t xml:space="preserve">will be </w:t>
            </w:r>
            <w:r w:rsidRPr="00D4537F">
              <w:rPr>
                <w:rFonts w:asciiTheme="minorHAnsi" w:eastAsia="Cambria" w:hAnsiTheme="minorHAnsi" w:cstheme="majorHAnsi"/>
                <w:bCs/>
                <w:color w:val="000000"/>
              </w:rPr>
              <w:lastRenderedPageBreak/>
              <w:t>submi</w:t>
            </w:r>
            <w:r w:rsidR="00E715E2">
              <w:rPr>
                <w:rFonts w:asciiTheme="minorHAnsi" w:eastAsia="Cambria" w:hAnsiTheme="minorHAnsi" w:cstheme="majorHAnsi"/>
                <w:bCs/>
                <w:color w:val="000000"/>
              </w:rPr>
              <w:t>tted</w:t>
            </w:r>
            <w:r w:rsidRPr="00D4537F">
              <w:rPr>
                <w:rFonts w:asciiTheme="minorHAnsi" w:eastAsia="Cambria" w:hAnsiTheme="minorHAnsi" w:cstheme="majorHAnsi"/>
                <w:bCs/>
                <w:color w:val="000000"/>
              </w:rPr>
              <w:t xml:space="preserve"> to a journal oriented toward environmental management.</w:t>
            </w:r>
          </w:p>
        </w:tc>
      </w:tr>
      <w:tr w:rsidR="006004CB" w:rsidRPr="00D4537F" w14:paraId="24FFD907" w14:textId="77777777" w:rsidTr="007498B8">
        <w:trPr>
          <w:trHeight w:val="20"/>
        </w:trPr>
        <w:tc>
          <w:tcPr>
            <w:tcW w:w="3865" w:type="dxa"/>
          </w:tcPr>
          <w:p w14:paraId="36933E9C" w14:textId="77777777" w:rsidR="006004CB" w:rsidRPr="00D4537F" w:rsidRDefault="006004CB" w:rsidP="00A779D7">
            <w:pPr>
              <w:pBdr>
                <w:top w:val="nil"/>
                <w:left w:val="nil"/>
                <w:bottom w:val="nil"/>
                <w:right w:val="nil"/>
                <w:between w:val="nil"/>
              </w:pBdr>
              <w:tabs>
                <w:tab w:val="left" w:pos="360"/>
              </w:tabs>
              <w:jc w:val="right"/>
              <w:rPr>
                <w:rFonts w:asciiTheme="minorHAnsi" w:eastAsia="Cambria" w:hAnsiTheme="minorHAnsi" w:cstheme="majorHAnsi"/>
                <w:b/>
                <w:bCs/>
                <w:color w:val="000000"/>
              </w:rPr>
            </w:pPr>
            <w:r w:rsidRPr="00D4537F">
              <w:rPr>
                <w:rFonts w:asciiTheme="minorHAnsi" w:eastAsia="Cambria" w:hAnsiTheme="minorHAnsi" w:cstheme="majorHAnsi"/>
                <w:b/>
                <w:bCs/>
                <w:color w:val="000000"/>
              </w:rPr>
              <w:lastRenderedPageBreak/>
              <w:t>Outcomes:</w:t>
            </w:r>
          </w:p>
        </w:tc>
        <w:tc>
          <w:tcPr>
            <w:tcW w:w="6205" w:type="dxa"/>
          </w:tcPr>
          <w:p w14:paraId="49D5AAA2" w14:textId="76AC0E20" w:rsidR="006004CB" w:rsidRPr="00D4537F" w:rsidRDefault="006004CB" w:rsidP="007498B8">
            <w:pPr>
              <w:pBdr>
                <w:top w:val="nil"/>
                <w:left w:val="nil"/>
                <w:bottom w:val="nil"/>
                <w:right w:val="nil"/>
                <w:between w:val="nil"/>
              </w:pBdr>
              <w:tabs>
                <w:tab w:val="left" w:pos="360"/>
              </w:tabs>
              <w:rPr>
                <w:rFonts w:asciiTheme="minorHAnsi" w:eastAsia="Cambria" w:hAnsiTheme="minorHAnsi" w:cstheme="majorBidi"/>
                <w:color w:val="000000"/>
              </w:rPr>
            </w:pPr>
            <w:r w:rsidRPr="007498B8">
              <w:rPr>
                <w:rFonts w:asciiTheme="minorHAnsi" w:eastAsia="Cambria" w:hAnsiTheme="minorHAnsi" w:cstheme="majorBidi"/>
                <w:color w:val="000000" w:themeColor="text1"/>
              </w:rPr>
              <w:t>Scientifically defensible chlorophyll-</w:t>
            </w:r>
            <w:r w:rsidRPr="0041731F">
              <w:rPr>
                <w:rFonts w:asciiTheme="minorHAnsi" w:eastAsia="Cambria" w:hAnsiTheme="minorHAnsi" w:cstheme="majorBidi"/>
                <w:i/>
                <w:iCs/>
                <w:color w:val="000000" w:themeColor="text1"/>
              </w:rPr>
              <w:t>a</w:t>
            </w:r>
            <w:r w:rsidRPr="007498B8">
              <w:rPr>
                <w:rFonts w:asciiTheme="minorHAnsi" w:eastAsia="Cambria" w:hAnsiTheme="minorHAnsi" w:cstheme="majorBidi"/>
                <w:color w:val="000000" w:themeColor="text1"/>
              </w:rPr>
              <w:t xml:space="preserve"> standards that are protective of SAV for high</w:t>
            </w:r>
            <w:r w:rsidR="00667AEC" w:rsidRPr="007498B8">
              <w:rPr>
                <w:rFonts w:asciiTheme="minorHAnsi" w:eastAsia="Cambria" w:hAnsiTheme="minorHAnsi" w:cstheme="majorBidi"/>
                <w:color w:val="000000" w:themeColor="text1"/>
              </w:rPr>
              <w:t>-</w:t>
            </w:r>
            <w:r w:rsidRPr="007498B8">
              <w:rPr>
                <w:rFonts w:asciiTheme="minorHAnsi" w:eastAsia="Cambria" w:hAnsiTheme="minorHAnsi" w:cstheme="majorBidi"/>
                <w:color w:val="000000" w:themeColor="text1"/>
              </w:rPr>
              <w:t xml:space="preserve"> and low</w:t>
            </w:r>
            <w:r w:rsidR="00667AEC" w:rsidRPr="007498B8">
              <w:rPr>
                <w:rFonts w:asciiTheme="minorHAnsi" w:eastAsia="Cambria" w:hAnsiTheme="minorHAnsi" w:cstheme="majorBidi"/>
                <w:color w:val="000000" w:themeColor="text1"/>
              </w:rPr>
              <w:t>-</w:t>
            </w:r>
            <w:r w:rsidRPr="007498B8">
              <w:rPr>
                <w:rFonts w:asciiTheme="minorHAnsi" w:eastAsia="Cambria" w:hAnsiTheme="minorHAnsi" w:cstheme="majorBidi"/>
                <w:color w:val="000000" w:themeColor="text1"/>
              </w:rPr>
              <w:t>salinity zones of the Albemarle-Pamlico Estuarine System.  Interpolated maps of the depth to which sufficient light penetrates to support SAV (i.e., photic depth maps) will be created and overlaid with bathymetry to define the potential SAV habitat area under different chlorophyll-</w:t>
            </w:r>
            <w:r w:rsidRPr="007498B8">
              <w:rPr>
                <w:rFonts w:asciiTheme="minorHAnsi" w:eastAsia="Cambria" w:hAnsiTheme="minorHAnsi" w:cstheme="majorBidi"/>
                <w:i/>
                <w:iCs/>
                <w:color w:val="000000" w:themeColor="text1"/>
              </w:rPr>
              <w:t>a</w:t>
            </w:r>
            <w:r w:rsidRPr="007498B8">
              <w:rPr>
                <w:rFonts w:asciiTheme="minorHAnsi" w:eastAsia="Cambria" w:hAnsiTheme="minorHAnsi" w:cstheme="majorBidi"/>
                <w:color w:val="000000" w:themeColor="text1"/>
              </w:rPr>
              <w:t xml:space="preserve"> scenarios.</w:t>
            </w:r>
          </w:p>
        </w:tc>
      </w:tr>
      <w:tr w:rsidR="006004CB" w:rsidRPr="00D4537F" w14:paraId="72B586E6" w14:textId="77777777" w:rsidTr="007498B8">
        <w:trPr>
          <w:trHeight w:val="20"/>
        </w:trPr>
        <w:tc>
          <w:tcPr>
            <w:tcW w:w="3865" w:type="dxa"/>
          </w:tcPr>
          <w:p w14:paraId="0635A2A9" w14:textId="77777777" w:rsidR="006004CB" w:rsidRPr="00D4537F" w:rsidRDefault="006004CB" w:rsidP="00A779D7">
            <w:pPr>
              <w:pBdr>
                <w:top w:val="nil"/>
                <w:left w:val="nil"/>
                <w:bottom w:val="nil"/>
                <w:right w:val="nil"/>
                <w:between w:val="nil"/>
              </w:pBdr>
              <w:tabs>
                <w:tab w:val="left" w:pos="360"/>
              </w:tabs>
              <w:jc w:val="right"/>
              <w:rPr>
                <w:rFonts w:asciiTheme="minorHAnsi" w:eastAsia="Cambria" w:hAnsiTheme="minorHAnsi" w:cstheme="majorHAnsi"/>
                <w:b/>
                <w:bCs/>
              </w:rPr>
            </w:pPr>
            <w:r w:rsidRPr="00D4537F">
              <w:rPr>
                <w:rFonts w:asciiTheme="minorHAnsi" w:eastAsia="Cambria" w:hAnsiTheme="minorHAnsi" w:cstheme="majorHAnsi"/>
                <w:b/>
                <w:bCs/>
              </w:rPr>
              <w:t>Cost:</w:t>
            </w:r>
          </w:p>
        </w:tc>
        <w:tc>
          <w:tcPr>
            <w:tcW w:w="6205" w:type="dxa"/>
          </w:tcPr>
          <w:p w14:paraId="52ADDAF3" w14:textId="28135D89" w:rsidR="006004CB" w:rsidRPr="00D4537F" w:rsidRDefault="006004CB" w:rsidP="00A779D7">
            <w:pPr>
              <w:pBdr>
                <w:top w:val="nil"/>
                <w:left w:val="nil"/>
                <w:bottom w:val="nil"/>
                <w:right w:val="nil"/>
                <w:between w:val="nil"/>
              </w:pBdr>
              <w:tabs>
                <w:tab w:val="left" w:pos="360"/>
              </w:tabs>
              <w:rPr>
                <w:rFonts w:asciiTheme="minorHAnsi" w:eastAsia="Cambria" w:hAnsiTheme="minorHAnsi" w:cstheme="majorHAnsi"/>
                <w:bCs/>
              </w:rPr>
            </w:pPr>
            <w:r w:rsidRPr="00D4537F">
              <w:rPr>
                <w:rFonts w:asciiTheme="minorHAnsi" w:eastAsia="Cambria" w:hAnsiTheme="minorHAnsi" w:cstheme="majorHAnsi"/>
                <w:bCs/>
              </w:rPr>
              <w:t>$ 24,751</w:t>
            </w:r>
          </w:p>
        </w:tc>
      </w:tr>
      <w:tr w:rsidR="006004CB" w:rsidRPr="00D4537F" w14:paraId="7D85E758" w14:textId="77777777" w:rsidTr="007498B8">
        <w:trPr>
          <w:trHeight w:val="20"/>
        </w:trPr>
        <w:tc>
          <w:tcPr>
            <w:tcW w:w="3865" w:type="dxa"/>
          </w:tcPr>
          <w:p w14:paraId="3905119A" w14:textId="77777777" w:rsidR="006004CB" w:rsidRPr="00D4537F" w:rsidRDefault="006004CB" w:rsidP="00A779D7">
            <w:pPr>
              <w:pBdr>
                <w:top w:val="nil"/>
                <w:left w:val="nil"/>
                <w:bottom w:val="nil"/>
                <w:right w:val="nil"/>
                <w:between w:val="nil"/>
              </w:pBdr>
              <w:tabs>
                <w:tab w:val="left" w:pos="360"/>
              </w:tabs>
              <w:jc w:val="right"/>
              <w:rPr>
                <w:rFonts w:asciiTheme="minorHAnsi" w:eastAsia="Cambria" w:hAnsiTheme="minorHAnsi" w:cstheme="majorHAnsi"/>
                <w:b/>
                <w:bCs/>
              </w:rPr>
            </w:pPr>
            <w:r w:rsidRPr="00D4537F">
              <w:rPr>
                <w:rFonts w:asciiTheme="minorHAnsi" w:eastAsia="Cambria" w:hAnsiTheme="minorHAnsi" w:cstheme="majorHAnsi"/>
                <w:b/>
                <w:bCs/>
              </w:rPr>
              <w:t>Estimated Leverage:</w:t>
            </w:r>
          </w:p>
        </w:tc>
        <w:tc>
          <w:tcPr>
            <w:tcW w:w="6205" w:type="dxa"/>
          </w:tcPr>
          <w:p w14:paraId="12811817" w14:textId="33FB7BF2" w:rsidR="005B6320" w:rsidRPr="00D4537F" w:rsidRDefault="006004CB" w:rsidP="00A779D7">
            <w:pPr>
              <w:pBdr>
                <w:top w:val="nil"/>
                <w:left w:val="nil"/>
                <w:bottom w:val="nil"/>
                <w:right w:val="nil"/>
                <w:between w:val="nil"/>
              </w:pBdr>
              <w:tabs>
                <w:tab w:val="left" w:pos="360"/>
              </w:tabs>
              <w:rPr>
                <w:rFonts w:asciiTheme="minorHAnsi" w:eastAsia="Cambria" w:hAnsiTheme="minorHAnsi" w:cstheme="majorHAnsi"/>
                <w:bCs/>
              </w:rPr>
            </w:pPr>
            <w:r w:rsidRPr="00D4537F">
              <w:rPr>
                <w:rFonts w:asciiTheme="minorHAnsi" w:eastAsia="Cambria" w:hAnsiTheme="minorHAnsi" w:cstheme="majorHAnsi"/>
                <w:bCs/>
              </w:rPr>
              <w:t>$ TBD</w:t>
            </w:r>
          </w:p>
        </w:tc>
      </w:tr>
      <w:tr w:rsidR="006004CB" w:rsidRPr="00D4537F" w14:paraId="43B7ED08" w14:textId="77777777" w:rsidTr="007498B8">
        <w:trPr>
          <w:trHeight w:val="20"/>
        </w:trPr>
        <w:tc>
          <w:tcPr>
            <w:tcW w:w="3865" w:type="dxa"/>
          </w:tcPr>
          <w:p w14:paraId="4C105E58" w14:textId="77777777" w:rsidR="006004CB" w:rsidRPr="00D4537F" w:rsidRDefault="006004CB" w:rsidP="00A779D7">
            <w:pPr>
              <w:pBdr>
                <w:top w:val="nil"/>
                <w:left w:val="nil"/>
                <w:bottom w:val="nil"/>
                <w:right w:val="nil"/>
                <w:between w:val="nil"/>
              </w:pBdr>
              <w:tabs>
                <w:tab w:val="left" w:pos="360"/>
              </w:tabs>
              <w:jc w:val="right"/>
              <w:rPr>
                <w:rFonts w:asciiTheme="minorHAnsi" w:eastAsia="Cambria" w:hAnsiTheme="minorHAnsi" w:cstheme="majorHAnsi"/>
                <w:b/>
                <w:bCs/>
              </w:rPr>
            </w:pPr>
            <w:r w:rsidRPr="00D4537F">
              <w:rPr>
                <w:rFonts w:asciiTheme="minorHAnsi" w:eastAsia="Cambria" w:hAnsiTheme="minorHAnsi" w:cstheme="majorHAnsi"/>
                <w:b/>
                <w:bCs/>
              </w:rPr>
              <w:t>CCMP Actions:</w:t>
            </w:r>
          </w:p>
        </w:tc>
        <w:tc>
          <w:tcPr>
            <w:tcW w:w="6205" w:type="dxa"/>
          </w:tcPr>
          <w:p w14:paraId="2B004085" w14:textId="294BF6DE" w:rsidR="006004CB" w:rsidRPr="00D4537F" w:rsidRDefault="006004CB" w:rsidP="00A779D7">
            <w:pPr>
              <w:pBdr>
                <w:top w:val="nil"/>
                <w:left w:val="nil"/>
                <w:bottom w:val="nil"/>
                <w:right w:val="nil"/>
                <w:between w:val="nil"/>
              </w:pBdr>
              <w:tabs>
                <w:tab w:val="left" w:pos="360"/>
              </w:tabs>
              <w:rPr>
                <w:rFonts w:asciiTheme="minorHAnsi" w:eastAsia="Cambria" w:hAnsiTheme="minorHAnsi" w:cstheme="majorHAnsi"/>
                <w:bCs/>
              </w:rPr>
            </w:pPr>
            <w:r w:rsidRPr="00D4537F">
              <w:rPr>
                <w:rFonts w:asciiTheme="minorHAnsi" w:eastAsia="Cambria" w:hAnsiTheme="minorHAnsi" w:cstheme="majorHAnsi"/>
                <w:bCs/>
              </w:rPr>
              <w:t>A1.1, B2.2., C1.1., C1.2, C3.3, E1.1</w:t>
            </w:r>
          </w:p>
        </w:tc>
      </w:tr>
      <w:tr w:rsidR="006004CB" w:rsidRPr="00D4537F" w14:paraId="5E333AFB" w14:textId="77777777" w:rsidTr="007498B8">
        <w:trPr>
          <w:trHeight w:val="20"/>
        </w:trPr>
        <w:tc>
          <w:tcPr>
            <w:tcW w:w="3865" w:type="dxa"/>
          </w:tcPr>
          <w:p w14:paraId="020D2706" w14:textId="77777777" w:rsidR="006004CB" w:rsidRPr="00D4537F" w:rsidRDefault="006004CB" w:rsidP="00A779D7">
            <w:pPr>
              <w:pBdr>
                <w:top w:val="nil"/>
                <w:left w:val="nil"/>
                <w:bottom w:val="nil"/>
                <w:right w:val="nil"/>
                <w:between w:val="nil"/>
              </w:pBdr>
              <w:tabs>
                <w:tab w:val="left" w:pos="360"/>
              </w:tabs>
              <w:jc w:val="right"/>
              <w:rPr>
                <w:rFonts w:asciiTheme="minorHAnsi" w:eastAsia="Cambria" w:hAnsiTheme="minorHAnsi" w:cstheme="majorHAnsi"/>
                <w:b/>
                <w:bCs/>
              </w:rPr>
            </w:pPr>
            <w:r w:rsidRPr="00D4537F">
              <w:rPr>
                <w:rFonts w:asciiTheme="minorHAnsi" w:eastAsia="Cambria" w:hAnsiTheme="minorHAnsi" w:cstheme="majorHAnsi"/>
                <w:b/>
                <w:bCs/>
              </w:rPr>
              <w:t>CCMP Outcomes:</w:t>
            </w:r>
          </w:p>
        </w:tc>
        <w:tc>
          <w:tcPr>
            <w:tcW w:w="6205" w:type="dxa"/>
          </w:tcPr>
          <w:p w14:paraId="4D9EBFDC" w14:textId="4BC680F9" w:rsidR="006004CB" w:rsidRPr="00D4537F" w:rsidRDefault="006004CB" w:rsidP="00A779D7">
            <w:pPr>
              <w:pBdr>
                <w:top w:val="nil"/>
                <w:left w:val="nil"/>
                <w:bottom w:val="nil"/>
                <w:right w:val="nil"/>
                <w:between w:val="nil"/>
              </w:pBdr>
              <w:tabs>
                <w:tab w:val="left" w:pos="360"/>
              </w:tabs>
              <w:rPr>
                <w:rFonts w:asciiTheme="minorHAnsi" w:eastAsia="Cambria" w:hAnsiTheme="minorHAnsi" w:cstheme="majorHAnsi"/>
                <w:bCs/>
              </w:rPr>
            </w:pPr>
            <w:r w:rsidRPr="00D4537F">
              <w:rPr>
                <w:rFonts w:asciiTheme="minorHAnsi" w:eastAsia="Cambria" w:hAnsiTheme="minorHAnsi" w:cstheme="majorHAnsi"/>
                <w:bCs/>
              </w:rPr>
              <w:t>2b, 3b</w:t>
            </w:r>
          </w:p>
        </w:tc>
      </w:tr>
      <w:tr w:rsidR="006004CB" w:rsidRPr="00D4537F" w14:paraId="1F4D98C0" w14:textId="77777777" w:rsidTr="007498B8">
        <w:trPr>
          <w:trHeight w:val="81"/>
        </w:trPr>
        <w:tc>
          <w:tcPr>
            <w:tcW w:w="3865" w:type="dxa"/>
          </w:tcPr>
          <w:p w14:paraId="6E6A9AC7" w14:textId="77777777" w:rsidR="006004CB" w:rsidRPr="00D4537F" w:rsidRDefault="006004CB" w:rsidP="00A779D7">
            <w:pPr>
              <w:pBdr>
                <w:top w:val="nil"/>
                <w:left w:val="nil"/>
                <w:bottom w:val="nil"/>
                <w:right w:val="nil"/>
                <w:between w:val="nil"/>
              </w:pBdr>
              <w:tabs>
                <w:tab w:val="left" w:pos="360"/>
              </w:tabs>
              <w:jc w:val="right"/>
              <w:rPr>
                <w:rFonts w:asciiTheme="minorHAnsi" w:eastAsia="Cambria" w:hAnsiTheme="minorHAnsi" w:cstheme="majorHAnsi"/>
                <w:b/>
                <w:bCs/>
              </w:rPr>
            </w:pPr>
            <w:r w:rsidRPr="00D4537F">
              <w:rPr>
                <w:rFonts w:asciiTheme="minorHAnsi" w:eastAsia="Cambria" w:hAnsiTheme="minorHAnsi" w:cstheme="majorHAnsi"/>
                <w:b/>
                <w:bCs/>
              </w:rPr>
              <w:t>CWA Core Programs Addressed:</w:t>
            </w:r>
          </w:p>
        </w:tc>
        <w:tc>
          <w:tcPr>
            <w:tcW w:w="6205" w:type="dxa"/>
          </w:tcPr>
          <w:p w14:paraId="0AC0BE34" w14:textId="6F361533" w:rsidR="006004CB" w:rsidRPr="00D4537F" w:rsidRDefault="006004CB" w:rsidP="00A779D7">
            <w:pPr>
              <w:pBdr>
                <w:top w:val="nil"/>
                <w:left w:val="nil"/>
                <w:bottom w:val="nil"/>
                <w:right w:val="nil"/>
                <w:between w:val="nil"/>
              </w:pBdr>
              <w:tabs>
                <w:tab w:val="left" w:pos="360"/>
              </w:tabs>
              <w:rPr>
                <w:rFonts w:asciiTheme="minorHAnsi" w:eastAsia="Cambria" w:hAnsiTheme="minorHAnsi" w:cstheme="majorHAnsi"/>
                <w:bCs/>
              </w:rPr>
            </w:pPr>
            <w:r w:rsidRPr="00D4537F">
              <w:rPr>
                <w:rFonts w:asciiTheme="minorHAnsi" w:eastAsia="Cambria" w:hAnsiTheme="minorHAnsi" w:cstheme="majorHAnsi"/>
                <w:bCs/>
              </w:rPr>
              <w:t>(6) protecting coastal waters through the National Estuary Program</w:t>
            </w:r>
          </w:p>
        </w:tc>
      </w:tr>
      <w:tr w:rsidR="006004CB" w:rsidRPr="00D4537F" w14:paraId="2C1FCFB8" w14:textId="77777777" w:rsidTr="007498B8">
        <w:trPr>
          <w:trHeight w:val="81"/>
        </w:trPr>
        <w:tc>
          <w:tcPr>
            <w:tcW w:w="3865" w:type="dxa"/>
          </w:tcPr>
          <w:p w14:paraId="7486E5AD" w14:textId="77777777" w:rsidR="006004CB" w:rsidRPr="00D4537F" w:rsidRDefault="006004CB" w:rsidP="00A779D7">
            <w:pPr>
              <w:pBdr>
                <w:top w:val="nil"/>
                <w:left w:val="nil"/>
                <w:bottom w:val="nil"/>
                <w:right w:val="nil"/>
                <w:between w:val="nil"/>
              </w:pBdr>
              <w:tabs>
                <w:tab w:val="left" w:pos="360"/>
              </w:tabs>
              <w:jc w:val="right"/>
              <w:rPr>
                <w:rFonts w:asciiTheme="minorHAnsi" w:eastAsia="Cambria" w:hAnsiTheme="minorHAnsi" w:cstheme="majorHAnsi"/>
                <w:b/>
                <w:bCs/>
                <w:color w:val="000000"/>
              </w:rPr>
            </w:pPr>
            <w:r w:rsidRPr="00D4537F">
              <w:rPr>
                <w:rFonts w:asciiTheme="minorHAnsi" w:eastAsia="Cambria" w:hAnsiTheme="minorHAnsi" w:cstheme="majorHAnsi"/>
                <w:b/>
              </w:rPr>
              <w:t>EPA Element(s):</w:t>
            </w:r>
          </w:p>
        </w:tc>
        <w:tc>
          <w:tcPr>
            <w:tcW w:w="6205" w:type="dxa"/>
          </w:tcPr>
          <w:p w14:paraId="76260878" w14:textId="77777777" w:rsidR="006004CB" w:rsidRPr="00D4537F" w:rsidRDefault="006004CB" w:rsidP="00A779D7">
            <w:pPr>
              <w:pBdr>
                <w:top w:val="nil"/>
                <w:left w:val="nil"/>
                <w:bottom w:val="nil"/>
                <w:right w:val="nil"/>
                <w:between w:val="nil"/>
              </w:pBdr>
              <w:tabs>
                <w:tab w:val="left" w:pos="360"/>
              </w:tabs>
              <w:rPr>
                <w:rFonts w:asciiTheme="minorHAnsi" w:eastAsia="Cambria" w:hAnsiTheme="minorHAnsi" w:cstheme="majorHAnsi"/>
                <w:bCs/>
                <w:color w:val="000000"/>
              </w:rPr>
            </w:pPr>
            <w:r w:rsidRPr="00D4537F">
              <w:rPr>
                <w:rFonts w:asciiTheme="minorHAnsi" w:eastAsia="Cambria" w:hAnsiTheme="minorHAnsi" w:cs="Cambria"/>
              </w:rPr>
              <w:t>Habitats, Water Quality</w:t>
            </w:r>
          </w:p>
        </w:tc>
      </w:tr>
    </w:tbl>
    <w:p w14:paraId="5B707D84" w14:textId="69F0968F" w:rsidR="006004CB" w:rsidRPr="00D4537F" w:rsidRDefault="006004CB" w:rsidP="006004CB">
      <w:pPr>
        <w:jc w:val="both"/>
        <w:rPr>
          <w:rFonts w:asciiTheme="minorHAnsi" w:eastAsia="Cambria" w:hAnsiTheme="minorHAnsi" w:cstheme="majorHAnsi"/>
          <w:b/>
          <w:color w:val="000000" w:themeColor="text1"/>
        </w:rPr>
      </w:pPr>
    </w:p>
    <w:p w14:paraId="058C0939" w14:textId="30D64156" w:rsidR="006004CB" w:rsidRPr="00BC20BA" w:rsidRDefault="006004CB" w:rsidP="006004CB">
      <w:pPr>
        <w:pBdr>
          <w:top w:val="nil"/>
          <w:left w:val="nil"/>
          <w:bottom w:val="nil"/>
          <w:right w:val="nil"/>
          <w:between w:val="nil"/>
        </w:pBdr>
        <w:tabs>
          <w:tab w:val="left" w:pos="360"/>
        </w:tabs>
        <w:rPr>
          <w:rFonts w:asciiTheme="majorHAnsi" w:eastAsia="Cambria" w:hAnsiTheme="majorHAnsi" w:cstheme="majorHAnsi"/>
          <w:b/>
          <w:sz w:val="28"/>
          <w:szCs w:val="28"/>
        </w:rPr>
      </w:pPr>
      <w:r w:rsidRPr="00BC20BA">
        <w:rPr>
          <w:rFonts w:asciiTheme="majorHAnsi" w:eastAsia="Cambria" w:hAnsiTheme="majorHAnsi" w:cstheme="majorHAnsi"/>
          <w:b/>
          <w:sz w:val="28"/>
          <w:szCs w:val="28"/>
        </w:rPr>
        <w:t>Progress to Date:</w:t>
      </w:r>
    </w:p>
    <w:p w14:paraId="684A8222" w14:textId="6F93C0F7" w:rsidR="006004CB" w:rsidRPr="00D4537F" w:rsidRDefault="00D4537F" w:rsidP="000B63B9">
      <w:pPr>
        <w:numPr>
          <w:ilvl w:val="0"/>
          <w:numId w:val="17"/>
        </w:numPr>
        <w:pBdr>
          <w:top w:val="nil"/>
          <w:left w:val="nil"/>
          <w:bottom w:val="nil"/>
          <w:right w:val="nil"/>
          <w:between w:val="nil"/>
        </w:pBdr>
        <w:tabs>
          <w:tab w:val="left" w:pos="360"/>
        </w:tabs>
        <w:jc w:val="both"/>
        <w:rPr>
          <w:rFonts w:asciiTheme="minorHAnsi" w:hAnsiTheme="minorHAnsi"/>
          <w:b/>
          <w:bCs/>
          <w:color w:val="000000" w:themeColor="text1"/>
        </w:rPr>
      </w:pPr>
      <w:r w:rsidRPr="007498B8">
        <w:rPr>
          <w:rFonts w:asciiTheme="minorHAnsi" w:eastAsia="Cambria" w:hAnsiTheme="minorHAnsi" w:cstheme="majorBidi"/>
          <w:color w:val="000000" w:themeColor="text1"/>
        </w:rPr>
        <w:t>Project c</w:t>
      </w:r>
      <w:r w:rsidR="00F820E9" w:rsidRPr="007498B8">
        <w:rPr>
          <w:rFonts w:asciiTheme="minorHAnsi" w:eastAsia="Cambria" w:hAnsiTheme="minorHAnsi" w:cstheme="majorBidi"/>
          <w:color w:val="000000" w:themeColor="text1"/>
        </w:rPr>
        <w:t>ontracted and work beg</w:t>
      </w:r>
      <w:r w:rsidRPr="007498B8">
        <w:rPr>
          <w:rFonts w:asciiTheme="minorHAnsi" w:eastAsia="Cambria" w:hAnsiTheme="minorHAnsi" w:cstheme="majorBidi"/>
          <w:color w:val="000000" w:themeColor="text1"/>
        </w:rPr>
        <w:t>a</w:t>
      </w:r>
      <w:r w:rsidR="00F820E9" w:rsidRPr="007498B8">
        <w:rPr>
          <w:rFonts w:asciiTheme="minorHAnsi" w:eastAsia="Cambria" w:hAnsiTheme="minorHAnsi" w:cstheme="majorBidi"/>
          <w:color w:val="000000" w:themeColor="text1"/>
        </w:rPr>
        <w:t>n</w:t>
      </w:r>
      <w:r w:rsidR="00BD0774" w:rsidRPr="007498B8">
        <w:rPr>
          <w:rFonts w:asciiTheme="minorHAnsi" w:eastAsia="Cambria" w:hAnsiTheme="minorHAnsi" w:cstheme="majorBidi"/>
          <w:color w:val="000000" w:themeColor="text1"/>
        </w:rPr>
        <w:t xml:space="preserve"> in April 2020</w:t>
      </w:r>
      <w:r w:rsidRPr="007498B8">
        <w:rPr>
          <w:rFonts w:asciiTheme="minorHAnsi" w:eastAsia="Cambria" w:hAnsiTheme="minorHAnsi" w:cstheme="majorBidi"/>
          <w:color w:val="000000" w:themeColor="text1"/>
        </w:rPr>
        <w:t>.</w:t>
      </w:r>
    </w:p>
    <w:p w14:paraId="45D9CD7C" w14:textId="35C235F0" w:rsidR="1CD1F774" w:rsidRDefault="1CD1F774" w:rsidP="000B63B9">
      <w:pPr>
        <w:numPr>
          <w:ilvl w:val="0"/>
          <w:numId w:val="17"/>
        </w:numPr>
        <w:tabs>
          <w:tab w:val="left" w:pos="360"/>
        </w:tabs>
        <w:jc w:val="both"/>
        <w:rPr>
          <w:b/>
          <w:bCs/>
          <w:color w:val="000000" w:themeColor="text1"/>
        </w:rPr>
      </w:pPr>
      <w:r w:rsidRPr="007498B8">
        <w:rPr>
          <w:rFonts w:asciiTheme="minorHAnsi" w:eastAsia="Cambria" w:hAnsiTheme="minorHAnsi" w:cstheme="majorBidi"/>
          <w:color w:val="000000" w:themeColor="text1"/>
        </w:rPr>
        <w:t>Draft final report received on March 26, 2021; APNEP review under</w:t>
      </w:r>
      <w:r w:rsidR="00E715E2">
        <w:rPr>
          <w:rFonts w:asciiTheme="minorHAnsi" w:eastAsia="Cambria" w:hAnsiTheme="minorHAnsi" w:cstheme="majorBidi"/>
          <w:color w:val="000000" w:themeColor="text1"/>
        </w:rPr>
        <w:t xml:space="preserve"> </w:t>
      </w:r>
      <w:r w:rsidRPr="007498B8">
        <w:rPr>
          <w:rFonts w:asciiTheme="minorHAnsi" w:eastAsia="Cambria" w:hAnsiTheme="minorHAnsi" w:cstheme="majorBidi"/>
          <w:color w:val="000000" w:themeColor="text1"/>
        </w:rPr>
        <w:t>way.</w:t>
      </w:r>
    </w:p>
    <w:p w14:paraId="5412E755" w14:textId="36C24515" w:rsidR="1CD1F774" w:rsidRDefault="1CD1F774" w:rsidP="000B63B9">
      <w:pPr>
        <w:numPr>
          <w:ilvl w:val="0"/>
          <w:numId w:val="17"/>
        </w:numPr>
        <w:tabs>
          <w:tab w:val="left" w:pos="360"/>
        </w:tabs>
        <w:jc w:val="both"/>
        <w:rPr>
          <w:b/>
          <w:bCs/>
          <w:color w:val="000000" w:themeColor="text1"/>
        </w:rPr>
      </w:pPr>
      <w:r w:rsidRPr="007498B8">
        <w:rPr>
          <w:rFonts w:asciiTheme="minorHAnsi" w:eastAsia="Cambria" w:hAnsiTheme="minorHAnsi" w:cstheme="majorBidi"/>
          <w:color w:val="000000" w:themeColor="text1"/>
        </w:rPr>
        <w:t>Presentation of progress and findings to the N.C. NCDP Scientific Advisory Council on October 30, 2020 and March 31, 2021.</w:t>
      </w:r>
    </w:p>
    <w:p w14:paraId="66A82932" w14:textId="77777777" w:rsidR="00D4537F" w:rsidRDefault="00D4537F" w:rsidP="00D4537F">
      <w:pPr>
        <w:pBdr>
          <w:top w:val="nil"/>
          <w:left w:val="nil"/>
          <w:bottom w:val="nil"/>
          <w:right w:val="nil"/>
          <w:between w:val="nil"/>
        </w:pBdr>
        <w:tabs>
          <w:tab w:val="left" w:pos="360"/>
        </w:tabs>
        <w:rPr>
          <w:rFonts w:asciiTheme="majorHAnsi" w:eastAsia="Cambria" w:hAnsiTheme="majorHAnsi" w:cstheme="majorHAnsi"/>
          <w:bCs/>
          <w:color w:val="000000"/>
        </w:rPr>
      </w:pPr>
    </w:p>
    <w:p w14:paraId="49E3333F" w14:textId="3C9FEF19" w:rsidR="00D4537F" w:rsidRPr="00D4537F" w:rsidRDefault="00D4537F" w:rsidP="00D4537F">
      <w:pPr>
        <w:pBdr>
          <w:top w:val="nil"/>
          <w:left w:val="nil"/>
          <w:bottom w:val="nil"/>
          <w:right w:val="nil"/>
          <w:between w:val="nil"/>
        </w:pBdr>
        <w:tabs>
          <w:tab w:val="left" w:pos="360"/>
        </w:tabs>
        <w:rPr>
          <w:rFonts w:asciiTheme="majorHAnsi" w:eastAsia="Cambria" w:hAnsiTheme="majorHAnsi" w:cstheme="majorHAnsi"/>
          <w:b/>
          <w:sz w:val="28"/>
          <w:szCs w:val="28"/>
        </w:rPr>
      </w:pPr>
      <w:r w:rsidRPr="00D4537F">
        <w:rPr>
          <w:rFonts w:asciiTheme="majorHAnsi" w:eastAsia="Cambria" w:hAnsiTheme="majorHAnsi" w:cstheme="majorHAnsi"/>
          <w:b/>
          <w:sz w:val="28"/>
          <w:szCs w:val="28"/>
        </w:rPr>
        <w:t>FY202</w:t>
      </w:r>
      <w:r w:rsidR="00F01D52">
        <w:rPr>
          <w:rFonts w:asciiTheme="majorHAnsi" w:eastAsia="Cambria" w:hAnsiTheme="majorHAnsi" w:cstheme="majorHAnsi"/>
          <w:b/>
          <w:sz w:val="28"/>
          <w:szCs w:val="28"/>
        </w:rPr>
        <w:t>1</w:t>
      </w:r>
      <w:r w:rsidRPr="00D4537F">
        <w:rPr>
          <w:rFonts w:asciiTheme="majorHAnsi" w:eastAsia="Cambria" w:hAnsiTheme="majorHAnsi" w:cstheme="majorHAnsi"/>
          <w:b/>
          <w:sz w:val="28"/>
          <w:szCs w:val="28"/>
        </w:rPr>
        <w:t>-202</w:t>
      </w:r>
      <w:r w:rsidR="00F01D52">
        <w:rPr>
          <w:rFonts w:asciiTheme="majorHAnsi" w:eastAsia="Cambria" w:hAnsiTheme="majorHAnsi" w:cstheme="majorHAnsi"/>
          <w:b/>
          <w:sz w:val="28"/>
          <w:szCs w:val="28"/>
        </w:rPr>
        <w:t>2</w:t>
      </w:r>
      <w:r w:rsidRPr="00D4537F">
        <w:rPr>
          <w:rFonts w:asciiTheme="majorHAnsi" w:eastAsia="Cambria" w:hAnsiTheme="majorHAnsi" w:cstheme="majorHAnsi"/>
          <w:b/>
          <w:sz w:val="28"/>
          <w:szCs w:val="28"/>
        </w:rPr>
        <w:t xml:space="preserve"> Plans:</w:t>
      </w:r>
    </w:p>
    <w:p w14:paraId="2C31DACB" w14:textId="1514694C" w:rsidR="00D4537F" w:rsidRPr="00F47F76" w:rsidRDefault="00F01D52" w:rsidP="000B63B9">
      <w:pPr>
        <w:numPr>
          <w:ilvl w:val="0"/>
          <w:numId w:val="20"/>
        </w:numPr>
        <w:pBdr>
          <w:top w:val="nil"/>
          <w:left w:val="nil"/>
          <w:bottom w:val="nil"/>
          <w:right w:val="nil"/>
          <w:between w:val="nil"/>
        </w:pBdr>
        <w:tabs>
          <w:tab w:val="left" w:pos="360"/>
        </w:tabs>
        <w:rPr>
          <w:rFonts w:asciiTheme="minorHAnsi" w:eastAsia="Cambria" w:hAnsiTheme="minorHAnsi" w:cstheme="minorHAnsi"/>
        </w:rPr>
      </w:pPr>
      <w:r>
        <w:rPr>
          <w:rFonts w:asciiTheme="minorHAnsi" w:eastAsia="Cambria" w:hAnsiTheme="minorHAnsi" w:cstheme="minorHAnsi"/>
        </w:rPr>
        <w:t>Draft report currently under review.</w:t>
      </w:r>
    </w:p>
    <w:p w14:paraId="335B2599" w14:textId="4E36EBB3" w:rsidR="005B6320" w:rsidRDefault="00D4537F" w:rsidP="00964076">
      <w:pPr>
        <w:pBdr>
          <w:top w:val="nil"/>
          <w:left w:val="nil"/>
          <w:bottom w:val="nil"/>
          <w:right w:val="nil"/>
          <w:between w:val="nil"/>
        </w:pBdr>
        <w:tabs>
          <w:tab w:val="left" w:pos="360"/>
        </w:tabs>
        <w:ind w:left="720"/>
        <w:jc w:val="both"/>
        <w:rPr>
          <w:rFonts w:asciiTheme="minorHAnsi" w:eastAsia="Cambria" w:hAnsiTheme="minorHAnsi" w:cstheme="minorBidi"/>
        </w:rPr>
      </w:pPr>
      <w:r w:rsidRPr="00F36676">
        <w:rPr>
          <w:rFonts w:asciiTheme="minorHAnsi" w:eastAsia="Cambria" w:hAnsiTheme="minorHAnsi" w:cstheme="minorHAnsi"/>
          <w:b/>
          <w:color w:val="000000" w:themeColor="text1"/>
        </w:rPr>
        <w:tab/>
      </w:r>
      <w:r w:rsidRPr="007498B8">
        <w:rPr>
          <w:rFonts w:asciiTheme="minorHAnsi" w:eastAsia="Cambria" w:hAnsiTheme="minorHAnsi" w:cstheme="minorBidi"/>
          <w:b/>
          <w:bCs/>
        </w:rPr>
        <w:t>Milestones:</w:t>
      </w:r>
    </w:p>
    <w:p w14:paraId="1BEB0489" w14:textId="1ECADE15" w:rsidR="005B6320" w:rsidRDefault="00E715E2" w:rsidP="007498B8">
      <w:pPr>
        <w:pStyle w:val="ListParagraph"/>
        <w:numPr>
          <w:ilvl w:val="0"/>
          <w:numId w:val="2"/>
        </w:numPr>
        <w:pBdr>
          <w:top w:val="nil"/>
          <w:left w:val="nil"/>
          <w:bottom w:val="nil"/>
          <w:right w:val="nil"/>
          <w:between w:val="nil"/>
        </w:pBdr>
        <w:tabs>
          <w:tab w:val="left" w:pos="360"/>
        </w:tabs>
        <w:rPr>
          <w:rFonts w:asciiTheme="minorHAnsi" w:eastAsiaTheme="minorEastAsia" w:hAnsiTheme="minorHAnsi" w:cstheme="minorBidi"/>
          <w:b/>
          <w:bCs/>
        </w:rPr>
      </w:pPr>
      <w:r>
        <w:rPr>
          <w:rFonts w:asciiTheme="minorHAnsi" w:eastAsia="Cambria" w:hAnsiTheme="minorHAnsi" w:cstheme="minorBidi"/>
        </w:rPr>
        <w:t xml:space="preserve">Summer 2021: </w:t>
      </w:r>
      <w:r w:rsidR="7AAD3D1E" w:rsidRPr="007498B8">
        <w:rPr>
          <w:rFonts w:asciiTheme="minorHAnsi" w:eastAsia="Cambria" w:hAnsiTheme="minorHAnsi" w:cstheme="minorBidi"/>
        </w:rPr>
        <w:t>Revised final report expected.</w:t>
      </w:r>
    </w:p>
    <w:p w14:paraId="4EFE8102" w14:textId="14A5ACFF" w:rsidR="005B6320" w:rsidRDefault="00E715E2" w:rsidP="007498B8">
      <w:pPr>
        <w:pStyle w:val="ListParagraph"/>
        <w:numPr>
          <w:ilvl w:val="0"/>
          <w:numId w:val="2"/>
        </w:numPr>
        <w:pBdr>
          <w:top w:val="nil"/>
          <w:left w:val="nil"/>
          <w:bottom w:val="nil"/>
          <w:right w:val="nil"/>
          <w:between w:val="nil"/>
        </w:pBdr>
        <w:tabs>
          <w:tab w:val="left" w:pos="360"/>
        </w:tabs>
        <w:rPr>
          <w:b/>
          <w:bCs/>
        </w:rPr>
      </w:pPr>
      <w:r>
        <w:rPr>
          <w:rFonts w:asciiTheme="minorHAnsi" w:eastAsia="Cambria" w:hAnsiTheme="minorHAnsi" w:cstheme="minorBidi"/>
        </w:rPr>
        <w:t xml:space="preserve">2021: </w:t>
      </w:r>
      <w:r w:rsidR="7AAD3D1E" w:rsidRPr="007498B8">
        <w:rPr>
          <w:rFonts w:asciiTheme="minorHAnsi" w:eastAsia="Cambria" w:hAnsiTheme="minorHAnsi" w:cstheme="minorBidi"/>
        </w:rPr>
        <w:t xml:space="preserve">Press release </w:t>
      </w:r>
      <w:r w:rsidR="00F01D52">
        <w:rPr>
          <w:rFonts w:asciiTheme="minorHAnsi" w:eastAsia="Cambria" w:hAnsiTheme="minorHAnsi" w:cstheme="minorBidi"/>
        </w:rPr>
        <w:t>and briefing to STAC and NCDP group</w:t>
      </w:r>
      <w:r w:rsidR="7AAD3D1E" w:rsidRPr="007498B8">
        <w:rPr>
          <w:rFonts w:asciiTheme="minorHAnsi" w:eastAsia="Cambria" w:hAnsiTheme="minorHAnsi" w:cstheme="minorBidi"/>
        </w:rPr>
        <w:t>.</w:t>
      </w:r>
    </w:p>
    <w:p w14:paraId="60CA9E40" w14:textId="77777777" w:rsidR="00053452" w:rsidRDefault="00053452" w:rsidP="00690C0E">
      <w:pPr>
        <w:rPr>
          <w:rFonts w:asciiTheme="minorHAnsi" w:eastAsia="Cambria" w:hAnsiTheme="minorHAnsi" w:cstheme="minorHAnsi"/>
          <w:b/>
        </w:rPr>
      </w:pPr>
    </w:p>
    <w:p w14:paraId="3F491890" w14:textId="77777777" w:rsidR="00053452" w:rsidRDefault="00053452" w:rsidP="00690C0E">
      <w:pPr>
        <w:rPr>
          <w:rFonts w:asciiTheme="minorHAnsi" w:eastAsia="Cambria" w:hAnsiTheme="minorHAnsi" w:cstheme="minorHAnsi"/>
          <w:b/>
        </w:rPr>
      </w:pPr>
    </w:p>
    <w:p w14:paraId="31DFD14A" w14:textId="77777777" w:rsidR="003742F4" w:rsidRDefault="003742F4" w:rsidP="003742F4">
      <w:pPr>
        <w:tabs>
          <w:tab w:val="left" w:pos="360"/>
        </w:tabs>
        <w:rPr>
          <w:rFonts w:asciiTheme="majorHAnsi" w:eastAsia="Cambria" w:hAnsiTheme="majorHAnsi" w:cstheme="majorBidi"/>
          <w:b/>
          <w:bCs/>
          <w:color w:val="214293"/>
          <w:sz w:val="32"/>
          <w:szCs w:val="32"/>
        </w:rPr>
      </w:pPr>
      <w:r w:rsidRPr="3A9DFD31">
        <w:rPr>
          <w:rFonts w:asciiTheme="majorHAnsi" w:eastAsia="Cambria" w:hAnsiTheme="majorHAnsi" w:cstheme="majorBidi"/>
          <w:b/>
          <w:bCs/>
          <w:color w:val="214293"/>
          <w:sz w:val="32"/>
          <w:szCs w:val="32"/>
        </w:rPr>
        <w:t xml:space="preserve">Calibration of a bio-optical model for low-salinity SAV in Albemarle-Pamlico Estuarine System </w:t>
      </w:r>
    </w:p>
    <w:p w14:paraId="726CD8B3" w14:textId="77777777" w:rsidR="003742F4" w:rsidRDefault="003742F4" w:rsidP="003742F4">
      <w:pPr>
        <w:tabs>
          <w:tab w:val="left" w:pos="360"/>
        </w:tabs>
        <w:jc w:val="both"/>
        <w:rPr>
          <w:rFonts w:ascii="Cambria" w:eastAsia="Cambria" w:hAnsi="Cambria" w:cs="Cambria"/>
        </w:rPr>
      </w:pPr>
      <w:r w:rsidRPr="3A9DFD31">
        <w:rPr>
          <w:rFonts w:ascii="Cambria" w:eastAsia="Cambria" w:hAnsi="Cambria" w:cs="Cambria"/>
          <w:b/>
          <w:bCs/>
        </w:rPr>
        <w:t>Objectives:</w:t>
      </w:r>
      <w:r w:rsidRPr="3A9DFD31">
        <w:rPr>
          <w:rFonts w:ascii="Cambria" w:eastAsia="Cambria" w:hAnsi="Cambria" w:cs="Cambria"/>
        </w:rPr>
        <w:t xml:space="preserve"> </w:t>
      </w:r>
    </w:p>
    <w:p w14:paraId="54C2480B" w14:textId="77777777" w:rsidR="003742F4" w:rsidRDefault="003742F4" w:rsidP="003742F4">
      <w:pPr>
        <w:pStyle w:val="ListParagraph"/>
        <w:numPr>
          <w:ilvl w:val="0"/>
          <w:numId w:val="1"/>
        </w:numPr>
        <w:tabs>
          <w:tab w:val="left" w:pos="360"/>
        </w:tabs>
        <w:ind w:left="720"/>
        <w:jc w:val="both"/>
        <w:rPr>
          <w:rFonts w:ascii="Cambria" w:eastAsia="Cambria" w:hAnsi="Cambria" w:cs="Cambria"/>
        </w:rPr>
      </w:pPr>
      <w:r w:rsidRPr="3A9DFD31">
        <w:rPr>
          <w:rFonts w:ascii="Cambria" w:eastAsia="Cambria" w:hAnsi="Cambria" w:cs="Cambria"/>
        </w:rPr>
        <w:t>In collaboration with NC-DWR and the University of North Carolina Institute of Marine Sciences</w:t>
      </w:r>
      <w:r>
        <w:rPr>
          <w:rFonts w:ascii="Cambria" w:eastAsia="Cambria" w:hAnsi="Cambria" w:cs="Cambria"/>
        </w:rPr>
        <w:t xml:space="preserve"> (UNC IMS)</w:t>
      </w:r>
      <w:r w:rsidRPr="3A9DFD31">
        <w:rPr>
          <w:rFonts w:ascii="Cambria" w:eastAsia="Cambria" w:hAnsi="Cambria" w:cs="Cambria"/>
        </w:rPr>
        <w:t>, collect necessary paired chlorophyll</w:t>
      </w:r>
      <w:r>
        <w:rPr>
          <w:rFonts w:ascii="Cambria" w:eastAsia="Cambria" w:hAnsi="Cambria" w:cs="Cambria"/>
        </w:rPr>
        <w:t>-</w:t>
      </w:r>
      <w:r w:rsidRPr="3A9DFD31">
        <w:rPr>
          <w:rFonts w:ascii="Cambria" w:eastAsia="Cambria" w:hAnsi="Cambria" w:cs="Cambria"/>
          <w:i/>
          <w:iCs/>
        </w:rPr>
        <w:t>a</w:t>
      </w:r>
      <w:r w:rsidRPr="3A9DFD31">
        <w:rPr>
          <w:rFonts w:ascii="Cambria" w:eastAsia="Cambria" w:hAnsi="Cambria" w:cs="Cambria"/>
        </w:rPr>
        <w:t xml:space="preserve">, colored dissolved organic matter (CDOM), and photosynthetically active radiation (PAR) data from select N.C. Ambient Monitoring System (AMS) stations. </w:t>
      </w:r>
    </w:p>
    <w:p w14:paraId="3C52BDB7" w14:textId="77777777" w:rsidR="003742F4" w:rsidRDefault="003742F4" w:rsidP="003742F4">
      <w:pPr>
        <w:pStyle w:val="ListParagraph"/>
        <w:numPr>
          <w:ilvl w:val="0"/>
          <w:numId w:val="1"/>
        </w:numPr>
        <w:tabs>
          <w:tab w:val="left" w:pos="360"/>
        </w:tabs>
        <w:ind w:left="720"/>
        <w:jc w:val="both"/>
      </w:pPr>
      <w:r w:rsidRPr="3A9DFD31">
        <w:rPr>
          <w:rFonts w:ascii="Cambria" w:eastAsia="Cambria" w:hAnsi="Cambria" w:cs="Cambria"/>
        </w:rPr>
        <w:t>Calibrate a bio-optical model for low-salinity SAV in the Albemarle-Pamlico Estuarine System using the data from Objective 1.</w:t>
      </w:r>
    </w:p>
    <w:p w14:paraId="4D44E8A6" w14:textId="77777777" w:rsidR="003742F4" w:rsidRDefault="003742F4" w:rsidP="003742F4">
      <w:pPr>
        <w:pStyle w:val="ListParagraph"/>
        <w:numPr>
          <w:ilvl w:val="0"/>
          <w:numId w:val="1"/>
        </w:numPr>
        <w:tabs>
          <w:tab w:val="left" w:pos="360"/>
        </w:tabs>
        <w:ind w:left="720"/>
        <w:jc w:val="both"/>
      </w:pPr>
      <w:r w:rsidRPr="3A9DFD31">
        <w:rPr>
          <w:rFonts w:ascii="Cambria" w:eastAsia="Cambria" w:hAnsi="Cambria" w:cs="Cambria"/>
        </w:rPr>
        <w:t>Develop scientifically</w:t>
      </w:r>
      <w:r>
        <w:rPr>
          <w:rFonts w:ascii="Cambria" w:eastAsia="Cambria" w:hAnsi="Cambria" w:cs="Cambria"/>
        </w:rPr>
        <w:t xml:space="preserve"> defensible</w:t>
      </w:r>
      <w:r w:rsidRPr="3A9DFD31">
        <w:rPr>
          <w:rFonts w:ascii="Cambria" w:eastAsia="Cambria" w:hAnsi="Cambria" w:cs="Cambria"/>
        </w:rPr>
        <w:t xml:space="preserve"> chlorophyll-</w:t>
      </w:r>
      <w:r w:rsidRPr="3A9DFD31">
        <w:rPr>
          <w:rFonts w:ascii="Cambria" w:eastAsia="Cambria" w:hAnsi="Cambria" w:cs="Cambria"/>
          <w:i/>
          <w:iCs/>
        </w:rPr>
        <w:t>a</w:t>
      </w:r>
      <w:r w:rsidRPr="3A9DFD31">
        <w:rPr>
          <w:rFonts w:ascii="Cambria" w:eastAsia="Cambria" w:hAnsi="Cambria" w:cs="Cambria"/>
        </w:rPr>
        <w:t xml:space="preserve"> standards for protection of low-salinity SAV.</w:t>
      </w:r>
    </w:p>
    <w:p w14:paraId="679E19F8" w14:textId="590B7050" w:rsidR="003742F4" w:rsidRDefault="003742F4" w:rsidP="003742F4">
      <w:pPr>
        <w:jc w:val="both"/>
        <w:rPr>
          <w:rFonts w:ascii="Cambria" w:eastAsia="Cambria" w:hAnsi="Cambria" w:cs="Cambria"/>
        </w:rPr>
      </w:pPr>
      <w:r w:rsidRPr="3A9DFD31">
        <w:rPr>
          <w:rFonts w:ascii="Cambria" w:eastAsia="Cambria" w:hAnsi="Cambria" w:cs="Cambria"/>
          <w:b/>
          <w:bCs/>
        </w:rPr>
        <w:t>Description:</w:t>
      </w:r>
      <w:r w:rsidRPr="3A9DFD31">
        <w:rPr>
          <w:rFonts w:ascii="Cambria" w:eastAsia="Cambria" w:hAnsi="Cambria" w:cs="Cambria"/>
        </w:rPr>
        <w:t xml:space="preserve"> </w:t>
      </w:r>
      <w:r w:rsidR="007A27C7" w:rsidRPr="3A9DFD31">
        <w:rPr>
          <w:rFonts w:ascii="Cambria" w:eastAsia="Cambria" w:hAnsi="Cambria" w:cs="Cambria"/>
        </w:rPr>
        <w:t>To</w:t>
      </w:r>
      <w:r w:rsidRPr="3A9DFD31">
        <w:rPr>
          <w:rFonts w:ascii="Cambria" w:eastAsia="Cambria" w:hAnsi="Cambria" w:cs="Cambria"/>
        </w:rPr>
        <w:t xml:space="preserve"> set SAV protection and restoration goals for the Albemarle-Pamlico Estuarine System (APES) and make the connection to needed nutrient and sediment load reductions, quantitative linkages between chlorophyll-</w:t>
      </w:r>
      <w:r w:rsidRPr="3A9DFD31">
        <w:rPr>
          <w:rFonts w:ascii="Cambria" w:eastAsia="Cambria" w:hAnsi="Cambria" w:cs="Cambria"/>
          <w:i/>
          <w:iCs/>
        </w:rPr>
        <w:t>a</w:t>
      </w:r>
      <w:r w:rsidRPr="3A9DFD31">
        <w:rPr>
          <w:rFonts w:ascii="Cambria" w:eastAsia="Cambria" w:hAnsi="Cambria" w:cs="Cambria"/>
        </w:rPr>
        <w:t xml:space="preserve"> concentrations and SAV light requirements are needed.  APNEP previously contracted with the UNC </w:t>
      </w:r>
      <w:r>
        <w:rPr>
          <w:rFonts w:ascii="Cambria" w:eastAsia="Cambria" w:hAnsi="Cambria" w:cs="Cambria"/>
        </w:rPr>
        <w:t>IMS</w:t>
      </w:r>
      <w:r w:rsidRPr="3A9DFD31">
        <w:rPr>
          <w:rFonts w:ascii="Cambria" w:eastAsia="Cambria" w:hAnsi="Cambria" w:cs="Cambria"/>
        </w:rPr>
        <w:t xml:space="preserve"> to conduct this analysis for both high- and </w:t>
      </w:r>
      <w:r w:rsidRPr="3A9DFD31">
        <w:rPr>
          <w:rFonts w:ascii="Cambria" w:eastAsia="Cambria" w:hAnsi="Cambria" w:cs="Cambria"/>
        </w:rPr>
        <w:lastRenderedPageBreak/>
        <w:t xml:space="preserve">low-salinity SAV.  While the bio-optical model performed well for </w:t>
      </w:r>
      <w:r>
        <w:rPr>
          <w:rFonts w:ascii="Cambria" w:eastAsia="Cambria" w:hAnsi="Cambria" w:cs="Cambria"/>
        </w:rPr>
        <w:t xml:space="preserve">the </w:t>
      </w:r>
      <w:r w:rsidRPr="3A9DFD31">
        <w:rPr>
          <w:rFonts w:ascii="Cambria" w:eastAsia="Cambria" w:hAnsi="Cambria" w:cs="Cambria"/>
        </w:rPr>
        <w:t>high-salinity waters of the APES where it was originally developed, further calibration is needed to utilize the model for low-salinity SAV.  Extensive compilation and review of available water quality data revealed limited measurements of the critical parameters CDOM and PAR in low-salinity waters of the APES that are necessary for further calibration of the bio-optical model. This project will collect these data, calibrate the model, and develop recommendations for scientifically defensible chlorophyll-</w:t>
      </w:r>
      <w:r w:rsidRPr="3A9DFD31">
        <w:rPr>
          <w:rFonts w:ascii="Cambria" w:eastAsia="Cambria" w:hAnsi="Cambria" w:cs="Cambria"/>
          <w:i/>
          <w:iCs/>
        </w:rPr>
        <w:t>a</w:t>
      </w:r>
      <w:r w:rsidRPr="3A9DFD31">
        <w:rPr>
          <w:rFonts w:ascii="Cambria" w:eastAsia="Cambria" w:hAnsi="Cambria" w:cs="Cambria"/>
        </w:rPr>
        <w:t> standards that are protective of SAV for low-salinity zones of the APES.  These findings, in association with the findings for high-salinity SAV, will help guide the development of water quality management strategies for the protection of SAV, particularly through the N.C. Coastal Habitat Protection Plan and the N.C. Nutrient Criteria Development Plan.</w:t>
      </w:r>
    </w:p>
    <w:p w14:paraId="37572DFD" w14:textId="77777777" w:rsidR="003742F4" w:rsidRDefault="003742F4" w:rsidP="003742F4">
      <w:pPr>
        <w:tabs>
          <w:tab w:val="left" w:pos="360"/>
        </w:tabs>
        <w:jc w:val="both"/>
        <w:rPr>
          <w:rFonts w:ascii="Cambria" w:eastAsia="Cambria" w:hAnsi="Cambria" w:cs="Cambria"/>
        </w:rPr>
      </w:pPr>
    </w:p>
    <w:tbl>
      <w:tblPr>
        <w:tblW w:w="0" w:type="auto"/>
        <w:tblBorders>
          <w:top w:val="nil"/>
          <w:left w:val="nil"/>
          <w:bottom w:val="nil"/>
          <w:right w:val="nil"/>
          <w:insideH w:val="nil"/>
          <w:insideV w:val="nil"/>
        </w:tblBorders>
        <w:tblLook w:val="0400" w:firstRow="0" w:lastRow="0" w:firstColumn="0" w:lastColumn="0" w:noHBand="0" w:noVBand="1"/>
      </w:tblPr>
      <w:tblGrid>
        <w:gridCol w:w="3865"/>
        <w:gridCol w:w="6205"/>
      </w:tblGrid>
      <w:tr w:rsidR="003742F4" w14:paraId="561C793F" w14:textId="77777777" w:rsidTr="006E69BB">
        <w:trPr>
          <w:trHeight w:val="20"/>
        </w:trPr>
        <w:tc>
          <w:tcPr>
            <w:tcW w:w="3865" w:type="dxa"/>
          </w:tcPr>
          <w:p w14:paraId="268C1628" w14:textId="77777777" w:rsidR="003742F4" w:rsidRDefault="003742F4" w:rsidP="006E69BB">
            <w:pPr>
              <w:jc w:val="right"/>
              <w:rPr>
                <w:rFonts w:ascii="Cambria" w:eastAsia="Cambria" w:hAnsi="Cambria" w:cs="Cambria"/>
                <w:b/>
                <w:bCs/>
              </w:rPr>
            </w:pPr>
            <w:r w:rsidRPr="3A9DFD31">
              <w:rPr>
                <w:rFonts w:ascii="Cambria" w:eastAsia="Cambria" w:hAnsi="Cambria" w:cs="Cambria"/>
                <w:b/>
                <w:bCs/>
              </w:rPr>
              <w:t>Partners:</w:t>
            </w:r>
          </w:p>
        </w:tc>
        <w:tc>
          <w:tcPr>
            <w:tcW w:w="6205" w:type="dxa"/>
          </w:tcPr>
          <w:p w14:paraId="673ACECD" w14:textId="77777777" w:rsidR="003742F4" w:rsidRDefault="003742F4" w:rsidP="006E69BB">
            <w:pPr>
              <w:rPr>
                <w:rFonts w:ascii="Cambria" w:eastAsia="Cambria" w:hAnsi="Cambria" w:cs="Cambria"/>
              </w:rPr>
            </w:pPr>
            <w:r w:rsidRPr="3A9DFD31">
              <w:rPr>
                <w:rFonts w:ascii="Cambria" w:eastAsia="Cambria" w:hAnsi="Cambria" w:cs="Cambria"/>
              </w:rPr>
              <w:t xml:space="preserve">NC-DWR, UNC </w:t>
            </w:r>
            <w:r>
              <w:rPr>
                <w:rFonts w:ascii="Cambria" w:eastAsia="Cambria" w:hAnsi="Cambria" w:cs="Cambria"/>
              </w:rPr>
              <w:t>IMS</w:t>
            </w:r>
            <w:r w:rsidRPr="3A9DFD31">
              <w:rPr>
                <w:rFonts w:ascii="Cambria" w:eastAsia="Cambria" w:hAnsi="Cambria" w:cs="Cambria"/>
              </w:rPr>
              <w:t xml:space="preserve">, </w:t>
            </w:r>
            <w:r>
              <w:rPr>
                <w:rFonts w:ascii="Cambria" w:eastAsia="Cambria" w:hAnsi="Cambria" w:cs="Cambria"/>
              </w:rPr>
              <w:t xml:space="preserve">APNEP </w:t>
            </w:r>
            <w:r w:rsidRPr="3A9DFD31">
              <w:rPr>
                <w:rFonts w:ascii="Cambria" w:eastAsia="Cambria" w:hAnsi="Cambria" w:cs="Cambria"/>
              </w:rPr>
              <w:t>SAV Team</w:t>
            </w:r>
          </w:p>
        </w:tc>
      </w:tr>
      <w:tr w:rsidR="003742F4" w14:paraId="598892FD" w14:textId="77777777" w:rsidTr="006E69BB">
        <w:trPr>
          <w:trHeight w:val="20"/>
        </w:trPr>
        <w:tc>
          <w:tcPr>
            <w:tcW w:w="3865" w:type="dxa"/>
          </w:tcPr>
          <w:p w14:paraId="1D643982" w14:textId="77777777" w:rsidR="003742F4" w:rsidRDefault="003742F4" w:rsidP="006E69BB">
            <w:pPr>
              <w:jc w:val="right"/>
              <w:rPr>
                <w:rFonts w:ascii="Cambria" w:eastAsia="Cambria" w:hAnsi="Cambria" w:cs="Cambria"/>
                <w:b/>
                <w:bCs/>
              </w:rPr>
            </w:pPr>
            <w:r w:rsidRPr="3A9DFD31">
              <w:rPr>
                <w:rFonts w:ascii="Cambria" w:eastAsia="Cambria" w:hAnsi="Cambria" w:cs="Cambria"/>
                <w:b/>
                <w:bCs/>
              </w:rPr>
              <w:t>Outputs/Deliverables:</w:t>
            </w:r>
          </w:p>
        </w:tc>
        <w:tc>
          <w:tcPr>
            <w:tcW w:w="6205" w:type="dxa"/>
          </w:tcPr>
          <w:p w14:paraId="28FEFEFA" w14:textId="77777777" w:rsidR="003742F4" w:rsidRDefault="003742F4" w:rsidP="006E69BB">
            <w:r w:rsidRPr="3A9DFD31">
              <w:rPr>
                <w:rFonts w:ascii="Cambria" w:eastAsia="Cambria" w:hAnsi="Cambria" w:cs="Cambria"/>
                <w:color w:val="000000" w:themeColor="text1"/>
              </w:rPr>
              <w:t>A final report that provides 1) a description of chlorophyll-</w:t>
            </w:r>
            <w:r w:rsidRPr="3A9DFD31">
              <w:rPr>
                <w:rFonts w:ascii="Cambria" w:eastAsia="Cambria" w:hAnsi="Cambria" w:cs="Cambria"/>
                <w:i/>
                <w:iCs/>
                <w:color w:val="000000" w:themeColor="text1"/>
              </w:rPr>
              <w:t>a</w:t>
            </w:r>
            <w:r w:rsidRPr="3A9DFD31">
              <w:rPr>
                <w:rFonts w:ascii="Cambria" w:eastAsia="Cambria" w:hAnsi="Cambria" w:cs="Cambria"/>
                <w:color w:val="000000" w:themeColor="text1"/>
              </w:rPr>
              <w:t xml:space="preserve"> thresholds protective of low-salinity SAV habitats including quantification of uncertainty in those thresholds; 2) documentation of the data sets and data analyses to validate the bio-optical model or similarly functioning empirical models for determining thresholds; and 3) identification of data gaps that could improve threshold estimates.  An oral presentation of project findings to the APNEP management conference, the N.C. Nutrient Criteria Development Plan Scientific Advisory Committee, and other groups decided by APNEP.</w:t>
            </w:r>
          </w:p>
        </w:tc>
      </w:tr>
      <w:tr w:rsidR="003742F4" w14:paraId="433BDAF7" w14:textId="77777777" w:rsidTr="006E69BB">
        <w:trPr>
          <w:trHeight w:val="20"/>
        </w:trPr>
        <w:tc>
          <w:tcPr>
            <w:tcW w:w="3865" w:type="dxa"/>
          </w:tcPr>
          <w:p w14:paraId="677BC967" w14:textId="77777777" w:rsidR="003742F4" w:rsidRDefault="003742F4" w:rsidP="006E69BB">
            <w:pPr>
              <w:jc w:val="right"/>
              <w:rPr>
                <w:rFonts w:ascii="Cambria" w:eastAsia="Cambria" w:hAnsi="Cambria" w:cs="Cambria"/>
                <w:b/>
                <w:bCs/>
              </w:rPr>
            </w:pPr>
            <w:r w:rsidRPr="3A9DFD31">
              <w:rPr>
                <w:rFonts w:ascii="Cambria" w:eastAsia="Cambria" w:hAnsi="Cambria" w:cs="Cambria"/>
                <w:b/>
                <w:bCs/>
              </w:rPr>
              <w:t>Outcomes:</w:t>
            </w:r>
          </w:p>
        </w:tc>
        <w:tc>
          <w:tcPr>
            <w:tcW w:w="6205" w:type="dxa"/>
          </w:tcPr>
          <w:p w14:paraId="12EA57ED" w14:textId="77777777" w:rsidR="003742F4" w:rsidRDefault="003742F4" w:rsidP="006E69BB">
            <w:r w:rsidRPr="3A9DFD31">
              <w:rPr>
                <w:rFonts w:ascii="Cambria" w:eastAsia="Cambria" w:hAnsi="Cambria" w:cs="Cambria"/>
                <w:color w:val="000000" w:themeColor="text1"/>
              </w:rPr>
              <w:t>Scientifically defensible chlorophyll-</w:t>
            </w:r>
            <w:r w:rsidRPr="3A9DFD31">
              <w:rPr>
                <w:rFonts w:ascii="Cambria" w:eastAsia="Cambria" w:hAnsi="Cambria" w:cs="Cambria"/>
                <w:i/>
                <w:iCs/>
                <w:color w:val="000000" w:themeColor="text1"/>
              </w:rPr>
              <w:t>a</w:t>
            </w:r>
            <w:r w:rsidRPr="3A9DFD31">
              <w:rPr>
                <w:rFonts w:ascii="Cambria" w:eastAsia="Cambria" w:hAnsi="Cambria" w:cs="Cambria"/>
                <w:color w:val="000000" w:themeColor="text1"/>
              </w:rPr>
              <w:t xml:space="preserve"> standards that are protective of SAV for low-salinity zones of the Albemarle-Pamlico Estuarine System.</w:t>
            </w:r>
          </w:p>
        </w:tc>
      </w:tr>
      <w:tr w:rsidR="003742F4" w14:paraId="4767472E" w14:textId="77777777" w:rsidTr="006E69BB">
        <w:trPr>
          <w:trHeight w:val="20"/>
        </w:trPr>
        <w:tc>
          <w:tcPr>
            <w:tcW w:w="3865" w:type="dxa"/>
          </w:tcPr>
          <w:p w14:paraId="6A4C1496" w14:textId="77777777" w:rsidR="003742F4" w:rsidRDefault="003742F4" w:rsidP="006E69BB">
            <w:pPr>
              <w:jc w:val="right"/>
              <w:rPr>
                <w:rFonts w:ascii="Cambria" w:eastAsia="Cambria" w:hAnsi="Cambria" w:cs="Cambria"/>
                <w:b/>
                <w:bCs/>
              </w:rPr>
            </w:pPr>
            <w:r w:rsidRPr="3A9DFD31">
              <w:rPr>
                <w:rFonts w:ascii="Cambria" w:eastAsia="Cambria" w:hAnsi="Cambria" w:cs="Cambria"/>
                <w:b/>
                <w:bCs/>
              </w:rPr>
              <w:t>FY2021-22 Cost:</w:t>
            </w:r>
          </w:p>
        </w:tc>
        <w:tc>
          <w:tcPr>
            <w:tcW w:w="6205" w:type="dxa"/>
          </w:tcPr>
          <w:p w14:paraId="03BEBD0D" w14:textId="77777777" w:rsidR="003742F4" w:rsidRPr="00F01D52" w:rsidRDefault="003742F4" w:rsidP="006E69BB">
            <w:pPr>
              <w:jc w:val="both"/>
              <w:rPr>
                <w:rFonts w:ascii="Cambria" w:eastAsia="Cambria" w:hAnsi="Cambria" w:cs="Cambria"/>
              </w:rPr>
            </w:pPr>
            <w:r w:rsidRPr="00F01D52">
              <w:rPr>
                <w:rFonts w:ascii="Cambria" w:eastAsia="Cambria" w:hAnsi="Cambria" w:cs="Cambria"/>
              </w:rPr>
              <w:t xml:space="preserve">$ </w:t>
            </w:r>
            <w:r>
              <w:rPr>
                <w:rFonts w:ascii="Cambria" w:eastAsia="Cambria" w:hAnsi="Cambria" w:cs="Cambria"/>
              </w:rPr>
              <w:t>24,000</w:t>
            </w:r>
          </w:p>
        </w:tc>
      </w:tr>
      <w:tr w:rsidR="003742F4" w14:paraId="3B3519E7" w14:textId="77777777" w:rsidTr="006E69BB">
        <w:trPr>
          <w:trHeight w:val="20"/>
        </w:trPr>
        <w:tc>
          <w:tcPr>
            <w:tcW w:w="3865" w:type="dxa"/>
          </w:tcPr>
          <w:p w14:paraId="60229709" w14:textId="77777777" w:rsidR="003742F4" w:rsidRDefault="003742F4" w:rsidP="006E69BB">
            <w:pPr>
              <w:jc w:val="right"/>
              <w:rPr>
                <w:rFonts w:ascii="Cambria" w:eastAsia="Cambria" w:hAnsi="Cambria" w:cs="Cambria"/>
                <w:b/>
                <w:bCs/>
              </w:rPr>
            </w:pPr>
            <w:r w:rsidRPr="3A9DFD31">
              <w:rPr>
                <w:rFonts w:ascii="Cambria" w:eastAsia="Cambria" w:hAnsi="Cambria" w:cs="Cambria"/>
                <w:b/>
                <w:bCs/>
              </w:rPr>
              <w:t>Estimated Leverage:</w:t>
            </w:r>
          </w:p>
        </w:tc>
        <w:tc>
          <w:tcPr>
            <w:tcW w:w="6205" w:type="dxa"/>
          </w:tcPr>
          <w:p w14:paraId="2A09209E" w14:textId="77777777" w:rsidR="003742F4" w:rsidRDefault="003742F4" w:rsidP="006E69BB">
            <w:pPr>
              <w:jc w:val="both"/>
              <w:rPr>
                <w:rFonts w:ascii="Cambria" w:eastAsia="Cambria" w:hAnsi="Cambria" w:cs="Cambria"/>
              </w:rPr>
            </w:pPr>
            <w:r w:rsidRPr="3A9DFD31">
              <w:rPr>
                <w:rFonts w:ascii="Cambria" w:eastAsia="Cambria" w:hAnsi="Cambria" w:cs="Cambria"/>
              </w:rPr>
              <w:t>$ TBD</w:t>
            </w:r>
          </w:p>
        </w:tc>
      </w:tr>
      <w:tr w:rsidR="003742F4" w14:paraId="6D15E3C6" w14:textId="77777777" w:rsidTr="006E69BB">
        <w:trPr>
          <w:trHeight w:val="20"/>
        </w:trPr>
        <w:tc>
          <w:tcPr>
            <w:tcW w:w="3865" w:type="dxa"/>
          </w:tcPr>
          <w:p w14:paraId="7F2F77D9" w14:textId="77777777" w:rsidR="003742F4" w:rsidRDefault="003742F4" w:rsidP="006E69BB">
            <w:pPr>
              <w:jc w:val="right"/>
              <w:rPr>
                <w:rFonts w:ascii="Cambria" w:eastAsia="Cambria" w:hAnsi="Cambria" w:cs="Cambria"/>
                <w:b/>
                <w:bCs/>
              </w:rPr>
            </w:pPr>
            <w:r w:rsidRPr="3A9DFD31">
              <w:rPr>
                <w:rFonts w:ascii="Cambria" w:eastAsia="Cambria" w:hAnsi="Cambria" w:cs="Cambria"/>
                <w:b/>
                <w:bCs/>
              </w:rPr>
              <w:t>CCMP Actions:</w:t>
            </w:r>
          </w:p>
        </w:tc>
        <w:tc>
          <w:tcPr>
            <w:tcW w:w="6205" w:type="dxa"/>
          </w:tcPr>
          <w:p w14:paraId="5B15C43B" w14:textId="77777777" w:rsidR="003742F4" w:rsidRDefault="003742F4" w:rsidP="006E69BB">
            <w:r w:rsidRPr="3A9DFD31">
              <w:rPr>
                <w:rFonts w:ascii="Cambria" w:eastAsia="Cambria" w:hAnsi="Cambria" w:cs="Cambria"/>
              </w:rPr>
              <w:t>A1.1, B2.2., C1.1., C1.2, C3.3, E1.1</w:t>
            </w:r>
          </w:p>
        </w:tc>
      </w:tr>
      <w:tr w:rsidR="003742F4" w14:paraId="117AE1BB" w14:textId="77777777" w:rsidTr="006E69BB">
        <w:trPr>
          <w:trHeight w:val="20"/>
        </w:trPr>
        <w:tc>
          <w:tcPr>
            <w:tcW w:w="3865" w:type="dxa"/>
          </w:tcPr>
          <w:p w14:paraId="7BD002AF" w14:textId="77777777" w:rsidR="003742F4" w:rsidRDefault="003742F4" w:rsidP="006E69BB">
            <w:pPr>
              <w:jc w:val="right"/>
              <w:rPr>
                <w:rFonts w:ascii="Cambria" w:eastAsia="Cambria" w:hAnsi="Cambria" w:cs="Cambria"/>
                <w:b/>
                <w:bCs/>
              </w:rPr>
            </w:pPr>
            <w:r w:rsidRPr="3A9DFD31">
              <w:rPr>
                <w:rFonts w:ascii="Cambria" w:eastAsia="Cambria" w:hAnsi="Cambria" w:cs="Cambria"/>
                <w:b/>
                <w:bCs/>
              </w:rPr>
              <w:t>CCMP Outcomes:</w:t>
            </w:r>
          </w:p>
        </w:tc>
        <w:tc>
          <w:tcPr>
            <w:tcW w:w="6205" w:type="dxa"/>
          </w:tcPr>
          <w:p w14:paraId="7603F92B" w14:textId="77777777" w:rsidR="003742F4" w:rsidRDefault="003742F4" w:rsidP="006E69BB">
            <w:r w:rsidRPr="3A9DFD31">
              <w:rPr>
                <w:rFonts w:ascii="Cambria" w:eastAsia="Cambria" w:hAnsi="Cambria" w:cs="Cambria"/>
              </w:rPr>
              <w:t>2b, 3b</w:t>
            </w:r>
          </w:p>
        </w:tc>
      </w:tr>
      <w:tr w:rsidR="003742F4" w:rsidRPr="003742F4" w14:paraId="63D2B1D2" w14:textId="77777777" w:rsidTr="006E69BB">
        <w:trPr>
          <w:trHeight w:val="20"/>
        </w:trPr>
        <w:tc>
          <w:tcPr>
            <w:tcW w:w="3865" w:type="dxa"/>
            <w:tcBorders>
              <w:bottom w:val="nil"/>
            </w:tcBorders>
          </w:tcPr>
          <w:p w14:paraId="32328732" w14:textId="77777777" w:rsidR="003742F4" w:rsidRPr="003742F4" w:rsidRDefault="003742F4" w:rsidP="006E69BB">
            <w:pPr>
              <w:jc w:val="right"/>
              <w:rPr>
                <w:rFonts w:ascii="Cambria" w:eastAsia="Cambria" w:hAnsi="Cambria" w:cs="Cambria"/>
                <w:b/>
                <w:bCs/>
              </w:rPr>
            </w:pPr>
            <w:r w:rsidRPr="003742F4">
              <w:rPr>
                <w:rFonts w:ascii="Cambria" w:eastAsia="Cambria" w:hAnsi="Cambria" w:cs="Cambria"/>
                <w:b/>
                <w:bCs/>
              </w:rPr>
              <w:t>CWA Core Programs Addressed:</w:t>
            </w:r>
          </w:p>
        </w:tc>
        <w:tc>
          <w:tcPr>
            <w:tcW w:w="6205" w:type="dxa"/>
            <w:tcBorders>
              <w:bottom w:val="nil"/>
            </w:tcBorders>
          </w:tcPr>
          <w:p w14:paraId="57794ED9" w14:textId="77777777" w:rsidR="003742F4" w:rsidRPr="003742F4" w:rsidRDefault="003742F4" w:rsidP="006E69BB">
            <w:r w:rsidRPr="003742F4">
              <w:rPr>
                <w:rFonts w:ascii="Cambria" w:eastAsia="Cambria" w:hAnsi="Cambria" w:cs="Cambria"/>
              </w:rPr>
              <w:t>(6) protecting coastal waters through the National Estuary Program</w:t>
            </w:r>
          </w:p>
        </w:tc>
      </w:tr>
      <w:tr w:rsidR="003742F4" w:rsidRPr="003742F4" w14:paraId="62E13B41" w14:textId="77777777" w:rsidTr="006E69BB">
        <w:trPr>
          <w:trHeight w:val="20"/>
        </w:trPr>
        <w:tc>
          <w:tcPr>
            <w:tcW w:w="3865" w:type="dxa"/>
            <w:tcBorders>
              <w:top w:val="nil"/>
              <w:left w:val="nil"/>
              <w:bottom w:val="nil"/>
              <w:right w:val="nil"/>
            </w:tcBorders>
          </w:tcPr>
          <w:p w14:paraId="24FCC113" w14:textId="77777777" w:rsidR="003742F4" w:rsidRPr="003742F4" w:rsidRDefault="003742F4" w:rsidP="006E69BB">
            <w:pPr>
              <w:jc w:val="right"/>
              <w:rPr>
                <w:rFonts w:asciiTheme="minorHAnsi" w:eastAsia="Cambria" w:hAnsiTheme="minorHAnsi" w:cstheme="majorBidi"/>
                <w:b/>
                <w:bCs/>
              </w:rPr>
            </w:pPr>
            <w:r w:rsidRPr="003742F4">
              <w:rPr>
                <w:rFonts w:asciiTheme="minorHAnsi" w:eastAsia="Cambria" w:hAnsiTheme="minorHAnsi" w:cstheme="majorBidi"/>
                <w:b/>
                <w:bCs/>
              </w:rPr>
              <w:t>EPA Element(s):</w:t>
            </w:r>
          </w:p>
        </w:tc>
        <w:tc>
          <w:tcPr>
            <w:tcW w:w="6205" w:type="dxa"/>
            <w:tcBorders>
              <w:top w:val="nil"/>
              <w:left w:val="nil"/>
              <w:bottom w:val="nil"/>
              <w:right w:val="nil"/>
            </w:tcBorders>
          </w:tcPr>
          <w:p w14:paraId="0F87AC14" w14:textId="77777777" w:rsidR="003742F4" w:rsidRPr="003742F4" w:rsidRDefault="003742F4" w:rsidP="006E69BB">
            <w:r w:rsidRPr="003742F4">
              <w:rPr>
                <w:rFonts w:ascii="Cambria" w:eastAsia="Cambria" w:hAnsi="Cambria" w:cs="Cambria"/>
              </w:rPr>
              <w:t>Habitats, Water Quality</w:t>
            </w:r>
          </w:p>
        </w:tc>
      </w:tr>
    </w:tbl>
    <w:p w14:paraId="75AB0B18" w14:textId="77777777" w:rsidR="003742F4" w:rsidRPr="003742F4" w:rsidRDefault="003742F4" w:rsidP="003742F4">
      <w:pPr>
        <w:pBdr>
          <w:top w:val="nil"/>
          <w:left w:val="nil"/>
          <w:bottom w:val="nil"/>
          <w:right w:val="nil"/>
          <w:between w:val="nil"/>
        </w:pBdr>
        <w:tabs>
          <w:tab w:val="left" w:pos="360"/>
        </w:tabs>
        <w:rPr>
          <w:rFonts w:asciiTheme="minorHAnsi" w:eastAsia="Cambria" w:hAnsiTheme="minorHAnsi" w:cstheme="minorHAnsi"/>
          <w:b/>
        </w:rPr>
      </w:pPr>
    </w:p>
    <w:p w14:paraId="3DD599CB" w14:textId="77777777" w:rsidR="003742F4" w:rsidRPr="003742F4" w:rsidRDefault="003742F4" w:rsidP="003742F4">
      <w:pPr>
        <w:pBdr>
          <w:top w:val="nil"/>
          <w:left w:val="nil"/>
          <w:bottom w:val="nil"/>
          <w:right w:val="nil"/>
          <w:between w:val="nil"/>
        </w:pBdr>
        <w:tabs>
          <w:tab w:val="left" w:pos="360"/>
        </w:tabs>
        <w:rPr>
          <w:rFonts w:asciiTheme="majorHAnsi" w:eastAsia="Cambria" w:hAnsiTheme="majorHAnsi" w:cstheme="majorHAnsi"/>
          <w:b/>
          <w:sz w:val="28"/>
          <w:szCs w:val="28"/>
        </w:rPr>
      </w:pPr>
      <w:r w:rsidRPr="003742F4">
        <w:rPr>
          <w:rFonts w:asciiTheme="majorHAnsi" w:eastAsia="Cambria" w:hAnsiTheme="majorHAnsi" w:cstheme="majorHAnsi"/>
          <w:b/>
          <w:sz w:val="28"/>
          <w:szCs w:val="28"/>
        </w:rPr>
        <w:t>Progress to Date:</w:t>
      </w:r>
    </w:p>
    <w:p w14:paraId="4679E72C" w14:textId="26E09344" w:rsidR="003742F4" w:rsidRPr="007A27C7" w:rsidRDefault="003742F4" w:rsidP="003742F4">
      <w:pPr>
        <w:pStyle w:val="ListParagraph"/>
        <w:numPr>
          <w:ilvl w:val="0"/>
          <w:numId w:val="60"/>
        </w:numPr>
        <w:pBdr>
          <w:top w:val="nil"/>
          <w:left w:val="nil"/>
          <w:bottom w:val="nil"/>
          <w:right w:val="nil"/>
          <w:between w:val="nil"/>
        </w:pBdr>
        <w:tabs>
          <w:tab w:val="left" w:pos="360"/>
        </w:tabs>
        <w:rPr>
          <w:rFonts w:asciiTheme="minorHAnsi" w:eastAsia="Cambria" w:hAnsiTheme="minorHAnsi" w:cstheme="minorHAnsi"/>
          <w:b/>
        </w:rPr>
      </w:pPr>
      <w:r w:rsidRPr="003742F4">
        <w:rPr>
          <w:rFonts w:asciiTheme="minorHAnsi" w:eastAsia="Cambria" w:hAnsiTheme="minorHAnsi" w:cstheme="minorHAnsi"/>
          <w:b/>
        </w:rPr>
        <w:t xml:space="preserve">2021: </w:t>
      </w:r>
      <w:r w:rsidRPr="003742F4">
        <w:rPr>
          <w:rFonts w:asciiTheme="minorHAnsi" w:eastAsia="Cambria" w:hAnsiTheme="minorHAnsi" w:cstheme="minorHAnsi"/>
          <w:bCs/>
        </w:rPr>
        <w:t>Since February, APNEP has met several times with NC-DWR and Nathan Hall of UNC IMS regarding collaboration on this project. A tentative plan for completing the work was established. In April, APNEP began formalizing the roles and responsibilities of APNEP, NC-DWR, and UNC IMS relative to specific tasks needed to complete the project.</w:t>
      </w:r>
    </w:p>
    <w:p w14:paraId="107E6841" w14:textId="77777777" w:rsidR="007A27C7" w:rsidRPr="003742F4" w:rsidRDefault="007A27C7" w:rsidP="007548A6">
      <w:pPr>
        <w:pStyle w:val="ListParagraph"/>
        <w:pBdr>
          <w:top w:val="nil"/>
          <w:left w:val="nil"/>
          <w:bottom w:val="nil"/>
          <w:right w:val="nil"/>
          <w:between w:val="nil"/>
        </w:pBdr>
        <w:tabs>
          <w:tab w:val="left" w:pos="360"/>
        </w:tabs>
        <w:rPr>
          <w:rFonts w:asciiTheme="minorHAnsi" w:eastAsia="Cambria" w:hAnsiTheme="minorHAnsi" w:cstheme="minorHAnsi"/>
          <w:b/>
        </w:rPr>
      </w:pPr>
    </w:p>
    <w:p w14:paraId="4DA66870" w14:textId="77777777" w:rsidR="003742F4" w:rsidRPr="003742F4" w:rsidRDefault="003742F4" w:rsidP="003742F4">
      <w:pPr>
        <w:pBdr>
          <w:top w:val="nil"/>
          <w:left w:val="nil"/>
          <w:bottom w:val="nil"/>
          <w:right w:val="nil"/>
          <w:between w:val="nil"/>
        </w:pBdr>
        <w:tabs>
          <w:tab w:val="left" w:pos="360"/>
        </w:tabs>
        <w:rPr>
          <w:rFonts w:asciiTheme="majorHAnsi" w:eastAsia="Cambria" w:hAnsiTheme="majorHAnsi" w:cstheme="majorHAnsi"/>
          <w:b/>
          <w:sz w:val="28"/>
          <w:szCs w:val="28"/>
        </w:rPr>
      </w:pPr>
      <w:r w:rsidRPr="003742F4">
        <w:rPr>
          <w:rFonts w:asciiTheme="majorHAnsi" w:eastAsia="Cambria" w:hAnsiTheme="majorHAnsi" w:cstheme="majorHAnsi"/>
          <w:b/>
          <w:sz w:val="28"/>
          <w:szCs w:val="28"/>
        </w:rPr>
        <w:t>FY2021-2022 Plans:</w:t>
      </w:r>
    </w:p>
    <w:p w14:paraId="04016848" w14:textId="77777777" w:rsidR="003742F4" w:rsidRPr="003742F4" w:rsidRDefault="003742F4" w:rsidP="003742F4">
      <w:pPr>
        <w:pBdr>
          <w:top w:val="nil"/>
          <w:left w:val="nil"/>
          <w:bottom w:val="nil"/>
          <w:right w:val="nil"/>
          <w:between w:val="nil"/>
        </w:pBdr>
        <w:tabs>
          <w:tab w:val="left" w:pos="360"/>
        </w:tabs>
        <w:rPr>
          <w:rFonts w:asciiTheme="minorHAnsi" w:eastAsia="Cambria" w:hAnsiTheme="minorHAnsi" w:cstheme="minorHAnsi"/>
        </w:rPr>
      </w:pPr>
      <w:r w:rsidRPr="003742F4">
        <w:rPr>
          <w:rFonts w:asciiTheme="minorHAnsi" w:eastAsia="Cambria" w:hAnsiTheme="minorHAnsi" w:cstheme="minorHAnsi"/>
        </w:rPr>
        <w:tab/>
      </w:r>
      <w:r w:rsidRPr="003742F4">
        <w:rPr>
          <w:rFonts w:asciiTheme="minorHAnsi" w:eastAsia="Cambria" w:hAnsiTheme="minorHAnsi" w:cstheme="minorHAnsi"/>
          <w:b/>
          <w:bCs/>
        </w:rPr>
        <w:t>Estimated Cost:</w:t>
      </w:r>
      <w:r w:rsidRPr="003742F4">
        <w:rPr>
          <w:rFonts w:asciiTheme="minorHAnsi" w:eastAsia="Cambria" w:hAnsiTheme="minorHAnsi" w:cstheme="minorHAnsi"/>
        </w:rPr>
        <w:t xml:space="preserve"> $24,000</w:t>
      </w:r>
    </w:p>
    <w:p w14:paraId="450A5298" w14:textId="77777777" w:rsidR="003742F4" w:rsidRPr="003742F4" w:rsidRDefault="003742F4" w:rsidP="003742F4">
      <w:pPr>
        <w:pBdr>
          <w:top w:val="nil"/>
          <w:left w:val="nil"/>
          <w:bottom w:val="nil"/>
          <w:right w:val="nil"/>
          <w:between w:val="nil"/>
        </w:pBdr>
        <w:tabs>
          <w:tab w:val="left" w:pos="360"/>
        </w:tabs>
        <w:jc w:val="both"/>
        <w:rPr>
          <w:rFonts w:asciiTheme="minorHAnsi" w:eastAsia="Cambria" w:hAnsiTheme="minorHAnsi" w:cstheme="minorBidi"/>
          <w:b/>
          <w:bCs/>
        </w:rPr>
      </w:pPr>
      <w:r w:rsidRPr="003742F4">
        <w:rPr>
          <w:rFonts w:asciiTheme="minorHAnsi" w:eastAsia="Cambria" w:hAnsiTheme="minorHAnsi" w:cstheme="minorHAnsi"/>
          <w:b/>
        </w:rPr>
        <w:tab/>
      </w:r>
      <w:r w:rsidRPr="003742F4">
        <w:rPr>
          <w:rFonts w:asciiTheme="minorHAnsi" w:eastAsia="Cambria" w:hAnsiTheme="minorHAnsi" w:cstheme="minorBidi"/>
          <w:b/>
          <w:bCs/>
        </w:rPr>
        <w:t>Milestones:</w:t>
      </w:r>
    </w:p>
    <w:p w14:paraId="380F7327" w14:textId="77777777" w:rsidR="003742F4" w:rsidRPr="003742F4" w:rsidRDefault="003742F4" w:rsidP="003742F4">
      <w:pPr>
        <w:pStyle w:val="ListParagraph"/>
        <w:numPr>
          <w:ilvl w:val="0"/>
          <w:numId w:val="2"/>
        </w:numPr>
        <w:pBdr>
          <w:top w:val="nil"/>
          <w:left w:val="nil"/>
          <w:bottom w:val="nil"/>
          <w:right w:val="nil"/>
          <w:between w:val="nil"/>
        </w:pBdr>
        <w:tabs>
          <w:tab w:val="left" w:pos="360"/>
        </w:tabs>
        <w:jc w:val="both"/>
        <w:rPr>
          <w:rFonts w:asciiTheme="minorHAnsi" w:eastAsia="Cambria" w:hAnsiTheme="minorHAnsi" w:cstheme="minorBidi"/>
        </w:rPr>
      </w:pPr>
      <w:r w:rsidRPr="003742F4">
        <w:rPr>
          <w:rFonts w:asciiTheme="minorHAnsi" w:eastAsia="Cambria" w:hAnsiTheme="minorHAnsi" w:cstheme="minorBidi"/>
        </w:rPr>
        <w:t>May 2021: NC-DWR begins collecting monthly water samples</w:t>
      </w:r>
    </w:p>
    <w:p w14:paraId="43C16227" w14:textId="77777777" w:rsidR="003742F4" w:rsidRPr="003742F4" w:rsidRDefault="003742F4" w:rsidP="003742F4">
      <w:pPr>
        <w:pStyle w:val="ListParagraph"/>
        <w:numPr>
          <w:ilvl w:val="0"/>
          <w:numId w:val="2"/>
        </w:numPr>
        <w:pBdr>
          <w:top w:val="nil"/>
          <w:left w:val="nil"/>
          <w:bottom w:val="nil"/>
          <w:right w:val="nil"/>
          <w:between w:val="nil"/>
        </w:pBdr>
        <w:tabs>
          <w:tab w:val="left" w:pos="360"/>
        </w:tabs>
        <w:rPr>
          <w:b/>
          <w:bCs/>
        </w:rPr>
      </w:pPr>
      <w:r w:rsidRPr="003742F4">
        <w:rPr>
          <w:rFonts w:asciiTheme="minorHAnsi" w:eastAsia="Cambria" w:hAnsiTheme="minorHAnsi" w:cstheme="minorBidi"/>
        </w:rPr>
        <w:t>July 2021: UNC IMS contract begins; start lab analyses of water samples</w:t>
      </w:r>
    </w:p>
    <w:p w14:paraId="6CDF5AD7" w14:textId="77777777" w:rsidR="003742F4" w:rsidRPr="003742F4" w:rsidRDefault="003742F4" w:rsidP="003742F4">
      <w:pPr>
        <w:pStyle w:val="ListParagraph"/>
        <w:numPr>
          <w:ilvl w:val="0"/>
          <w:numId w:val="2"/>
        </w:numPr>
        <w:pBdr>
          <w:top w:val="nil"/>
          <w:left w:val="nil"/>
          <w:bottom w:val="nil"/>
          <w:right w:val="nil"/>
          <w:between w:val="nil"/>
        </w:pBdr>
        <w:tabs>
          <w:tab w:val="left" w:pos="360"/>
        </w:tabs>
        <w:rPr>
          <w:b/>
          <w:bCs/>
        </w:rPr>
      </w:pPr>
      <w:r w:rsidRPr="003742F4">
        <w:rPr>
          <w:rFonts w:asciiTheme="minorHAnsi" w:eastAsia="Cambria" w:hAnsiTheme="minorHAnsi" w:cstheme="minorBidi"/>
        </w:rPr>
        <w:lastRenderedPageBreak/>
        <w:t xml:space="preserve">April 2022: NC-DWR completes collecting monthly water samples </w:t>
      </w:r>
    </w:p>
    <w:p w14:paraId="4FACE0CB" w14:textId="77777777" w:rsidR="003742F4" w:rsidRPr="003742F4" w:rsidRDefault="003742F4" w:rsidP="003742F4">
      <w:pPr>
        <w:pStyle w:val="ListParagraph"/>
        <w:numPr>
          <w:ilvl w:val="0"/>
          <w:numId w:val="2"/>
        </w:numPr>
        <w:pBdr>
          <w:top w:val="nil"/>
          <w:left w:val="nil"/>
          <w:bottom w:val="nil"/>
          <w:right w:val="nil"/>
          <w:between w:val="nil"/>
        </w:pBdr>
        <w:tabs>
          <w:tab w:val="left" w:pos="360"/>
        </w:tabs>
        <w:rPr>
          <w:b/>
          <w:bCs/>
        </w:rPr>
      </w:pPr>
      <w:r w:rsidRPr="003742F4">
        <w:rPr>
          <w:rFonts w:asciiTheme="minorHAnsi" w:eastAsia="Cambria" w:hAnsiTheme="minorHAnsi" w:cstheme="minorBidi"/>
        </w:rPr>
        <w:t>June 2022: UNC IMS contract ends; lab analyses, model calibration, and final report are completed</w:t>
      </w:r>
    </w:p>
    <w:p w14:paraId="7947E3CE" w14:textId="55FB5750" w:rsidR="0098271E" w:rsidRPr="003742F4" w:rsidRDefault="0098271E" w:rsidP="00690C0E">
      <w:pPr>
        <w:rPr>
          <w:rFonts w:asciiTheme="minorHAnsi" w:eastAsia="Cambria" w:hAnsiTheme="minorHAnsi" w:cstheme="minorHAnsi"/>
          <w:b/>
        </w:rPr>
      </w:pPr>
    </w:p>
    <w:p w14:paraId="26516D1C" w14:textId="1CD384DE" w:rsidR="0098271E" w:rsidRDefault="0098271E" w:rsidP="00690C0E">
      <w:pPr>
        <w:rPr>
          <w:rFonts w:asciiTheme="minorHAnsi" w:eastAsia="Cambria" w:hAnsiTheme="minorHAnsi" w:cstheme="minorHAnsi"/>
          <w:b/>
        </w:rPr>
      </w:pPr>
    </w:p>
    <w:p w14:paraId="30C7AFC2" w14:textId="4B4595AB" w:rsidR="00416BEA" w:rsidRPr="0016188C" w:rsidRDefault="00F12712">
      <w:pPr>
        <w:pBdr>
          <w:top w:val="nil"/>
          <w:left w:val="nil"/>
          <w:bottom w:val="nil"/>
          <w:right w:val="nil"/>
          <w:between w:val="nil"/>
        </w:pBdr>
        <w:tabs>
          <w:tab w:val="center" w:pos="4320"/>
          <w:tab w:val="right" w:pos="8640"/>
        </w:tabs>
        <w:rPr>
          <w:rFonts w:ascii="Cambria" w:eastAsia="Cambria" w:hAnsi="Cambria" w:cs="Cambria"/>
          <w:b/>
          <w:color w:val="000000"/>
          <w:u w:val="single"/>
        </w:rPr>
      </w:pPr>
      <w:r w:rsidRPr="0016188C">
        <w:rPr>
          <w:noProof/>
        </w:rPr>
        <w:drawing>
          <wp:anchor distT="0" distB="91440" distL="182880" distR="182880" simplePos="0" relativeHeight="251658242" behindDoc="0" locked="0" layoutInCell="1" hidden="0" allowOverlap="1" wp14:anchorId="5A415477" wp14:editId="6078FD9A">
            <wp:simplePos x="0" y="0"/>
            <wp:positionH relativeFrom="column">
              <wp:posOffset>750570</wp:posOffset>
            </wp:positionH>
            <wp:positionV relativeFrom="paragraph">
              <wp:posOffset>148590</wp:posOffset>
            </wp:positionV>
            <wp:extent cx="698500" cy="713232"/>
            <wp:effectExtent l="0" t="0" r="0" b="0"/>
            <wp:wrapSquare wrapText="bothSides" distT="0" distB="0" distL="114300" distR="114300"/>
            <wp:docPr id="20" name="image6.png"/>
            <wp:cNvGraphicFramePr/>
            <a:graphic xmlns:a="http://schemas.openxmlformats.org/drawingml/2006/main">
              <a:graphicData uri="http://schemas.openxmlformats.org/drawingml/2006/picture">
                <pic:pic xmlns:pic="http://schemas.openxmlformats.org/drawingml/2006/picture">
                  <pic:nvPicPr>
                    <pic:cNvPr id="0" name="image6.png"/>
                    <pic:cNvPicPr preferRelativeResize="0"/>
                  </pic:nvPicPr>
                  <pic:blipFill>
                    <a:blip r:embed="rId48"/>
                    <a:srcRect/>
                    <a:stretch>
                      <a:fillRect/>
                    </a:stretch>
                  </pic:blipFill>
                  <pic:spPr>
                    <a:xfrm>
                      <a:off x="0" y="0"/>
                      <a:ext cx="698500" cy="713232"/>
                    </a:xfrm>
                    <a:prstGeom prst="rect">
                      <a:avLst/>
                    </a:prstGeom>
                    <a:ln/>
                  </pic:spPr>
                </pic:pic>
              </a:graphicData>
            </a:graphic>
            <wp14:sizeRelV relativeFrom="margin">
              <wp14:pctHeight>0</wp14:pctHeight>
            </wp14:sizeRelV>
          </wp:anchor>
        </w:drawing>
      </w:r>
      <w:r w:rsidRPr="00BC20BA">
        <w:rPr>
          <w:noProof/>
        </w:rPr>
        <w:drawing>
          <wp:anchor distT="0" distB="91440" distL="182880" distR="182880" simplePos="0" relativeHeight="251658243" behindDoc="0" locked="0" layoutInCell="1" hidden="0" allowOverlap="1" wp14:anchorId="4907D97E" wp14:editId="1CA5D836">
            <wp:simplePos x="0" y="0"/>
            <wp:positionH relativeFrom="column">
              <wp:posOffset>9121</wp:posOffset>
            </wp:positionH>
            <wp:positionV relativeFrom="paragraph">
              <wp:posOffset>148711</wp:posOffset>
            </wp:positionV>
            <wp:extent cx="723900" cy="713232"/>
            <wp:effectExtent l="0" t="0" r="0" b="0"/>
            <wp:wrapSquare wrapText="bothSides" distT="0" distB="0" distL="114300" distR="114300"/>
            <wp:docPr id="13" name="image2.png"/>
            <wp:cNvGraphicFramePr/>
            <a:graphic xmlns:a="http://schemas.openxmlformats.org/drawingml/2006/main">
              <a:graphicData uri="http://schemas.openxmlformats.org/drawingml/2006/picture">
                <pic:pic xmlns:pic="http://schemas.openxmlformats.org/drawingml/2006/picture">
                  <pic:nvPicPr>
                    <pic:cNvPr id="0" name="image2.png"/>
                    <pic:cNvPicPr preferRelativeResize="0"/>
                  </pic:nvPicPr>
                  <pic:blipFill>
                    <a:blip r:embed="rId49"/>
                    <a:srcRect/>
                    <a:stretch>
                      <a:fillRect/>
                    </a:stretch>
                  </pic:blipFill>
                  <pic:spPr>
                    <a:xfrm>
                      <a:off x="0" y="0"/>
                      <a:ext cx="723900" cy="713232"/>
                    </a:xfrm>
                    <a:prstGeom prst="rect">
                      <a:avLst/>
                    </a:prstGeom>
                    <a:ln/>
                  </pic:spPr>
                </pic:pic>
              </a:graphicData>
            </a:graphic>
            <wp14:sizeRelV relativeFrom="margin">
              <wp14:pctHeight>0</wp14:pctHeight>
            </wp14:sizeRelV>
          </wp:anchor>
        </w:drawing>
      </w:r>
    </w:p>
    <w:p w14:paraId="5616C12D" w14:textId="175E4264" w:rsidR="00876119" w:rsidRPr="00BC20BA" w:rsidRDefault="00876119">
      <w:pPr>
        <w:tabs>
          <w:tab w:val="left" w:pos="360"/>
        </w:tabs>
        <w:jc w:val="both"/>
        <w:rPr>
          <w:rFonts w:ascii="Cambria" w:eastAsia="Cambria" w:hAnsi="Cambria" w:cs="Cambria"/>
          <w:b/>
          <w:color w:val="000000"/>
        </w:rPr>
      </w:pPr>
    </w:p>
    <w:p w14:paraId="56EA9E9B" w14:textId="780233A7" w:rsidR="00E01EFE" w:rsidRPr="00BC20BA" w:rsidRDefault="00E01EFE" w:rsidP="00E01EFE">
      <w:pPr>
        <w:pBdr>
          <w:top w:val="nil"/>
          <w:left w:val="nil"/>
          <w:bottom w:val="nil"/>
          <w:right w:val="nil"/>
          <w:between w:val="nil"/>
        </w:pBdr>
        <w:tabs>
          <w:tab w:val="center" w:pos="4320"/>
          <w:tab w:val="right" w:pos="8640"/>
        </w:tabs>
        <w:rPr>
          <w:rFonts w:ascii="Calibri" w:eastAsia="Calibri" w:hAnsi="Calibri" w:cs="Calibri"/>
          <w:b/>
          <w:color w:val="12B8A4"/>
          <w:sz w:val="40"/>
          <w:szCs w:val="40"/>
        </w:rPr>
      </w:pPr>
      <w:r w:rsidRPr="00BC20BA">
        <w:rPr>
          <w:rFonts w:ascii="Calibri" w:eastAsia="Calibri" w:hAnsi="Calibri" w:cs="Calibri"/>
          <w:b/>
          <w:color w:val="12B8A4"/>
          <w:sz w:val="40"/>
          <w:szCs w:val="40"/>
        </w:rPr>
        <w:t>Ecosystem Protection and Restoration</w:t>
      </w:r>
    </w:p>
    <w:p w14:paraId="3F084DFF" w14:textId="4EF54DF0" w:rsidR="00876119" w:rsidRPr="00BC20BA" w:rsidRDefault="00876119">
      <w:pPr>
        <w:tabs>
          <w:tab w:val="left" w:pos="360"/>
        </w:tabs>
        <w:jc w:val="both"/>
        <w:rPr>
          <w:rFonts w:ascii="Cambria" w:eastAsia="Cambria" w:hAnsi="Cambria" w:cs="Cambria"/>
          <w:b/>
          <w:color w:val="000000"/>
        </w:rPr>
      </w:pPr>
    </w:p>
    <w:p w14:paraId="2038D837" w14:textId="63CECB9C" w:rsidR="00876119" w:rsidRPr="00BC20BA" w:rsidRDefault="00876119">
      <w:pPr>
        <w:tabs>
          <w:tab w:val="left" w:pos="360"/>
        </w:tabs>
        <w:jc w:val="both"/>
        <w:rPr>
          <w:rFonts w:ascii="Cambria" w:eastAsia="Cambria" w:hAnsi="Cambria" w:cs="Cambria"/>
          <w:b/>
          <w:color w:val="000000"/>
        </w:rPr>
      </w:pPr>
    </w:p>
    <w:p w14:paraId="1CBDE013" w14:textId="657E884D" w:rsidR="00E01EFE" w:rsidRPr="00BC20BA" w:rsidRDefault="00623308" w:rsidP="00E01EFE">
      <w:pPr>
        <w:pBdr>
          <w:top w:val="nil"/>
          <w:left w:val="nil"/>
          <w:bottom w:val="nil"/>
          <w:right w:val="nil"/>
          <w:between w:val="nil"/>
        </w:pBdr>
        <w:tabs>
          <w:tab w:val="center" w:pos="4320"/>
          <w:tab w:val="right" w:pos="8640"/>
        </w:tabs>
        <w:rPr>
          <w:rFonts w:asciiTheme="majorHAnsi" w:eastAsia="Cambria" w:hAnsiTheme="majorHAnsi" w:cstheme="majorHAnsi"/>
          <w:b/>
          <w:color w:val="000000" w:themeColor="text1"/>
          <w:sz w:val="32"/>
          <w:szCs w:val="32"/>
        </w:rPr>
      </w:pPr>
      <w:r>
        <w:rPr>
          <w:rFonts w:asciiTheme="majorHAnsi" w:eastAsia="Cambria" w:hAnsiTheme="majorHAnsi" w:cstheme="majorHAnsi"/>
          <w:b/>
          <w:color w:val="214293"/>
          <w:sz w:val="32"/>
          <w:szCs w:val="32"/>
        </w:rPr>
        <w:t>N.C.</w:t>
      </w:r>
      <w:r w:rsidR="00E01EFE" w:rsidRPr="005B6320">
        <w:rPr>
          <w:rFonts w:asciiTheme="majorHAnsi" w:eastAsia="Cambria" w:hAnsiTheme="majorHAnsi" w:cstheme="majorHAnsi"/>
          <w:b/>
          <w:color w:val="214293"/>
          <w:sz w:val="32"/>
          <w:szCs w:val="32"/>
        </w:rPr>
        <w:t xml:space="preserve"> Aquatic Nuisance Species Management Plan Coordination</w:t>
      </w:r>
    </w:p>
    <w:p w14:paraId="3B49FA17" w14:textId="55826FF2" w:rsidR="00E01EFE" w:rsidRPr="00BC20BA" w:rsidRDefault="00E01EFE" w:rsidP="00E01EFE">
      <w:pPr>
        <w:jc w:val="both"/>
        <w:rPr>
          <w:rFonts w:asciiTheme="minorHAnsi" w:eastAsia="Cambria" w:hAnsiTheme="minorHAnsi" w:cs="Cambria"/>
          <w:b/>
          <w:color w:val="000000" w:themeColor="text1"/>
        </w:rPr>
      </w:pPr>
      <w:r w:rsidRPr="00BC20BA">
        <w:rPr>
          <w:rFonts w:asciiTheme="minorHAnsi" w:eastAsia="Cambria" w:hAnsiTheme="minorHAnsi" w:cs="Cambria"/>
          <w:b/>
          <w:color w:val="000000" w:themeColor="text1"/>
        </w:rPr>
        <w:t xml:space="preserve">Objectives: </w:t>
      </w:r>
      <w:r w:rsidRPr="00BC20BA">
        <w:rPr>
          <w:rFonts w:asciiTheme="minorHAnsi" w:eastAsia="Cambria" w:hAnsiTheme="minorHAnsi" w:cs="Cambria"/>
          <w:bCs/>
          <w:color w:val="000000" w:themeColor="text1"/>
        </w:rPr>
        <w:t xml:space="preserve">To update a strategic plan for coordinated management, research, and outreach on aquatic nuisance species in </w:t>
      </w:r>
      <w:r w:rsidR="00623308">
        <w:rPr>
          <w:rFonts w:asciiTheme="minorHAnsi" w:eastAsia="Cambria" w:hAnsiTheme="minorHAnsi" w:cs="Cambria"/>
          <w:bCs/>
          <w:color w:val="000000" w:themeColor="text1"/>
        </w:rPr>
        <w:t>N.C.</w:t>
      </w:r>
      <w:r w:rsidRPr="00BC20BA">
        <w:rPr>
          <w:rFonts w:asciiTheme="minorHAnsi" w:eastAsia="Cambria" w:hAnsiTheme="minorHAnsi" w:cs="Cambria"/>
          <w:bCs/>
          <w:color w:val="000000" w:themeColor="text1"/>
        </w:rPr>
        <w:t xml:space="preserve">; to garner renewed commitment from lead state agencies for the plan’s implementation; to submit the plan to the </w:t>
      </w:r>
      <w:r w:rsidR="00623308">
        <w:rPr>
          <w:rFonts w:asciiTheme="minorHAnsi" w:eastAsia="Cambria" w:hAnsiTheme="minorHAnsi" w:cs="Cambria"/>
          <w:bCs/>
          <w:color w:val="000000" w:themeColor="text1"/>
        </w:rPr>
        <w:t>N.C.</w:t>
      </w:r>
      <w:r w:rsidRPr="00BC20BA">
        <w:rPr>
          <w:rFonts w:asciiTheme="minorHAnsi" w:eastAsia="Cambria" w:hAnsiTheme="minorHAnsi" w:cs="Cambria"/>
          <w:bCs/>
          <w:color w:val="000000" w:themeColor="text1"/>
        </w:rPr>
        <w:t xml:space="preserve"> Governor’s Office for consideration; to acquire approval from the federal Aquatic Nuisance Species Task Force.</w:t>
      </w:r>
      <w:r w:rsidRPr="00BC20BA">
        <w:rPr>
          <w:rFonts w:asciiTheme="minorHAnsi" w:eastAsia="Cambria" w:hAnsiTheme="minorHAnsi" w:cs="Cambria"/>
          <w:b/>
          <w:bCs/>
          <w:color w:val="000000" w:themeColor="text1"/>
        </w:rPr>
        <w:t xml:space="preserve">  </w:t>
      </w:r>
    </w:p>
    <w:p w14:paraId="200C1F3F" w14:textId="57C014B1" w:rsidR="00E01EFE" w:rsidRPr="00BC20BA" w:rsidRDefault="70FFECCD" w:rsidP="34294CCA">
      <w:pPr>
        <w:jc w:val="both"/>
        <w:rPr>
          <w:rFonts w:asciiTheme="minorHAnsi" w:eastAsia="Cambria" w:hAnsiTheme="minorHAnsi" w:cs="Cambria"/>
          <w:color w:val="000000" w:themeColor="text1"/>
        </w:rPr>
      </w:pPr>
      <w:r w:rsidRPr="34294CCA">
        <w:rPr>
          <w:rFonts w:asciiTheme="minorHAnsi" w:eastAsia="Cambria" w:hAnsiTheme="minorHAnsi" w:cs="Cambria"/>
          <w:b/>
          <w:bCs/>
          <w:color w:val="000000" w:themeColor="text1"/>
        </w:rPr>
        <w:t xml:space="preserve">Description: </w:t>
      </w:r>
      <w:r w:rsidRPr="34294CCA">
        <w:rPr>
          <w:rFonts w:asciiTheme="minorHAnsi" w:eastAsia="Cambria" w:hAnsiTheme="minorHAnsi" w:cs="Cambria"/>
          <w:color w:val="000000" w:themeColor="text1"/>
        </w:rPr>
        <w:t xml:space="preserve">The </w:t>
      </w:r>
      <w:r w:rsidR="00623308" w:rsidRPr="34294CCA">
        <w:rPr>
          <w:rFonts w:asciiTheme="minorHAnsi" w:eastAsia="Cambria" w:hAnsiTheme="minorHAnsi" w:cs="Cambria"/>
          <w:color w:val="000000" w:themeColor="text1"/>
        </w:rPr>
        <w:t>N.C.</w:t>
      </w:r>
      <w:r w:rsidRPr="34294CCA">
        <w:rPr>
          <w:rFonts w:asciiTheme="minorHAnsi" w:eastAsia="Cambria" w:hAnsiTheme="minorHAnsi" w:cs="Cambria"/>
          <w:color w:val="000000" w:themeColor="text1"/>
        </w:rPr>
        <w:t xml:space="preserve"> Aquatic Nuisance Species Management Plan (</w:t>
      </w:r>
      <w:r w:rsidR="00623308" w:rsidRPr="34294CCA">
        <w:rPr>
          <w:rFonts w:asciiTheme="minorHAnsi" w:eastAsia="Cambria" w:hAnsiTheme="minorHAnsi" w:cs="Cambria"/>
          <w:color w:val="000000" w:themeColor="text1"/>
        </w:rPr>
        <w:t>NC</w:t>
      </w:r>
      <w:r w:rsidR="3A60380F" w:rsidRPr="34294CCA">
        <w:rPr>
          <w:rFonts w:asciiTheme="minorHAnsi" w:eastAsia="Cambria" w:hAnsiTheme="minorHAnsi" w:cs="Cambria"/>
          <w:color w:val="000000" w:themeColor="text1"/>
        </w:rPr>
        <w:t xml:space="preserve"> - </w:t>
      </w:r>
      <w:r w:rsidRPr="34294CCA">
        <w:rPr>
          <w:rFonts w:asciiTheme="minorHAnsi" w:eastAsia="Cambria" w:hAnsiTheme="minorHAnsi" w:cs="Cambria"/>
          <w:color w:val="000000" w:themeColor="text1"/>
        </w:rPr>
        <w:t xml:space="preserve">ANSMP) is a collaborative, multiagency plan to improve the state’s ability to address aquatic invasive/nuisance species issues.  Although the original plan was adopted in 2015 by the state’s three lead regulatory agencies on invasive species, there has been no implementation to date.  Furthermore, </w:t>
      </w:r>
      <w:r w:rsidR="00623308" w:rsidRPr="34294CCA">
        <w:rPr>
          <w:rFonts w:asciiTheme="minorHAnsi" w:eastAsia="Cambria" w:hAnsiTheme="minorHAnsi" w:cs="Cambria"/>
          <w:color w:val="000000" w:themeColor="text1"/>
        </w:rPr>
        <w:t>N.C.</w:t>
      </w:r>
      <w:r w:rsidRPr="34294CCA">
        <w:rPr>
          <w:rFonts w:asciiTheme="minorHAnsi" w:eastAsia="Cambria" w:hAnsiTheme="minorHAnsi" w:cs="Cambria"/>
          <w:color w:val="000000" w:themeColor="text1"/>
        </w:rPr>
        <w:t xml:space="preserve"> never submitted the plan for federal approval to become eligible for external funding under the Aquatic Nuisance Species Prevention and Control Act (1990).  Given the state</w:t>
      </w:r>
      <w:r w:rsidR="7011E2F5" w:rsidRPr="34294CCA">
        <w:rPr>
          <w:rFonts w:asciiTheme="minorHAnsi" w:eastAsia="Cambria" w:hAnsiTheme="minorHAnsi" w:cs="Cambria"/>
          <w:color w:val="000000" w:themeColor="text1"/>
        </w:rPr>
        <w:t>’</w:t>
      </w:r>
      <w:r w:rsidRPr="34294CCA">
        <w:rPr>
          <w:rFonts w:asciiTheme="minorHAnsi" w:eastAsia="Cambria" w:hAnsiTheme="minorHAnsi" w:cs="Cambria"/>
          <w:color w:val="000000" w:themeColor="text1"/>
        </w:rPr>
        <w:t xml:space="preserve">s limited resources directed towards invasive species management, federal funding is critical to successful implementation of the </w:t>
      </w:r>
      <w:r w:rsidR="00623308" w:rsidRPr="34294CCA">
        <w:rPr>
          <w:rFonts w:asciiTheme="minorHAnsi" w:eastAsia="Cambria" w:hAnsiTheme="minorHAnsi" w:cs="Cambria"/>
          <w:color w:val="000000" w:themeColor="text1"/>
        </w:rPr>
        <w:t>N</w:t>
      </w:r>
      <w:r w:rsidR="3EEA2E13" w:rsidRPr="34294CCA">
        <w:rPr>
          <w:rFonts w:asciiTheme="minorHAnsi" w:eastAsia="Cambria" w:hAnsiTheme="minorHAnsi" w:cs="Cambria"/>
          <w:color w:val="000000" w:themeColor="text1"/>
        </w:rPr>
        <w:t>C-</w:t>
      </w:r>
      <w:r w:rsidRPr="34294CCA">
        <w:rPr>
          <w:rFonts w:asciiTheme="minorHAnsi" w:eastAsia="Cambria" w:hAnsiTheme="minorHAnsi" w:cs="Cambria"/>
          <w:color w:val="000000" w:themeColor="text1"/>
        </w:rPr>
        <w:t xml:space="preserve">ANSMP.  In support of the CCMP, APNEP </w:t>
      </w:r>
      <w:r w:rsidR="7011E2F5" w:rsidRPr="34294CCA">
        <w:rPr>
          <w:rFonts w:asciiTheme="minorHAnsi" w:eastAsia="Cambria" w:hAnsiTheme="minorHAnsi" w:cs="Cambria"/>
          <w:color w:val="000000" w:themeColor="text1"/>
        </w:rPr>
        <w:t xml:space="preserve">staff </w:t>
      </w:r>
      <w:r w:rsidR="00E715E2">
        <w:rPr>
          <w:rFonts w:asciiTheme="minorHAnsi" w:eastAsia="Cambria" w:hAnsiTheme="minorHAnsi" w:cs="Cambria"/>
          <w:color w:val="000000" w:themeColor="text1"/>
        </w:rPr>
        <w:t>and NC-DWR are</w:t>
      </w:r>
      <w:r w:rsidRPr="34294CCA">
        <w:rPr>
          <w:rFonts w:asciiTheme="minorHAnsi" w:eastAsia="Cambria" w:hAnsiTheme="minorHAnsi" w:cs="Cambria"/>
          <w:color w:val="000000" w:themeColor="text1"/>
        </w:rPr>
        <w:t xml:space="preserve"> </w:t>
      </w:r>
      <w:r w:rsidR="2CBE36D9" w:rsidRPr="34294CCA">
        <w:rPr>
          <w:rFonts w:asciiTheme="minorHAnsi" w:eastAsia="Cambria" w:hAnsiTheme="minorHAnsi" w:cs="Cambria"/>
          <w:color w:val="000000" w:themeColor="text1"/>
        </w:rPr>
        <w:t>co-lead</w:t>
      </w:r>
      <w:r w:rsidRPr="34294CCA">
        <w:rPr>
          <w:rFonts w:asciiTheme="minorHAnsi" w:eastAsia="Cambria" w:hAnsiTheme="minorHAnsi" w:cs="Cambria"/>
          <w:color w:val="000000" w:themeColor="text1"/>
        </w:rPr>
        <w:t>ing</w:t>
      </w:r>
      <w:r w:rsidR="07C1AE1A" w:rsidRPr="34294CCA">
        <w:rPr>
          <w:rFonts w:asciiTheme="minorHAnsi" w:eastAsia="Cambria" w:hAnsiTheme="minorHAnsi" w:cs="Cambria"/>
          <w:color w:val="000000" w:themeColor="text1"/>
        </w:rPr>
        <w:t xml:space="preserve"> </w:t>
      </w:r>
      <w:r w:rsidRPr="34294CCA">
        <w:rPr>
          <w:rFonts w:asciiTheme="minorHAnsi" w:eastAsia="Cambria" w:hAnsiTheme="minorHAnsi" w:cs="Cambria"/>
          <w:color w:val="000000" w:themeColor="text1"/>
        </w:rPr>
        <w:t xml:space="preserve">a revision process of the </w:t>
      </w:r>
      <w:r w:rsidR="3A60380F" w:rsidRPr="34294CCA">
        <w:rPr>
          <w:rFonts w:asciiTheme="minorHAnsi" w:eastAsia="Cambria" w:hAnsiTheme="minorHAnsi" w:cs="Cambria"/>
          <w:color w:val="000000" w:themeColor="text1"/>
        </w:rPr>
        <w:t xml:space="preserve">NC - ANSMP </w:t>
      </w:r>
      <w:r w:rsidRPr="34294CCA">
        <w:rPr>
          <w:rFonts w:asciiTheme="minorHAnsi" w:eastAsia="Cambria" w:hAnsiTheme="minorHAnsi" w:cs="Cambria"/>
          <w:color w:val="000000" w:themeColor="text1"/>
        </w:rPr>
        <w:t xml:space="preserve">by the plan’s Steering Committee with the end goals of renewing commitments for collaboration from state agencies and making </w:t>
      </w:r>
      <w:r w:rsidR="00623308" w:rsidRPr="34294CCA">
        <w:rPr>
          <w:rFonts w:asciiTheme="minorHAnsi" w:eastAsia="Cambria" w:hAnsiTheme="minorHAnsi" w:cs="Cambria"/>
          <w:color w:val="000000" w:themeColor="text1"/>
        </w:rPr>
        <w:t>N.C.</w:t>
      </w:r>
      <w:r w:rsidRPr="34294CCA">
        <w:rPr>
          <w:rFonts w:asciiTheme="minorHAnsi" w:eastAsia="Cambria" w:hAnsiTheme="minorHAnsi" w:cs="Cambria"/>
          <w:color w:val="000000" w:themeColor="text1"/>
        </w:rPr>
        <w:t xml:space="preserve"> eligible to receive federal funding for invasive species management.</w:t>
      </w:r>
    </w:p>
    <w:p w14:paraId="0C177407" w14:textId="0DAADE22" w:rsidR="00E01EFE" w:rsidRPr="00BC20BA" w:rsidRDefault="00E01EFE" w:rsidP="00E01EFE">
      <w:pPr>
        <w:jc w:val="both"/>
        <w:rPr>
          <w:rFonts w:asciiTheme="minorHAnsi" w:eastAsia="Cambria" w:hAnsiTheme="minorHAnsi" w:cs="Cambria"/>
          <w:b/>
          <w:color w:val="FF0000"/>
        </w:rPr>
      </w:pPr>
    </w:p>
    <w:tbl>
      <w:tblPr>
        <w:tblW w:w="10160" w:type="dxa"/>
        <w:tblInd w:w="-90" w:type="dxa"/>
        <w:tblLayout w:type="fixed"/>
        <w:tblLook w:val="04A0" w:firstRow="1" w:lastRow="0" w:firstColumn="1" w:lastColumn="0" w:noHBand="0" w:noVBand="1"/>
      </w:tblPr>
      <w:tblGrid>
        <w:gridCol w:w="3955"/>
        <w:gridCol w:w="6205"/>
      </w:tblGrid>
      <w:tr w:rsidR="00E01EFE" w:rsidRPr="00BC20BA" w14:paraId="166ADAD6" w14:textId="77777777" w:rsidTr="002470C6">
        <w:trPr>
          <w:trHeight w:val="20"/>
        </w:trPr>
        <w:tc>
          <w:tcPr>
            <w:tcW w:w="3955" w:type="dxa"/>
          </w:tcPr>
          <w:p w14:paraId="7ACAF699" w14:textId="77777777" w:rsidR="00E01EFE" w:rsidRPr="00BC20BA" w:rsidRDefault="00E01EFE" w:rsidP="007D77E3">
            <w:pPr>
              <w:jc w:val="right"/>
              <w:rPr>
                <w:rFonts w:asciiTheme="minorHAnsi" w:eastAsia="Cambria" w:hAnsiTheme="minorHAnsi" w:cs="Cambria"/>
                <w:b/>
              </w:rPr>
            </w:pPr>
            <w:r w:rsidRPr="00BC20BA">
              <w:rPr>
                <w:rFonts w:asciiTheme="minorHAnsi" w:eastAsia="Cambria" w:hAnsiTheme="minorHAnsi" w:cs="Cambria"/>
                <w:b/>
              </w:rPr>
              <w:t>Year(s):</w:t>
            </w:r>
          </w:p>
        </w:tc>
        <w:tc>
          <w:tcPr>
            <w:tcW w:w="6205" w:type="dxa"/>
          </w:tcPr>
          <w:p w14:paraId="5763456A" w14:textId="77777777" w:rsidR="00E01EFE" w:rsidRPr="00BC20BA" w:rsidRDefault="00E01EFE" w:rsidP="007D77E3">
            <w:pPr>
              <w:rPr>
                <w:rFonts w:asciiTheme="minorHAnsi" w:hAnsiTheme="minorHAnsi"/>
                <w:b/>
                <w:color w:val="000000" w:themeColor="text1"/>
              </w:rPr>
            </w:pPr>
            <w:r w:rsidRPr="00BC20BA">
              <w:rPr>
                <w:rFonts w:asciiTheme="minorHAnsi" w:hAnsiTheme="minorHAnsi"/>
                <w:color w:val="000000" w:themeColor="text1"/>
              </w:rPr>
              <w:t>2015-2016, 2018 - Present (years of APNEP involvement)</w:t>
            </w:r>
          </w:p>
        </w:tc>
      </w:tr>
      <w:tr w:rsidR="00E01EFE" w:rsidRPr="00BC20BA" w14:paraId="74B42AD5" w14:textId="77777777" w:rsidTr="002470C6">
        <w:trPr>
          <w:trHeight w:val="20"/>
        </w:trPr>
        <w:tc>
          <w:tcPr>
            <w:tcW w:w="3955" w:type="dxa"/>
          </w:tcPr>
          <w:p w14:paraId="1C5A09BA" w14:textId="77777777" w:rsidR="00E01EFE" w:rsidRPr="00BC20BA" w:rsidRDefault="00E01EFE" w:rsidP="007D77E3">
            <w:pPr>
              <w:jc w:val="right"/>
              <w:rPr>
                <w:rFonts w:asciiTheme="minorHAnsi" w:eastAsia="Cambria" w:hAnsiTheme="minorHAnsi" w:cs="Cambria"/>
                <w:b/>
              </w:rPr>
            </w:pPr>
            <w:r w:rsidRPr="00BC20BA">
              <w:rPr>
                <w:rFonts w:asciiTheme="minorHAnsi" w:eastAsia="Cambria" w:hAnsiTheme="minorHAnsi" w:cs="Cambria"/>
                <w:b/>
              </w:rPr>
              <w:t>Partners:</w:t>
            </w:r>
          </w:p>
        </w:tc>
        <w:tc>
          <w:tcPr>
            <w:tcW w:w="6205" w:type="dxa"/>
          </w:tcPr>
          <w:p w14:paraId="4533F112" w14:textId="3A303BE6" w:rsidR="00E01EFE" w:rsidRPr="00BC20BA" w:rsidRDefault="00623308" w:rsidP="00DC5BD8">
            <w:pPr>
              <w:rPr>
                <w:rFonts w:asciiTheme="minorHAnsi" w:eastAsia="Cambria" w:hAnsiTheme="minorHAnsi" w:cs="Cambria"/>
                <w:color w:val="000000" w:themeColor="text1"/>
              </w:rPr>
            </w:pPr>
            <w:r>
              <w:rPr>
                <w:rFonts w:asciiTheme="minorHAnsi" w:hAnsiTheme="minorHAnsi"/>
                <w:color w:val="000000" w:themeColor="text1"/>
              </w:rPr>
              <w:t>N.C.</w:t>
            </w:r>
            <w:r w:rsidR="00E01EFE" w:rsidRPr="00BC20BA">
              <w:rPr>
                <w:rFonts w:asciiTheme="minorHAnsi" w:hAnsiTheme="minorHAnsi"/>
                <w:color w:val="000000" w:themeColor="text1"/>
              </w:rPr>
              <w:t xml:space="preserve"> Dept. of Environmental Quality, </w:t>
            </w:r>
            <w:r>
              <w:rPr>
                <w:rFonts w:asciiTheme="minorHAnsi" w:hAnsiTheme="minorHAnsi"/>
                <w:color w:val="000000" w:themeColor="text1"/>
              </w:rPr>
              <w:t>N.C.</w:t>
            </w:r>
            <w:r w:rsidR="00E01EFE" w:rsidRPr="00BC20BA">
              <w:rPr>
                <w:rFonts w:asciiTheme="minorHAnsi" w:hAnsiTheme="minorHAnsi"/>
                <w:color w:val="000000" w:themeColor="text1"/>
              </w:rPr>
              <w:t xml:space="preserve"> Wildlife Resources Commission, </w:t>
            </w:r>
            <w:r>
              <w:rPr>
                <w:rFonts w:asciiTheme="minorHAnsi" w:hAnsiTheme="minorHAnsi"/>
                <w:color w:val="000000" w:themeColor="text1"/>
              </w:rPr>
              <w:t>N.C.</w:t>
            </w:r>
            <w:r w:rsidR="00E01EFE" w:rsidRPr="00BC20BA">
              <w:rPr>
                <w:rFonts w:asciiTheme="minorHAnsi" w:hAnsiTheme="minorHAnsi"/>
                <w:color w:val="000000" w:themeColor="text1"/>
              </w:rPr>
              <w:t xml:space="preserve"> Dept. of Agriculture and Consumer Services, </w:t>
            </w:r>
            <w:r>
              <w:rPr>
                <w:rFonts w:asciiTheme="minorHAnsi" w:hAnsiTheme="minorHAnsi"/>
                <w:color w:val="000000" w:themeColor="text1"/>
              </w:rPr>
              <w:t>N.C.</w:t>
            </w:r>
            <w:r w:rsidR="00E01EFE" w:rsidRPr="00BC20BA">
              <w:rPr>
                <w:rFonts w:asciiTheme="minorHAnsi" w:hAnsiTheme="minorHAnsi"/>
                <w:color w:val="000000" w:themeColor="text1"/>
              </w:rPr>
              <w:t xml:space="preserve"> Dept. of Natural and Cultural Resources, US Fish and Wildlife Services, </w:t>
            </w:r>
            <w:r>
              <w:rPr>
                <w:rFonts w:asciiTheme="minorHAnsi" w:hAnsiTheme="minorHAnsi"/>
                <w:color w:val="000000" w:themeColor="text1"/>
              </w:rPr>
              <w:t>N.C.</w:t>
            </w:r>
            <w:r w:rsidR="00E01EFE" w:rsidRPr="00BC20BA">
              <w:rPr>
                <w:rFonts w:asciiTheme="minorHAnsi" w:hAnsiTheme="minorHAnsi"/>
                <w:color w:val="000000" w:themeColor="text1"/>
              </w:rPr>
              <w:t xml:space="preserve"> State University, The Nature Conservancy, </w:t>
            </w:r>
            <w:r>
              <w:rPr>
                <w:rFonts w:asciiTheme="minorHAnsi" w:hAnsiTheme="minorHAnsi"/>
                <w:color w:val="000000" w:themeColor="text1"/>
              </w:rPr>
              <w:t>N.C.</w:t>
            </w:r>
            <w:r w:rsidR="00E01EFE" w:rsidRPr="00BC20BA">
              <w:rPr>
                <w:rFonts w:asciiTheme="minorHAnsi" w:hAnsiTheme="minorHAnsi"/>
                <w:color w:val="000000" w:themeColor="text1"/>
              </w:rPr>
              <w:t xml:space="preserve"> Sea Grant</w:t>
            </w:r>
          </w:p>
        </w:tc>
      </w:tr>
      <w:tr w:rsidR="00E01EFE" w:rsidRPr="00BC20BA" w14:paraId="48F0619C" w14:textId="77777777" w:rsidTr="002470C6">
        <w:trPr>
          <w:trHeight w:val="20"/>
        </w:trPr>
        <w:tc>
          <w:tcPr>
            <w:tcW w:w="3955" w:type="dxa"/>
          </w:tcPr>
          <w:p w14:paraId="3EDC31C7" w14:textId="77777777" w:rsidR="00E01EFE" w:rsidRPr="00BC20BA" w:rsidRDefault="00E01EFE" w:rsidP="007D77E3">
            <w:pPr>
              <w:jc w:val="right"/>
              <w:rPr>
                <w:rFonts w:asciiTheme="minorHAnsi" w:eastAsia="Cambria" w:hAnsiTheme="minorHAnsi" w:cs="Cambria"/>
                <w:b/>
              </w:rPr>
            </w:pPr>
            <w:r w:rsidRPr="00BC20BA">
              <w:rPr>
                <w:rFonts w:asciiTheme="minorHAnsi" w:eastAsia="Cambria" w:hAnsiTheme="minorHAnsi" w:cs="Cambria"/>
                <w:b/>
              </w:rPr>
              <w:t>Outputs/Deliverables:</w:t>
            </w:r>
          </w:p>
        </w:tc>
        <w:tc>
          <w:tcPr>
            <w:tcW w:w="6205" w:type="dxa"/>
          </w:tcPr>
          <w:p w14:paraId="206E77A3" w14:textId="77777777" w:rsidR="00E01EFE" w:rsidRPr="00BC20BA" w:rsidRDefault="00E01EFE" w:rsidP="00DC5BD8">
            <w:pPr>
              <w:rPr>
                <w:rFonts w:asciiTheme="minorHAnsi" w:hAnsiTheme="minorHAnsi"/>
                <w:color w:val="000000" w:themeColor="text1"/>
              </w:rPr>
            </w:pPr>
            <w:r w:rsidRPr="00BC20BA">
              <w:rPr>
                <w:rFonts w:asciiTheme="minorHAnsi" w:hAnsiTheme="minorHAnsi"/>
                <w:color w:val="000000" w:themeColor="text1"/>
              </w:rPr>
              <w:t xml:space="preserve">State plan for coordinated management, research, and outreach on aquatic nuisance species.  </w:t>
            </w:r>
          </w:p>
        </w:tc>
      </w:tr>
      <w:tr w:rsidR="00E01EFE" w:rsidRPr="00BC20BA" w14:paraId="6DF10E13" w14:textId="77777777" w:rsidTr="002470C6">
        <w:trPr>
          <w:trHeight w:val="20"/>
        </w:trPr>
        <w:tc>
          <w:tcPr>
            <w:tcW w:w="3955" w:type="dxa"/>
          </w:tcPr>
          <w:p w14:paraId="48DD7CC1" w14:textId="77777777" w:rsidR="00E01EFE" w:rsidRPr="00BC20BA" w:rsidRDefault="00E01EFE" w:rsidP="007D77E3">
            <w:pPr>
              <w:jc w:val="right"/>
              <w:rPr>
                <w:rFonts w:asciiTheme="minorHAnsi" w:eastAsia="Cambria" w:hAnsiTheme="minorHAnsi" w:cs="Cambria"/>
                <w:b/>
              </w:rPr>
            </w:pPr>
            <w:r w:rsidRPr="00BC20BA">
              <w:rPr>
                <w:rFonts w:asciiTheme="minorHAnsi" w:eastAsia="Cambria" w:hAnsiTheme="minorHAnsi" w:cs="Cambria"/>
                <w:b/>
              </w:rPr>
              <w:t>Outcomes:</w:t>
            </w:r>
          </w:p>
        </w:tc>
        <w:tc>
          <w:tcPr>
            <w:tcW w:w="6205" w:type="dxa"/>
          </w:tcPr>
          <w:p w14:paraId="7407E535" w14:textId="6FCA5646" w:rsidR="00E01EFE" w:rsidRPr="00BC20BA" w:rsidRDefault="00E01EFE" w:rsidP="00DC5BD8">
            <w:pPr>
              <w:rPr>
                <w:rFonts w:asciiTheme="minorHAnsi" w:hAnsiTheme="minorHAnsi"/>
                <w:color w:val="000000" w:themeColor="text1"/>
              </w:rPr>
            </w:pPr>
            <w:r w:rsidRPr="00BC20BA">
              <w:rPr>
                <w:rFonts w:asciiTheme="minorHAnsi" w:hAnsiTheme="minorHAnsi"/>
                <w:color w:val="000000" w:themeColor="text1"/>
              </w:rPr>
              <w:t xml:space="preserve">Federal approval of this plan will make </w:t>
            </w:r>
            <w:r w:rsidR="00623308">
              <w:rPr>
                <w:rFonts w:asciiTheme="minorHAnsi" w:hAnsiTheme="minorHAnsi"/>
                <w:color w:val="000000" w:themeColor="text1"/>
              </w:rPr>
              <w:t>N.C.</w:t>
            </w:r>
            <w:r w:rsidRPr="00BC20BA">
              <w:rPr>
                <w:rFonts w:asciiTheme="minorHAnsi" w:hAnsiTheme="minorHAnsi"/>
                <w:color w:val="000000" w:themeColor="text1"/>
              </w:rPr>
              <w:t xml:space="preserve"> eligible to receive federal funding (~$40K/year) to support the plan’s implementation.  Improved coordination and collaboration across state agencies will leverage limited resources available for invasive species management in </w:t>
            </w:r>
            <w:proofErr w:type="gramStart"/>
            <w:r w:rsidR="00623308">
              <w:rPr>
                <w:rFonts w:asciiTheme="minorHAnsi" w:hAnsiTheme="minorHAnsi"/>
                <w:color w:val="000000" w:themeColor="text1"/>
              </w:rPr>
              <w:t>N.C.</w:t>
            </w:r>
            <w:r w:rsidRPr="00BC20BA">
              <w:rPr>
                <w:rFonts w:asciiTheme="minorHAnsi" w:hAnsiTheme="minorHAnsi"/>
                <w:color w:val="000000" w:themeColor="text1"/>
              </w:rPr>
              <w:t>.</w:t>
            </w:r>
            <w:proofErr w:type="gramEnd"/>
            <w:r w:rsidRPr="00BC20BA">
              <w:rPr>
                <w:rFonts w:asciiTheme="minorHAnsi" w:hAnsiTheme="minorHAnsi"/>
                <w:color w:val="000000" w:themeColor="text1"/>
              </w:rPr>
              <w:t xml:space="preserve">  The </w:t>
            </w:r>
            <w:r w:rsidR="004B7BFB">
              <w:rPr>
                <w:rFonts w:asciiTheme="minorHAnsi" w:eastAsia="Cambria" w:hAnsiTheme="minorHAnsi" w:cs="Cambria"/>
                <w:bCs/>
                <w:color w:val="000000" w:themeColor="text1"/>
              </w:rPr>
              <w:t xml:space="preserve">NC - </w:t>
            </w:r>
            <w:r w:rsidR="004B7BFB" w:rsidRPr="00BC20BA">
              <w:rPr>
                <w:rFonts w:asciiTheme="minorHAnsi" w:eastAsia="Cambria" w:hAnsiTheme="minorHAnsi" w:cs="Cambria"/>
                <w:bCs/>
                <w:color w:val="000000" w:themeColor="text1"/>
              </w:rPr>
              <w:t>ANSMP</w:t>
            </w:r>
            <w:r w:rsidR="004B7BFB" w:rsidDel="004B7BFB">
              <w:rPr>
                <w:rFonts w:asciiTheme="minorHAnsi" w:hAnsiTheme="minorHAnsi"/>
                <w:color w:val="000000" w:themeColor="text1"/>
              </w:rPr>
              <w:t xml:space="preserve"> </w:t>
            </w:r>
            <w:r w:rsidRPr="00BC20BA">
              <w:rPr>
                <w:rFonts w:asciiTheme="minorHAnsi" w:hAnsiTheme="minorHAnsi"/>
                <w:color w:val="000000" w:themeColor="text1"/>
              </w:rPr>
              <w:t>will also compl</w:t>
            </w:r>
            <w:r w:rsidR="00416E6C">
              <w:rPr>
                <w:rFonts w:asciiTheme="minorHAnsi" w:hAnsiTheme="minorHAnsi"/>
                <w:color w:val="000000" w:themeColor="text1"/>
              </w:rPr>
              <w:t>e</w:t>
            </w:r>
            <w:r w:rsidRPr="00BC20BA">
              <w:rPr>
                <w:rFonts w:asciiTheme="minorHAnsi" w:hAnsiTheme="minorHAnsi"/>
                <w:color w:val="000000" w:themeColor="text1"/>
              </w:rPr>
              <w:t>ment Virginia’s equivalent plan, thereby better enabling coordinated management actions between the two states under the 2017 MOU.</w:t>
            </w:r>
          </w:p>
        </w:tc>
      </w:tr>
      <w:tr w:rsidR="00E01EFE" w:rsidRPr="00BC20BA" w14:paraId="2E71627F" w14:textId="77777777" w:rsidTr="002470C6">
        <w:trPr>
          <w:trHeight w:val="20"/>
        </w:trPr>
        <w:tc>
          <w:tcPr>
            <w:tcW w:w="3955" w:type="dxa"/>
          </w:tcPr>
          <w:p w14:paraId="53B5D76D" w14:textId="07F6D735" w:rsidR="00E01EFE" w:rsidRPr="00BC20BA" w:rsidRDefault="002A77AC" w:rsidP="007D77E3">
            <w:pPr>
              <w:jc w:val="right"/>
              <w:rPr>
                <w:rFonts w:asciiTheme="minorHAnsi" w:eastAsia="Cambria" w:hAnsiTheme="minorHAnsi" w:cs="Cambria"/>
                <w:b/>
              </w:rPr>
            </w:pPr>
            <w:r w:rsidRPr="00BC20BA">
              <w:rPr>
                <w:rFonts w:asciiTheme="minorHAnsi" w:eastAsia="Cambria" w:hAnsiTheme="minorHAnsi" w:cs="Cambria"/>
                <w:b/>
              </w:rPr>
              <w:lastRenderedPageBreak/>
              <w:t>FY20</w:t>
            </w:r>
            <w:r>
              <w:rPr>
                <w:rFonts w:asciiTheme="minorHAnsi" w:eastAsia="Cambria" w:hAnsiTheme="minorHAnsi" w:cs="Cambria"/>
                <w:b/>
              </w:rPr>
              <w:t>19</w:t>
            </w:r>
            <w:r w:rsidR="003074E8" w:rsidRPr="00BC20BA">
              <w:rPr>
                <w:rFonts w:asciiTheme="minorHAnsi" w:eastAsia="Cambria" w:hAnsiTheme="minorHAnsi" w:cs="Cambria"/>
                <w:b/>
              </w:rPr>
              <w:t>-</w:t>
            </w:r>
            <w:r>
              <w:rPr>
                <w:rFonts w:asciiTheme="minorHAnsi" w:eastAsia="Cambria" w:hAnsiTheme="minorHAnsi" w:cs="Cambria"/>
                <w:b/>
              </w:rPr>
              <w:t>2</w:t>
            </w:r>
            <w:r w:rsidR="00964076">
              <w:rPr>
                <w:rFonts w:asciiTheme="minorHAnsi" w:eastAsia="Cambria" w:hAnsiTheme="minorHAnsi" w:cs="Cambria"/>
                <w:b/>
              </w:rPr>
              <w:t>2</w:t>
            </w:r>
            <w:r w:rsidRPr="00BC20BA">
              <w:rPr>
                <w:rFonts w:asciiTheme="minorHAnsi" w:eastAsia="Cambria" w:hAnsiTheme="minorHAnsi" w:cs="Cambria"/>
                <w:b/>
              </w:rPr>
              <w:t xml:space="preserve"> </w:t>
            </w:r>
            <w:r w:rsidR="00E01EFE" w:rsidRPr="00BC20BA">
              <w:rPr>
                <w:rFonts w:asciiTheme="minorHAnsi" w:eastAsia="Cambria" w:hAnsiTheme="minorHAnsi" w:cs="Cambria"/>
                <w:b/>
              </w:rPr>
              <w:t>Cost:</w:t>
            </w:r>
          </w:p>
        </w:tc>
        <w:tc>
          <w:tcPr>
            <w:tcW w:w="6205" w:type="dxa"/>
          </w:tcPr>
          <w:p w14:paraId="0216596D" w14:textId="77777777" w:rsidR="00E01EFE" w:rsidRPr="00BC20BA" w:rsidRDefault="00E01EFE" w:rsidP="00DC5BD8">
            <w:pPr>
              <w:rPr>
                <w:rFonts w:asciiTheme="minorHAnsi" w:eastAsia="Cambria" w:hAnsiTheme="minorHAnsi" w:cs="Cambria"/>
                <w:color w:val="FF0000"/>
              </w:rPr>
            </w:pPr>
            <w:r w:rsidRPr="00BC20BA">
              <w:rPr>
                <w:rFonts w:asciiTheme="minorHAnsi" w:eastAsia="Cambria" w:hAnsiTheme="minorHAnsi" w:cs="Cambria"/>
                <w:color w:val="000000" w:themeColor="text1"/>
              </w:rPr>
              <w:t>Staff Time</w:t>
            </w:r>
          </w:p>
        </w:tc>
      </w:tr>
      <w:tr w:rsidR="00E01EFE" w:rsidRPr="00BC20BA" w14:paraId="0394DE3C" w14:textId="77777777" w:rsidTr="002470C6">
        <w:trPr>
          <w:trHeight w:val="20"/>
        </w:trPr>
        <w:tc>
          <w:tcPr>
            <w:tcW w:w="3955" w:type="dxa"/>
          </w:tcPr>
          <w:p w14:paraId="4EDC68F2" w14:textId="77777777" w:rsidR="00E01EFE" w:rsidRPr="00BC20BA" w:rsidRDefault="00E01EFE" w:rsidP="007D77E3">
            <w:pPr>
              <w:jc w:val="right"/>
              <w:rPr>
                <w:rFonts w:asciiTheme="minorHAnsi" w:eastAsia="Cambria" w:hAnsiTheme="minorHAnsi" w:cs="Cambria"/>
                <w:b/>
              </w:rPr>
            </w:pPr>
            <w:r w:rsidRPr="00BC20BA">
              <w:rPr>
                <w:rFonts w:asciiTheme="minorHAnsi" w:eastAsia="Cambria" w:hAnsiTheme="minorHAnsi" w:cs="Cambria"/>
                <w:b/>
              </w:rPr>
              <w:t>Estimated Leverage:</w:t>
            </w:r>
          </w:p>
        </w:tc>
        <w:tc>
          <w:tcPr>
            <w:tcW w:w="6205" w:type="dxa"/>
          </w:tcPr>
          <w:p w14:paraId="78B2EF57" w14:textId="0E5ECCE7" w:rsidR="00E01EFE" w:rsidRPr="00BC20BA" w:rsidRDefault="002470C6" w:rsidP="00DC5BD8">
            <w:pPr>
              <w:rPr>
                <w:rFonts w:asciiTheme="minorHAnsi" w:eastAsia="Cambria" w:hAnsiTheme="minorHAnsi" w:cs="Cambria"/>
                <w:color w:val="FF0000"/>
              </w:rPr>
            </w:pPr>
            <w:r>
              <w:rPr>
                <w:rFonts w:asciiTheme="minorHAnsi" w:eastAsia="Cambria" w:hAnsiTheme="minorHAnsi" w:cs="Cambria"/>
              </w:rPr>
              <w:t>$6,103</w:t>
            </w:r>
          </w:p>
        </w:tc>
      </w:tr>
      <w:tr w:rsidR="00E01EFE" w:rsidRPr="00BC20BA" w14:paraId="4B9E9378" w14:textId="77777777" w:rsidTr="002470C6">
        <w:trPr>
          <w:trHeight w:val="20"/>
        </w:trPr>
        <w:tc>
          <w:tcPr>
            <w:tcW w:w="3955" w:type="dxa"/>
          </w:tcPr>
          <w:p w14:paraId="019D79A4" w14:textId="77777777" w:rsidR="00E01EFE" w:rsidRPr="00BC20BA" w:rsidRDefault="00E01EFE" w:rsidP="007D77E3">
            <w:pPr>
              <w:jc w:val="right"/>
              <w:rPr>
                <w:rFonts w:asciiTheme="minorHAnsi" w:eastAsia="Cambria" w:hAnsiTheme="minorHAnsi" w:cs="Cambria"/>
                <w:b/>
              </w:rPr>
            </w:pPr>
            <w:r w:rsidRPr="00BC20BA">
              <w:rPr>
                <w:rFonts w:asciiTheme="minorHAnsi" w:eastAsia="Cambria" w:hAnsiTheme="minorHAnsi" w:cs="Cambria"/>
                <w:b/>
              </w:rPr>
              <w:t>CCMP Actions:</w:t>
            </w:r>
          </w:p>
        </w:tc>
        <w:tc>
          <w:tcPr>
            <w:tcW w:w="6205" w:type="dxa"/>
          </w:tcPr>
          <w:p w14:paraId="11502B6C" w14:textId="77777777" w:rsidR="00E01EFE" w:rsidRPr="00BC20BA" w:rsidRDefault="00E01EFE" w:rsidP="00DC5BD8">
            <w:pPr>
              <w:rPr>
                <w:rFonts w:asciiTheme="minorHAnsi" w:eastAsia="Cambria" w:hAnsiTheme="minorHAnsi" w:cs="Cambria"/>
                <w:color w:val="0000FF"/>
              </w:rPr>
            </w:pPr>
            <w:r w:rsidRPr="00BC20BA">
              <w:rPr>
                <w:rFonts w:asciiTheme="minorHAnsi" w:hAnsiTheme="minorHAnsi"/>
                <w:color w:val="000000" w:themeColor="text1"/>
              </w:rPr>
              <w:t>A2.1, B2.6, C3.1, D1.3</w:t>
            </w:r>
          </w:p>
        </w:tc>
      </w:tr>
      <w:tr w:rsidR="00E01EFE" w:rsidRPr="00BC20BA" w14:paraId="437E225D" w14:textId="77777777" w:rsidTr="002470C6">
        <w:trPr>
          <w:trHeight w:val="20"/>
        </w:trPr>
        <w:tc>
          <w:tcPr>
            <w:tcW w:w="3955" w:type="dxa"/>
          </w:tcPr>
          <w:p w14:paraId="1D8C41A5" w14:textId="77777777" w:rsidR="00E01EFE" w:rsidRPr="00BC20BA" w:rsidRDefault="00E01EFE" w:rsidP="007D77E3">
            <w:pPr>
              <w:jc w:val="right"/>
              <w:rPr>
                <w:rFonts w:asciiTheme="minorHAnsi" w:eastAsia="Cambria" w:hAnsiTheme="minorHAnsi" w:cs="Cambria"/>
                <w:b/>
              </w:rPr>
            </w:pPr>
            <w:r w:rsidRPr="00BC20BA">
              <w:rPr>
                <w:rFonts w:asciiTheme="minorHAnsi" w:eastAsia="Cambria" w:hAnsiTheme="minorHAnsi" w:cs="Cambria"/>
                <w:b/>
              </w:rPr>
              <w:t>CCMP Outcomes:</w:t>
            </w:r>
          </w:p>
        </w:tc>
        <w:tc>
          <w:tcPr>
            <w:tcW w:w="6205" w:type="dxa"/>
          </w:tcPr>
          <w:p w14:paraId="28BF070C" w14:textId="77777777" w:rsidR="00E01EFE" w:rsidRPr="00BC20BA" w:rsidRDefault="00E01EFE" w:rsidP="00DC5BD8">
            <w:pPr>
              <w:rPr>
                <w:rFonts w:asciiTheme="minorHAnsi" w:eastAsia="Cambria" w:hAnsiTheme="minorHAnsi" w:cs="Cambria"/>
              </w:rPr>
            </w:pPr>
            <w:r w:rsidRPr="00BC20BA">
              <w:rPr>
                <w:rFonts w:asciiTheme="minorHAnsi" w:eastAsia="Cambria" w:hAnsiTheme="minorHAnsi" w:cs="Cambria"/>
              </w:rPr>
              <w:t>2c</w:t>
            </w:r>
            <w:r w:rsidRPr="00BC20BA">
              <w:rPr>
                <w:rFonts w:asciiTheme="minorHAnsi" w:eastAsia="Cambria" w:hAnsiTheme="minorHAnsi" w:cs="Cambria"/>
              </w:rPr>
              <w:tab/>
            </w:r>
          </w:p>
        </w:tc>
      </w:tr>
      <w:tr w:rsidR="00E01EFE" w:rsidRPr="00BC20BA" w14:paraId="22170173" w14:textId="77777777" w:rsidTr="002470C6">
        <w:trPr>
          <w:trHeight w:val="20"/>
        </w:trPr>
        <w:tc>
          <w:tcPr>
            <w:tcW w:w="3955" w:type="dxa"/>
          </w:tcPr>
          <w:p w14:paraId="58F91CCE" w14:textId="77777777" w:rsidR="00E01EFE" w:rsidRPr="00BC20BA" w:rsidRDefault="00E01EFE" w:rsidP="007D77E3">
            <w:pPr>
              <w:jc w:val="right"/>
              <w:rPr>
                <w:rFonts w:ascii="Cambria" w:eastAsia="Cambria" w:hAnsi="Cambria" w:cs="Cambria"/>
                <w:b/>
              </w:rPr>
            </w:pPr>
            <w:r w:rsidRPr="00BC20BA">
              <w:rPr>
                <w:rFonts w:ascii="Cambria" w:eastAsia="Cambria" w:hAnsi="Cambria" w:cs="Cambria"/>
                <w:b/>
              </w:rPr>
              <w:t>CWA Core Programs Addressed:</w:t>
            </w:r>
          </w:p>
        </w:tc>
        <w:tc>
          <w:tcPr>
            <w:tcW w:w="6205" w:type="dxa"/>
          </w:tcPr>
          <w:p w14:paraId="67D2EE90" w14:textId="77777777" w:rsidR="00E01EFE" w:rsidRPr="00BC20BA" w:rsidRDefault="00E01EFE" w:rsidP="00DC5BD8">
            <w:pPr>
              <w:rPr>
                <w:rFonts w:ascii="Cambria" w:eastAsia="Cambria" w:hAnsi="Cambria" w:cs="Cambria"/>
              </w:rPr>
            </w:pPr>
            <w:r w:rsidRPr="00BC20BA">
              <w:rPr>
                <w:rFonts w:ascii="Cambria" w:eastAsia="Cambria" w:hAnsi="Cambria" w:cs="Cambria"/>
              </w:rPr>
              <w:t>(5) protecting wetlands (6) protecting coastal waters through the National Estuary Program</w:t>
            </w:r>
          </w:p>
        </w:tc>
      </w:tr>
      <w:tr w:rsidR="007C6E9F" w:rsidRPr="00BC20BA" w14:paraId="0A751A1B" w14:textId="77777777" w:rsidTr="002470C6">
        <w:trPr>
          <w:trHeight w:val="20"/>
        </w:trPr>
        <w:tc>
          <w:tcPr>
            <w:tcW w:w="3955" w:type="dxa"/>
          </w:tcPr>
          <w:p w14:paraId="55B13FB4" w14:textId="77777777" w:rsidR="007C6E9F" w:rsidRPr="00BC20BA" w:rsidRDefault="007C6E9F" w:rsidP="00BE35D7">
            <w:pPr>
              <w:jc w:val="right"/>
              <w:rPr>
                <w:rFonts w:asciiTheme="minorHAnsi" w:eastAsia="Cambria" w:hAnsiTheme="minorHAnsi" w:cstheme="majorHAnsi"/>
                <w:b/>
              </w:rPr>
            </w:pPr>
            <w:r>
              <w:rPr>
                <w:rFonts w:asciiTheme="minorHAnsi" w:eastAsia="Cambria" w:hAnsiTheme="minorHAnsi" w:cstheme="majorHAnsi"/>
                <w:b/>
              </w:rPr>
              <w:t>EPA Element(s):</w:t>
            </w:r>
          </w:p>
        </w:tc>
        <w:tc>
          <w:tcPr>
            <w:tcW w:w="6205" w:type="dxa"/>
          </w:tcPr>
          <w:p w14:paraId="0BE5D04F" w14:textId="574362F1" w:rsidR="007C6E9F" w:rsidRPr="00BC20BA" w:rsidRDefault="00A834F9" w:rsidP="00BE35D7">
            <w:pPr>
              <w:rPr>
                <w:rFonts w:ascii="Cambria" w:eastAsia="Cambria" w:hAnsi="Cambria" w:cs="Cambria"/>
              </w:rPr>
            </w:pPr>
            <w:r>
              <w:rPr>
                <w:rFonts w:ascii="Cambria" w:eastAsia="Cambria" w:hAnsi="Cambria" w:cs="Cambria"/>
              </w:rPr>
              <w:t>Direct Assistance, Habitats, Living Resources</w:t>
            </w:r>
          </w:p>
        </w:tc>
      </w:tr>
    </w:tbl>
    <w:p w14:paraId="386C6B69" w14:textId="6F188874" w:rsidR="002470C6" w:rsidRDefault="002470C6" w:rsidP="00E01EFE">
      <w:pPr>
        <w:pBdr>
          <w:top w:val="nil"/>
          <w:left w:val="nil"/>
          <w:bottom w:val="nil"/>
          <w:right w:val="nil"/>
          <w:between w:val="nil"/>
        </w:pBdr>
        <w:tabs>
          <w:tab w:val="center" w:pos="4320"/>
          <w:tab w:val="right" w:pos="8640"/>
        </w:tabs>
        <w:jc w:val="both"/>
        <w:rPr>
          <w:rFonts w:asciiTheme="majorHAnsi" w:eastAsia="Cambria" w:hAnsiTheme="majorHAnsi" w:cstheme="majorHAnsi"/>
          <w:b/>
          <w:sz w:val="28"/>
          <w:szCs w:val="28"/>
        </w:rPr>
      </w:pPr>
    </w:p>
    <w:p w14:paraId="69E335BE" w14:textId="5A475875" w:rsidR="00E01EFE" w:rsidRPr="00BC20BA" w:rsidRDefault="70FFECCD" w:rsidP="34294CCA">
      <w:pPr>
        <w:pBdr>
          <w:top w:val="nil"/>
          <w:left w:val="nil"/>
          <w:bottom w:val="nil"/>
          <w:right w:val="nil"/>
          <w:between w:val="nil"/>
        </w:pBdr>
        <w:tabs>
          <w:tab w:val="center" w:pos="4320"/>
          <w:tab w:val="right" w:pos="8640"/>
        </w:tabs>
        <w:jc w:val="both"/>
        <w:rPr>
          <w:rFonts w:asciiTheme="majorHAnsi" w:eastAsia="Cambria" w:hAnsiTheme="majorHAnsi" w:cstheme="majorBidi"/>
          <w:b/>
          <w:bCs/>
          <w:sz w:val="28"/>
          <w:szCs w:val="28"/>
        </w:rPr>
      </w:pPr>
      <w:r w:rsidRPr="34294CCA">
        <w:rPr>
          <w:rFonts w:asciiTheme="majorHAnsi" w:eastAsia="Cambria" w:hAnsiTheme="majorHAnsi" w:cstheme="majorBidi"/>
          <w:b/>
          <w:bCs/>
          <w:sz w:val="28"/>
          <w:szCs w:val="28"/>
        </w:rPr>
        <w:t>Progress to Date:</w:t>
      </w:r>
      <w:r w:rsidR="4ECD87B6" w:rsidRPr="34294CCA">
        <w:rPr>
          <w:rFonts w:ascii="Calibri" w:eastAsia="Calibri" w:hAnsi="Calibri" w:cs="Calibri"/>
          <w:noProof/>
          <w:color w:val="214293"/>
          <w:sz w:val="48"/>
          <w:szCs w:val="48"/>
        </w:rPr>
        <w:t xml:space="preserve"> </w:t>
      </w:r>
    </w:p>
    <w:p w14:paraId="5A3A820E" w14:textId="0316EF56" w:rsidR="00B80D62" w:rsidRPr="00BC20BA" w:rsidRDefault="321D7866" w:rsidP="00964076">
      <w:pPr>
        <w:jc w:val="both"/>
        <w:rPr>
          <w:color w:val="000000" w:themeColor="text1"/>
        </w:rPr>
      </w:pPr>
      <w:r w:rsidRPr="34294CCA">
        <w:rPr>
          <w:rFonts w:ascii="Cambria" w:hAnsi="Cambria"/>
          <w:color w:val="000000" w:themeColor="text1"/>
        </w:rPr>
        <w:t>APNEP staff</w:t>
      </w:r>
      <w:r w:rsidRPr="34294CCA">
        <w:rPr>
          <w:rStyle w:val="apple-converted-space"/>
          <w:rFonts w:ascii="Cambria" w:hAnsi="Cambria"/>
          <w:color w:val="000000" w:themeColor="text1"/>
        </w:rPr>
        <w:t> </w:t>
      </w:r>
      <w:r w:rsidRPr="34294CCA">
        <w:rPr>
          <w:rFonts w:ascii="Cambria" w:hAnsi="Cambria"/>
          <w:color w:val="000000" w:themeColor="text1"/>
        </w:rPr>
        <w:t>provided feedback on</w:t>
      </w:r>
      <w:r w:rsidRPr="34294CCA">
        <w:rPr>
          <w:rStyle w:val="apple-converted-space"/>
          <w:rFonts w:ascii="Cambria" w:hAnsi="Cambria"/>
          <w:color w:val="000000" w:themeColor="text1"/>
        </w:rPr>
        <w:t> </w:t>
      </w:r>
      <w:r w:rsidRPr="34294CCA">
        <w:rPr>
          <w:rFonts w:ascii="Cambria" w:hAnsi="Cambria"/>
          <w:color w:val="000000" w:themeColor="text1"/>
        </w:rPr>
        <w:t>the original</w:t>
      </w:r>
      <w:r w:rsidRPr="34294CCA">
        <w:rPr>
          <w:rStyle w:val="apple-converted-space"/>
          <w:rFonts w:ascii="Cambria" w:hAnsi="Cambria"/>
          <w:color w:val="000000" w:themeColor="text1"/>
        </w:rPr>
        <w:t> </w:t>
      </w:r>
      <w:r w:rsidR="3A60380F" w:rsidRPr="34294CCA">
        <w:rPr>
          <w:rFonts w:asciiTheme="minorHAnsi" w:eastAsia="Cambria" w:hAnsiTheme="minorHAnsi" w:cs="Cambria"/>
          <w:color w:val="000000" w:themeColor="text1"/>
        </w:rPr>
        <w:t xml:space="preserve">NC – ANSMP </w:t>
      </w:r>
      <w:r w:rsidRPr="34294CCA">
        <w:rPr>
          <w:rFonts w:ascii="Cambria" w:hAnsi="Cambria"/>
          <w:color w:val="000000" w:themeColor="text1"/>
        </w:rPr>
        <w:t>that was adopted in</w:t>
      </w:r>
      <w:r w:rsidRPr="34294CCA">
        <w:rPr>
          <w:rStyle w:val="apple-converted-space"/>
          <w:rFonts w:ascii="Cambria" w:hAnsi="Cambria"/>
          <w:color w:val="000000" w:themeColor="text1"/>
        </w:rPr>
        <w:t> </w:t>
      </w:r>
      <w:r w:rsidRPr="34294CCA">
        <w:rPr>
          <w:rFonts w:ascii="Cambria" w:hAnsi="Cambria"/>
          <w:color w:val="000000" w:themeColor="text1"/>
        </w:rPr>
        <w:t>2015 and have been</w:t>
      </w:r>
      <w:r w:rsidRPr="34294CCA">
        <w:rPr>
          <w:rStyle w:val="apple-converted-space"/>
          <w:rFonts w:ascii="Cambria" w:hAnsi="Cambria"/>
          <w:color w:val="000000" w:themeColor="text1"/>
        </w:rPr>
        <w:t> </w:t>
      </w:r>
      <w:r w:rsidR="25034D42" w:rsidRPr="34294CCA">
        <w:rPr>
          <w:rStyle w:val="apple-converted-space"/>
          <w:rFonts w:ascii="Cambria" w:hAnsi="Cambria"/>
          <w:color w:val="000000" w:themeColor="text1"/>
        </w:rPr>
        <w:t>co-</w:t>
      </w:r>
      <w:r w:rsidRPr="34294CCA">
        <w:rPr>
          <w:rFonts w:ascii="Cambria" w:hAnsi="Cambria"/>
          <w:color w:val="000000" w:themeColor="text1"/>
        </w:rPr>
        <w:t>facilitating</w:t>
      </w:r>
      <w:r w:rsidR="354696E3" w:rsidRPr="34294CCA">
        <w:rPr>
          <w:rFonts w:ascii="Cambria" w:hAnsi="Cambria"/>
          <w:color w:val="000000" w:themeColor="text1"/>
        </w:rPr>
        <w:t>,</w:t>
      </w:r>
      <w:r w:rsidR="00964076">
        <w:rPr>
          <w:rFonts w:ascii="Cambria" w:hAnsi="Cambria"/>
          <w:color w:val="000000" w:themeColor="text1"/>
        </w:rPr>
        <w:t xml:space="preserve"> </w:t>
      </w:r>
      <w:r w:rsidR="354696E3" w:rsidRPr="34294CCA">
        <w:rPr>
          <w:rFonts w:ascii="Cambria" w:hAnsi="Cambria"/>
          <w:color w:val="000000" w:themeColor="text1"/>
        </w:rPr>
        <w:t>along with NC</w:t>
      </w:r>
      <w:r w:rsidR="00964076">
        <w:rPr>
          <w:rFonts w:ascii="Cambria" w:hAnsi="Cambria"/>
          <w:color w:val="000000" w:themeColor="text1"/>
        </w:rPr>
        <w:t xml:space="preserve"> Division of Water Resources</w:t>
      </w:r>
      <w:r w:rsidR="354696E3" w:rsidRPr="34294CCA">
        <w:rPr>
          <w:rFonts w:ascii="Cambria" w:hAnsi="Cambria"/>
          <w:color w:val="000000" w:themeColor="text1"/>
        </w:rPr>
        <w:t>,</w:t>
      </w:r>
      <w:r w:rsidRPr="34294CCA">
        <w:rPr>
          <w:rFonts w:ascii="Cambria" w:hAnsi="Cambria"/>
          <w:color w:val="000000" w:themeColor="text1"/>
        </w:rPr>
        <w:t xml:space="preserve"> an update of the Plan through</w:t>
      </w:r>
      <w:r w:rsidRPr="34294CCA">
        <w:rPr>
          <w:rStyle w:val="apple-converted-space"/>
          <w:rFonts w:ascii="Cambria" w:hAnsi="Cambria"/>
          <w:color w:val="000000" w:themeColor="text1"/>
        </w:rPr>
        <w:t> </w:t>
      </w:r>
      <w:r w:rsidRPr="34294CCA">
        <w:rPr>
          <w:rFonts w:ascii="Cambria" w:hAnsi="Cambria"/>
          <w:color w:val="000000" w:themeColor="text1"/>
        </w:rPr>
        <w:t>the</w:t>
      </w:r>
      <w:r w:rsidRPr="34294CCA">
        <w:rPr>
          <w:rStyle w:val="apple-converted-space"/>
          <w:rFonts w:ascii="Cambria" w:hAnsi="Cambria"/>
          <w:color w:val="000000" w:themeColor="text1"/>
        </w:rPr>
        <w:t> </w:t>
      </w:r>
      <w:r w:rsidR="00623308" w:rsidRPr="34294CCA">
        <w:rPr>
          <w:rFonts w:ascii="Cambria" w:hAnsi="Cambria"/>
          <w:color w:val="000000" w:themeColor="text1"/>
        </w:rPr>
        <w:t>N</w:t>
      </w:r>
      <w:r w:rsidR="59499661" w:rsidRPr="34294CCA">
        <w:rPr>
          <w:rFonts w:ascii="Cambria" w:hAnsi="Cambria"/>
          <w:color w:val="000000" w:themeColor="text1"/>
        </w:rPr>
        <w:t>C</w:t>
      </w:r>
      <w:r w:rsidR="00964076">
        <w:rPr>
          <w:rFonts w:ascii="Cambria" w:hAnsi="Cambria"/>
          <w:color w:val="000000" w:themeColor="text1"/>
        </w:rPr>
        <w:t xml:space="preserve"> </w:t>
      </w:r>
      <w:r w:rsidR="59499661" w:rsidRPr="34294CCA">
        <w:rPr>
          <w:rFonts w:ascii="Cambria" w:hAnsi="Cambria"/>
          <w:color w:val="000000" w:themeColor="text1"/>
        </w:rPr>
        <w:t>-</w:t>
      </w:r>
      <w:r w:rsidRPr="34294CCA">
        <w:rPr>
          <w:rFonts w:ascii="Cambria" w:hAnsi="Cambria"/>
          <w:color w:val="000000" w:themeColor="text1"/>
        </w:rPr>
        <w:t>ANSMP</w:t>
      </w:r>
      <w:r w:rsidRPr="34294CCA">
        <w:rPr>
          <w:rStyle w:val="apple-converted-space"/>
          <w:rFonts w:ascii="Cambria" w:hAnsi="Cambria"/>
          <w:color w:val="000000" w:themeColor="text1"/>
        </w:rPr>
        <w:t> </w:t>
      </w:r>
      <w:r w:rsidRPr="34294CCA">
        <w:rPr>
          <w:rFonts w:ascii="Cambria" w:hAnsi="Cambria"/>
          <w:color w:val="000000" w:themeColor="text1"/>
        </w:rPr>
        <w:t>Steering</w:t>
      </w:r>
      <w:r w:rsidRPr="34294CCA">
        <w:rPr>
          <w:rStyle w:val="apple-converted-space"/>
          <w:rFonts w:ascii="Cambria" w:hAnsi="Cambria"/>
          <w:color w:val="000000" w:themeColor="text1"/>
        </w:rPr>
        <w:t> </w:t>
      </w:r>
      <w:r w:rsidRPr="34294CCA">
        <w:rPr>
          <w:rFonts w:ascii="Cambria" w:hAnsi="Cambria"/>
          <w:color w:val="000000" w:themeColor="text1"/>
        </w:rPr>
        <w:t>Committee in 2018-</w:t>
      </w:r>
      <w:r w:rsidR="002A77AC" w:rsidRPr="34294CCA">
        <w:rPr>
          <w:rFonts w:ascii="Cambria" w:hAnsi="Cambria"/>
          <w:color w:val="000000" w:themeColor="text1"/>
        </w:rPr>
        <w:t>202</w:t>
      </w:r>
      <w:r w:rsidR="0E08FD1B" w:rsidRPr="34294CCA">
        <w:rPr>
          <w:rFonts w:ascii="Cambria" w:hAnsi="Cambria"/>
          <w:color w:val="000000" w:themeColor="text1"/>
        </w:rPr>
        <w:t>1</w:t>
      </w:r>
      <w:r w:rsidRPr="34294CCA">
        <w:rPr>
          <w:rFonts w:ascii="Cambria" w:hAnsi="Cambria"/>
          <w:color w:val="000000" w:themeColor="text1"/>
        </w:rPr>
        <w:t>.</w:t>
      </w:r>
    </w:p>
    <w:p w14:paraId="0AD934D2" w14:textId="2B0CC0B6" w:rsidR="00E01EFE" w:rsidRPr="00BC20BA" w:rsidRDefault="00E01EFE" w:rsidP="00E01EFE">
      <w:pPr>
        <w:pBdr>
          <w:top w:val="nil"/>
          <w:left w:val="nil"/>
          <w:bottom w:val="nil"/>
          <w:right w:val="nil"/>
          <w:between w:val="nil"/>
        </w:pBdr>
        <w:tabs>
          <w:tab w:val="center" w:pos="4320"/>
          <w:tab w:val="right" w:pos="8640"/>
        </w:tabs>
        <w:jc w:val="both"/>
        <w:rPr>
          <w:rFonts w:ascii="Cambria" w:eastAsia="Cambria" w:hAnsi="Cambria" w:cs="Cambria"/>
          <w:b/>
        </w:rPr>
      </w:pPr>
    </w:p>
    <w:p w14:paraId="49CC0187" w14:textId="1B6DAC40" w:rsidR="00E01EFE" w:rsidRPr="00BC20BA" w:rsidRDefault="002A77AC" w:rsidP="00E01EFE">
      <w:pPr>
        <w:pBdr>
          <w:top w:val="nil"/>
          <w:left w:val="nil"/>
          <w:bottom w:val="nil"/>
          <w:right w:val="nil"/>
          <w:between w:val="nil"/>
        </w:pBdr>
        <w:tabs>
          <w:tab w:val="center" w:pos="4320"/>
          <w:tab w:val="right" w:pos="8640"/>
        </w:tabs>
        <w:jc w:val="both"/>
        <w:rPr>
          <w:rFonts w:asciiTheme="majorHAnsi" w:eastAsia="Cambria" w:hAnsiTheme="majorHAnsi" w:cstheme="majorHAnsi"/>
          <w:b/>
          <w:sz w:val="28"/>
          <w:szCs w:val="28"/>
        </w:rPr>
      </w:pPr>
      <w:r w:rsidRPr="00BC20BA">
        <w:rPr>
          <w:rFonts w:asciiTheme="majorHAnsi" w:eastAsia="Cambria" w:hAnsiTheme="majorHAnsi" w:cstheme="majorHAnsi"/>
          <w:b/>
          <w:sz w:val="28"/>
          <w:szCs w:val="28"/>
        </w:rPr>
        <w:t>FY20</w:t>
      </w:r>
      <w:r>
        <w:rPr>
          <w:rFonts w:asciiTheme="majorHAnsi" w:eastAsia="Cambria" w:hAnsiTheme="majorHAnsi" w:cstheme="majorHAnsi"/>
          <w:b/>
          <w:sz w:val="28"/>
          <w:szCs w:val="28"/>
        </w:rPr>
        <w:t>2</w:t>
      </w:r>
      <w:r w:rsidR="00A27AD3">
        <w:rPr>
          <w:rFonts w:asciiTheme="majorHAnsi" w:eastAsia="Cambria" w:hAnsiTheme="majorHAnsi" w:cstheme="majorHAnsi"/>
          <w:b/>
          <w:sz w:val="28"/>
          <w:szCs w:val="28"/>
        </w:rPr>
        <w:t>1</w:t>
      </w:r>
      <w:r w:rsidR="00E01EFE" w:rsidRPr="00BC20BA">
        <w:rPr>
          <w:rFonts w:asciiTheme="majorHAnsi" w:eastAsia="Cambria" w:hAnsiTheme="majorHAnsi" w:cstheme="majorHAnsi"/>
          <w:b/>
          <w:sz w:val="28"/>
          <w:szCs w:val="28"/>
        </w:rPr>
        <w:t>-</w:t>
      </w:r>
      <w:r w:rsidRPr="00BC20BA">
        <w:rPr>
          <w:rFonts w:asciiTheme="majorHAnsi" w:eastAsia="Cambria" w:hAnsiTheme="majorHAnsi" w:cstheme="majorHAnsi"/>
          <w:b/>
          <w:sz w:val="28"/>
          <w:szCs w:val="28"/>
        </w:rPr>
        <w:t>202</w:t>
      </w:r>
      <w:r w:rsidR="00964076">
        <w:rPr>
          <w:rFonts w:asciiTheme="majorHAnsi" w:eastAsia="Cambria" w:hAnsiTheme="majorHAnsi" w:cstheme="majorHAnsi"/>
          <w:b/>
          <w:sz w:val="28"/>
          <w:szCs w:val="28"/>
        </w:rPr>
        <w:t>2</w:t>
      </w:r>
      <w:r w:rsidRPr="00BC20BA">
        <w:rPr>
          <w:rFonts w:asciiTheme="majorHAnsi" w:eastAsia="Cambria" w:hAnsiTheme="majorHAnsi" w:cstheme="majorHAnsi"/>
          <w:b/>
          <w:sz w:val="28"/>
          <w:szCs w:val="28"/>
        </w:rPr>
        <w:t xml:space="preserve"> </w:t>
      </w:r>
      <w:r w:rsidR="00E01EFE" w:rsidRPr="00BC20BA">
        <w:rPr>
          <w:rFonts w:asciiTheme="majorHAnsi" w:eastAsia="Cambria" w:hAnsiTheme="majorHAnsi" w:cstheme="majorHAnsi"/>
          <w:b/>
          <w:sz w:val="28"/>
          <w:szCs w:val="28"/>
        </w:rPr>
        <w:t>Plans:</w:t>
      </w:r>
    </w:p>
    <w:p w14:paraId="1E66E7EF" w14:textId="4B81A272" w:rsidR="00E01EFE" w:rsidRPr="00BC20BA" w:rsidRDefault="00E01EFE" w:rsidP="00E01EFE">
      <w:pPr>
        <w:tabs>
          <w:tab w:val="center" w:pos="2070"/>
          <w:tab w:val="right" w:pos="8640"/>
        </w:tabs>
        <w:ind w:left="360"/>
        <w:jc w:val="both"/>
        <w:rPr>
          <w:rFonts w:ascii="Cambria" w:eastAsia="Cambria" w:hAnsi="Cambria" w:cs="Cambria"/>
          <w:b/>
        </w:rPr>
      </w:pPr>
      <w:r w:rsidRPr="00BC20BA">
        <w:rPr>
          <w:rFonts w:ascii="Cambria" w:eastAsia="Cambria" w:hAnsi="Cambria" w:cs="Cambria"/>
          <w:b/>
        </w:rPr>
        <w:t xml:space="preserve">Estimated Cost: </w:t>
      </w:r>
      <w:r w:rsidRPr="00BC20BA">
        <w:rPr>
          <w:rFonts w:ascii="Cambria" w:eastAsia="Cambria" w:hAnsi="Cambria" w:cs="Cambria"/>
        </w:rPr>
        <w:t>Staff Time</w:t>
      </w:r>
    </w:p>
    <w:p w14:paraId="6CDC76F1" w14:textId="51318710" w:rsidR="00E01EFE" w:rsidRPr="00BC20BA" w:rsidRDefault="00E01EFE" w:rsidP="00E01EFE">
      <w:pPr>
        <w:tabs>
          <w:tab w:val="center" w:pos="2070"/>
          <w:tab w:val="right" w:pos="8640"/>
        </w:tabs>
        <w:ind w:left="360"/>
        <w:jc w:val="both"/>
        <w:rPr>
          <w:rFonts w:ascii="Cambria" w:eastAsia="Cambria" w:hAnsi="Cambria" w:cs="Cambria"/>
          <w:b/>
        </w:rPr>
      </w:pPr>
      <w:r w:rsidRPr="00BC20BA">
        <w:rPr>
          <w:rFonts w:ascii="Cambria" w:eastAsia="Cambria" w:hAnsi="Cambria" w:cs="Cambria"/>
          <w:b/>
        </w:rPr>
        <w:t>Milestones:</w:t>
      </w:r>
    </w:p>
    <w:p w14:paraId="36CA989E" w14:textId="114E4DCC" w:rsidR="00B80D62" w:rsidRPr="00BC20BA" w:rsidRDefault="321D7866" w:rsidP="000B63B9">
      <w:pPr>
        <w:numPr>
          <w:ilvl w:val="0"/>
          <w:numId w:val="18"/>
        </w:numPr>
        <w:pBdr>
          <w:top w:val="nil"/>
          <w:left w:val="nil"/>
          <w:bottom w:val="nil"/>
          <w:right w:val="nil"/>
          <w:between w:val="nil"/>
        </w:pBdr>
        <w:tabs>
          <w:tab w:val="center" w:pos="4320"/>
          <w:tab w:val="right" w:pos="8640"/>
        </w:tabs>
        <w:ind w:left="1080"/>
        <w:jc w:val="both"/>
        <w:rPr>
          <w:rFonts w:ascii="Cambria" w:eastAsia="Cambria" w:hAnsi="Cambria" w:cs="Cambria"/>
        </w:rPr>
      </w:pPr>
      <w:r w:rsidRPr="34294CCA">
        <w:rPr>
          <w:rFonts w:ascii="Cambria" w:eastAsia="Cambria" w:hAnsi="Cambria" w:cs="Cambria"/>
        </w:rPr>
        <w:t xml:space="preserve">Fall </w:t>
      </w:r>
      <w:r w:rsidR="002A77AC" w:rsidRPr="34294CCA">
        <w:rPr>
          <w:rFonts w:ascii="Cambria" w:eastAsia="Cambria" w:hAnsi="Cambria" w:cs="Cambria"/>
        </w:rPr>
        <w:t>202</w:t>
      </w:r>
      <w:r w:rsidR="38840ECA" w:rsidRPr="34294CCA">
        <w:rPr>
          <w:rFonts w:ascii="Cambria" w:eastAsia="Cambria" w:hAnsi="Cambria" w:cs="Cambria"/>
        </w:rPr>
        <w:t>1</w:t>
      </w:r>
      <w:r w:rsidRPr="34294CCA">
        <w:rPr>
          <w:rFonts w:ascii="Cambria" w:eastAsia="Cambria" w:hAnsi="Cambria" w:cs="Cambria"/>
        </w:rPr>
        <w:t>: R</w:t>
      </w:r>
      <w:r w:rsidR="0445735E" w:rsidRPr="34294CCA">
        <w:rPr>
          <w:rFonts w:ascii="Cambria" w:eastAsia="Cambria" w:hAnsi="Cambria" w:cs="Cambria"/>
        </w:rPr>
        <w:t>e</w:t>
      </w:r>
      <w:r w:rsidRPr="34294CCA">
        <w:rPr>
          <w:rFonts w:ascii="Cambria" w:eastAsia="Cambria" w:hAnsi="Cambria" w:cs="Cambria"/>
        </w:rPr>
        <w:t xml:space="preserve">-adoption of a revised </w:t>
      </w:r>
      <w:r w:rsidR="00623308" w:rsidRPr="34294CCA">
        <w:rPr>
          <w:rFonts w:ascii="Cambria" w:eastAsia="Cambria" w:hAnsi="Cambria" w:cs="Cambria"/>
        </w:rPr>
        <w:t>N</w:t>
      </w:r>
      <w:r w:rsidR="34B56601" w:rsidRPr="34294CCA">
        <w:rPr>
          <w:rFonts w:ascii="Cambria" w:eastAsia="Cambria" w:hAnsi="Cambria" w:cs="Cambria"/>
        </w:rPr>
        <w:t>C-</w:t>
      </w:r>
      <w:r w:rsidRPr="34294CCA">
        <w:rPr>
          <w:rFonts w:ascii="Cambria" w:eastAsia="Cambria" w:hAnsi="Cambria" w:cs="Cambria"/>
        </w:rPr>
        <w:t xml:space="preserve">ANSMP by </w:t>
      </w:r>
      <w:r w:rsidR="7011E2F5" w:rsidRPr="34294CCA">
        <w:rPr>
          <w:rFonts w:ascii="Cambria" w:eastAsia="Cambria" w:hAnsi="Cambria" w:cs="Cambria"/>
        </w:rPr>
        <w:t>NC-</w:t>
      </w:r>
      <w:r w:rsidRPr="34294CCA">
        <w:rPr>
          <w:rFonts w:ascii="Cambria" w:eastAsia="Cambria" w:hAnsi="Cambria" w:cs="Cambria"/>
        </w:rPr>
        <w:t xml:space="preserve">DEQ, </w:t>
      </w:r>
      <w:r w:rsidR="00623308" w:rsidRPr="34294CCA">
        <w:rPr>
          <w:rFonts w:ascii="Cambria" w:eastAsia="Cambria" w:hAnsi="Cambria" w:cs="Cambria"/>
        </w:rPr>
        <w:t>N</w:t>
      </w:r>
      <w:r w:rsidR="7011E2F5" w:rsidRPr="34294CCA">
        <w:rPr>
          <w:rFonts w:ascii="Cambria" w:eastAsia="Cambria" w:hAnsi="Cambria" w:cs="Cambria"/>
        </w:rPr>
        <w:t>C-</w:t>
      </w:r>
      <w:r w:rsidRPr="34294CCA">
        <w:rPr>
          <w:rFonts w:ascii="Cambria" w:eastAsia="Cambria" w:hAnsi="Cambria" w:cs="Cambria"/>
        </w:rPr>
        <w:t xml:space="preserve">WRC, and </w:t>
      </w:r>
      <w:r w:rsidR="00623308" w:rsidRPr="34294CCA">
        <w:rPr>
          <w:rFonts w:ascii="Cambria" w:eastAsia="Cambria" w:hAnsi="Cambria" w:cs="Cambria"/>
        </w:rPr>
        <w:t>N</w:t>
      </w:r>
      <w:r w:rsidR="7011E2F5" w:rsidRPr="34294CCA">
        <w:rPr>
          <w:rFonts w:ascii="Cambria" w:eastAsia="Cambria" w:hAnsi="Cambria" w:cs="Cambria"/>
        </w:rPr>
        <w:t>C-</w:t>
      </w:r>
      <w:r w:rsidRPr="34294CCA">
        <w:rPr>
          <w:rFonts w:ascii="Cambria" w:eastAsia="Cambria" w:hAnsi="Cambria" w:cs="Cambria"/>
        </w:rPr>
        <w:t xml:space="preserve">DA&amp;CS, and first adoption by </w:t>
      </w:r>
      <w:r w:rsidR="00623308" w:rsidRPr="34294CCA">
        <w:rPr>
          <w:rFonts w:ascii="Cambria" w:eastAsia="Cambria" w:hAnsi="Cambria" w:cs="Cambria"/>
        </w:rPr>
        <w:t>N</w:t>
      </w:r>
      <w:r w:rsidR="7011E2F5" w:rsidRPr="34294CCA">
        <w:rPr>
          <w:rFonts w:ascii="Cambria" w:eastAsia="Cambria" w:hAnsi="Cambria" w:cs="Cambria"/>
        </w:rPr>
        <w:t>C-</w:t>
      </w:r>
      <w:r w:rsidRPr="34294CCA">
        <w:rPr>
          <w:rFonts w:ascii="Cambria" w:eastAsia="Cambria" w:hAnsi="Cambria" w:cs="Cambria"/>
        </w:rPr>
        <w:t>D</w:t>
      </w:r>
      <w:r w:rsidR="00623308" w:rsidRPr="34294CCA">
        <w:rPr>
          <w:rFonts w:ascii="Cambria" w:eastAsia="Cambria" w:hAnsi="Cambria" w:cs="Cambria"/>
        </w:rPr>
        <w:t>NC</w:t>
      </w:r>
      <w:r w:rsidRPr="34294CCA">
        <w:rPr>
          <w:rFonts w:ascii="Cambria" w:eastAsia="Cambria" w:hAnsi="Cambria" w:cs="Cambria"/>
        </w:rPr>
        <w:t>R.  </w:t>
      </w:r>
    </w:p>
    <w:p w14:paraId="6158299F" w14:textId="1022812A" w:rsidR="00B80D62" w:rsidRPr="00BC20BA" w:rsidRDefault="6B4DB292" w:rsidP="000B63B9">
      <w:pPr>
        <w:numPr>
          <w:ilvl w:val="0"/>
          <w:numId w:val="18"/>
        </w:numPr>
        <w:pBdr>
          <w:top w:val="nil"/>
          <w:left w:val="nil"/>
          <w:bottom w:val="nil"/>
          <w:right w:val="nil"/>
          <w:between w:val="nil"/>
        </w:pBdr>
        <w:tabs>
          <w:tab w:val="center" w:pos="4320"/>
          <w:tab w:val="right" w:pos="8640"/>
        </w:tabs>
        <w:ind w:left="1080"/>
        <w:jc w:val="both"/>
      </w:pPr>
      <w:r w:rsidRPr="3A9DFD31">
        <w:rPr>
          <w:rFonts w:ascii="Cambria" w:eastAsia="Cambria" w:hAnsi="Cambria" w:cs="Cambria"/>
        </w:rPr>
        <w:t xml:space="preserve">Spring 2022: </w:t>
      </w:r>
      <w:r w:rsidR="321D7866" w:rsidRPr="3A9DFD31">
        <w:rPr>
          <w:rFonts w:ascii="Cambria" w:eastAsia="Cambria" w:hAnsi="Cambria" w:cs="Cambria"/>
        </w:rPr>
        <w:t>Submission of updated </w:t>
      </w:r>
      <w:r w:rsidR="00623308" w:rsidRPr="3A9DFD31">
        <w:rPr>
          <w:rFonts w:ascii="Cambria" w:eastAsia="Cambria" w:hAnsi="Cambria" w:cs="Cambria"/>
        </w:rPr>
        <w:t>N</w:t>
      </w:r>
      <w:r w:rsidR="092037D1" w:rsidRPr="3A9DFD31">
        <w:rPr>
          <w:rFonts w:ascii="Cambria" w:eastAsia="Cambria" w:hAnsi="Cambria" w:cs="Cambria"/>
        </w:rPr>
        <w:t>C-</w:t>
      </w:r>
      <w:r w:rsidR="321D7866" w:rsidRPr="3A9DFD31">
        <w:rPr>
          <w:rFonts w:ascii="Cambria" w:eastAsia="Cambria" w:hAnsi="Cambria" w:cs="Cambria"/>
        </w:rPr>
        <w:t>ANSMP to the federal Aquatic Nuisance Species Task Force for approval.</w:t>
      </w:r>
    </w:p>
    <w:p w14:paraId="50C3FCCA" w14:textId="77777777" w:rsidR="002A77AC" w:rsidRPr="00BC20BA" w:rsidRDefault="002A77AC" w:rsidP="00E01EFE">
      <w:pPr>
        <w:pBdr>
          <w:top w:val="nil"/>
          <w:left w:val="nil"/>
          <w:bottom w:val="nil"/>
          <w:right w:val="nil"/>
          <w:between w:val="nil"/>
        </w:pBdr>
        <w:tabs>
          <w:tab w:val="center" w:pos="4320"/>
          <w:tab w:val="right" w:pos="8640"/>
        </w:tabs>
        <w:jc w:val="both"/>
        <w:rPr>
          <w:rFonts w:ascii="Cambria" w:eastAsia="Cambria" w:hAnsi="Cambria" w:cs="Cambria"/>
        </w:rPr>
      </w:pPr>
    </w:p>
    <w:p w14:paraId="486DC4DE" w14:textId="0C7D91F7" w:rsidR="00B80D62" w:rsidRPr="00BC20BA" w:rsidRDefault="321D7866" w:rsidP="00B80D62">
      <w:pPr>
        <w:jc w:val="both"/>
        <w:rPr>
          <w:color w:val="000000" w:themeColor="text1"/>
        </w:rPr>
      </w:pPr>
      <w:r w:rsidRPr="34294CCA">
        <w:rPr>
          <w:rFonts w:ascii="Cambria" w:hAnsi="Cambria"/>
          <w:color w:val="000000" w:themeColor="text1"/>
        </w:rPr>
        <w:t xml:space="preserve">APNEP staff will continue to </w:t>
      </w:r>
      <w:r w:rsidR="6B631C0A" w:rsidRPr="34294CCA">
        <w:rPr>
          <w:rFonts w:ascii="Cambria" w:hAnsi="Cambria"/>
          <w:color w:val="000000" w:themeColor="text1"/>
        </w:rPr>
        <w:t>co-</w:t>
      </w:r>
      <w:r w:rsidRPr="34294CCA">
        <w:rPr>
          <w:rFonts w:ascii="Cambria" w:hAnsi="Cambria"/>
          <w:color w:val="000000" w:themeColor="text1"/>
        </w:rPr>
        <w:t>facilitate the coordination of revisions to the</w:t>
      </w:r>
      <w:r w:rsidRPr="34294CCA">
        <w:rPr>
          <w:rStyle w:val="apple-converted-space"/>
          <w:rFonts w:ascii="Cambria" w:hAnsi="Cambria"/>
          <w:color w:val="000000" w:themeColor="text1"/>
        </w:rPr>
        <w:t> </w:t>
      </w:r>
      <w:r w:rsidR="3A60380F" w:rsidRPr="34294CCA">
        <w:rPr>
          <w:rFonts w:asciiTheme="minorHAnsi" w:eastAsia="Cambria" w:hAnsiTheme="minorHAnsi" w:cs="Cambria"/>
          <w:color w:val="000000" w:themeColor="text1"/>
        </w:rPr>
        <w:t xml:space="preserve">NC </w:t>
      </w:r>
      <w:r w:rsidR="0CC77009" w:rsidRPr="34294CCA">
        <w:rPr>
          <w:rFonts w:asciiTheme="minorHAnsi" w:eastAsia="Cambria" w:hAnsiTheme="minorHAnsi" w:cs="Cambria"/>
          <w:color w:val="000000" w:themeColor="text1"/>
        </w:rPr>
        <w:t>–</w:t>
      </w:r>
      <w:r w:rsidR="3A60380F" w:rsidRPr="34294CCA">
        <w:rPr>
          <w:rFonts w:asciiTheme="minorHAnsi" w:eastAsia="Cambria" w:hAnsiTheme="minorHAnsi" w:cs="Cambria"/>
          <w:color w:val="000000" w:themeColor="text1"/>
        </w:rPr>
        <w:t xml:space="preserve"> ANSMP</w:t>
      </w:r>
      <w:r w:rsidR="0CC77009" w:rsidRPr="34294CCA">
        <w:rPr>
          <w:rFonts w:asciiTheme="minorHAnsi" w:eastAsia="Cambria" w:hAnsiTheme="minorHAnsi" w:cs="Cambria"/>
          <w:color w:val="000000" w:themeColor="text1"/>
        </w:rPr>
        <w:t xml:space="preserve"> </w:t>
      </w:r>
      <w:r w:rsidRPr="34294CCA">
        <w:rPr>
          <w:rFonts w:ascii="Cambria" w:hAnsi="Cambria"/>
          <w:color w:val="000000" w:themeColor="text1"/>
        </w:rPr>
        <w:t xml:space="preserve">in </w:t>
      </w:r>
      <w:r w:rsidR="002A77AC" w:rsidRPr="34294CCA">
        <w:rPr>
          <w:rFonts w:ascii="Cambria" w:hAnsi="Cambria"/>
          <w:color w:val="000000" w:themeColor="text1"/>
        </w:rPr>
        <w:t>202</w:t>
      </w:r>
      <w:r w:rsidR="5C9F4175" w:rsidRPr="34294CCA">
        <w:rPr>
          <w:rFonts w:ascii="Cambria" w:hAnsi="Cambria"/>
          <w:color w:val="000000" w:themeColor="text1"/>
        </w:rPr>
        <w:t>1</w:t>
      </w:r>
      <w:r w:rsidRPr="34294CCA">
        <w:rPr>
          <w:rFonts w:ascii="Cambria" w:hAnsi="Cambria"/>
          <w:color w:val="000000" w:themeColor="text1"/>
        </w:rPr>
        <w:t>, with the goal of</w:t>
      </w:r>
      <w:r w:rsidRPr="34294CCA">
        <w:rPr>
          <w:rStyle w:val="apple-converted-space"/>
          <w:rFonts w:ascii="Cambria" w:hAnsi="Cambria"/>
          <w:color w:val="000000" w:themeColor="text1"/>
        </w:rPr>
        <w:t> </w:t>
      </w:r>
      <w:r w:rsidRPr="34294CCA">
        <w:rPr>
          <w:rFonts w:ascii="Cambria" w:hAnsi="Cambria"/>
          <w:color w:val="000000" w:themeColor="text1"/>
        </w:rPr>
        <w:t xml:space="preserve">having the </w:t>
      </w:r>
      <w:r w:rsidR="00623308" w:rsidRPr="34294CCA">
        <w:rPr>
          <w:rFonts w:ascii="Cambria" w:hAnsi="Cambria"/>
          <w:color w:val="000000" w:themeColor="text1"/>
        </w:rPr>
        <w:t>N.C.</w:t>
      </w:r>
      <w:r w:rsidRPr="34294CCA">
        <w:rPr>
          <w:rFonts w:ascii="Cambria" w:hAnsi="Cambria"/>
          <w:color w:val="000000" w:themeColor="text1"/>
        </w:rPr>
        <w:t xml:space="preserve"> Governor’s Office</w:t>
      </w:r>
      <w:r w:rsidRPr="34294CCA">
        <w:rPr>
          <w:rStyle w:val="apple-converted-space"/>
          <w:rFonts w:ascii="Cambria" w:hAnsi="Cambria"/>
          <w:color w:val="000000" w:themeColor="text1"/>
        </w:rPr>
        <w:t> </w:t>
      </w:r>
      <w:r w:rsidRPr="34294CCA">
        <w:rPr>
          <w:rFonts w:ascii="Cambria" w:hAnsi="Cambria"/>
          <w:color w:val="000000" w:themeColor="text1"/>
        </w:rPr>
        <w:t>submit the</w:t>
      </w:r>
      <w:r w:rsidRPr="34294CCA">
        <w:rPr>
          <w:rStyle w:val="apple-converted-space"/>
          <w:rFonts w:ascii="Cambria" w:hAnsi="Cambria"/>
          <w:color w:val="000000" w:themeColor="text1"/>
        </w:rPr>
        <w:t> </w:t>
      </w:r>
      <w:r w:rsidRPr="34294CCA">
        <w:rPr>
          <w:rFonts w:ascii="Cambria" w:hAnsi="Cambria"/>
          <w:color w:val="000000" w:themeColor="text1"/>
        </w:rPr>
        <w:t>revised</w:t>
      </w:r>
      <w:r w:rsidRPr="34294CCA">
        <w:rPr>
          <w:rStyle w:val="apple-converted-space"/>
          <w:rFonts w:ascii="Cambria" w:hAnsi="Cambria"/>
          <w:color w:val="000000" w:themeColor="text1"/>
        </w:rPr>
        <w:t> </w:t>
      </w:r>
      <w:r w:rsidRPr="34294CCA">
        <w:rPr>
          <w:rFonts w:ascii="Cambria" w:hAnsi="Cambria"/>
          <w:color w:val="000000" w:themeColor="text1"/>
        </w:rPr>
        <w:t>Plan to the</w:t>
      </w:r>
      <w:r w:rsidRPr="34294CCA">
        <w:rPr>
          <w:rStyle w:val="apple-converted-space"/>
          <w:rFonts w:ascii="Cambria" w:hAnsi="Cambria"/>
          <w:color w:val="000000" w:themeColor="text1"/>
        </w:rPr>
        <w:t> </w:t>
      </w:r>
      <w:r w:rsidRPr="34294CCA">
        <w:rPr>
          <w:rFonts w:ascii="Cambria" w:hAnsi="Cambria"/>
          <w:color w:val="000000" w:themeColor="text1"/>
        </w:rPr>
        <w:t>federal Aquatic Nuisance Species Task Force</w:t>
      </w:r>
      <w:r w:rsidRPr="34294CCA">
        <w:rPr>
          <w:rStyle w:val="apple-converted-space"/>
          <w:rFonts w:ascii="Cambria" w:hAnsi="Cambria"/>
          <w:color w:val="000000" w:themeColor="text1"/>
        </w:rPr>
        <w:t> </w:t>
      </w:r>
      <w:r w:rsidR="23403D7A" w:rsidRPr="34294CCA">
        <w:rPr>
          <w:rStyle w:val="apple-converted-space"/>
          <w:rFonts w:ascii="Cambria" w:hAnsi="Cambria"/>
          <w:color w:val="000000" w:themeColor="text1"/>
        </w:rPr>
        <w:t xml:space="preserve">by </w:t>
      </w:r>
      <w:r w:rsidRPr="34294CCA">
        <w:rPr>
          <w:rFonts w:ascii="Cambria" w:hAnsi="Cambria"/>
          <w:color w:val="000000" w:themeColor="text1"/>
        </w:rPr>
        <w:t xml:space="preserve">early </w:t>
      </w:r>
      <w:r w:rsidR="002A77AC" w:rsidRPr="34294CCA">
        <w:rPr>
          <w:rFonts w:ascii="Cambria" w:hAnsi="Cambria"/>
          <w:color w:val="000000" w:themeColor="text1"/>
        </w:rPr>
        <w:t>202</w:t>
      </w:r>
      <w:r w:rsidR="5EB6BE55" w:rsidRPr="34294CCA">
        <w:rPr>
          <w:rFonts w:ascii="Cambria" w:hAnsi="Cambria"/>
          <w:color w:val="000000" w:themeColor="text1"/>
        </w:rPr>
        <w:t>2</w:t>
      </w:r>
      <w:r w:rsidRPr="34294CCA">
        <w:rPr>
          <w:rFonts w:ascii="Cambria" w:hAnsi="Cambria"/>
          <w:color w:val="000000" w:themeColor="text1"/>
        </w:rPr>
        <w:t>. From there, APNEP staff will continue to work with the</w:t>
      </w:r>
      <w:r w:rsidRPr="34294CCA">
        <w:rPr>
          <w:rStyle w:val="apple-converted-space"/>
          <w:rFonts w:ascii="Cambria" w:hAnsi="Cambria"/>
          <w:color w:val="000000" w:themeColor="text1"/>
        </w:rPr>
        <w:t> </w:t>
      </w:r>
      <w:r w:rsidRPr="34294CCA">
        <w:rPr>
          <w:rFonts w:ascii="Cambria" w:hAnsi="Cambria"/>
          <w:color w:val="000000" w:themeColor="text1"/>
        </w:rPr>
        <w:t>Plan’s Steering Committee</w:t>
      </w:r>
      <w:r w:rsidRPr="34294CCA">
        <w:rPr>
          <w:rStyle w:val="apple-converted-space"/>
          <w:rFonts w:ascii="Cambria" w:hAnsi="Cambria"/>
          <w:color w:val="000000" w:themeColor="text1"/>
        </w:rPr>
        <w:t> </w:t>
      </w:r>
      <w:r w:rsidRPr="34294CCA">
        <w:rPr>
          <w:rFonts w:ascii="Cambria" w:hAnsi="Cambria"/>
          <w:color w:val="000000" w:themeColor="text1"/>
        </w:rPr>
        <w:t>towards implementing the</w:t>
      </w:r>
      <w:r w:rsidRPr="34294CCA">
        <w:rPr>
          <w:rStyle w:val="apple-converted-space"/>
          <w:rFonts w:ascii="Cambria" w:hAnsi="Cambria"/>
          <w:color w:val="000000" w:themeColor="text1"/>
        </w:rPr>
        <w:t> </w:t>
      </w:r>
      <w:r w:rsidR="00623308" w:rsidRPr="34294CCA">
        <w:rPr>
          <w:rFonts w:ascii="Cambria" w:hAnsi="Cambria"/>
          <w:color w:val="000000" w:themeColor="text1"/>
        </w:rPr>
        <w:t>N</w:t>
      </w:r>
      <w:r w:rsidR="3DAFF6B4" w:rsidRPr="34294CCA">
        <w:rPr>
          <w:rFonts w:ascii="Cambria" w:hAnsi="Cambria"/>
          <w:color w:val="000000" w:themeColor="text1"/>
        </w:rPr>
        <w:t>C-</w:t>
      </w:r>
      <w:r w:rsidRPr="34294CCA">
        <w:rPr>
          <w:rFonts w:ascii="Cambria" w:hAnsi="Cambria"/>
          <w:color w:val="000000" w:themeColor="text1"/>
        </w:rPr>
        <w:t>ANSMP</w:t>
      </w:r>
      <w:r w:rsidRPr="34294CCA">
        <w:rPr>
          <w:rStyle w:val="apple-converted-space"/>
          <w:rFonts w:ascii="Cambria" w:hAnsi="Cambria"/>
          <w:color w:val="000000" w:themeColor="text1"/>
        </w:rPr>
        <w:t> </w:t>
      </w:r>
      <w:r w:rsidRPr="34294CCA">
        <w:rPr>
          <w:rFonts w:ascii="Cambria" w:hAnsi="Cambria"/>
          <w:color w:val="000000" w:themeColor="text1"/>
        </w:rPr>
        <w:t>in support of shared CCMP priorities.</w:t>
      </w:r>
    </w:p>
    <w:p w14:paraId="277DB60D" w14:textId="3281656B" w:rsidR="00E01EFE" w:rsidRDefault="00E01EFE">
      <w:pPr>
        <w:tabs>
          <w:tab w:val="left" w:pos="360"/>
        </w:tabs>
        <w:jc w:val="both"/>
        <w:rPr>
          <w:rFonts w:asciiTheme="majorHAnsi" w:eastAsia="Cambria" w:hAnsiTheme="majorHAnsi" w:cstheme="majorHAnsi"/>
          <w:b/>
          <w:color w:val="000000"/>
        </w:rPr>
      </w:pPr>
    </w:p>
    <w:p w14:paraId="291C99EE" w14:textId="77777777" w:rsidR="007548A6" w:rsidRDefault="007548A6">
      <w:pPr>
        <w:tabs>
          <w:tab w:val="left" w:pos="360"/>
        </w:tabs>
        <w:jc w:val="both"/>
        <w:rPr>
          <w:rFonts w:asciiTheme="majorHAnsi" w:eastAsia="Cambria" w:hAnsiTheme="majorHAnsi" w:cstheme="majorHAnsi"/>
          <w:b/>
          <w:color w:val="000000"/>
        </w:rPr>
      </w:pPr>
    </w:p>
    <w:p w14:paraId="6A99EAC0" w14:textId="280B0FC6" w:rsidR="003C7ACC" w:rsidRPr="004B7BFB" w:rsidRDefault="00623308" w:rsidP="003C7ACC">
      <w:pPr>
        <w:tabs>
          <w:tab w:val="left" w:pos="360"/>
        </w:tabs>
        <w:jc w:val="both"/>
        <w:rPr>
          <w:rFonts w:asciiTheme="majorHAnsi" w:eastAsia="Cambria" w:hAnsiTheme="majorHAnsi" w:cstheme="majorHAnsi"/>
          <w:color w:val="214293"/>
          <w:sz w:val="32"/>
          <w:szCs w:val="32"/>
        </w:rPr>
      </w:pPr>
      <w:r w:rsidRPr="004B7BFB">
        <w:rPr>
          <w:rFonts w:asciiTheme="majorHAnsi" w:eastAsia="Cambria" w:hAnsiTheme="majorHAnsi" w:cstheme="majorHAnsi"/>
          <w:b/>
          <w:color w:val="214293"/>
          <w:sz w:val="32"/>
          <w:szCs w:val="32"/>
        </w:rPr>
        <w:t>N.C.</w:t>
      </w:r>
      <w:r w:rsidR="003C7ACC" w:rsidRPr="004B7BFB">
        <w:rPr>
          <w:rFonts w:asciiTheme="majorHAnsi" w:eastAsia="Cambria" w:hAnsiTheme="majorHAnsi" w:cstheme="majorHAnsi"/>
          <w:b/>
          <w:color w:val="214293"/>
          <w:sz w:val="32"/>
          <w:szCs w:val="32"/>
        </w:rPr>
        <w:t xml:space="preserve"> Coastal Habitat Protection Plan Implementation Support </w:t>
      </w:r>
      <w:r w:rsidR="003C7ACC" w:rsidRPr="004B7BFB">
        <w:rPr>
          <w:rFonts w:asciiTheme="majorHAnsi" w:eastAsia="Cambria" w:hAnsiTheme="majorHAnsi" w:cstheme="majorHAnsi"/>
          <w:color w:val="214293"/>
          <w:sz w:val="32"/>
          <w:szCs w:val="32"/>
        </w:rPr>
        <w:t xml:space="preserve"> </w:t>
      </w:r>
    </w:p>
    <w:p w14:paraId="2DCFB931" w14:textId="54B1E703" w:rsidR="003C7ACC" w:rsidRPr="00BC20BA" w:rsidRDefault="003C7ACC" w:rsidP="003C7ACC">
      <w:pPr>
        <w:tabs>
          <w:tab w:val="left" w:pos="360"/>
        </w:tabs>
        <w:jc w:val="both"/>
        <w:rPr>
          <w:rFonts w:ascii="Cambria" w:eastAsia="Cambria" w:hAnsi="Cambria" w:cs="Cambria"/>
          <w:color w:val="000000" w:themeColor="text1"/>
        </w:rPr>
      </w:pPr>
      <w:r w:rsidRPr="465F9E7D">
        <w:rPr>
          <w:rFonts w:ascii="Cambria" w:eastAsia="Cambria" w:hAnsi="Cambria" w:cs="Cambria"/>
          <w:b/>
          <w:bCs/>
          <w:color w:val="000000" w:themeColor="text1"/>
        </w:rPr>
        <w:t>Objectives:</w:t>
      </w:r>
      <w:r w:rsidRPr="465F9E7D">
        <w:rPr>
          <w:rFonts w:ascii="Cambria" w:eastAsia="Cambria" w:hAnsi="Cambria" w:cs="Cambria"/>
          <w:color w:val="000000" w:themeColor="text1"/>
        </w:rPr>
        <w:t xml:space="preserve"> To coordinate across </w:t>
      </w:r>
      <w:r w:rsidR="00623308" w:rsidRPr="465F9E7D">
        <w:rPr>
          <w:rFonts w:ascii="Cambria" w:eastAsia="Cambria" w:hAnsi="Cambria" w:cs="Cambria"/>
          <w:color w:val="000000" w:themeColor="text1"/>
        </w:rPr>
        <w:t>N.C.</w:t>
      </w:r>
      <w:r w:rsidRPr="465F9E7D">
        <w:rPr>
          <w:rFonts w:ascii="Cambria" w:eastAsia="Cambria" w:hAnsi="Cambria" w:cs="Cambria"/>
          <w:color w:val="000000" w:themeColor="text1"/>
        </w:rPr>
        <w:t xml:space="preserve"> state agencies </w:t>
      </w:r>
      <w:r w:rsidR="007A27C7" w:rsidRPr="465F9E7D">
        <w:rPr>
          <w:rFonts w:ascii="Cambria" w:eastAsia="Cambria" w:hAnsi="Cambria" w:cs="Cambria"/>
          <w:color w:val="000000" w:themeColor="text1"/>
        </w:rPr>
        <w:t>to</w:t>
      </w:r>
      <w:r w:rsidRPr="465F9E7D">
        <w:rPr>
          <w:rFonts w:ascii="Cambria" w:eastAsia="Cambria" w:hAnsi="Cambria" w:cs="Cambria"/>
          <w:color w:val="000000" w:themeColor="text1"/>
        </w:rPr>
        <w:t xml:space="preserve"> improve</w:t>
      </w:r>
      <w:r w:rsidR="007A27C7">
        <w:rPr>
          <w:rFonts w:ascii="Cambria" w:eastAsia="Cambria" w:hAnsi="Cambria" w:cs="Cambria"/>
          <w:color w:val="000000" w:themeColor="text1"/>
        </w:rPr>
        <w:t xml:space="preserve"> protection, </w:t>
      </w:r>
      <w:proofErr w:type="gramStart"/>
      <w:r w:rsidR="007A27C7">
        <w:rPr>
          <w:rFonts w:ascii="Cambria" w:eastAsia="Cambria" w:hAnsi="Cambria" w:cs="Cambria"/>
          <w:color w:val="000000" w:themeColor="text1"/>
        </w:rPr>
        <w:t>conservation</w:t>
      </w:r>
      <w:proofErr w:type="gramEnd"/>
      <w:r w:rsidR="007A27C7">
        <w:rPr>
          <w:rFonts w:ascii="Cambria" w:eastAsia="Cambria" w:hAnsi="Cambria" w:cs="Cambria"/>
          <w:color w:val="000000" w:themeColor="text1"/>
        </w:rPr>
        <w:t xml:space="preserve"> and restoration of</w:t>
      </w:r>
      <w:r w:rsidRPr="465F9E7D">
        <w:rPr>
          <w:rFonts w:ascii="Cambria" w:eastAsia="Cambria" w:hAnsi="Cambria" w:cs="Cambria"/>
          <w:color w:val="000000" w:themeColor="text1"/>
        </w:rPr>
        <w:t xml:space="preserve"> coastal habitats</w:t>
      </w:r>
      <w:r w:rsidR="007A27C7">
        <w:rPr>
          <w:rFonts w:ascii="Cambria" w:eastAsia="Cambria" w:hAnsi="Cambria" w:cs="Cambria"/>
          <w:color w:val="000000" w:themeColor="text1"/>
        </w:rPr>
        <w:t>,</w:t>
      </w:r>
      <w:r w:rsidRPr="465F9E7D">
        <w:rPr>
          <w:rFonts w:ascii="Cambria" w:eastAsia="Cambria" w:hAnsi="Cambria" w:cs="Cambria"/>
          <w:color w:val="000000" w:themeColor="text1"/>
        </w:rPr>
        <w:t xml:space="preserve"> and to raise awareness about the importance of these habitats for </w:t>
      </w:r>
      <w:r w:rsidR="00623308" w:rsidRPr="465F9E7D">
        <w:rPr>
          <w:rFonts w:ascii="Cambria" w:eastAsia="Cambria" w:hAnsi="Cambria" w:cs="Cambria"/>
          <w:color w:val="000000" w:themeColor="text1"/>
        </w:rPr>
        <w:t>N.C.</w:t>
      </w:r>
      <w:r w:rsidRPr="465F9E7D">
        <w:rPr>
          <w:rFonts w:ascii="Cambria" w:eastAsia="Cambria" w:hAnsi="Cambria" w:cs="Cambria"/>
          <w:color w:val="000000" w:themeColor="text1"/>
        </w:rPr>
        <w:t xml:space="preserve"> fisheries.</w:t>
      </w:r>
    </w:p>
    <w:p w14:paraId="150066CB" w14:textId="3DC2A830" w:rsidR="003C7ACC" w:rsidRPr="00BC20BA" w:rsidRDefault="003C7ACC" w:rsidP="003C7ACC">
      <w:pPr>
        <w:tabs>
          <w:tab w:val="left" w:pos="360"/>
        </w:tabs>
        <w:jc w:val="both"/>
        <w:rPr>
          <w:rFonts w:ascii="Cambria" w:eastAsia="Cambria" w:hAnsi="Cambria" w:cs="Cambria"/>
        </w:rPr>
      </w:pPr>
      <w:r w:rsidRPr="465F9E7D">
        <w:rPr>
          <w:rFonts w:ascii="Cambria" w:eastAsia="Cambria" w:hAnsi="Cambria" w:cs="Cambria"/>
          <w:b/>
          <w:bCs/>
        </w:rPr>
        <w:t xml:space="preserve">Description: </w:t>
      </w:r>
      <w:r w:rsidRPr="465F9E7D">
        <w:rPr>
          <w:rFonts w:ascii="Cambria" w:eastAsia="Cambria" w:hAnsi="Cambria" w:cs="Cambria"/>
        </w:rPr>
        <w:t>The </w:t>
      </w:r>
      <w:r w:rsidR="00623308" w:rsidRPr="465F9E7D">
        <w:rPr>
          <w:rFonts w:ascii="Cambria" w:eastAsia="Cambria" w:hAnsi="Cambria" w:cs="Cambria"/>
        </w:rPr>
        <w:t>N.C.</w:t>
      </w:r>
      <w:r w:rsidRPr="465F9E7D">
        <w:rPr>
          <w:rFonts w:ascii="Cambria" w:eastAsia="Cambria" w:hAnsi="Cambria" w:cs="Cambria"/>
        </w:rPr>
        <w:t xml:space="preserve"> </w:t>
      </w:r>
      <w:hyperlink r:id="rId50">
        <w:r w:rsidRPr="465F9E7D">
          <w:rPr>
            <w:rFonts w:ascii="Cambria" w:eastAsia="Cambria" w:hAnsi="Cambria" w:cs="Cambria"/>
          </w:rPr>
          <w:t>Coastal Habitat Protection Plan</w:t>
        </w:r>
      </w:hyperlink>
      <w:r w:rsidRPr="465F9E7D">
        <w:rPr>
          <w:rFonts w:ascii="Cambria" w:eastAsia="Cambria" w:hAnsi="Cambria" w:cs="Cambria"/>
        </w:rPr>
        <w:t xml:space="preserve"> (CHPP), adopted by the Coastal Resources, Environmental Management</w:t>
      </w:r>
      <w:r w:rsidR="00E715E2">
        <w:rPr>
          <w:rFonts w:ascii="Cambria" w:eastAsia="Cambria" w:hAnsi="Cambria" w:cs="Cambria"/>
        </w:rPr>
        <w:t>,</w:t>
      </w:r>
      <w:r w:rsidRPr="465F9E7D">
        <w:rPr>
          <w:rFonts w:ascii="Cambria" w:eastAsia="Cambria" w:hAnsi="Cambria" w:cs="Cambria"/>
        </w:rPr>
        <w:t xml:space="preserve"> and Marine Fisheries Commissions, has seen routine development since its implementation began in 2004. The </w:t>
      </w:r>
      <w:r w:rsidR="00BC28D3" w:rsidRPr="465F9E7D">
        <w:rPr>
          <w:rFonts w:ascii="Cambria" w:eastAsia="Cambria" w:hAnsi="Cambria" w:cs="Cambria"/>
        </w:rPr>
        <w:t>CHPP</w:t>
      </w:r>
      <w:r w:rsidRPr="465F9E7D">
        <w:rPr>
          <w:rFonts w:ascii="Cambria" w:eastAsia="Cambria" w:hAnsi="Cambria" w:cs="Cambria"/>
        </w:rPr>
        <w:t xml:space="preserve"> has assisted in creating an opportunity for agencies and commissions within </w:t>
      </w:r>
      <w:r w:rsidR="00153A69" w:rsidRPr="465F9E7D">
        <w:rPr>
          <w:rFonts w:ascii="Cambria" w:eastAsia="Cambria" w:hAnsi="Cambria" w:cs="Cambria"/>
        </w:rPr>
        <w:t>NC-</w:t>
      </w:r>
      <w:r w:rsidRPr="465F9E7D">
        <w:rPr>
          <w:rFonts w:ascii="Cambria" w:eastAsia="Cambria" w:hAnsi="Cambria" w:cs="Cambria"/>
        </w:rPr>
        <w:t xml:space="preserve">DEQ to work together on issues specific to fish habitat. While differences in scope, geography and mission exist, implementation of </w:t>
      </w:r>
      <w:r w:rsidR="535FD61B" w:rsidRPr="465F9E7D">
        <w:rPr>
          <w:rFonts w:ascii="Cambria" w:eastAsia="Cambria" w:hAnsi="Cambria" w:cs="Cambria"/>
        </w:rPr>
        <w:t xml:space="preserve">the </w:t>
      </w:r>
      <w:hyperlink r:id="rId51">
        <w:r w:rsidRPr="465F9E7D">
          <w:rPr>
            <w:rFonts w:ascii="Cambria" w:eastAsia="Cambria" w:hAnsi="Cambria" w:cs="Cambria"/>
          </w:rPr>
          <w:t>CCMP</w:t>
        </w:r>
      </w:hyperlink>
      <w:r w:rsidRPr="465F9E7D">
        <w:rPr>
          <w:rFonts w:ascii="Cambria" w:eastAsia="Cambria" w:hAnsi="Cambria" w:cs="Cambria"/>
        </w:rPr>
        <w:t> and the CHPP are compl</w:t>
      </w:r>
      <w:r w:rsidR="00416E6C">
        <w:rPr>
          <w:rFonts w:ascii="Cambria" w:eastAsia="Cambria" w:hAnsi="Cambria" w:cs="Cambria"/>
        </w:rPr>
        <w:t>e</w:t>
      </w:r>
      <w:r w:rsidRPr="465F9E7D">
        <w:rPr>
          <w:rFonts w:ascii="Cambria" w:eastAsia="Cambria" w:hAnsi="Cambria" w:cs="Cambria"/>
        </w:rPr>
        <w:t xml:space="preserve">mentary and APNEP staff ensure that both plans are implemented in a coordinated and integrated fashion. </w:t>
      </w:r>
      <w:r w:rsidR="16085A55" w:rsidRPr="465F9E7D">
        <w:rPr>
          <w:rFonts w:ascii="Cambria" w:eastAsia="Cambria" w:hAnsi="Cambria" w:cs="Cambria"/>
        </w:rPr>
        <w:t>By statute, the CHPP must be reviewed and updated if needed every five years</w:t>
      </w:r>
      <w:r w:rsidR="792BF63C" w:rsidRPr="465F9E7D">
        <w:rPr>
          <w:rFonts w:ascii="Cambria" w:eastAsia="Cambria" w:hAnsi="Cambria" w:cs="Cambria"/>
        </w:rPr>
        <w:t xml:space="preserve">. </w:t>
      </w:r>
      <w:r w:rsidRPr="465F9E7D">
        <w:rPr>
          <w:rFonts w:ascii="Cambria" w:eastAsia="Cambria" w:hAnsi="Cambria" w:cs="Cambria"/>
        </w:rPr>
        <w:t xml:space="preserve">The CHPP was </w:t>
      </w:r>
      <w:r w:rsidR="53F4B11E" w:rsidRPr="465F9E7D">
        <w:rPr>
          <w:rFonts w:ascii="Cambria" w:eastAsia="Cambria" w:hAnsi="Cambria" w:cs="Cambria"/>
        </w:rPr>
        <w:t xml:space="preserve">last </w:t>
      </w:r>
      <w:r w:rsidRPr="465F9E7D">
        <w:rPr>
          <w:rFonts w:ascii="Cambria" w:eastAsia="Cambria" w:hAnsi="Cambria" w:cs="Cambria"/>
        </w:rPr>
        <w:t xml:space="preserve">revised in 2016 and adopted by all three management commissions. </w:t>
      </w:r>
      <w:r w:rsidR="087926A2" w:rsidRPr="465F9E7D">
        <w:rPr>
          <w:rFonts w:ascii="Cambria" w:eastAsia="Cambria" w:hAnsi="Cambria" w:cs="Cambria"/>
        </w:rPr>
        <w:t>An amendment to the</w:t>
      </w:r>
      <w:r w:rsidR="4D007015" w:rsidRPr="465F9E7D">
        <w:rPr>
          <w:rFonts w:ascii="Cambria" w:eastAsia="Cambria" w:hAnsi="Cambria" w:cs="Cambria"/>
        </w:rPr>
        <w:t xml:space="preserve"> 2016 CHPP began in 2020 and is scheduled for</w:t>
      </w:r>
      <w:r w:rsidR="413BA791" w:rsidRPr="465F9E7D">
        <w:rPr>
          <w:rFonts w:ascii="Cambria" w:eastAsia="Cambria" w:hAnsi="Cambria" w:cs="Cambria"/>
        </w:rPr>
        <w:t xml:space="preserve"> adoption by the three commissions in November of 2021.</w:t>
      </w:r>
      <w:r w:rsidRPr="465F9E7D">
        <w:rPr>
          <w:rFonts w:ascii="Cambria" w:eastAsia="Cambria" w:hAnsi="Cambria" w:cs="Cambria"/>
        </w:rPr>
        <w:t xml:space="preserve">  </w:t>
      </w:r>
    </w:p>
    <w:p w14:paraId="4B7432FE" w14:textId="77777777" w:rsidR="003C7ACC" w:rsidRPr="00BC20BA" w:rsidRDefault="003C7ACC" w:rsidP="003C7ACC">
      <w:pPr>
        <w:jc w:val="both"/>
        <w:rPr>
          <w:rFonts w:ascii="Cambria" w:eastAsia="Cambria" w:hAnsi="Cambria" w:cs="Cambria"/>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3C7ACC" w:rsidRPr="00BC20BA" w14:paraId="02B5C555" w14:textId="77777777" w:rsidTr="00BE35D7">
        <w:trPr>
          <w:trHeight w:val="20"/>
        </w:trPr>
        <w:tc>
          <w:tcPr>
            <w:tcW w:w="3865" w:type="dxa"/>
          </w:tcPr>
          <w:p w14:paraId="43D50B6C" w14:textId="77777777" w:rsidR="003C7ACC" w:rsidRPr="00BC20BA" w:rsidRDefault="003C7ACC" w:rsidP="00BE35D7">
            <w:pPr>
              <w:jc w:val="right"/>
              <w:rPr>
                <w:rFonts w:ascii="Cambria" w:eastAsia="Cambria" w:hAnsi="Cambria" w:cs="Cambria"/>
                <w:b/>
              </w:rPr>
            </w:pPr>
            <w:r w:rsidRPr="00BC20BA">
              <w:rPr>
                <w:rFonts w:ascii="Cambria" w:eastAsia="Cambria" w:hAnsi="Cambria" w:cs="Cambria"/>
                <w:b/>
              </w:rPr>
              <w:t>Year(s):</w:t>
            </w:r>
          </w:p>
        </w:tc>
        <w:tc>
          <w:tcPr>
            <w:tcW w:w="6205" w:type="dxa"/>
          </w:tcPr>
          <w:p w14:paraId="5F23FD35" w14:textId="77777777" w:rsidR="003C7ACC" w:rsidRPr="00BC20BA" w:rsidRDefault="003C7ACC" w:rsidP="00BE35D7">
            <w:pPr>
              <w:rPr>
                <w:rFonts w:ascii="Cambria" w:eastAsia="Cambria" w:hAnsi="Cambria" w:cs="Cambria"/>
              </w:rPr>
            </w:pPr>
            <w:r w:rsidRPr="00BC20BA">
              <w:rPr>
                <w:rFonts w:ascii="Cambria" w:eastAsia="Cambria" w:hAnsi="Cambria" w:cs="Cambria"/>
              </w:rPr>
              <w:t>2004 - Present</w:t>
            </w:r>
          </w:p>
        </w:tc>
      </w:tr>
      <w:tr w:rsidR="003C7ACC" w:rsidRPr="00BC20BA" w14:paraId="5EC4A5B5" w14:textId="77777777" w:rsidTr="00BE35D7">
        <w:trPr>
          <w:trHeight w:val="20"/>
        </w:trPr>
        <w:tc>
          <w:tcPr>
            <w:tcW w:w="3865" w:type="dxa"/>
          </w:tcPr>
          <w:p w14:paraId="125FF0A6" w14:textId="77777777" w:rsidR="003C7ACC" w:rsidRPr="00BC20BA" w:rsidRDefault="003C7ACC" w:rsidP="00BE35D7">
            <w:pPr>
              <w:jc w:val="right"/>
              <w:rPr>
                <w:rFonts w:ascii="Cambria" w:eastAsia="Cambria" w:hAnsi="Cambria" w:cs="Cambria"/>
                <w:b/>
              </w:rPr>
            </w:pPr>
            <w:r w:rsidRPr="00BC20BA">
              <w:rPr>
                <w:rFonts w:ascii="Cambria" w:eastAsia="Cambria" w:hAnsi="Cambria" w:cs="Cambria"/>
                <w:b/>
              </w:rPr>
              <w:lastRenderedPageBreak/>
              <w:t>Partners:</w:t>
            </w:r>
          </w:p>
        </w:tc>
        <w:tc>
          <w:tcPr>
            <w:tcW w:w="6205" w:type="dxa"/>
          </w:tcPr>
          <w:p w14:paraId="059FCE94" w14:textId="325C4EDC" w:rsidR="003C7ACC" w:rsidRPr="00BC20BA" w:rsidRDefault="00623308" w:rsidP="00BE35D7">
            <w:pPr>
              <w:rPr>
                <w:rFonts w:ascii="Cambria" w:eastAsia="Cambria" w:hAnsi="Cambria" w:cs="Cambria"/>
              </w:rPr>
            </w:pPr>
            <w:r>
              <w:rPr>
                <w:rFonts w:ascii="Cambria" w:eastAsia="Cambria" w:hAnsi="Cambria" w:cs="Cambria"/>
              </w:rPr>
              <w:t>N.C.</w:t>
            </w:r>
            <w:r w:rsidR="003C7ACC" w:rsidRPr="00BC20BA">
              <w:rPr>
                <w:rFonts w:ascii="Cambria" w:eastAsia="Cambria" w:hAnsi="Cambria" w:cs="Cambria"/>
              </w:rPr>
              <w:t xml:space="preserve"> Department of Environmental Quality, </w:t>
            </w:r>
            <w:r>
              <w:rPr>
                <w:rFonts w:ascii="Cambria" w:eastAsia="Cambria" w:hAnsi="Cambria" w:cs="Cambria"/>
              </w:rPr>
              <w:t>N.C.</w:t>
            </w:r>
            <w:r w:rsidR="003C7ACC" w:rsidRPr="00BC20BA">
              <w:rPr>
                <w:rFonts w:ascii="Cambria" w:eastAsia="Cambria" w:hAnsi="Cambria" w:cs="Cambria"/>
              </w:rPr>
              <w:t xml:space="preserve"> Coastal Resources Commission, </w:t>
            </w:r>
            <w:r>
              <w:rPr>
                <w:rFonts w:ascii="Cambria" w:eastAsia="Cambria" w:hAnsi="Cambria" w:cs="Cambria"/>
              </w:rPr>
              <w:t>N.C.</w:t>
            </w:r>
            <w:r w:rsidR="003C7ACC" w:rsidRPr="00BC20BA">
              <w:rPr>
                <w:rFonts w:ascii="Cambria" w:eastAsia="Cambria" w:hAnsi="Cambria" w:cs="Cambria"/>
              </w:rPr>
              <w:t xml:space="preserve"> Environmental Management Commission, </w:t>
            </w:r>
            <w:r>
              <w:rPr>
                <w:rFonts w:ascii="Cambria" w:eastAsia="Cambria" w:hAnsi="Cambria" w:cs="Cambria"/>
              </w:rPr>
              <w:t>N.C.</w:t>
            </w:r>
            <w:r w:rsidR="003C7ACC" w:rsidRPr="00BC20BA">
              <w:rPr>
                <w:rFonts w:ascii="Cambria" w:eastAsia="Cambria" w:hAnsi="Cambria" w:cs="Cambria"/>
              </w:rPr>
              <w:t xml:space="preserve"> Marine Fisheries Commission, Sedimentation Control Commission</w:t>
            </w:r>
          </w:p>
        </w:tc>
      </w:tr>
      <w:tr w:rsidR="003C7ACC" w:rsidRPr="00BC20BA" w14:paraId="4B85F05D" w14:textId="77777777" w:rsidTr="00BE35D7">
        <w:trPr>
          <w:trHeight w:val="20"/>
        </w:trPr>
        <w:tc>
          <w:tcPr>
            <w:tcW w:w="3865" w:type="dxa"/>
          </w:tcPr>
          <w:p w14:paraId="3915F575" w14:textId="77777777" w:rsidR="003C7ACC" w:rsidRPr="00BC20BA" w:rsidRDefault="003C7ACC" w:rsidP="00BE35D7">
            <w:pPr>
              <w:jc w:val="right"/>
              <w:rPr>
                <w:rFonts w:ascii="Cambria" w:eastAsia="Cambria" w:hAnsi="Cambria" w:cs="Cambria"/>
                <w:b/>
              </w:rPr>
            </w:pPr>
            <w:r w:rsidRPr="00BC20BA">
              <w:rPr>
                <w:rFonts w:ascii="Cambria" w:eastAsia="Cambria" w:hAnsi="Cambria" w:cs="Cambria"/>
                <w:b/>
              </w:rPr>
              <w:t>Outputs/Deliverables:</w:t>
            </w:r>
          </w:p>
        </w:tc>
        <w:tc>
          <w:tcPr>
            <w:tcW w:w="6205" w:type="dxa"/>
          </w:tcPr>
          <w:p w14:paraId="1A766824" w14:textId="69CD0DE7" w:rsidR="003C7ACC" w:rsidRPr="00BC20BA" w:rsidRDefault="003C7ACC" w:rsidP="00BE35D7">
            <w:pPr>
              <w:rPr>
                <w:rFonts w:ascii="Cambria" w:eastAsia="Cambria" w:hAnsi="Cambria" w:cs="Cambria"/>
              </w:rPr>
            </w:pPr>
            <w:r w:rsidRPr="00BC20BA">
              <w:rPr>
                <w:rFonts w:ascii="Cambria" w:eastAsia="Cambria" w:hAnsi="Cambria" w:cs="Cambria"/>
                <w:color w:val="000000"/>
              </w:rPr>
              <w:t>CHPP Annual Report</w:t>
            </w:r>
          </w:p>
        </w:tc>
      </w:tr>
      <w:tr w:rsidR="003C7ACC" w:rsidRPr="00BC20BA" w14:paraId="5C29A928" w14:textId="77777777" w:rsidTr="00BE35D7">
        <w:trPr>
          <w:trHeight w:val="20"/>
        </w:trPr>
        <w:tc>
          <w:tcPr>
            <w:tcW w:w="3865" w:type="dxa"/>
          </w:tcPr>
          <w:p w14:paraId="6C62FDF8" w14:textId="77777777" w:rsidR="003C7ACC" w:rsidRPr="00BC20BA" w:rsidRDefault="003C7ACC" w:rsidP="00BE35D7">
            <w:pPr>
              <w:jc w:val="right"/>
              <w:rPr>
                <w:rFonts w:ascii="Cambria" w:eastAsia="Cambria" w:hAnsi="Cambria" w:cs="Cambria"/>
                <w:b/>
              </w:rPr>
            </w:pPr>
            <w:r w:rsidRPr="00BC20BA">
              <w:rPr>
                <w:rFonts w:ascii="Cambria" w:eastAsia="Cambria" w:hAnsi="Cambria" w:cs="Cambria"/>
                <w:b/>
              </w:rPr>
              <w:t>Outcomes:</w:t>
            </w:r>
          </w:p>
        </w:tc>
        <w:tc>
          <w:tcPr>
            <w:tcW w:w="6205" w:type="dxa"/>
          </w:tcPr>
          <w:p w14:paraId="2CB5F94C" w14:textId="2837E8C8" w:rsidR="003C7ACC" w:rsidRPr="00BC20BA" w:rsidRDefault="003C7ACC" w:rsidP="00BE35D7">
            <w:pPr>
              <w:rPr>
                <w:rFonts w:ascii="Cambria" w:eastAsia="Cambria" w:hAnsi="Cambria" w:cs="Cambria"/>
                <w:color w:val="FF0000"/>
              </w:rPr>
            </w:pPr>
            <w:r w:rsidRPr="00BC20BA">
              <w:rPr>
                <w:rFonts w:ascii="Cambria" w:eastAsia="Cambria" w:hAnsi="Cambria" w:cs="Cambria"/>
              </w:rPr>
              <w:t xml:space="preserve">Coordinated activities and regulation across </w:t>
            </w:r>
            <w:r w:rsidR="00623308">
              <w:rPr>
                <w:rFonts w:ascii="Cambria" w:eastAsia="Cambria" w:hAnsi="Cambria" w:cs="Cambria"/>
              </w:rPr>
              <w:t>N.C.</w:t>
            </w:r>
            <w:r w:rsidRPr="00BC20BA">
              <w:rPr>
                <w:rFonts w:ascii="Cambria" w:eastAsia="Cambria" w:hAnsi="Cambria" w:cs="Cambria"/>
              </w:rPr>
              <w:t xml:space="preserve"> state agencies to improve estuarine habitats.</w:t>
            </w:r>
            <w:r w:rsidRPr="00BC20BA">
              <w:rPr>
                <w:rFonts w:ascii="Cambria" w:eastAsia="Cambria" w:hAnsi="Cambria" w:cs="Cambria"/>
              </w:rPr>
              <w:tab/>
              <w:t xml:space="preserve">   </w:t>
            </w:r>
          </w:p>
        </w:tc>
      </w:tr>
      <w:tr w:rsidR="003C7ACC" w:rsidRPr="00BC20BA" w14:paraId="1639B6B5" w14:textId="77777777" w:rsidTr="00BE35D7">
        <w:trPr>
          <w:trHeight w:val="20"/>
        </w:trPr>
        <w:tc>
          <w:tcPr>
            <w:tcW w:w="3865" w:type="dxa"/>
          </w:tcPr>
          <w:p w14:paraId="454B477C" w14:textId="38E7DA19" w:rsidR="003C7ACC" w:rsidRPr="00BC20BA" w:rsidRDefault="003C7ACC" w:rsidP="00BE35D7">
            <w:pPr>
              <w:jc w:val="right"/>
              <w:rPr>
                <w:rFonts w:ascii="Cambria" w:eastAsia="Cambria" w:hAnsi="Cambria" w:cs="Cambria"/>
                <w:b/>
              </w:rPr>
            </w:pPr>
            <w:r w:rsidRPr="00BC20BA">
              <w:rPr>
                <w:rFonts w:ascii="Cambria" w:eastAsia="Cambria" w:hAnsi="Cambria" w:cs="Cambria"/>
                <w:b/>
              </w:rPr>
              <w:t>FY201</w:t>
            </w:r>
            <w:r>
              <w:rPr>
                <w:rFonts w:ascii="Cambria" w:eastAsia="Cambria" w:hAnsi="Cambria" w:cs="Cambria"/>
                <w:b/>
              </w:rPr>
              <w:t>9</w:t>
            </w:r>
            <w:r w:rsidRPr="00BC20BA">
              <w:rPr>
                <w:rFonts w:ascii="Cambria" w:eastAsia="Cambria" w:hAnsi="Cambria" w:cs="Cambria"/>
                <w:b/>
              </w:rPr>
              <w:t>-</w:t>
            </w:r>
            <w:r>
              <w:rPr>
                <w:rFonts w:ascii="Cambria" w:eastAsia="Cambria" w:hAnsi="Cambria" w:cs="Cambria"/>
                <w:b/>
              </w:rPr>
              <w:t>20</w:t>
            </w:r>
            <w:r w:rsidRPr="00BC20BA">
              <w:rPr>
                <w:rFonts w:ascii="Cambria" w:eastAsia="Cambria" w:hAnsi="Cambria" w:cs="Cambria"/>
                <w:b/>
              </w:rPr>
              <w:t xml:space="preserve"> Cost:</w:t>
            </w:r>
          </w:p>
        </w:tc>
        <w:tc>
          <w:tcPr>
            <w:tcW w:w="6205" w:type="dxa"/>
          </w:tcPr>
          <w:p w14:paraId="740245B9" w14:textId="77777777" w:rsidR="003C7ACC" w:rsidRPr="00BC20BA" w:rsidRDefault="003C7ACC" w:rsidP="00BE35D7">
            <w:pPr>
              <w:rPr>
                <w:rFonts w:ascii="Cambria" w:eastAsia="Cambria" w:hAnsi="Cambria" w:cs="Cambria"/>
                <w:color w:val="FF0000"/>
              </w:rPr>
            </w:pPr>
            <w:r w:rsidRPr="00BC20BA">
              <w:rPr>
                <w:rFonts w:ascii="Cambria" w:eastAsia="Cambria" w:hAnsi="Cambria" w:cs="Cambria"/>
                <w:color w:val="000000" w:themeColor="text1"/>
              </w:rPr>
              <w:t>Staff Time</w:t>
            </w:r>
          </w:p>
        </w:tc>
      </w:tr>
      <w:tr w:rsidR="003C7ACC" w:rsidRPr="00BC20BA" w14:paraId="4894D253" w14:textId="77777777" w:rsidTr="00BE35D7">
        <w:trPr>
          <w:trHeight w:val="20"/>
        </w:trPr>
        <w:tc>
          <w:tcPr>
            <w:tcW w:w="3865" w:type="dxa"/>
          </w:tcPr>
          <w:p w14:paraId="3F22F1D4" w14:textId="0C8DBE08" w:rsidR="003C7ACC" w:rsidRPr="00BC20BA" w:rsidRDefault="003C7ACC" w:rsidP="00BE35D7">
            <w:pPr>
              <w:jc w:val="right"/>
              <w:rPr>
                <w:rFonts w:ascii="Cambria" w:eastAsia="Cambria" w:hAnsi="Cambria" w:cs="Cambria"/>
                <w:b/>
              </w:rPr>
            </w:pPr>
            <w:r w:rsidRPr="00BC20BA">
              <w:rPr>
                <w:rFonts w:ascii="Cambria" w:eastAsia="Cambria" w:hAnsi="Cambria" w:cs="Cambria"/>
                <w:b/>
              </w:rPr>
              <w:t>Estimated Leverage:</w:t>
            </w:r>
          </w:p>
        </w:tc>
        <w:tc>
          <w:tcPr>
            <w:tcW w:w="6205" w:type="dxa"/>
          </w:tcPr>
          <w:p w14:paraId="3AA43512" w14:textId="77777777" w:rsidR="003C7ACC" w:rsidRPr="00BC20BA" w:rsidRDefault="003C7ACC" w:rsidP="00BE35D7">
            <w:pPr>
              <w:rPr>
                <w:rFonts w:ascii="Cambria" w:eastAsia="Cambria" w:hAnsi="Cambria" w:cs="Cambria"/>
                <w:color w:val="FF0000"/>
              </w:rPr>
            </w:pPr>
            <w:r w:rsidRPr="00BC20BA">
              <w:rPr>
                <w:rFonts w:ascii="Cambria" w:eastAsia="Cambria" w:hAnsi="Cambria" w:cs="Cambria"/>
              </w:rPr>
              <w:t>$24,000</w:t>
            </w:r>
          </w:p>
        </w:tc>
      </w:tr>
      <w:tr w:rsidR="003C7ACC" w:rsidRPr="0055514E" w14:paraId="63F870E9" w14:textId="77777777" w:rsidTr="00BE35D7">
        <w:trPr>
          <w:trHeight w:val="20"/>
        </w:trPr>
        <w:tc>
          <w:tcPr>
            <w:tcW w:w="3865" w:type="dxa"/>
          </w:tcPr>
          <w:p w14:paraId="6A89883E" w14:textId="77777777" w:rsidR="003C7ACC" w:rsidRPr="00BC20BA" w:rsidRDefault="003C7ACC" w:rsidP="00BE35D7">
            <w:pPr>
              <w:jc w:val="right"/>
              <w:rPr>
                <w:rFonts w:ascii="Cambria" w:eastAsia="Cambria" w:hAnsi="Cambria" w:cs="Cambria"/>
                <w:b/>
              </w:rPr>
            </w:pPr>
            <w:r w:rsidRPr="00BC20BA">
              <w:rPr>
                <w:rFonts w:ascii="Cambria" w:eastAsia="Cambria" w:hAnsi="Cambria" w:cs="Cambria"/>
                <w:b/>
              </w:rPr>
              <w:t>CCMP Actions:</w:t>
            </w:r>
          </w:p>
        </w:tc>
        <w:tc>
          <w:tcPr>
            <w:tcW w:w="6205" w:type="dxa"/>
          </w:tcPr>
          <w:p w14:paraId="393C93A2" w14:textId="77777777" w:rsidR="003C7ACC" w:rsidRPr="007E1E86" w:rsidRDefault="003C7ACC" w:rsidP="00BE35D7">
            <w:pPr>
              <w:rPr>
                <w:rFonts w:ascii="Cambria" w:eastAsia="Cambria" w:hAnsi="Cambria" w:cs="Cambria"/>
                <w:color w:val="0000FF"/>
                <w:lang w:val="pt-BR"/>
              </w:rPr>
            </w:pPr>
            <w:r w:rsidRPr="007E1E86">
              <w:rPr>
                <w:rFonts w:ascii="Cambria" w:eastAsia="Cambria" w:hAnsi="Cambria" w:cs="Cambria"/>
                <w:color w:val="000000" w:themeColor="text1"/>
                <w:lang w:val="pt-BR"/>
              </w:rPr>
              <w:t xml:space="preserve">A1.1, A2.3, A2.4, B1.2, B1.3, B1.4, B1.5, B2.2, B3.2, B3.3, C1.3, C1.4, C1.5, C2.2, C3.2, C3.3, C4.2, C4.3, C5.1, C5.2, C5.3, D1.2, D1.4, E1.2                                 </w:t>
            </w:r>
          </w:p>
        </w:tc>
      </w:tr>
      <w:tr w:rsidR="003C7ACC" w:rsidRPr="0055514E" w14:paraId="2C4DEC6B" w14:textId="77777777" w:rsidTr="00BE35D7">
        <w:trPr>
          <w:trHeight w:val="20"/>
        </w:trPr>
        <w:tc>
          <w:tcPr>
            <w:tcW w:w="3865" w:type="dxa"/>
          </w:tcPr>
          <w:p w14:paraId="4D108A4A" w14:textId="77777777" w:rsidR="003C7ACC" w:rsidRPr="00BC20BA" w:rsidRDefault="003C7ACC" w:rsidP="00BE35D7">
            <w:pPr>
              <w:jc w:val="right"/>
              <w:rPr>
                <w:rFonts w:ascii="Cambria" w:eastAsia="Cambria" w:hAnsi="Cambria" w:cs="Cambria"/>
                <w:b/>
              </w:rPr>
            </w:pPr>
            <w:r w:rsidRPr="00BC20BA">
              <w:rPr>
                <w:rFonts w:ascii="Cambria" w:eastAsia="Cambria" w:hAnsi="Cambria" w:cs="Cambria"/>
                <w:b/>
              </w:rPr>
              <w:t>CCMP Outcomes:</w:t>
            </w:r>
          </w:p>
        </w:tc>
        <w:tc>
          <w:tcPr>
            <w:tcW w:w="6205" w:type="dxa"/>
          </w:tcPr>
          <w:p w14:paraId="0E960517" w14:textId="77777777" w:rsidR="003C7ACC" w:rsidRPr="007E1E86" w:rsidRDefault="003C7ACC" w:rsidP="00BE35D7">
            <w:pPr>
              <w:rPr>
                <w:rFonts w:ascii="Cambria" w:eastAsia="Cambria" w:hAnsi="Cambria" w:cs="Cambria"/>
                <w:lang w:val="pt-BR"/>
              </w:rPr>
            </w:pPr>
            <w:r w:rsidRPr="007E1E86">
              <w:rPr>
                <w:rFonts w:ascii="Cambria" w:eastAsia="Cambria" w:hAnsi="Cambria" w:cs="Cambria"/>
                <w:lang w:val="pt-BR"/>
              </w:rPr>
              <w:t>1a, 1b, 1c, 1d, 2a, 2b, 2c, 3b, 3c, 3d</w:t>
            </w:r>
            <w:r w:rsidRPr="007E1E86">
              <w:rPr>
                <w:rFonts w:ascii="Cambria" w:eastAsia="Cambria" w:hAnsi="Cambria" w:cs="Cambria"/>
                <w:lang w:val="pt-BR"/>
              </w:rPr>
              <w:tab/>
            </w:r>
          </w:p>
        </w:tc>
      </w:tr>
      <w:tr w:rsidR="003C7ACC" w:rsidRPr="00BC20BA" w14:paraId="3FA8E993" w14:textId="77777777" w:rsidTr="00BE35D7">
        <w:trPr>
          <w:trHeight w:val="20"/>
        </w:trPr>
        <w:tc>
          <w:tcPr>
            <w:tcW w:w="3865" w:type="dxa"/>
          </w:tcPr>
          <w:p w14:paraId="44738D07" w14:textId="77777777" w:rsidR="003C7ACC" w:rsidRPr="00BC20BA" w:rsidRDefault="003C7ACC" w:rsidP="00BE35D7">
            <w:pPr>
              <w:jc w:val="right"/>
              <w:rPr>
                <w:rFonts w:ascii="Cambria" w:eastAsia="Cambria" w:hAnsi="Cambria" w:cs="Cambria"/>
                <w:b/>
              </w:rPr>
            </w:pPr>
            <w:r w:rsidRPr="00BC20BA">
              <w:rPr>
                <w:rFonts w:ascii="Cambria" w:eastAsia="Cambria" w:hAnsi="Cambria" w:cs="Cambria"/>
                <w:b/>
              </w:rPr>
              <w:t>CWA Core Programs Addressed:</w:t>
            </w:r>
          </w:p>
        </w:tc>
        <w:tc>
          <w:tcPr>
            <w:tcW w:w="6205" w:type="dxa"/>
          </w:tcPr>
          <w:p w14:paraId="1FF61C50" w14:textId="77777777" w:rsidR="003C7ACC" w:rsidRPr="00BC20BA" w:rsidRDefault="003C7ACC" w:rsidP="00BE35D7">
            <w:pPr>
              <w:rPr>
                <w:rFonts w:ascii="Cambria" w:eastAsia="Cambria" w:hAnsi="Cambria" w:cs="Cambria"/>
              </w:rPr>
            </w:pPr>
            <w:r w:rsidRPr="00BC20BA">
              <w:rPr>
                <w:rFonts w:ascii="Cambria" w:eastAsia="Cambria" w:hAnsi="Cambria" w:cs="Cambria"/>
              </w:rPr>
              <w:t>(6) protecting coastal waters through the National Estuary Program</w:t>
            </w:r>
          </w:p>
        </w:tc>
      </w:tr>
      <w:tr w:rsidR="007C6E9F" w:rsidRPr="00BC20BA" w14:paraId="3F19D060" w14:textId="77777777" w:rsidTr="007C6E9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20"/>
        </w:trPr>
        <w:tc>
          <w:tcPr>
            <w:tcW w:w="3865" w:type="dxa"/>
            <w:tcBorders>
              <w:top w:val="nil"/>
              <w:left w:val="nil"/>
              <w:bottom w:val="nil"/>
              <w:right w:val="nil"/>
            </w:tcBorders>
          </w:tcPr>
          <w:p w14:paraId="54F5F124" w14:textId="77777777" w:rsidR="007C6E9F" w:rsidRPr="007C6E9F" w:rsidRDefault="007C6E9F" w:rsidP="00BE35D7">
            <w:pPr>
              <w:jc w:val="right"/>
              <w:rPr>
                <w:rFonts w:ascii="Cambria" w:eastAsia="Cambria" w:hAnsi="Cambria" w:cs="Cambria"/>
                <w:b/>
              </w:rPr>
            </w:pPr>
            <w:r w:rsidRPr="007C6E9F">
              <w:rPr>
                <w:rFonts w:ascii="Cambria" w:eastAsia="Cambria" w:hAnsi="Cambria" w:cs="Cambria"/>
                <w:b/>
              </w:rPr>
              <w:t>EPA Element(s):</w:t>
            </w:r>
          </w:p>
        </w:tc>
        <w:tc>
          <w:tcPr>
            <w:tcW w:w="6205" w:type="dxa"/>
            <w:tcBorders>
              <w:top w:val="nil"/>
              <w:left w:val="nil"/>
              <w:bottom w:val="nil"/>
              <w:right w:val="nil"/>
            </w:tcBorders>
          </w:tcPr>
          <w:p w14:paraId="7A30D9A0" w14:textId="21BD5BE8" w:rsidR="007C6E9F" w:rsidRPr="00BC20BA" w:rsidRDefault="00A834F9" w:rsidP="00BE35D7">
            <w:pPr>
              <w:rPr>
                <w:rFonts w:ascii="Cambria" w:eastAsia="Cambria" w:hAnsi="Cambria" w:cs="Cambria"/>
              </w:rPr>
            </w:pPr>
            <w:r>
              <w:rPr>
                <w:rFonts w:ascii="Cambria" w:eastAsia="Cambria" w:hAnsi="Cambria" w:cs="Cambria"/>
              </w:rPr>
              <w:t>Direct Assistance, Habitats, Living Resources</w:t>
            </w:r>
          </w:p>
        </w:tc>
      </w:tr>
    </w:tbl>
    <w:p w14:paraId="4E15954D" w14:textId="77777777" w:rsidR="003C7ACC" w:rsidRPr="00BC20BA" w:rsidRDefault="003C7ACC" w:rsidP="003C7ACC">
      <w:pPr>
        <w:pBdr>
          <w:top w:val="nil"/>
          <w:left w:val="nil"/>
          <w:bottom w:val="nil"/>
          <w:right w:val="nil"/>
          <w:between w:val="nil"/>
        </w:pBdr>
        <w:tabs>
          <w:tab w:val="left" w:pos="360"/>
        </w:tabs>
        <w:jc w:val="both"/>
        <w:rPr>
          <w:rFonts w:ascii="Cambria" w:eastAsia="Cambria" w:hAnsi="Cambria" w:cs="Cambria"/>
          <w:color w:val="000000"/>
        </w:rPr>
      </w:pPr>
    </w:p>
    <w:p w14:paraId="2D0D9034" w14:textId="77777777" w:rsidR="003C7ACC" w:rsidRPr="0016188C" w:rsidRDefault="003C7ACC" w:rsidP="003C7ACC">
      <w:pPr>
        <w:pBdr>
          <w:top w:val="nil"/>
          <w:left w:val="nil"/>
          <w:bottom w:val="nil"/>
          <w:right w:val="nil"/>
          <w:between w:val="nil"/>
        </w:pBdr>
        <w:tabs>
          <w:tab w:val="left" w:pos="360"/>
        </w:tabs>
        <w:rPr>
          <w:rFonts w:asciiTheme="majorHAnsi" w:eastAsia="Cambria" w:hAnsiTheme="majorHAnsi" w:cstheme="majorHAnsi"/>
          <w:b/>
          <w:color w:val="000000" w:themeColor="text1"/>
          <w:sz w:val="28"/>
          <w:szCs w:val="28"/>
        </w:rPr>
      </w:pPr>
      <w:r w:rsidRPr="00BC20BA">
        <w:rPr>
          <w:rFonts w:asciiTheme="majorHAnsi" w:eastAsia="Cambria" w:hAnsiTheme="majorHAnsi" w:cstheme="majorHAnsi"/>
          <w:b/>
          <w:color w:val="000000" w:themeColor="text1"/>
          <w:sz w:val="28"/>
          <w:szCs w:val="28"/>
        </w:rPr>
        <w:t>Progress to Date:</w:t>
      </w:r>
    </w:p>
    <w:p w14:paraId="7C61DD93" w14:textId="7A06C8DC" w:rsidR="003C7ACC" w:rsidRPr="00BC20BA" w:rsidRDefault="003C7ACC" w:rsidP="000B63B9">
      <w:pPr>
        <w:pStyle w:val="ListParagraph"/>
        <w:numPr>
          <w:ilvl w:val="0"/>
          <w:numId w:val="13"/>
        </w:numPr>
        <w:pBdr>
          <w:top w:val="nil"/>
          <w:left w:val="nil"/>
          <w:bottom w:val="nil"/>
          <w:right w:val="nil"/>
          <w:between w:val="nil"/>
        </w:pBdr>
        <w:tabs>
          <w:tab w:val="left" w:pos="360"/>
        </w:tabs>
        <w:jc w:val="both"/>
        <w:rPr>
          <w:rFonts w:ascii="Cambria" w:eastAsia="Cambria" w:hAnsi="Cambria" w:cs="Cambria"/>
          <w:color w:val="000000" w:themeColor="text1"/>
        </w:rPr>
      </w:pPr>
      <w:r w:rsidRPr="3A9DFD31">
        <w:rPr>
          <w:rFonts w:ascii="Cambria" w:eastAsia="Cambria" w:hAnsi="Cambria" w:cs="Cambria"/>
          <w:color w:val="000000" w:themeColor="text1"/>
        </w:rPr>
        <w:t xml:space="preserve">A baseline has now been established for the extent of </w:t>
      </w:r>
      <w:r w:rsidR="00CB58C1" w:rsidRPr="3A9DFD31">
        <w:rPr>
          <w:rFonts w:ascii="Cambria" w:eastAsia="Cambria" w:hAnsi="Cambria" w:cs="Cambria"/>
          <w:color w:val="000000" w:themeColor="text1"/>
        </w:rPr>
        <w:t>high-salinity SAV</w:t>
      </w:r>
      <w:r w:rsidRPr="3A9DFD31">
        <w:rPr>
          <w:rFonts w:ascii="Cambria" w:eastAsia="Cambria" w:hAnsi="Cambria" w:cs="Cambria"/>
          <w:color w:val="000000" w:themeColor="text1"/>
        </w:rPr>
        <w:t xml:space="preserve"> </w:t>
      </w:r>
      <w:r w:rsidR="00CB58C1" w:rsidRPr="3A9DFD31">
        <w:rPr>
          <w:rFonts w:ascii="Cambria" w:eastAsia="Cambria" w:hAnsi="Cambria" w:cs="Cambria"/>
          <w:color w:val="000000" w:themeColor="text1"/>
        </w:rPr>
        <w:t>with</w:t>
      </w:r>
      <w:r w:rsidRPr="3A9DFD31">
        <w:rPr>
          <w:rFonts w:ascii="Cambria" w:eastAsia="Cambria" w:hAnsi="Cambria" w:cs="Cambria"/>
          <w:color w:val="000000" w:themeColor="text1"/>
        </w:rPr>
        <w:t xml:space="preserve">in the Albemarle-Pamlico region. </w:t>
      </w:r>
      <w:r w:rsidR="00CB58C1" w:rsidRPr="3A9DFD31">
        <w:rPr>
          <w:rFonts w:ascii="Cambria" w:eastAsia="Cambria" w:hAnsi="Cambria" w:cs="Cambria"/>
          <w:color w:val="000000" w:themeColor="text1"/>
        </w:rPr>
        <w:t>Aerial images to maximize SAV detection</w:t>
      </w:r>
      <w:r w:rsidRPr="3A9DFD31">
        <w:rPr>
          <w:rFonts w:ascii="Cambria" w:eastAsia="Cambria" w:hAnsi="Cambria" w:cs="Cambria"/>
          <w:color w:val="000000" w:themeColor="text1"/>
        </w:rPr>
        <w:t xml:space="preserve"> have been </w:t>
      </w:r>
      <w:r w:rsidR="00CB58C1" w:rsidRPr="3A9DFD31">
        <w:rPr>
          <w:rFonts w:ascii="Cambria" w:eastAsia="Cambria" w:hAnsi="Cambria" w:cs="Cambria"/>
          <w:color w:val="000000" w:themeColor="text1"/>
        </w:rPr>
        <w:t>acquired</w:t>
      </w:r>
      <w:r w:rsidRPr="3A9DFD31">
        <w:rPr>
          <w:rFonts w:ascii="Cambria" w:eastAsia="Cambria" w:hAnsi="Cambria" w:cs="Cambria"/>
          <w:color w:val="000000" w:themeColor="text1"/>
        </w:rPr>
        <w:t xml:space="preserve"> </w:t>
      </w:r>
      <w:r w:rsidR="00CB58C1" w:rsidRPr="3A9DFD31">
        <w:rPr>
          <w:rFonts w:ascii="Cambria" w:eastAsia="Cambria" w:hAnsi="Cambria" w:cs="Cambria"/>
          <w:color w:val="000000" w:themeColor="text1"/>
        </w:rPr>
        <w:t>during</w:t>
      </w:r>
      <w:r w:rsidRPr="3A9DFD31">
        <w:rPr>
          <w:rFonts w:ascii="Cambria" w:eastAsia="Cambria" w:hAnsi="Cambria" w:cs="Cambria"/>
          <w:color w:val="000000" w:themeColor="text1"/>
        </w:rPr>
        <w:t xml:space="preserve"> 2007</w:t>
      </w:r>
      <w:r w:rsidR="00CB58C1" w:rsidRPr="3A9DFD31">
        <w:rPr>
          <w:rFonts w:ascii="Cambria" w:eastAsia="Cambria" w:hAnsi="Cambria" w:cs="Cambria"/>
          <w:color w:val="000000" w:themeColor="text1"/>
        </w:rPr>
        <w:t>-2008</w:t>
      </w:r>
      <w:r w:rsidRPr="3A9DFD31">
        <w:rPr>
          <w:rFonts w:ascii="Cambria" w:eastAsia="Cambria" w:hAnsi="Cambria" w:cs="Cambria"/>
          <w:color w:val="000000" w:themeColor="text1"/>
        </w:rPr>
        <w:t>, 201</w:t>
      </w:r>
      <w:r w:rsidR="6C50739E" w:rsidRPr="3A9DFD31">
        <w:rPr>
          <w:rFonts w:ascii="Cambria" w:eastAsia="Cambria" w:hAnsi="Cambria" w:cs="Cambria"/>
          <w:color w:val="000000" w:themeColor="text1"/>
        </w:rPr>
        <w:t>2</w:t>
      </w:r>
      <w:r w:rsidR="00CB58C1" w:rsidRPr="3A9DFD31">
        <w:rPr>
          <w:rFonts w:ascii="Cambria" w:eastAsia="Cambria" w:hAnsi="Cambria" w:cs="Cambria"/>
          <w:color w:val="000000" w:themeColor="text1"/>
        </w:rPr>
        <w:t>-2014,</w:t>
      </w:r>
      <w:r w:rsidRPr="3A9DFD31">
        <w:rPr>
          <w:rFonts w:ascii="Cambria" w:eastAsia="Cambria" w:hAnsi="Cambria" w:cs="Cambria"/>
          <w:color w:val="000000" w:themeColor="text1"/>
        </w:rPr>
        <w:t xml:space="preserve"> and 2019</w:t>
      </w:r>
      <w:r w:rsidR="634E17C8" w:rsidRPr="3A9DFD31">
        <w:rPr>
          <w:rFonts w:ascii="Cambria" w:eastAsia="Cambria" w:hAnsi="Cambria" w:cs="Cambria"/>
          <w:color w:val="000000" w:themeColor="text1"/>
        </w:rPr>
        <w:t>-2020</w:t>
      </w:r>
      <w:r w:rsidRPr="3A9DFD31">
        <w:rPr>
          <w:rFonts w:ascii="Cambria" w:eastAsia="Cambria" w:hAnsi="Cambria" w:cs="Cambria"/>
          <w:color w:val="000000" w:themeColor="text1"/>
        </w:rPr>
        <w:t xml:space="preserve">.  </w:t>
      </w:r>
      <w:r w:rsidR="70594915" w:rsidRPr="3A9DFD31">
        <w:rPr>
          <w:rFonts w:ascii="Cambria" w:eastAsia="Cambria" w:hAnsi="Cambria" w:cs="Cambria"/>
          <w:color w:val="000000" w:themeColor="text1"/>
        </w:rPr>
        <w:t>Aerial images will again be taken in 202</w:t>
      </w:r>
      <w:r w:rsidR="00964076">
        <w:rPr>
          <w:rFonts w:ascii="Cambria" w:eastAsia="Cambria" w:hAnsi="Cambria" w:cs="Cambria"/>
          <w:color w:val="000000" w:themeColor="text1"/>
        </w:rPr>
        <w:t xml:space="preserve">1.  It is hoped that </w:t>
      </w:r>
      <w:r w:rsidR="70594915" w:rsidRPr="3A9DFD31">
        <w:rPr>
          <w:rFonts w:ascii="Cambria" w:eastAsia="Cambria" w:hAnsi="Cambria" w:cs="Cambria"/>
          <w:color w:val="000000" w:themeColor="text1"/>
        </w:rPr>
        <w:t xml:space="preserve">a significant amount of field work to </w:t>
      </w:r>
      <w:r w:rsidR="00416E6C">
        <w:rPr>
          <w:rFonts w:ascii="Cambria" w:eastAsia="Cambria" w:hAnsi="Cambria" w:cs="Cambria"/>
          <w:color w:val="000000" w:themeColor="text1"/>
        </w:rPr>
        <w:t>verify</w:t>
      </w:r>
      <w:r w:rsidR="78657E2F" w:rsidRPr="3A9DFD31">
        <w:rPr>
          <w:rFonts w:ascii="Cambria" w:eastAsia="Cambria" w:hAnsi="Cambria" w:cs="Cambria"/>
          <w:color w:val="000000" w:themeColor="text1"/>
        </w:rPr>
        <w:t xml:space="preserve"> the results </w:t>
      </w:r>
      <w:r w:rsidR="00E715E2">
        <w:rPr>
          <w:rFonts w:ascii="Cambria" w:eastAsia="Cambria" w:hAnsi="Cambria" w:cs="Cambria"/>
          <w:color w:val="000000" w:themeColor="text1"/>
        </w:rPr>
        <w:t xml:space="preserve">will take place </w:t>
      </w:r>
      <w:r w:rsidR="00964076">
        <w:rPr>
          <w:rFonts w:ascii="Cambria" w:eastAsia="Cambria" w:hAnsi="Cambria" w:cs="Cambria"/>
          <w:color w:val="000000" w:themeColor="text1"/>
        </w:rPr>
        <w:t>as soon</w:t>
      </w:r>
      <w:r w:rsidR="78657E2F" w:rsidRPr="3A9DFD31">
        <w:rPr>
          <w:rFonts w:ascii="Cambria" w:eastAsia="Cambria" w:hAnsi="Cambria" w:cs="Cambria"/>
          <w:color w:val="000000" w:themeColor="text1"/>
        </w:rPr>
        <w:t xml:space="preserve"> </w:t>
      </w:r>
      <w:proofErr w:type="spellStart"/>
      <w:r w:rsidR="00416E6C">
        <w:rPr>
          <w:rFonts w:ascii="Cambria" w:eastAsia="Cambria" w:hAnsi="Cambria" w:cs="Cambria"/>
          <w:color w:val="000000" w:themeColor="text1"/>
        </w:rPr>
        <w:t>as</w:t>
      </w:r>
      <w:r w:rsidR="78657E2F" w:rsidRPr="3A9DFD31">
        <w:rPr>
          <w:rFonts w:ascii="Cambria" w:eastAsia="Cambria" w:hAnsi="Cambria" w:cs="Cambria"/>
          <w:color w:val="000000" w:themeColor="text1"/>
        </w:rPr>
        <w:t>staff</w:t>
      </w:r>
      <w:proofErr w:type="spellEnd"/>
      <w:r w:rsidR="00A27AD3">
        <w:rPr>
          <w:rFonts w:ascii="Cambria" w:eastAsia="Cambria" w:hAnsi="Cambria" w:cs="Cambria"/>
          <w:color w:val="000000" w:themeColor="text1"/>
        </w:rPr>
        <w:t xml:space="preserve"> and </w:t>
      </w:r>
      <w:r w:rsidR="00964076">
        <w:rPr>
          <w:rFonts w:ascii="Cambria" w:eastAsia="Cambria" w:hAnsi="Cambria" w:cs="Cambria"/>
          <w:color w:val="000000" w:themeColor="text1"/>
        </w:rPr>
        <w:t xml:space="preserve">partners </w:t>
      </w:r>
      <w:r w:rsidR="78657E2F" w:rsidRPr="3A9DFD31">
        <w:rPr>
          <w:rFonts w:ascii="Cambria" w:eastAsia="Cambria" w:hAnsi="Cambria" w:cs="Cambria"/>
          <w:color w:val="000000" w:themeColor="text1"/>
        </w:rPr>
        <w:t>can get back into the field to work</w:t>
      </w:r>
      <w:r w:rsidR="50BBA667" w:rsidRPr="3A9DFD31">
        <w:rPr>
          <w:rFonts w:ascii="Cambria" w:eastAsia="Cambria" w:hAnsi="Cambria" w:cs="Cambria"/>
          <w:color w:val="000000" w:themeColor="text1"/>
        </w:rPr>
        <w:t xml:space="preserve"> </w:t>
      </w:r>
      <w:r w:rsidR="00E715E2">
        <w:rPr>
          <w:rFonts w:ascii="Cambria" w:eastAsia="Cambria" w:hAnsi="Cambria" w:cs="Cambria"/>
          <w:color w:val="000000" w:themeColor="text1"/>
        </w:rPr>
        <w:t>post-</w:t>
      </w:r>
      <w:r w:rsidR="50BBA667" w:rsidRPr="3A9DFD31">
        <w:rPr>
          <w:rFonts w:ascii="Cambria" w:eastAsia="Cambria" w:hAnsi="Cambria" w:cs="Cambria"/>
          <w:color w:val="000000" w:themeColor="text1"/>
        </w:rPr>
        <w:t>C</w:t>
      </w:r>
      <w:r w:rsidR="00E715E2">
        <w:rPr>
          <w:rFonts w:ascii="Cambria" w:eastAsia="Cambria" w:hAnsi="Cambria" w:cs="Cambria"/>
          <w:color w:val="000000" w:themeColor="text1"/>
        </w:rPr>
        <w:t>OVID</w:t>
      </w:r>
      <w:r w:rsidR="50BBA667" w:rsidRPr="3A9DFD31">
        <w:rPr>
          <w:rFonts w:ascii="Cambria" w:eastAsia="Cambria" w:hAnsi="Cambria" w:cs="Cambria"/>
          <w:color w:val="000000" w:themeColor="text1"/>
        </w:rPr>
        <w:t>-19 restrictions.</w:t>
      </w:r>
      <w:r w:rsidR="78657E2F" w:rsidRPr="3A9DFD31">
        <w:rPr>
          <w:rFonts w:ascii="Cambria" w:eastAsia="Cambria" w:hAnsi="Cambria" w:cs="Cambria"/>
          <w:color w:val="000000" w:themeColor="text1"/>
        </w:rPr>
        <w:t xml:space="preserve"> </w:t>
      </w:r>
      <w:r w:rsidRPr="3A9DFD31">
        <w:rPr>
          <w:rFonts w:ascii="Cambria" w:eastAsia="Cambria" w:hAnsi="Cambria" w:cs="Cambria"/>
          <w:color w:val="000000" w:themeColor="text1"/>
        </w:rPr>
        <w:t xml:space="preserve">The information generated from the </w:t>
      </w:r>
      <w:r w:rsidR="00CB58C1" w:rsidRPr="3A9DFD31">
        <w:rPr>
          <w:rFonts w:ascii="Cambria" w:eastAsia="Cambria" w:hAnsi="Cambria" w:cs="Cambria"/>
          <w:color w:val="000000" w:themeColor="text1"/>
        </w:rPr>
        <w:t>images</w:t>
      </w:r>
      <w:r w:rsidRPr="3A9DFD31">
        <w:rPr>
          <w:rFonts w:ascii="Cambria" w:eastAsia="Cambria" w:hAnsi="Cambria" w:cs="Cambria"/>
          <w:color w:val="000000" w:themeColor="text1"/>
        </w:rPr>
        <w:t xml:space="preserve"> will be used to help determine trends regarding </w:t>
      </w:r>
      <w:r w:rsidR="00CB58C1" w:rsidRPr="3A9DFD31">
        <w:rPr>
          <w:rFonts w:ascii="Cambria" w:eastAsia="Cambria" w:hAnsi="Cambria" w:cs="Cambria"/>
          <w:color w:val="000000" w:themeColor="text1"/>
        </w:rPr>
        <w:t xml:space="preserve">high-salinity </w:t>
      </w:r>
      <w:r w:rsidRPr="3A9DFD31">
        <w:rPr>
          <w:rFonts w:ascii="Cambria" w:eastAsia="Cambria" w:hAnsi="Cambria" w:cs="Cambria"/>
          <w:color w:val="000000" w:themeColor="text1"/>
        </w:rPr>
        <w:t xml:space="preserve">SAV </w:t>
      </w:r>
      <w:r w:rsidR="2523CA3B" w:rsidRPr="3A9DFD31">
        <w:rPr>
          <w:rFonts w:ascii="Cambria" w:eastAsia="Cambria" w:hAnsi="Cambria" w:cs="Cambria"/>
          <w:color w:val="000000" w:themeColor="text1"/>
        </w:rPr>
        <w:t>extent</w:t>
      </w:r>
      <w:r w:rsidRPr="3A9DFD31">
        <w:rPr>
          <w:rFonts w:ascii="Cambria" w:eastAsia="Cambria" w:hAnsi="Cambria" w:cs="Cambria"/>
          <w:color w:val="000000" w:themeColor="text1"/>
        </w:rPr>
        <w:t xml:space="preserve"> in the state’s estuarine waters.</w:t>
      </w:r>
      <w:r w:rsidR="008245EE" w:rsidRPr="3A9DFD31">
        <w:rPr>
          <w:rFonts w:ascii="Cambria" w:eastAsia="Cambria" w:hAnsi="Cambria" w:cs="Cambria"/>
          <w:color w:val="000000" w:themeColor="text1"/>
        </w:rPr>
        <w:t xml:space="preserve"> </w:t>
      </w:r>
      <w:r w:rsidR="008245EE" w:rsidRPr="3A9DFD31">
        <w:rPr>
          <w:rFonts w:ascii="Cambria" w:eastAsia="Cambria" w:hAnsi="Cambria" w:cs="Cambria"/>
          <w:i/>
          <w:iCs/>
        </w:rPr>
        <w:t xml:space="preserve">APNEP’s projects and initiatives related to SAV mapping and monitoring are strongly tied to CHPP implementation. See SAV Mapping and Monitoring project description for more information. </w:t>
      </w:r>
    </w:p>
    <w:p w14:paraId="0CC1A9E8" w14:textId="1920B945" w:rsidR="00231759" w:rsidRDefault="003C7ACC" w:rsidP="000B63B9">
      <w:pPr>
        <w:pStyle w:val="ListParagraph"/>
        <w:numPr>
          <w:ilvl w:val="0"/>
          <w:numId w:val="13"/>
        </w:numPr>
        <w:pBdr>
          <w:top w:val="nil"/>
          <w:left w:val="nil"/>
          <w:bottom w:val="nil"/>
          <w:right w:val="nil"/>
          <w:between w:val="nil"/>
        </w:pBdr>
        <w:tabs>
          <w:tab w:val="left" w:pos="360"/>
        </w:tabs>
        <w:jc w:val="both"/>
        <w:rPr>
          <w:rFonts w:ascii="Cambria" w:eastAsia="Cambria" w:hAnsi="Cambria" w:cs="Cambria"/>
          <w:color w:val="000000" w:themeColor="text1"/>
        </w:rPr>
      </w:pPr>
      <w:r w:rsidRPr="465F9E7D">
        <w:rPr>
          <w:rFonts w:ascii="Cambria" w:eastAsia="Cambria" w:hAnsi="Cambria" w:cs="Cambria"/>
          <w:color w:val="000000" w:themeColor="text1"/>
        </w:rPr>
        <w:t xml:space="preserve">A significant attempt to help restore oyster populations </w:t>
      </w:r>
      <w:r w:rsidR="00202D9E" w:rsidRPr="465F9E7D">
        <w:rPr>
          <w:rFonts w:ascii="Cambria" w:eastAsia="Cambria" w:hAnsi="Cambria" w:cs="Cambria"/>
          <w:color w:val="000000" w:themeColor="text1"/>
        </w:rPr>
        <w:t>in N.C.</w:t>
      </w:r>
      <w:r w:rsidRPr="465F9E7D">
        <w:rPr>
          <w:rFonts w:ascii="Cambria" w:eastAsia="Cambria" w:hAnsi="Cambria" w:cs="Cambria"/>
          <w:color w:val="000000" w:themeColor="text1"/>
        </w:rPr>
        <w:t xml:space="preserve"> has generated support from the </w:t>
      </w:r>
      <w:r w:rsidR="00623308" w:rsidRPr="465F9E7D">
        <w:rPr>
          <w:rFonts w:ascii="Cambria" w:eastAsia="Cambria" w:hAnsi="Cambria" w:cs="Cambria"/>
          <w:color w:val="000000" w:themeColor="text1"/>
        </w:rPr>
        <w:t>N.C.</w:t>
      </w:r>
      <w:r w:rsidRPr="465F9E7D">
        <w:rPr>
          <w:rFonts w:ascii="Cambria" w:eastAsia="Cambria" w:hAnsi="Cambria" w:cs="Cambria"/>
          <w:color w:val="000000" w:themeColor="text1"/>
        </w:rPr>
        <w:t xml:space="preserve"> General Assembly. Over</w:t>
      </w:r>
      <w:r w:rsidR="00E715E2">
        <w:rPr>
          <w:rFonts w:ascii="Cambria" w:eastAsia="Cambria" w:hAnsi="Cambria" w:cs="Cambria"/>
          <w:color w:val="000000" w:themeColor="text1"/>
        </w:rPr>
        <w:t xml:space="preserve"> one</w:t>
      </w:r>
      <w:r w:rsidRPr="465F9E7D">
        <w:rPr>
          <w:rFonts w:ascii="Cambria" w:eastAsia="Cambria" w:hAnsi="Cambria" w:cs="Cambria"/>
          <w:color w:val="000000" w:themeColor="text1"/>
        </w:rPr>
        <w:t xml:space="preserve"> million dollars has been appropriated over several budget cycles to help with the construction of new oyster sanctuaries, as well as increased cultch plantings to help with commercial harvests. The N</w:t>
      </w:r>
      <w:r w:rsidR="008245EE" w:rsidRPr="465F9E7D">
        <w:rPr>
          <w:rFonts w:ascii="Cambria" w:eastAsia="Cambria" w:hAnsi="Cambria" w:cs="Cambria"/>
          <w:color w:val="000000" w:themeColor="text1"/>
        </w:rPr>
        <w:t>.</w:t>
      </w:r>
      <w:r w:rsidRPr="465F9E7D">
        <w:rPr>
          <w:rFonts w:ascii="Cambria" w:eastAsia="Cambria" w:hAnsi="Cambria" w:cs="Cambria"/>
          <w:color w:val="000000" w:themeColor="text1"/>
        </w:rPr>
        <w:t>C</w:t>
      </w:r>
      <w:r w:rsidR="008245EE" w:rsidRPr="465F9E7D">
        <w:rPr>
          <w:rFonts w:ascii="Cambria" w:eastAsia="Cambria" w:hAnsi="Cambria" w:cs="Cambria"/>
          <w:color w:val="000000" w:themeColor="text1"/>
        </w:rPr>
        <w:t>.</w:t>
      </w:r>
      <w:r w:rsidRPr="465F9E7D">
        <w:rPr>
          <w:rFonts w:ascii="Cambria" w:eastAsia="Cambria" w:hAnsi="Cambria" w:cs="Cambria"/>
          <w:color w:val="000000" w:themeColor="text1"/>
        </w:rPr>
        <w:t xml:space="preserve"> Division of Marine Fisheries and Marine Fisheries Commission have also responded with </w:t>
      </w:r>
      <w:r w:rsidR="131A42E9" w:rsidRPr="465F9E7D">
        <w:rPr>
          <w:rFonts w:ascii="Cambria" w:eastAsia="Cambria" w:hAnsi="Cambria" w:cs="Cambria"/>
          <w:color w:val="000000" w:themeColor="text1"/>
        </w:rPr>
        <w:t>the 2017</w:t>
      </w:r>
      <w:r w:rsidRPr="465F9E7D">
        <w:rPr>
          <w:rFonts w:ascii="Cambria" w:eastAsia="Cambria" w:hAnsi="Cambria" w:cs="Cambria"/>
          <w:color w:val="000000" w:themeColor="text1"/>
        </w:rPr>
        <w:t xml:space="preserve"> Oyster Fishery Management Plan, which implements new safeguards when oyster populations drop below certain thresholds during the commercial harvest season. </w:t>
      </w:r>
    </w:p>
    <w:p w14:paraId="0FB42588" w14:textId="576D1356" w:rsidR="00231759" w:rsidRDefault="003C7ACC" w:rsidP="00B14B7D">
      <w:pPr>
        <w:pStyle w:val="ListParagraph"/>
        <w:numPr>
          <w:ilvl w:val="0"/>
          <w:numId w:val="13"/>
        </w:numPr>
        <w:pBdr>
          <w:top w:val="nil"/>
          <w:left w:val="nil"/>
          <w:bottom w:val="nil"/>
          <w:right w:val="nil"/>
          <w:between w:val="nil"/>
        </w:pBdr>
        <w:tabs>
          <w:tab w:val="left" w:pos="360"/>
        </w:tabs>
        <w:jc w:val="both"/>
        <w:rPr>
          <w:rFonts w:ascii="Cambria" w:eastAsia="Cambria" w:hAnsi="Cambria" w:cs="Cambria"/>
          <w:color w:val="000000" w:themeColor="text1"/>
        </w:rPr>
      </w:pPr>
      <w:r w:rsidRPr="3A9DFD31">
        <w:rPr>
          <w:rFonts w:ascii="Cambria" w:eastAsia="Cambria" w:hAnsi="Cambria" w:cs="Cambria"/>
          <w:color w:val="000000" w:themeColor="text1"/>
        </w:rPr>
        <w:t xml:space="preserve">For </w:t>
      </w:r>
      <w:r w:rsidR="00416E6C" w:rsidRPr="3A9DFD31">
        <w:rPr>
          <w:rFonts w:ascii="Cambria" w:eastAsia="Cambria" w:hAnsi="Cambria" w:cs="Cambria"/>
          <w:color w:val="000000" w:themeColor="text1"/>
        </w:rPr>
        <w:t>a few</w:t>
      </w:r>
      <w:r w:rsidRPr="3A9DFD31">
        <w:rPr>
          <w:rFonts w:ascii="Cambria" w:eastAsia="Cambria" w:hAnsi="Cambria" w:cs="Cambria"/>
          <w:color w:val="000000" w:themeColor="text1"/>
        </w:rPr>
        <w:t xml:space="preserve"> years, </w:t>
      </w:r>
      <w:r w:rsidR="00202D9E" w:rsidRPr="3A9DFD31">
        <w:rPr>
          <w:rFonts w:ascii="Cambria" w:eastAsia="Cambria" w:hAnsi="Cambria" w:cs="Cambria"/>
          <w:color w:val="000000" w:themeColor="text1"/>
        </w:rPr>
        <w:t>NC-</w:t>
      </w:r>
      <w:r w:rsidRPr="3A9DFD31">
        <w:rPr>
          <w:rFonts w:ascii="Cambria" w:eastAsia="Cambria" w:hAnsi="Cambria" w:cs="Cambria"/>
          <w:color w:val="000000" w:themeColor="text1"/>
        </w:rPr>
        <w:t>D</w:t>
      </w:r>
      <w:r w:rsidR="006659CD" w:rsidRPr="3A9DFD31">
        <w:rPr>
          <w:rFonts w:ascii="Cambria" w:eastAsia="Cambria" w:hAnsi="Cambria" w:cs="Cambria"/>
          <w:color w:val="000000" w:themeColor="text1"/>
        </w:rPr>
        <w:t xml:space="preserve">ivision of </w:t>
      </w:r>
      <w:r w:rsidRPr="3A9DFD31">
        <w:rPr>
          <w:rFonts w:ascii="Cambria" w:eastAsia="Cambria" w:hAnsi="Cambria" w:cs="Cambria"/>
          <w:color w:val="000000" w:themeColor="text1"/>
        </w:rPr>
        <w:t>C</w:t>
      </w:r>
      <w:r w:rsidR="006659CD" w:rsidRPr="3A9DFD31">
        <w:rPr>
          <w:rFonts w:ascii="Cambria" w:eastAsia="Cambria" w:hAnsi="Cambria" w:cs="Cambria"/>
          <w:color w:val="000000" w:themeColor="text1"/>
        </w:rPr>
        <w:t xml:space="preserve">oastal </w:t>
      </w:r>
      <w:r w:rsidRPr="3A9DFD31">
        <w:rPr>
          <w:rFonts w:ascii="Cambria" w:eastAsia="Cambria" w:hAnsi="Cambria" w:cs="Cambria"/>
          <w:color w:val="000000" w:themeColor="text1"/>
        </w:rPr>
        <w:t>M</w:t>
      </w:r>
      <w:r w:rsidR="006659CD" w:rsidRPr="3A9DFD31">
        <w:rPr>
          <w:rFonts w:ascii="Cambria" w:eastAsia="Cambria" w:hAnsi="Cambria" w:cs="Cambria"/>
          <w:color w:val="000000" w:themeColor="text1"/>
        </w:rPr>
        <w:t>anagement</w:t>
      </w:r>
      <w:r w:rsidRPr="3A9DFD31">
        <w:rPr>
          <w:rFonts w:ascii="Cambria" w:eastAsia="Cambria" w:hAnsi="Cambria" w:cs="Cambria"/>
          <w:color w:val="000000" w:themeColor="text1"/>
        </w:rPr>
        <w:t xml:space="preserve"> and </w:t>
      </w:r>
      <w:r w:rsidR="00202D9E" w:rsidRPr="3A9DFD31">
        <w:rPr>
          <w:rFonts w:ascii="Cambria" w:eastAsia="Cambria" w:hAnsi="Cambria" w:cs="Cambria"/>
          <w:color w:val="000000" w:themeColor="text1"/>
        </w:rPr>
        <w:t>NC-</w:t>
      </w:r>
      <w:r w:rsidRPr="3A9DFD31">
        <w:rPr>
          <w:rFonts w:ascii="Cambria" w:eastAsia="Cambria" w:hAnsi="Cambria" w:cs="Cambria"/>
          <w:color w:val="000000" w:themeColor="text1"/>
        </w:rPr>
        <w:t>D</w:t>
      </w:r>
      <w:r w:rsidR="006659CD" w:rsidRPr="3A9DFD31">
        <w:rPr>
          <w:rFonts w:ascii="Cambria" w:eastAsia="Cambria" w:hAnsi="Cambria" w:cs="Cambria"/>
          <w:color w:val="000000" w:themeColor="text1"/>
        </w:rPr>
        <w:t xml:space="preserve">ivision of </w:t>
      </w:r>
      <w:r w:rsidRPr="3A9DFD31">
        <w:rPr>
          <w:rFonts w:ascii="Cambria" w:eastAsia="Cambria" w:hAnsi="Cambria" w:cs="Cambria"/>
          <w:color w:val="000000" w:themeColor="text1"/>
        </w:rPr>
        <w:t>M</w:t>
      </w:r>
      <w:r w:rsidR="006659CD" w:rsidRPr="3A9DFD31">
        <w:rPr>
          <w:rFonts w:ascii="Cambria" w:eastAsia="Cambria" w:hAnsi="Cambria" w:cs="Cambria"/>
          <w:color w:val="000000" w:themeColor="text1"/>
        </w:rPr>
        <w:t xml:space="preserve">arine </w:t>
      </w:r>
      <w:r w:rsidRPr="3A9DFD31">
        <w:rPr>
          <w:rFonts w:ascii="Cambria" w:eastAsia="Cambria" w:hAnsi="Cambria" w:cs="Cambria"/>
          <w:color w:val="000000" w:themeColor="text1"/>
        </w:rPr>
        <w:t>F</w:t>
      </w:r>
      <w:r w:rsidR="006659CD" w:rsidRPr="3A9DFD31">
        <w:rPr>
          <w:rFonts w:ascii="Cambria" w:eastAsia="Cambria" w:hAnsi="Cambria" w:cs="Cambria"/>
          <w:color w:val="000000" w:themeColor="text1"/>
        </w:rPr>
        <w:t>isheries</w:t>
      </w:r>
      <w:r w:rsidRPr="3A9DFD31">
        <w:rPr>
          <w:rFonts w:ascii="Cambria" w:eastAsia="Cambria" w:hAnsi="Cambria" w:cs="Cambria"/>
          <w:color w:val="000000" w:themeColor="text1"/>
        </w:rPr>
        <w:t xml:space="preserve"> have been working with the </w:t>
      </w:r>
      <w:r w:rsidR="00202D9E" w:rsidRPr="3A9DFD31">
        <w:rPr>
          <w:rFonts w:ascii="Cambria" w:eastAsia="Cambria" w:hAnsi="Cambria" w:cs="Cambria"/>
          <w:color w:val="000000" w:themeColor="text1"/>
        </w:rPr>
        <w:t xml:space="preserve">U.S. </w:t>
      </w:r>
      <w:r w:rsidRPr="3A9DFD31">
        <w:rPr>
          <w:rFonts w:ascii="Cambria" w:eastAsia="Cambria" w:hAnsi="Cambria" w:cs="Cambria"/>
          <w:color w:val="000000" w:themeColor="text1"/>
        </w:rPr>
        <w:t xml:space="preserve">Army Corps of Engineers </w:t>
      </w:r>
      <w:r w:rsidR="00E43873" w:rsidRPr="3A9DFD31">
        <w:rPr>
          <w:rFonts w:ascii="Cambria" w:eastAsia="Cambria" w:hAnsi="Cambria" w:cs="Cambria"/>
          <w:color w:val="000000" w:themeColor="text1"/>
        </w:rPr>
        <w:t xml:space="preserve">to develop </w:t>
      </w:r>
      <w:r w:rsidRPr="3A9DFD31">
        <w:rPr>
          <w:rFonts w:ascii="Cambria" w:eastAsia="Cambria" w:hAnsi="Cambria" w:cs="Cambria"/>
          <w:color w:val="000000" w:themeColor="text1"/>
        </w:rPr>
        <w:t xml:space="preserve">a General Permit for Living Shorelines. That </w:t>
      </w:r>
      <w:r w:rsidR="00BC28D3" w:rsidRPr="3A9DFD31">
        <w:rPr>
          <w:rFonts w:ascii="Cambria" w:eastAsia="Cambria" w:hAnsi="Cambria" w:cs="Cambria"/>
          <w:color w:val="000000" w:themeColor="text1"/>
        </w:rPr>
        <w:t xml:space="preserve">General Permit </w:t>
      </w:r>
      <w:r w:rsidRPr="3A9DFD31">
        <w:rPr>
          <w:rFonts w:ascii="Cambria" w:eastAsia="Cambria" w:hAnsi="Cambria" w:cs="Cambria"/>
          <w:color w:val="000000" w:themeColor="text1"/>
        </w:rPr>
        <w:t>was issued</w:t>
      </w:r>
      <w:r w:rsidR="008245EE" w:rsidRPr="3A9DFD31">
        <w:rPr>
          <w:rFonts w:ascii="Cambria" w:eastAsia="Cambria" w:hAnsi="Cambria" w:cs="Cambria"/>
          <w:color w:val="000000" w:themeColor="text1"/>
        </w:rPr>
        <w:t xml:space="preserve"> </w:t>
      </w:r>
      <w:r w:rsidR="00BC28D3" w:rsidRPr="3A9DFD31">
        <w:rPr>
          <w:rFonts w:ascii="Cambria" w:eastAsia="Cambria" w:hAnsi="Cambria" w:cs="Cambria"/>
          <w:color w:val="000000" w:themeColor="text1"/>
        </w:rPr>
        <w:t>in 2019,</w:t>
      </w:r>
      <w:r w:rsidRPr="3A9DFD31">
        <w:rPr>
          <w:rFonts w:ascii="Cambria" w:eastAsia="Cambria" w:hAnsi="Cambria" w:cs="Cambria"/>
          <w:color w:val="000000" w:themeColor="text1"/>
        </w:rPr>
        <w:t xml:space="preserve"> and the result has been an uptick in permits for living shorelines.</w:t>
      </w:r>
      <w:r w:rsidR="008245EE" w:rsidRPr="3A9DFD31">
        <w:rPr>
          <w:rFonts w:ascii="Cambria" w:eastAsia="Cambria" w:hAnsi="Cambria" w:cs="Cambria"/>
          <w:color w:val="000000" w:themeColor="text1"/>
        </w:rPr>
        <w:t xml:space="preserve"> </w:t>
      </w:r>
      <w:r w:rsidRPr="3A9DFD31">
        <w:rPr>
          <w:rFonts w:ascii="Cambria" w:eastAsia="Cambria" w:hAnsi="Cambria" w:cs="Cambria"/>
          <w:color w:val="000000" w:themeColor="text1"/>
        </w:rPr>
        <w:t>As anticipated, this has made living shorelines a more viable option verses bulkheads and hardened structures. This activity was supported by long-</w:t>
      </w:r>
      <w:r w:rsidR="00BC28D3" w:rsidRPr="3A9DFD31">
        <w:rPr>
          <w:rFonts w:ascii="Cambria" w:eastAsia="Cambria" w:hAnsi="Cambria" w:cs="Cambria"/>
          <w:color w:val="000000" w:themeColor="text1"/>
        </w:rPr>
        <w:t>term</w:t>
      </w:r>
      <w:r w:rsidRPr="3A9DFD31">
        <w:rPr>
          <w:rFonts w:ascii="Cambria" w:eastAsia="Cambria" w:hAnsi="Cambria" w:cs="Cambria"/>
          <w:color w:val="000000" w:themeColor="text1"/>
        </w:rPr>
        <w:t xml:space="preserve"> </w:t>
      </w:r>
      <w:r w:rsidR="00BC28D3" w:rsidRPr="3A9DFD31">
        <w:rPr>
          <w:rFonts w:ascii="Cambria" w:eastAsia="Cambria" w:hAnsi="Cambria" w:cs="Cambria"/>
          <w:color w:val="000000" w:themeColor="text1"/>
        </w:rPr>
        <w:t xml:space="preserve">APNEP </w:t>
      </w:r>
      <w:r w:rsidRPr="3A9DFD31">
        <w:rPr>
          <w:rFonts w:ascii="Cambria" w:eastAsia="Cambria" w:hAnsi="Cambria" w:cs="Cambria"/>
          <w:color w:val="000000" w:themeColor="text1"/>
        </w:rPr>
        <w:t xml:space="preserve">efforts to </w:t>
      </w:r>
      <w:r w:rsidR="00E43873" w:rsidRPr="3A9DFD31">
        <w:rPr>
          <w:rFonts w:ascii="Cambria" w:eastAsia="Cambria" w:hAnsi="Cambria" w:cs="Cambria"/>
          <w:color w:val="000000" w:themeColor="text1"/>
        </w:rPr>
        <w:t xml:space="preserve">facilitate the construction of </w:t>
      </w:r>
      <w:r w:rsidRPr="3A9DFD31">
        <w:rPr>
          <w:rFonts w:ascii="Cambria" w:eastAsia="Cambria" w:hAnsi="Cambria" w:cs="Cambria"/>
          <w:color w:val="000000" w:themeColor="text1"/>
        </w:rPr>
        <w:t>living shorelines</w:t>
      </w:r>
      <w:r w:rsidR="00BC28D3" w:rsidRPr="3A9DFD31">
        <w:rPr>
          <w:rFonts w:ascii="Cambria" w:eastAsia="Cambria" w:hAnsi="Cambria" w:cs="Cambria"/>
          <w:color w:val="000000" w:themeColor="text1"/>
        </w:rPr>
        <w:t>.</w:t>
      </w:r>
    </w:p>
    <w:p w14:paraId="4FA14E96" w14:textId="0E8BBFA8" w:rsidR="007A27C7" w:rsidRPr="007A27C7" w:rsidRDefault="007A27C7" w:rsidP="007A27C7">
      <w:pPr>
        <w:pStyle w:val="ListParagraph"/>
        <w:numPr>
          <w:ilvl w:val="0"/>
          <w:numId w:val="13"/>
        </w:numPr>
        <w:pBdr>
          <w:top w:val="nil"/>
          <w:left w:val="nil"/>
          <w:bottom w:val="nil"/>
          <w:right w:val="nil"/>
          <w:between w:val="nil"/>
        </w:pBdr>
        <w:tabs>
          <w:tab w:val="left" w:pos="360"/>
        </w:tabs>
        <w:jc w:val="both"/>
        <w:rPr>
          <w:rFonts w:ascii="Cambria" w:eastAsia="Cambria" w:hAnsi="Cambria" w:cs="Cambria"/>
          <w:color w:val="000000" w:themeColor="text1"/>
        </w:rPr>
      </w:pPr>
      <w:r w:rsidRPr="007A27C7">
        <w:rPr>
          <w:rFonts w:ascii="Cambria" w:eastAsia="Cambria" w:hAnsi="Cambria" w:cs="Cambria"/>
          <w:color w:val="000000" w:themeColor="text1"/>
        </w:rPr>
        <w:t xml:space="preserve">To inform the CHPP Wetland Issue paper titled “Wetland Protection and Restoration through Nature-Based Solutions”, </w:t>
      </w:r>
      <w:r>
        <w:rPr>
          <w:rFonts w:ascii="Cambria" w:eastAsia="Cambria" w:hAnsi="Cambria" w:cs="Cambria"/>
          <w:color w:val="000000" w:themeColor="text1"/>
        </w:rPr>
        <w:t>t</w:t>
      </w:r>
      <w:r w:rsidRPr="007A27C7">
        <w:rPr>
          <w:rFonts w:ascii="Cambria" w:eastAsia="Cambria" w:hAnsi="Cambria" w:cs="Cambria"/>
          <w:color w:val="000000" w:themeColor="text1"/>
        </w:rPr>
        <w:t>he DEQ CHPP Planning Team hosted a series of three virtual technical workshops on coastal wetlands in August of 2020.  The three workshops were</w:t>
      </w:r>
      <w:r>
        <w:rPr>
          <w:rFonts w:ascii="Cambria" w:eastAsia="Cambria" w:hAnsi="Cambria" w:cs="Cambria"/>
          <w:color w:val="000000" w:themeColor="text1"/>
        </w:rPr>
        <w:t>:</w:t>
      </w:r>
      <w:r w:rsidRPr="007A27C7">
        <w:rPr>
          <w:rFonts w:ascii="Cambria" w:eastAsia="Cambria" w:hAnsi="Cambria" w:cs="Cambria"/>
          <w:color w:val="000000" w:themeColor="text1"/>
        </w:rPr>
        <w:t xml:space="preserve">  1) Coastal Wetland Mapping and Monitoring, 2) Coastal Wetland Threats and Conservation, and 3) Coastal Wetland Restoration and Living Shorelines.  APNEP CHPP staff were part of the </w:t>
      </w:r>
      <w:r w:rsidRPr="007A27C7">
        <w:rPr>
          <w:rFonts w:ascii="Cambria" w:eastAsia="Cambria" w:hAnsi="Cambria" w:cs="Cambria"/>
          <w:color w:val="000000" w:themeColor="text1"/>
        </w:rPr>
        <w:lastRenderedPageBreak/>
        <w:t xml:space="preserve">planning team </w:t>
      </w:r>
      <w:proofErr w:type="gramStart"/>
      <w:r w:rsidRPr="007A27C7">
        <w:rPr>
          <w:rFonts w:ascii="Cambria" w:eastAsia="Cambria" w:hAnsi="Cambria" w:cs="Cambria"/>
          <w:color w:val="000000" w:themeColor="text1"/>
        </w:rPr>
        <w:t>and also</w:t>
      </w:r>
      <w:proofErr w:type="gramEnd"/>
      <w:r w:rsidRPr="007A27C7">
        <w:rPr>
          <w:rFonts w:ascii="Cambria" w:eastAsia="Cambria" w:hAnsi="Cambria" w:cs="Cambria"/>
          <w:color w:val="000000" w:themeColor="text1"/>
        </w:rPr>
        <w:t xml:space="preserve"> assisted in facilitating the workshops. There were over seventy participants from state and federal agencies, non-government organizations</w:t>
      </w:r>
      <w:r w:rsidR="00416E6C">
        <w:rPr>
          <w:rFonts w:ascii="Cambria" w:eastAsia="Cambria" w:hAnsi="Cambria" w:cs="Cambria"/>
          <w:color w:val="000000" w:themeColor="text1"/>
        </w:rPr>
        <w:t>,</w:t>
      </w:r>
      <w:r w:rsidRPr="007A27C7">
        <w:rPr>
          <w:rFonts w:ascii="Cambria" w:eastAsia="Cambria" w:hAnsi="Cambria" w:cs="Cambria"/>
          <w:color w:val="000000" w:themeColor="text1"/>
        </w:rPr>
        <w:t xml:space="preserve"> and academia.</w:t>
      </w:r>
    </w:p>
    <w:p w14:paraId="7426FBF2" w14:textId="77777777" w:rsidR="007A27C7" w:rsidRDefault="007A27C7" w:rsidP="007A27C7">
      <w:pPr>
        <w:pStyle w:val="ListParagraph"/>
        <w:pBdr>
          <w:top w:val="nil"/>
          <w:left w:val="nil"/>
          <w:bottom w:val="nil"/>
          <w:right w:val="nil"/>
          <w:between w:val="nil"/>
        </w:pBdr>
        <w:tabs>
          <w:tab w:val="left" w:pos="360"/>
        </w:tabs>
        <w:jc w:val="both"/>
        <w:rPr>
          <w:rFonts w:ascii="Cambria" w:eastAsia="Cambria" w:hAnsi="Cambria" w:cs="Cambria"/>
          <w:color w:val="000000" w:themeColor="text1"/>
        </w:rPr>
      </w:pPr>
    </w:p>
    <w:p w14:paraId="4A502C78" w14:textId="77777777" w:rsidR="003C7ACC" w:rsidRPr="00BC20BA" w:rsidRDefault="003C7ACC" w:rsidP="007A27C7">
      <w:pPr>
        <w:pBdr>
          <w:top w:val="nil"/>
          <w:left w:val="nil"/>
          <w:bottom w:val="nil"/>
          <w:right w:val="nil"/>
          <w:between w:val="nil"/>
        </w:pBdr>
        <w:tabs>
          <w:tab w:val="left" w:pos="360"/>
        </w:tabs>
        <w:rPr>
          <w:rFonts w:ascii="Cambria" w:eastAsia="Cambria" w:hAnsi="Cambria" w:cs="Cambria"/>
          <w:b/>
          <w:color w:val="0000FF"/>
        </w:rPr>
      </w:pPr>
    </w:p>
    <w:p w14:paraId="00C6CD3E" w14:textId="2B452439" w:rsidR="003C7ACC" w:rsidRPr="00BC20BA" w:rsidRDefault="003C7ACC" w:rsidP="007A27C7">
      <w:pPr>
        <w:pBdr>
          <w:top w:val="nil"/>
          <w:left w:val="nil"/>
          <w:bottom w:val="nil"/>
          <w:right w:val="nil"/>
          <w:between w:val="nil"/>
        </w:pBdr>
        <w:tabs>
          <w:tab w:val="left" w:pos="360"/>
        </w:tabs>
        <w:rPr>
          <w:rFonts w:asciiTheme="majorHAnsi" w:eastAsia="Cambria" w:hAnsiTheme="majorHAnsi" w:cstheme="majorHAnsi"/>
          <w:b/>
          <w:sz w:val="28"/>
          <w:szCs w:val="28"/>
        </w:rPr>
      </w:pPr>
      <w:r w:rsidRPr="00BC20BA">
        <w:rPr>
          <w:rFonts w:asciiTheme="majorHAnsi" w:eastAsia="Cambria" w:hAnsiTheme="majorHAnsi" w:cstheme="majorHAnsi"/>
          <w:b/>
          <w:sz w:val="28"/>
          <w:szCs w:val="28"/>
        </w:rPr>
        <w:t>FY20</w:t>
      </w:r>
      <w:r>
        <w:rPr>
          <w:rFonts w:asciiTheme="majorHAnsi" w:eastAsia="Cambria" w:hAnsiTheme="majorHAnsi" w:cstheme="majorHAnsi"/>
          <w:b/>
          <w:sz w:val="28"/>
          <w:szCs w:val="28"/>
        </w:rPr>
        <w:t>2</w:t>
      </w:r>
      <w:r w:rsidR="00A27AD3">
        <w:rPr>
          <w:rFonts w:asciiTheme="majorHAnsi" w:eastAsia="Cambria" w:hAnsiTheme="majorHAnsi" w:cstheme="majorHAnsi"/>
          <w:b/>
          <w:sz w:val="28"/>
          <w:szCs w:val="28"/>
        </w:rPr>
        <w:t>1</w:t>
      </w:r>
      <w:r w:rsidRPr="00BC20BA">
        <w:rPr>
          <w:rFonts w:asciiTheme="majorHAnsi" w:eastAsia="Cambria" w:hAnsiTheme="majorHAnsi" w:cstheme="majorHAnsi"/>
          <w:b/>
          <w:sz w:val="28"/>
          <w:szCs w:val="28"/>
        </w:rPr>
        <w:t>-202</w:t>
      </w:r>
      <w:r w:rsidR="00964076">
        <w:rPr>
          <w:rFonts w:asciiTheme="majorHAnsi" w:eastAsia="Cambria" w:hAnsiTheme="majorHAnsi" w:cstheme="majorHAnsi"/>
          <w:b/>
          <w:sz w:val="28"/>
          <w:szCs w:val="28"/>
        </w:rPr>
        <w:t>2</w:t>
      </w:r>
      <w:r w:rsidRPr="00BC20BA">
        <w:rPr>
          <w:rFonts w:asciiTheme="majorHAnsi" w:eastAsia="Cambria" w:hAnsiTheme="majorHAnsi" w:cstheme="majorHAnsi"/>
          <w:b/>
          <w:sz w:val="28"/>
          <w:szCs w:val="28"/>
        </w:rPr>
        <w:t xml:space="preserve"> Plans:</w:t>
      </w:r>
    </w:p>
    <w:p w14:paraId="65BC683D" w14:textId="77777777" w:rsidR="003C7ACC" w:rsidRPr="00BC20BA" w:rsidRDefault="003C7ACC" w:rsidP="007A27C7">
      <w:pPr>
        <w:pBdr>
          <w:top w:val="nil"/>
          <w:left w:val="nil"/>
          <w:bottom w:val="nil"/>
          <w:right w:val="nil"/>
          <w:between w:val="nil"/>
        </w:pBdr>
        <w:tabs>
          <w:tab w:val="left" w:pos="360"/>
        </w:tabs>
        <w:jc w:val="both"/>
        <w:rPr>
          <w:rFonts w:ascii="Cambria" w:eastAsia="Cambria" w:hAnsi="Cambria" w:cs="Cambria"/>
          <w:b/>
        </w:rPr>
      </w:pPr>
      <w:r w:rsidRPr="00BC20BA">
        <w:rPr>
          <w:rFonts w:ascii="Cambria" w:eastAsia="Cambria" w:hAnsi="Cambria" w:cs="Cambria"/>
          <w:b/>
        </w:rPr>
        <w:tab/>
        <w:t xml:space="preserve">Estimated Cost: </w:t>
      </w:r>
      <w:r w:rsidRPr="00BC20BA">
        <w:rPr>
          <w:rFonts w:ascii="Cambria" w:eastAsia="Cambria" w:hAnsi="Cambria" w:cs="Cambria"/>
          <w:bCs/>
        </w:rPr>
        <w:t>Staff Time</w:t>
      </w:r>
    </w:p>
    <w:p w14:paraId="07F7C627" w14:textId="77777777" w:rsidR="003C7ACC" w:rsidRPr="00BC20BA" w:rsidRDefault="003C7ACC" w:rsidP="007A27C7">
      <w:pPr>
        <w:pBdr>
          <w:top w:val="nil"/>
          <w:left w:val="nil"/>
          <w:bottom w:val="nil"/>
          <w:right w:val="nil"/>
          <w:between w:val="nil"/>
        </w:pBdr>
        <w:tabs>
          <w:tab w:val="left" w:pos="360"/>
        </w:tabs>
        <w:rPr>
          <w:rFonts w:ascii="Cambria" w:eastAsia="Cambria" w:hAnsi="Cambria" w:cs="Cambria"/>
          <w:b/>
        </w:rPr>
      </w:pPr>
      <w:r w:rsidRPr="00BC20BA">
        <w:rPr>
          <w:rFonts w:ascii="Cambria" w:eastAsia="Cambria" w:hAnsi="Cambria" w:cs="Cambria"/>
          <w:b/>
        </w:rPr>
        <w:tab/>
        <w:t xml:space="preserve">Milestones: </w:t>
      </w:r>
    </w:p>
    <w:p w14:paraId="12D54F87" w14:textId="16F8D180" w:rsidR="003C7ACC" w:rsidRDefault="00A27AD3" w:rsidP="000B63B9">
      <w:pPr>
        <w:pStyle w:val="ListParagraph"/>
        <w:numPr>
          <w:ilvl w:val="0"/>
          <w:numId w:val="14"/>
        </w:numPr>
        <w:tabs>
          <w:tab w:val="left" w:pos="360"/>
        </w:tabs>
        <w:spacing w:line="259" w:lineRule="auto"/>
        <w:ind w:left="1080"/>
        <w:jc w:val="both"/>
        <w:rPr>
          <w:rFonts w:ascii="Cambria" w:eastAsia="Cambria" w:hAnsi="Cambria" w:cs="Cambria"/>
        </w:rPr>
      </w:pPr>
      <w:r>
        <w:rPr>
          <w:rFonts w:ascii="Cambria" w:eastAsia="Cambria" w:hAnsi="Cambria" w:cs="Cambria"/>
        </w:rPr>
        <w:t xml:space="preserve">Continue the development of </w:t>
      </w:r>
      <w:r w:rsidR="5661CA57" w:rsidRPr="465F9E7D">
        <w:rPr>
          <w:rFonts w:ascii="Cambria" w:eastAsia="Cambria" w:hAnsi="Cambria" w:cs="Cambria"/>
        </w:rPr>
        <w:t xml:space="preserve">2021 </w:t>
      </w:r>
      <w:r w:rsidR="003C7ACC" w:rsidRPr="465F9E7D">
        <w:rPr>
          <w:rFonts w:ascii="Cambria" w:eastAsia="Cambria" w:hAnsi="Cambria" w:cs="Cambria"/>
        </w:rPr>
        <w:t xml:space="preserve">CHPP </w:t>
      </w:r>
      <w:r w:rsidR="03585265" w:rsidRPr="465F9E7D">
        <w:rPr>
          <w:rFonts w:ascii="Cambria" w:eastAsia="Cambria" w:hAnsi="Cambria" w:cs="Cambria"/>
        </w:rPr>
        <w:t>Amendment</w:t>
      </w:r>
      <w:r>
        <w:rPr>
          <w:rFonts w:ascii="Cambria" w:eastAsia="Cambria" w:hAnsi="Cambria" w:cs="Cambria"/>
        </w:rPr>
        <w:t xml:space="preserve"> and Issue Papers</w:t>
      </w:r>
    </w:p>
    <w:p w14:paraId="31620347" w14:textId="7492142D" w:rsidR="003C7ACC" w:rsidRPr="00386E38" w:rsidRDefault="008245EE" w:rsidP="000B63B9">
      <w:pPr>
        <w:pStyle w:val="ListParagraph"/>
        <w:numPr>
          <w:ilvl w:val="0"/>
          <w:numId w:val="14"/>
        </w:numPr>
        <w:pBdr>
          <w:top w:val="nil"/>
          <w:left w:val="nil"/>
          <w:bottom w:val="nil"/>
          <w:right w:val="nil"/>
          <w:between w:val="nil"/>
        </w:pBdr>
        <w:tabs>
          <w:tab w:val="left" w:pos="360"/>
        </w:tabs>
        <w:ind w:left="1080"/>
        <w:jc w:val="both"/>
        <w:rPr>
          <w:rFonts w:ascii="Cambria" w:eastAsia="Cambria" w:hAnsi="Cambria" w:cs="Cambria"/>
        </w:rPr>
      </w:pPr>
      <w:r w:rsidRPr="465F9E7D">
        <w:rPr>
          <w:rFonts w:ascii="Cambria" w:eastAsia="Cambria" w:hAnsi="Cambria" w:cs="Cambria"/>
        </w:rPr>
        <w:t xml:space="preserve">Ongoing: </w:t>
      </w:r>
      <w:r w:rsidR="003C7ACC" w:rsidRPr="465F9E7D">
        <w:rPr>
          <w:rFonts w:ascii="Cambria" w:eastAsia="Cambria" w:hAnsi="Cambria" w:cs="Cambria"/>
        </w:rPr>
        <w:t xml:space="preserve">CHPP </w:t>
      </w:r>
      <w:r w:rsidR="44366B6F" w:rsidRPr="465F9E7D">
        <w:rPr>
          <w:rFonts w:ascii="Cambria" w:eastAsia="Cambria" w:hAnsi="Cambria" w:cs="Cambria"/>
        </w:rPr>
        <w:t>Amendment</w:t>
      </w:r>
      <w:r w:rsidR="003C7ACC" w:rsidRPr="465F9E7D">
        <w:rPr>
          <w:rFonts w:ascii="Cambria" w:eastAsia="Cambria" w:hAnsi="Cambria" w:cs="Cambria"/>
        </w:rPr>
        <w:t xml:space="preserve"> Process</w:t>
      </w:r>
      <w:r w:rsidRPr="465F9E7D">
        <w:rPr>
          <w:rFonts w:ascii="Cambria" w:eastAsia="Cambria" w:hAnsi="Cambria" w:cs="Cambria"/>
        </w:rPr>
        <w:t xml:space="preserve">. </w:t>
      </w:r>
      <w:r w:rsidR="003C7ACC" w:rsidRPr="465F9E7D">
        <w:rPr>
          <w:rFonts w:ascii="Cambria" w:eastAsia="Cambria" w:hAnsi="Cambria" w:cs="Cambria"/>
        </w:rPr>
        <w:t>Effectiveness of implementation of the 2018-2020 CHPP Implementation Plan is being assessed and the results will help in the 2021</w:t>
      </w:r>
      <w:r w:rsidR="2D530114" w:rsidRPr="465F9E7D">
        <w:rPr>
          <w:rFonts w:ascii="Cambria" w:eastAsia="Cambria" w:hAnsi="Cambria" w:cs="Cambria"/>
        </w:rPr>
        <w:t xml:space="preserve"> amendment </w:t>
      </w:r>
      <w:r w:rsidR="003C7ACC" w:rsidRPr="465F9E7D">
        <w:rPr>
          <w:rFonts w:ascii="Cambria" w:eastAsia="Cambria" w:hAnsi="Cambria" w:cs="Cambria"/>
        </w:rPr>
        <w:t xml:space="preserve">of the document. The next Implementation Plan will be written from the newly </w:t>
      </w:r>
      <w:r w:rsidR="385C3973" w:rsidRPr="465F9E7D">
        <w:rPr>
          <w:rFonts w:ascii="Cambria" w:eastAsia="Cambria" w:hAnsi="Cambria" w:cs="Cambria"/>
        </w:rPr>
        <w:t>amended</w:t>
      </w:r>
      <w:r w:rsidR="003C7ACC" w:rsidRPr="465F9E7D">
        <w:rPr>
          <w:rFonts w:ascii="Cambria" w:eastAsia="Cambria" w:hAnsi="Cambria" w:cs="Cambria"/>
        </w:rPr>
        <w:t xml:space="preserve"> CHPP document in late 202</w:t>
      </w:r>
      <w:r w:rsidR="4D44FE56" w:rsidRPr="465F9E7D">
        <w:rPr>
          <w:rFonts w:ascii="Cambria" w:eastAsia="Cambria" w:hAnsi="Cambria" w:cs="Cambria"/>
        </w:rPr>
        <w:t>1</w:t>
      </w:r>
      <w:r w:rsidR="003C7ACC" w:rsidRPr="465F9E7D">
        <w:rPr>
          <w:rFonts w:ascii="Cambria" w:eastAsia="Cambria" w:hAnsi="Cambria" w:cs="Cambria"/>
        </w:rPr>
        <w:t xml:space="preserve"> or early 202</w:t>
      </w:r>
      <w:r w:rsidR="0C91FA67" w:rsidRPr="465F9E7D">
        <w:rPr>
          <w:rFonts w:ascii="Cambria" w:eastAsia="Cambria" w:hAnsi="Cambria" w:cs="Cambria"/>
        </w:rPr>
        <w:t>2</w:t>
      </w:r>
      <w:r w:rsidR="003C7ACC" w:rsidRPr="465F9E7D">
        <w:rPr>
          <w:rFonts w:ascii="Cambria" w:eastAsia="Cambria" w:hAnsi="Cambria" w:cs="Cambria"/>
        </w:rPr>
        <w:t>.</w:t>
      </w:r>
    </w:p>
    <w:p w14:paraId="1361ADB7" w14:textId="5DDCCE6D" w:rsidR="00231759" w:rsidRDefault="00231759" w:rsidP="003C7ACC">
      <w:pPr>
        <w:jc w:val="both"/>
        <w:rPr>
          <w:rFonts w:ascii="Cambria" w:eastAsia="Cambria" w:hAnsi="Cambria" w:cs="Cambria"/>
        </w:rPr>
      </w:pPr>
    </w:p>
    <w:p w14:paraId="7AE81A7D" w14:textId="77777777" w:rsidR="008F47F0" w:rsidRDefault="008F47F0" w:rsidP="003C7ACC">
      <w:pPr>
        <w:jc w:val="both"/>
        <w:rPr>
          <w:rFonts w:ascii="Cambria" w:eastAsia="Cambria" w:hAnsi="Cambria" w:cs="Cambria"/>
        </w:rPr>
      </w:pPr>
    </w:p>
    <w:p w14:paraId="6719310F" w14:textId="43581602" w:rsidR="008F47F0" w:rsidRPr="00BC28D3" w:rsidRDefault="008F47F0" w:rsidP="3A9DFD31">
      <w:pPr>
        <w:pBdr>
          <w:top w:val="nil"/>
          <w:left w:val="nil"/>
          <w:bottom w:val="nil"/>
          <w:right w:val="nil"/>
          <w:between w:val="nil"/>
        </w:pBdr>
        <w:tabs>
          <w:tab w:val="center" w:pos="4320"/>
          <w:tab w:val="right" w:pos="8640"/>
        </w:tabs>
        <w:jc w:val="both"/>
        <w:rPr>
          <w:rFonts w:asciiTheme="majorHAnsi" w:eastAsia="Cambria" w:hAnsiTheme="majorHAnsi" w:cstheme="majorBidi"/>
          <w:b/>
          <w:bCs/>
          <w:color w:val="214293"/>
          <w:sz w:val="32"/>
          <w:szCs w:val="32"/>
        </w:rPr>
      </w:pPr>
      <w:r w:rsidRPr="3A9DFD31">
        <w:rPr>
          <w:rFonts w:asciiTheme="majorHAnsi" w:eastAsia="Cambria" w:hAnsiTheme="majorHAnsi" w:cstheme="majorBidi"/>
          <w:b/>
          <w:bCs/>
          <w:color w:val="214293"/>
          <w:sz w:val="32"/>
          <w:szCs w:val="32"/>
        </w:rPr>
        <w:t xml:space="preserve">Submerged Aquatic Vegetation Economic </w:t>
      </w:r>
      <w:r w:rsidR="1B07E92E" w:rsidRPr="3A9DFD31">
        <w:rPr>
          <w:rFonts w:asciiTheme="majorHAnsi" w:eastAsia="Cambria" w:hAnsiTheme="majorHAnsi" w:cstheme="majorBidi"/>
          <w:b/>
          <w:bCs/>
          <w:color w:val="214293"/>
          <w:sz w:val="32"/>
          <w:szCs w:val="32"/>
        </w:rPr>
        <w:t>Valuation Study</w:t>
      </w:r>
    </w:p>
    <w:p w14:paraId="4C7BF8B9" w14:textId="41BF4E89" w:rsidR="008F47F0" w:rsidRPr="00BC20BA" w:rsidRDefault="008F47F0" w:rsidP="3A9DFD31">
      <w:pPr>
        <w:jc w:val="both"/>
        <w:rPr>
          <w:rFonts w:ascii="Cambria" w:eastAsia="Cambria" w:hAnsi="Cambria" w:cs="Cambria"/>
          <w:b/>
          <w:bCs/>
        </w:rPr>
      </w:pPr>
      <w:r w:rsidRPr="3A9DFD31">
        <w:rPr>
          <w:rFonts w:ascii="Cambria" w:eastAsia="Cambria" w:hAnsi="Cambria" w:cs="Cambria"/>
          <w:b/>
          <w:bCs/>
        </w:rPr>
        <w:t xml:space="preserve">Objectives:  </w:t>
      </w:r>
      <w:r w:rsidR="00E43873" w:rsidRPr="3A9DFD31">
        <w:rPr>
          <w:rFonts w:ascii="Cambria" w:eastAsia="Cambria" w:hAnsi="Cambria" w:cs="Cambria"/>
        </w:rPr>
        <w:t>E</w:t>
      </w:r>
      <w:r w:rsidRPr="3A9DFD31">
        <w:rPr>
          <w:rFonts w:ascii="Cambria" w:eastAsia="Cambria" w:hAnsi="Cambria" w:cs="Cambria"/>
        </w:rPr>
        <w:t xml:space="preserve">stimate current economic values </w:t>
      </w:r>
      <w:r w:rsidR="34DD4C7F" w:rsidRPr="3A9DFD31">
        <w:rPr>
          <w:rFonts w:ascii="Cambria" w:eastAsia="Cambria" w:hAnsi="Cambria" w:cs="Cambria"/>
        </w:rPr>
        <w:t xml:space="preserve">and projected economic losses </w:t>
      </w:r>
      <w:r w:rsidR="2FD988FE" w:rsidRPr="3A9DFD31">
        <w:rPr>
          <w:rFonts w:ascii="Cambria" w:eastAsia="Cambria" w:hAnsi="Cambria" w:cs="Cambria"/>
        </w:rPr>
        <w:t>relative</w:t>
      </w:r>
      <w:r w:rsidRPr="3A9DFD31">
        <w:rPr>
          <w:rFonts w:ascii="Cambria" w:eastAsia="Cambria" w:hAnsi="Cambria" w:cs="Cambria"/>
        </w:rPr>
        <w:t xml:space="preserve"> to</w:t>
      </w:r>
      <w:r w:rsidR="2491C23E" w:rsidRPr="3A9DFD31">
        <w:rPr>
          <w:rFonts w:ascii="Cambria" w:eastAsia="Cambria" w:hAnsi="Cambria" w:cs="Cambria"/>
        </w:rPr>
        <w:t xml:space="preserve"> current</w:t>
      </w:r>
      <w:r w:rsidRPr="3A9DFD31">
        <w:rPr>
          <w:rFonts w:ascii="Cambria" w:eastAsia="Cambria" w:hAnsi="Cambria" w:cs="Cambria"/>
        </w:rPr>
        <w:t xml:space="preserve"> SAV</w:t>
      </w:r>
      <w:r w:rsidR="240E6F4A" w:rsidRPr="3A9DFD31">
        <w:rPr>
          <w:rFonts w:ascii="Cambria" w:eastAsia="Cambria" w:hAnsi="Cambria" w:cs="Cambria"/>
        </w:rPr>
        <w:t xml:space="preserve"> extent</w:t>
      </w:r>
      <w:r w:rsidRPr="3A9DFD31">
        <w:rPr>
          <w:rFonts w:ascii="Cambria" w:eastAsia="Cambria" w:hAnsi="Cambria" w:cs="Cambria"/>
        </w:rPr>
        <w:t xml:space="preserve"> </w:t>
      </w:r>
      <w:r w:rsidR="5A96DD32" w:rsidRPr="3A9DFD31">
        <w:rPr>
          <w:rFonts w:ascii="Cambria" w:eastAsia="Cambria" w:hAnsi="Cambria" w:cs="Cambria"/>
        </w:rPr>
        <w:t>and potential SAV-loss scenarios o</w:t>
      </w:r>
      <w:r w:rsidR="6B059D7D" w:rsidRPr="3A9DFD31">
        <w:rPr>
          <w:rFonts w:ascii="Cambria" w:eastAsia="Cambria" w:hAnsi="Cambria" w:cs="Cambria"/>
        </w:rPr>
        <w:t>ver</w:t>
      </w:r>
      <w:r w:rsidR="5A96DD32" w:rsidRPr="3A9DFD31">
        <w:rPr>
          <w:rFonts w:ascii="Cambria" w:eastAsia="Cambria" w:hAnsi="Cambria" w:cs="Cambria"/>
        </w:rPr>
        <w:t xml:space="preserve"> the next decade </w:t>
      </w:r>
      <w:r w:rsidRPr="3A9DFD31">
        <w:rPr>
          <w:rFonts w:ascii="Cambria" w:eastAsia="Cambria" w:hAnsi="Cambria" w:cs="Cambria"/>
        </w:rPr>
        <w:t>within the Albemarle</w:t>
      </w:r>
      <w:r w:rsidR="1F8FBA58" w:rsidRPr="3A9DFD31">
        <w:rPr>
          <w:rFonts w:ascii="Cambria" w:eastAsia="Cambria" w:hAnsi="Cambria" w:cs="Cambria"/>
        </w:rPr>
        <w:t>-</w:t>
      </w:r>
      <w:r w:rsidRPr="3A9DFD31">
        <w:rPr>
          <w:rFonts w:ascii="Cambria" w:eastAsia="Cambria" w:hAnsi="Cambria" w:cs="Cambria"/>
        </w:rPr>
        <w:t xml:space="preserve">Pamlico Estuary.  The </w:t>
      </w:r>
      <w:r w:rsidR="3CA87161" w:rsidRPr="3A9DFD31">
        <w:rPr>
          <w:rFonts w:ascii="Cambria" w:eastAsia="Cambria" w:hAnsi="Cambria" w:cs="Cambria"/>
        </w:rPr>
        <w:t>study</w:t>
      </w:r>
      <w:r w:rsidRPr="3A9DFD31">
        <w:rPr>
          <w:rFonts w:ascii="Cambria" w:eastAsia="Cambria" w:hAnsi="Cambria" w:cs="Cambria"/>
        </w:rPr>
        <w:t xml:space="preserve"> will include the values of </w:t>
      </w:r>
      <w:r w:rsidR="44D4C920" w:rsidRPr="3A9DFD31">
        <w:rPr>
          <w:rFonts w:ascii="Cambria" w:eastAsia="Cambria" w:hAnsi="Cambria" w:cs="Cambria"/>
        </w:rPr>
        <w:t>select ecosystem</w:t>
      </w:r>
      <w:r w:rsidRPr="3A9DFD31">
        <w:rPr>
          <w:rFonts w:ascii="Cambria" w:eastAsia="Cambria" w:hAnsi="Cambria" w:cs="Cambria"/>
        </w:rPr>
        <w:t xml:space="preserve"> services provided by SAV</w:t>
      </w:r>
      <w:r w:rsidR="350A3B03" w:rsidRPr="3A9DFD31">
        <w:rPr>
          <w:rFonts w:ascii="Cambria" w:eastAsia="Cambria" w:hAnsi="Cambria" w:cs="Cambria"/>
        </w:rPr>
        <w:t xml:space="preserve"> </w:t>
      </w:r>
      <w:r w:rsidR="5A975AEB" w:rsidRPr="3A9DFD31">
        <w:rPr>
          <w:rFonts w:ascii="Cambria" w:eastAsia="Cambria" w:hAnsi="Cambria" w:cs="Cambria"/>
        </w:rPr>
        <w:t xml:space="preserve">where data are readily available and modeling relationships between SAV abundance and economic value </w:t>
      </w:r>
      <w:r w:rsidR="79668657" w:rsidRPr="3A9DFD31">
        <w:rPr>
          <w:rFonts w:ascii="Cambria" w:eastAsia="Cambria" w:hAnsi="Cambria" w:cs="Cambria"/>
        </w:rPr>
        <w:t>are</w:t>
      </w:r>
      <w:r w:rsidR="5A975AEB" w:rsidRPr="3A9DFD31">
        <w:rPr>
          <w:rFonts w:ascii="Cambria" w:eastAsia="Cambria" w:hAnsi="Cambria" w:cs="Cambria"/>
        </w:rPr>
        <w:t xml:space="preserve"> well established</w:t>
      </w:r>
      <w:r w:rsidRPr="3A9DFD31">
        <w:rPr>
          <w:rFonts w:ascii="Cambria" w:eastAsia="Cambria" w:hAnsi="Cambria" w:cs="Cambria"/>
        </w:rPr>
        <w:t>.</w:t>
      </w:r>
      <w:r>
        <w:tab/>
      </w:r>
    </w:p>
    <w:p w14:paraId="4B01ADBE" w14:textId="1D78B016" w:rsidR="008F47F0" w:rsidRPr="00F4526F" w:rsidRDefault="008F47F0" w:rsidP="3A9DFD31">
      <w:pPr>
        <w:pBdr>
          <w:top w:val="nil"/>
          <w:left w:val="nil"/>
          <w:bottom w:val="nil"/>
          <w:right w:val="nil"/>
          <w:between w:val="nil"/>
        </w:pBdr>
        <w:tabs>
          <w:tab w:val="left" w:pos="360"/>
        </w:tabs>
        <w:jc w:val="both"/>
        <w:rPr>
          <w:rFonts w:ascii="Cambria" w:eastAsia="Cambria" w:hAnsi="Cambria" w:cs="Cambria"/>
        </w:rPr>
      </w:pPr>
      <w:r w:rsidRPr="3A9DFD31">
        <w:rPr>
          <w:rFonts w:ascii="Cambria" w:eastAsia="Cambria" w:hAnsi="Cambria" w:cs="Cambria"/>
          <w:b/>
          <w:bCs/>
        </w:rPr>
        <w:t xml:space="preserve">Description: </w:t>
      </w:r>
      <w:r w:rsidRPr="3A9DFD31">
        <w:rPr>
          <w:rFonts w:ascii="Cambria" w:eastAsia="Cambria" w:hAnsi="Cambria" w:cs="Cambria"/>
        </w:rPr>
        <w:t xml:space="preserve"> </w:t>
      </w:r>
      <w:r w:rsidR="4726FA05" w:rsidRPr="3A9DFD31">
        <w:rPr>
          <w:rFonts w:ascii="Cambria" w:eastAsia="Cambria" w:hAnsi="Cambria" w:cs="Cambria"/>
        </w:rPr>
        <w:t xml:space="preserve">This contract funded an economic analysis of SAV in the Albemarle-Pamlico Estuary. </w:t>
      </w:r>
      <w:r w:rsidRPr="3A9DFD31">
        <w:rPr>
          <w:rFonts w:ascii="Cambria" w:eastAsia="Cambria" w:hAnsi="Cambria" w:cs="Cambria"/>
        </w:rPr>
        <w:t>Building upon a 2016 EPA-sponsored effort to value the ecosystem service</w:t>
      </w:r>
      <w:r w:rsidR="7C37E31E" w:rsidRPr="3A9DFD31">
        <w:rPr>
          <w:rFonts w:ascii="Cambria" w:eastAsia="Cambria" w:hAnsi="Cambria" w:cs="Cambria"/>
        </w:rPr>
        <w:t xml:space="preserve"> of carbon storage and sequest</w:t>
      </w:r>
      <w:r w:rsidR="1359DBDB" w:rsidRPr="3A9DFD31">
        <w:rPr>
          <w:rFonts w:ascii="Cambria" w:eastAsia="Cambria" w:hAnsi="Cambria" w:cs="Cambria"/>
        </w:rPr>
        <w:t>rat</w:t>
      </w:r>
      <w:r w:rsidR="7C37E31E" w:rsidRPr="3A9DFD31">
        <w:rPr>
          <w:rFonts w:ascii="Cambria" w:eastAsia="Cambria" w:hAnsi="Cambria" w:cs="Cambria"/>
        </w:rPr>
        <w:t>ion</w:t>
      </w:r>
      <w:r w:rsidRPr="3A9DFD31">
        <w:rPr>
          <w:rFonts w:ascii="Cambria" w:eastAsia="Cambria" w:hAnsi="Cambria" w:cs="Cambria"/>
        </w:rPr>
        <w:t xml:space="preserve"> provided by SAV</w:t>
      </w:r>
      <w:r w:rsidR="7539715B" w:rsidRPr="3A9DFD31">
        <w:rPr>
          <w:rFonts w:ascii="Cambria" w:eastAsia="Cambria" w:hAnsi="Cambria" w:cs="Cambria"/>
        </w:rPr>
        <w:t xml:space="preserve">, this </w:t>
      </w:r>
      <w:r w:rsidR="453B4FD0" w:rsidRPr="3A9DFD31">
        <w:rPr>
          <w:rFonts w:ascii="Cambria" w:eastAsia="Cambria" w:hAnsi="Cambria" w:cs="Cambria"/>
        </w:rPr>
        <w:t>updated and expanded</w:t>
      </w:r>
      <w:r w:rsidRPr="3A9DFD31">
        <w:rPr>
          <w:rFonts w:ascii="Cambria" w:eastAsia="Cambria" w:hAnsi="Cambria" w:cs="Cambria"/>
        </w:rPr>
        <w:t xml:space="preserve"> valuation of SAV will </w:t>
      </w:r>
      <w:r w:rsidR="29871E30" w:rsidRPr="3A9DFD31">
        <w:rPr>
          <w:rFonts w:ascii="Cambria" w:eastAsia="Cambria" w:hAnsi="Cambria" w:cs="Cambria"/>
        </w:rPr>
        <w:t xml:space="preserve">investigate </w:t>
      </w:r>
      <w:r w:rsidR="3295B117" w:rsidRPr="3A9DFD31">
        <w:rPr>
          <w:rFonts w:ascii="Cambria" w:eastAsia="Cambria" w:hAnsi="Cambria" w:cs="Cambria"/>
        </w:rPr>
        <w:t xml:space="preserve">the </w:t>
      </w:r>
      <w:r w:rsidR="29871E30" w:rsidRPr="3A9DFD31">
        <w:rPr>
          <w:rFonts w:ascii="Cambria" w:eastAsia="Cambria" w:hAnsi="Cambria" w:cs="Cambria"/>
        </w:rPr>
        <w:t xml:space="preserve">economic relationships </w:t>
      </w:r>
      <w:r w:rsidR="1C952804" w:rsidRPr="3A9DFD31">
        <w:rPr>
          <w:rFonts w:ascii="Cambria" w:eastAsia="Cambria" w:hAnsi="Cambria" w:cs="Cambria"/>
        </w:rPr>
        <w:t>of</w:t>
      </w:r>
      <w:r w:rsidR="29871E30" w:rsidRPr="3A9DFD31">
        <w:rPr>
          <w:rFonts w:ascii="Cambria" w:eastAsia="Cambria" w:hAnsi="Cambria" w:cs="Cambria"/>
        </w:rPr>
        <w:t xml:space="preserve"> </w:t>
      </w:r>
      <w:r w:rsidR="20EE8451" w:rsidRPr="3A9DFD31">
        <w:rPr>
          <w:rFonts w:ascii="Cambria" w:eastAsia="Cambria" w:hAnsi="Cambria" w:cs="Cambria"/>
        </w:rPr>
        <w:t>five</w:t>
      </w:r>
      <w:r w:rsidR="29871E30" w:rsidRPr="3A9DFD31">
        <w:rPr>
          <w:rFonts w:ascii="Cambria" w:eastAsia="Cambria" w:hAnsi="Cambria" w:cs="Cambria"/>
        </w:rPr>
        <w:t xml:space="preserve"> </w:t>
      </w:r>
      <w:r w:rsidR="593B0C38" w:rsidRPr="3A9DFD31">
        <w:rPr>
          <w:rFonts w:ascii="Cambria" w:eastAsia="Cambria" w:hAnsi="Cambria" w:cs="Cambria"/>
        </w:rPr>
        <w:t xml:space="preserve">ecosystem services provided by SAV: </w:t>
      </w:r>
      <w:r w:rsidR="196D8C76" w:rsidRPr="3A9DFD31">
        <w:rPr>
          <w:rFonts w:ascii="Cambria" w:eastAsia="Cambria" w:hAnsi="Cambria" w:cs="Cambria"/>
        </w:rPr>
        <w:t>water quality improvements</w:t>
      </w:r>
      <w:r w:rsidR="00E715E2">
        <w:rPr>
          <w:rFonts w:ascii="Cambria" w:eastAsia="Cambria" w:hAnsi="Cambria" w:cs="Cambria"/>
        </w:rPr>
        <w:t>,</w:t>
      </w:r>
      <w:r w:rsidR="196D8C76" w:rsidRPr="3A9DFD31">
        <w:rPr>
          <w:rFonts w:ascii="Cambria" w:eastAsia="Cambria" w:hAnsi="Cambria" w:cs="Cambria"/>
        </w:rPr>
        <w:t xml:space="preserve"> recreational and commercial fisherie</w:t>
      </w:r>
      <w:r w:rsidR="378C4AEB" w:rsidRPr="3A9DFD31">
        <w:rPr>
          <w:rFonts w:ascii="Cambria" w:eastAsia="Cambria" w:hAnsi="Cambria" w:cs="Cambria"/>
        </w:rPr>
        <w:t>s habitat</w:t>
      </w:r>
      <w:r w:rsidR="00E715E2">
        <w:rPr>
          <w:rFonts w:ascii="Cambria" w:eastAsia="Cambria" w:hAnsi="Cambria" w:cs="Cambria"/>
        </w:rPr>
        <w:t>,</w:t>
      </w:r>
      <w:r w:rsidR="378C4AEB" w:rsidRPr="3A9DFD31">
        <w:rPr>
          <w:rFonts w:ascii="Cambria" w:eastAsia="Cambria" w:hAnsi="Cambria" w:cs="Cambria"/>
        </w:rPr>
        <w:t xml:space="preserve"> carbon sequestration</w:t>
      </w:r>
      <w:r w:rsidR="00E715E2">
        <w:rPr>
          <w:rFonts w:ascii="Cambria" w:eastAsia="Cambria" w:hAnsi="Cambria" w:cs="Cambria"/>
        </w:rPr>
        <w:t>,</w:t>
      </w:r>
      <w:r w:rsidR="378C4AEB" w:rsidRPr="3A9DFD31">
        <w:rPr>
          <w:rFonts w:ascii="Cambria" w:eastAsia="Cambria" w:hAnsi="Cambria" w:cs="Cambria"/>
        </w:rPr>
        <w:t xml:space="preserve"> </w:t>
      </w:r>
      <w:r w:rsidR="1CC7F7D5" w:rsidRPr="3A9DFD31">
        <w:rPr>
          <w:rFonts w:ascii="Cambria" w:eastAsia="Cambria" w:hAnsi="Cambria" w:cs="Cambria"/>
        </w:rPr>
        <w:t>waterfowl habitat</w:t>
      </w:r>
      <w:r w:rsidR="00E715E2">
        <w:rPr>
          <w:rFonts w:ascii="Cambria" w:eastAsia="Cambria" w:hAnsi="Cambria" w:cs="Cambria"/>
        </w:rPr>
        <w:t>,</w:t>
      </w:r>
      <w:r w:rsidR="1CC7F7D5" w:rsidRPr="3A9DFD31">
        <w:rPr>
          <w:rFonts w:ascii="Cambria" w:eastAsia="Cambria" w:hAnsi="Cambria" w:cs="Cambria"/>
        </w:rPr>
        <w:t xml:space="preserve"> and shoreline stabilizat</w:t>
      </w:r>
      <w:r w:rsidR="722D9114" w:rsidRPr="3A9DFD31">
        <w:rPr>
          <w:rFonts w:ascii="Cambria" w:eastAsia="Cambria" w:hAnsi="Cambria" w:cs="Cambria"/>
        </w:rPr>
        <w:t xml:space="preserve">ion.  The study’s findings are intended to </w:t>
      </w:r>
      <w:r w:rsidRPr="3A9DFD31">
        <w:rPr>
          <w:rFonts w:ascii="Cambria" w:eastAsia="Cambria" w:hAnsi="Cambria" w:cs="Cambria"/>
        </w:rPr>
        <w:t xml:space="preserve">be used by those who reside or have influence in the APNEP region, such as government agencies, local governments, economists, educators, legislators, researchers, key decision makers and the public. </w:t>
      </w:r>
    </w:p>
    <w:p w14:paraId="1A733861" w14:textId="77777777" w:rsidR="008F47F0" w:rsidRPr="00BC20BA" w:rsidRDefault="008F47F0" w:rsidP="008F47F0">
      <w:pPr>
        <w:jc w:val="both"/>
        <w:rPr>
          <w:rFonts w:ascii="Cambria" w:eastAsia="Cambria" w:hAnsi="Cambria" w:cs="Cambria"/>
          <w:b/>
          <w:color w:val="FF0000"/>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8F47F0" w:rsidRPr="00BC20BA" w14:paraId="7EA110C6" w14:textId="77777777" w:rsidTr="3A9DFD31">
        <w:trPr>
          <w:trHeight w:val="20"/>
        </w:trPr>
        <w:tc>
          <w:tcPr>
            <w:tcW w:w="3865" w:type="dxa"/>
          </w:tcPr>
          <w:p w14:paraId="5146995C" w14:textId="77777777" w:rsidR="008F47F0" w:rsidRPr="00BC20BA" w:rsidRDefault="008F47F0" w:rsidP="00267F96">
            <w:pPr>
              <w:jc w:val="right"/>
              <w:rPr>
                <w:rFonts w:ascii="Cambria" w:eastAsia="Cambria" w:hAnsi="Cambria" w:cs="Cambria"/>
                <w:b/>
              </w:rPr>
            </w:pPr>
            <w:r w:rsidRPr="00BC20BA">
              <w:rPr>
                <w:rFonts w:ascii="Cambria" w:eastAsia="Cambria" w:hAnsi="Cambria" w:cs="Cambria"/>
                <w:b/>
              </w:rPr>
              <w:t>Year(s):</w:t>
            </w:r>
          </w:p>
        </w:tc>
        <w:tc>
          <w:tcPr>
            <w:tcW w:w="6205" w:type="dxa"/>
          </w:tcPr>
          <w:p w14:paraId="1C763A23" w14:textId="76039E1D" w:rsidR="008F47F0" w:rsidRPr="00BC20BA" w:rsidRDefault="008F47F0" w:rsidP="00267F96">
            <w:pPr>
              <w:rPr>
                <w:rFonts w:ascii="Cambria" w:eastAsia="Cambria" w:hAnsi="Cambria" w:cs="Cambria"/>
              </w:rPr>
            </w:pPr>
            <w:r w:rsidRPr="3A9DFD31">
              <w:rPr>
                <w:rFonts w:ascii="Cambria" w:eastAsia="Cambria" w:hAnsi="Cambria" w:cs="Cambria"/>
              </w:rPr>
              <w:t>2019-</w:t>
            </w:r>
            <w:r w:rsidR="3E006113" w:rsidRPr="3A9DFD31">
              <w:rPr>
                <w:rFonts w:ascii="Cambria" w:eastAsia="Cambria" w:hAnsi="Cambria" w:cs="Cambria"/>
              </w:rPr>
              <w:t>2021</w:t>
            </w:r>
          </w:p>
        </w:tc>
      </w:tr>
      <w:tr w:rsidR="008F47F0" w:rsidRPr="00BC20BA" w14:paraId="0515FA5E" w14:textId="77777777" w:rsidTr="3A9DFD31">
        <w:trPr>
          <w:trHeight w:val="20"/>
        </w:trPr>
        <w:tc>
          <w:tcPr>
            <w:tcW w:w="3865" w:type="dxa"/>
          </w:tcPr>
          <w:p w14:paraId="040D87C0" w14:textId="77777777" w:rsidR="008F47F0" w:rsidRPr="00BC20BA" w:rsidRDefault="008F47F0" w:rsidP="00267F96">
            <w:pPr>
              <w:jc w:val="right"/>
              <w:rPr>
                <w:rFonts w:ascii="Cambria" w:eastAsia="Cambria" w:hAnsi="Cambria" w:cs="Cambria"/>
                <w:b/>
              </w:rPr>
            </w:pPr>
            <w:r w:rsidRPr="00BC20BA">
              <w:rPr>
                <w:rFonts w:ascii="Cambria" w:eastAsia="Cambria" w:hAnsi="Cambria" w:cs="Cambria"/>
                <w:b/>
              </w:rPr>
              <w:t>Partners:</w:t>
            </w:r>
          </w:p>
        </w:tc>
        <w:tc>
          <w:tcPr>
            <w:tcW w:w="6205" w:type="dxa"/>
          </w:tcPr>
          <w:p w14:paraId="161D8221" w14:textId="77777777" w:rsidR="008F47F0" w:rsidRPr="00BC20BA" w:rsidRDefault="008F47F0" w:rsidP="00267F96">
            <w:pPr>
              <w:rPr>
                <w:rFonts w:ascii="Cambria" w:eastAsia="Cambria" w:hAnsi="Cambria" w:cs="Cambria"/>
              </w:rPr>
            </w:pPr>
            <w:r>
              <w:rPr>
                <w:rFonts w:ascii="Cambria" w:eastAsia="Cambria" w:hAnsi="Cambria" w:cs="Cambria"/>
              </w:rPr>
              <w:t>N.C. State University</w:t>
            </w:r>
          </w:p>
        </w:tc>
      </w:tr>
      <w:tr w:rsidR="008F47F0" w:rsidRPr="00BC20BA" w14:paraId="694909B7" w14:textId="77777777" w:rsidTr="3A9DFD31">
        <w:trPr>
          <w:trHeight w:val="20"/>
        </w:trPr>
        <w:tc>
          <w:tcPr>
            <w:tcW w:w="3865" w:type="dxa"/>
          </w:tcPr>
          <w:p w14:paraId="37329B7A" w14:textId="77777777" w:rsidR="008F47F0" w:rsidRPr="00BC20BA" w:rsidRDefault="008F47F0" w:rsidP="00267F96">
            <w:pPr>
              <w:jc w:val="right"/>
              <w:rPr>
                <w:rFonts w:ascii="Cambria" w:eastAsia="Cambria" w:hAnsi="Cambria" w:cs="Cambria"/>
                <w:b/>
              </w:rPr>
            </w:pPr>
            <w:r w:rsidRPr="00BC20BA">
              <w:rPr>
                <w:rFonts w:ascii="Cambria" w:eastAsia="Cambria" w:hAnsi="Cambria" w:cs="Cambria"/>
                <w:b/>
              </w:rPr>
              <w:t>Outputs/Deliverables:</w:t>
            </w:r>
          </w:p>
        </w:tc>
        <w:tc>
          <w:tcPr>
            <w:tcW w:w="6205" w:type="dxa"/>
          </w:tcPr>
          <w:p w14:paraId="2B835B0F" w14:textId="77777777" w:rsidR="008F47F0" w:rsidRPr="00BC20BA" w:rsidRDefault="008F47F0" w:rsidP="00267F96">
            <w:pPr>
              <w:rPr>
                <w:rFonts w:ascii="Cambria" w:eastAsia="Cambria" w:hAnsi="Cambria" w:cs="Cambria"/>
              </w:rPr>
            </w:pPr>
            <w:r w:rsidRPr="00BC20BA">
              <w:rPr>
                <w:rFonts w:ascii="Cambria" w:eastAsia="Cambria" w:hAnsi="Cambria" w:cs="Cambria"/>
              </w:rPr>
              <w:t>Economic analysis report</w:t>
            </w:r>
          </w:p>
        </w:tc>
      </w:tr>
      <w:tr w:rsidR="008F47F0" w:rsidRPr="00BC20BA" w14:paraId="77730250" w14:textId="77777777" w:rsidTr="3A9DFD31">
        <w:trPr>
          <w:trHeight w:val="20"/>
        </w:trPr>
        <w:tc>
          <w:tcPr>
            <w:tcW w:w="3865" w:type="dxa"/>
          </w:tcPr>
          <w:p w14:paraId="3206A552" w14:textId="77777777" w:rsidR="008F47F0" w:rsidRPr="00BC20BA" w:rsidRDefault="008F47F0" w:rsidP="00267F96">
            <w:pPr>
              <w:jc w:val="right"/>
              <w:rPr>
                <w:rFonts w:ascii="Cambria" w:eastAsia="Cambria" w:hAnsi="Cambria" w:cs="Cambria"/>
                <w:b/>
              </w:rPr>
            </w:pPr>
            <w:r w:rsidRPr="00BC20BA">
              <w:rPr>
                <w:rFonts w:ascii="Cambria" w:eastAsia="Cambria" w:hAnsi="Cambria" w:cs="Cambria"/>
                <w:b/>
              </w:rPr>
              <w:t>Outcomes:</w:t>
            </w:r>
          </w:p>
        </w:tc>
        <w:tc>
          <w:tcPr>
            <w:tcW w:w="6205" w:type="dxa"/>
          </w:tcPr>
          <w:p w14:paraId="44010D96" w14:textId="3AD5F807" w:rsidR="008F47F0" w:rsidRPr="00BC20BA" w:rsidRDefault="008F47F0" w:rsidP="00267F96">
            <w:pPr>
              <w:rPr>
                <w:rFonts w:ascii="Cambria" w:eastAsia="Cambria" w:hAnsi="Cambria" w:cs="Cambria"/>
              </w:rPr>
            </w:pPr>
            <w:r w:rsidRPr="00BC20BA">
              <w:rPr>
                <w:rFonts w:ascii="Cambria" w:eastAsia="Cambria" w:hAnsi="Cambria" w:cs="Cambria"/>
              </w:rPr>
              <w:t xml:space="preserve">Increased awareness and appreciation for the value of North Carolina’s </w:t>
            </w:r>
            <w:r w:rsidR="00E43873">
              <w:rPr>
                <w:rFonts w:ascii="Cambria" w:eastAsia="Cambria" w:hAnsi="Cambria" w:cs="Cambria"/>
              </w:rPr>
              <w:t>coastal SAV</w:t>
            </w:r>
          </w:p>
        </w:tc>
      </w:tr>
      <w:tr w:rsidR="008F47F0" w:rsidRPr="00BC20BA" w14:paraId="2216B854" w14:textId="77777777" w:rsidTr="3A9DFD31">
        <w:trPr>
          <w:trHeight w:val="20"/>
        </w:trPr>
        <w:tc>
          <w:tcPr>
            <w:tcW w:w="3865" w:type="dxa"/>
          </w:tcPr>
          <w:p w14:paraId="122CBA91" w14:textId="77777777" w:rsidR="008F47F0" w:rsidRPr="00BC20BA" w:rsidRDefault="008F47F0" w:rsidP="00267F96">
            <w:pPr>
              <w:jc w:val="right"/>
              <w:rPr>
                <w:rFonts w:ascii="Cambria" w:eastAsia="Cambria" w:hAnsi="Cambria" w:cs="Cambria"/>
                <w:b/>
              </w:rPr>
            </w:pPr>
            <w:r w:rsidRPr="00BC20BA">
              <w:rPr>
                <w:rFonts w:ascii="Cambria" w:eastAsia="Cambria" w:hAnsi="Cambria" w:cs="Cambria"/>
                <w:b/>
              </w:rPr>
              <w:t>FY201</w:t>
            </w:r>
            <w:r>
              <w:rPr>
                <w:rFonts w:ascii="Cambria" w:eastAsia="Cambria" w:hAnsi="Cambria" w:cs="Cambria"/>
                <w:b/>
              </w:rPr>
              <w:t>9</w:t>
            </w:r>
            <w:r w:rsidRPr="00BC20BA">
              <w:rPr>
                <w:rFonts w:ascii="Cambria" w:eastAsia="Cambria" w:hAnsi="Cambria" w:cs="Cambria"/>
                <w:b/>
              </w:rPr>
              <w:t>-</w:t>
            </w:r>
            <w:r>
              <w:rPr>
                <w:rFonts w:ascii="Cambria" w:eastAsia="Cambria" w:hAnsi="Cambria" w:cs="Cambria"/>
                <w:b/>
              </w:rPr>
              <w:t>20</w:t>
            </w:r>
            <w:r w:rsidRPr="00BC20BA">
              <w:rPr>
                <w:rFonts w:ascii="Cambria" w:eastAsia="Cambria" w:hAnsi="Cambria" w:cs="Cambria"/>
                <w:b/>
              </w:rPr>
              <w:t xml:space="preserve"> Cost:</w:t>
            </w:r>
          </w:p>
        </w:tc>
        <w:tc>
          <w:tcPr>
            <w:tcW w:w="6205" w:type="dxa"/>
          </w:tcPr>
          <w:p w14:paraId="58FDF7C2" w14:textId="77777777" w:rsidR="008F47F0" w:rsidRPr="00BC20BA" w:rsidRDefault="008F47F0" w:rsidP="00267F96">
            <w:pPr>
              <w:rPr>
                <w:rFonts w:ascii="Cambria" w:eastAsia="Cambria" w:hAnsi="Cambria" w:cs="Cambria"/>
                <w:color w:val="000000" w:themeColor="text1"/>
              </w:rPr>
            </w:pPr>
            <w:r w:rsidRPr="00BC20BA">
              <w:rPr>
                <w:rFonts w:ascii="Cambria" w:eastAsia="Cambria" w:hAnsi="Cambria" w:cs="Cambria"/>
                <w:color w:val="000000" w:themeColor="text1"/>
              </w:rPr>
              <w:t>$</w:t>
            </w:r>
            <w:r>
              <w:rPr>
                <w:rFonts w:ascii="Cambria" w:eastAsia="Cambria" w:hAnsi="Cambria" w:cs="Cambria"/>
                <w:color w:val="000000" w:themeColor="text1"/>
              </w:rPr>
              <w:t>68,193</w:t>
            </w:r>
          </w:p>
        </w:tc>
      </w:tr>
      <w:tr w:rsidR="008F47F0" w:rsidRPr="00BC20BA" w14:paraId="53C3E636" w14:textId="77777777" w:rsidTr="3A9DFD31">
        <w:trPr>
          <w:trHeight w:val="20"/>
        </w:trPr>
        <w:tc>
          <w:tcPr>
            <w:tcW w:w="3865" w:type="dxa"/>
          </w:tcPr>
          <w:p w14:paraId="5CAA22BD" w14:textId="77777777" w:rsidR="008F47F0" w:rsidRPr="00BC20BA" w:rsidRDefault="008F47F0" w:rsidP="00267F96">
            <w:pPr>
              <w:jc w:val="right"/>
              <w:rPr>
                <w:rFonts w:ascii="Cambria" w:eastAsia="Cambria" w:hAnsi="Cambria" w:cs="Cambria"/>
                <w:b/>
              </w:rPr>
            </w:pPr>
            <w:r w:rsidRPr="00BC20BA">
              <w:rPr>
                <w:rFonts w:ascii="Cambria" w:eastAsia="Cambria" w:hAnsi="Cambria" w:cs="Cambria"/>
                <w:b/>
              </w:rPr>
              <w:t>Estimated Leverage:</w:t>
            </w:r>
          </w:p>
        </w:tc>
        <w:tc>
          <w:tcPr>
            <w:tcW w:w="6205" w:type="dxa"/>
          </w:tcPr>
          <w:p w14:paraId="06039DA8" w14:textId="77777777" w:rsidR="008F47F0" w:rsidRPr="00BC20BA" w:rsidRDefault="008F47F0" w:rsidP="00267F96">
            <w:pPr>
              <w:rPr>
                <w:rFonts w:ascii="Cambria" w:eastAsia="Cambria" w:hAnsi="Cambria" w:cs="Cambria"/>
                <w:color w:val="FF0000"/>
              </w:rPr>
            </w:pPr>
            <w:r>
              <w:rPr>
                <w:rFonts w:ascii="Cambria" w:eastAsia="Cambria" w:hAnsi="Cambria" w:cs="Cambria"/>
                <w:color w:val="000000" w:themeColor="text1"/>
              </w:rPr>
              <w:t xml:space="preserve">$ </w:t>
            </w:r>
            <w:r w:rsidRPr="00BC20BA">
              <w:rPr>
                <w:rFonts w:ascii="Cambria" w:eastAsia="Cambria" w:hAnsi="Cambria" w:cs="Cambria"/>
                <w:color w:val="000000" w:themeColor="text1"/>
              </w:rPr>
              <w:t>TBD</w:t>
            </w:r>
          </w:p>
        </w:tc>
      </w:tr>
      <w:tr w:rsidR="008F47F0" w:rsidRPr="00BC20BA" w14:paraId="04769239" w14:textId="77777777" w:rsidTr="3A9DFD31">
        <w:trPr>
          <w:trHeight w:val="20"/>
        </w:trPr>
        <w:tc>
          <w:tcPr>
            <w:tcW w:w="3865" w:type="dxa"/>
          </w:tcPr>
          <w:p w14:paraId="1D637797" w14:textId="77777777" w:rsidR="008F47F0" w:rsidRPr="00BC20BA" w:rsidRDefault="008F47F0" w:rsidP="00267F96">
            <w:pPr>
              <w:jc w:val="right"/>
              <w:rPr>
                <w:rFonts w:ascii="Cambria" w:eastAsia="Cambria" w:hAnsi="Cambria" w:cs="Cambria"/>
                <w:b/>
              </w:rPr>
            </w:pPr>
            <w:r w:rsidRPr="00BC20BA">
              <w:rPr>
                <w:rFonts w:ascii="Cambria" w:eastAsia="Cambria" w:hAnsi="Cambria" w:cs="Cambria"/>
                <w:b/>
              </w:rPr>
              <w:t>CCMP Actions:</w:t>
            </w:r>
          </w:p>
        </w:tc>
        <w:tc>
          <w:tcPr>
            <w:tcW w:w="6205" w:type="dxa"/>
          </w:tcPr>
          <w:p w14:paraId="0BEFAAC2" w14:textId="77777777" w:rsidR="008F47F0" w:rsidRPr="00BC20BA" w:rsidRDefault="008F47F0" w:rsidP="00267F96">
            <w:pPr>
              <w:rPr>
                <w:rFonts w:ascii="Cambria" w:eastAsia="Cambria" w:hAnsi="Cambria" w:cs="Cambria"/>
              </w:rPr>
            </w:pPr>
            <w:r w:rsidRPr="00BC20BA">
              <w:rPr>
                <w:rFonts w:ascii="Cambria" w:eastAsia="Cambria" w:hAnsi="Cambria" w:cs="Cambria"/>
              </w:rPr>
              <w:t>B2.2, C3.3</w:t>
            </w:r>
          </w:p>
        </w:tc>
      </w:tr>
      <w:tr w:rsidR="008F47F0" w:rsidRPr="00BC20BA" w14:paraId="48A76F25" w14:textId="77777777" w:rsidTr="3A9DFD31">
        <w:trPr>
          <w:trHeight w:val="20"/>
        </w:trPr>
        <w:tc>
          <w:tcPr>
            <w:tcW w:w="3865" w:type="dxa"/>
          </w:tcPr>
          <w:p w14:paraId="53D43B98" w14:textId="77777777" w:rsidR="008F47F0" w:rsidRPr="00BC20BA" w:rsidRDefault="008F47F0" w:rsidP="00267F96">
            <w:pPr>
              <w:jc w:val="right"/>
              <w:rPr>
                <w:rFonts w:ascii="Cambria" w:eastAsia="Cambria" w:hAnsi="Cambria" w:cs="Cambria"/>
                <w:b/>
              </w:rPr>
            </w:pPr>
            <w:r w:rsidRPr="00BC20BA">
              <w:rPr>
                <w:rFonts w:ascii="Cambria" w:eastAsia="Cambria" w:hAnsi="Cambria" w:cs="Cambria"/>
                <w:b/>
              </w:rPr>
              <w:t>CCMP Outcomes:</w:t>
            </w:r>
          </w:p>
        </w:tc>
        <w:tc>
          <w:tcPr>
            <w:tcW w:w="6205" w:type="dxa"/>
          </w:tcPr>
          <w:p w14:paraId="0FFF1A7A" w14:textId="77777777" w:rsidR="008F47F0" w:rsidRPr="00BC20BA" w:rsidRDefault="008F47F0" w:rsidP="00267F96">
            <w:pPr>
              <w:rPr>
                <w:rFonts w:ascii="Cambria" w:eastAsia="Cambria" w:hAnsi="Cambria" w:cs="Cambria"/>
              </w:rPr>
            </w:pPr>
            <w:r w:rsidRPr="00BC20BA">
              <w:rPr>
                <w:rFonts w:ascii="Cambria" w:eastAsia="Cambria" w:hAnsi="Cambria" w:cs="Cambria"/>
              </w:rPr>
              <w:t>2a, 2b</w:t>
            </w:r>
          </w:p>
        </w:tc>
      </w:tr>
      <w:tr w:rsidR="008F47F0" w:rsidRPr="00BC20BA" w14:paraId="59BB643C" w14:textId="77777777" w:rsidTr="0041731F">
        <w:trPr>
          <w:trHeight w:val="20"/>
        </w:trPr>
        <w:tc>
          <w:tcPr>
            <w:tcW w:w="3865" w:type="dxa"/>
            <w:tcBorders>
              <w:bottom w:val="nil"/>
            </w:tcBorders>
          </w:tcPr>
          <w:p w14:paraId="5A5FBA74" w14:textId="77777777" w:rsidR="008F47F0" w:rsidRPr="00BC20BA" w:rsidRDefault="008F47F0" w:rsidP="00267F96">
            <w:pPr>
              <w:jc w:val="right"/>
              <w:rPr>
                <w:rFonts w:ascii="Cambria" w:eastAsia="Cambria" w:hAnsi="Cambria" w:cs="Cambria"/>
                <w:b/>
              </w:rPr>
            </w:pPr>
            <w:r w:rsidRPr="00BC20BA">
              <w:rPr>
                <w:rFonts w:ascii="Cambria" w:eastAsia="Cambria" w:hAnsi="Cambria" w:cs="Cambria"/>
                <w:b/>
              </w:rPr>
              <w:t>CWA Core Programs Addressed:</w:t>
            </w:r>
          </w:p>
        </w:tc>
        <w:tc>
          <w:tcPr>
            <w:tcW w:w="6205" w:type="dxa"/>
            <w:tcBorders>
              <w:bottom w:val="nil"/>
            </w:tcBorders>
          </w:tcPr>
          <w:p w14:paraId="2580D014" w14:textId="77777777" w:rsidR="008F47F0" w:rsidRPr="00BC20BA" w:rsidRDefault="008F47F0" w:rsidP="00267F96">
            <w:pPr>
              <w:rPr>
                <w:rFonts w:ascii="Cambria" w:eastAsia="Cambria" w:hAnsi="Cambria" w:cs="Cambria"/>
                <w:color w:val="FF0000"/>
              </w:rPr>
            </w:pPr>
            <w:r w:rsidRPr="00BC20BA">
              <w:rPr>
                <w:rFonts w:ascii="Cambria" w:eastAsia="Cambria" w:hAnsi="Cambria" w:cs="Cambria"/>
              </w:rPr>
              <w:t>(6) protecting coastal waters through the National Estuary Program</w:t>
            </w:r>
          </w:p>
        </w:tc>
      </w:tr>
      <w:tr w:rsidR="008F47F0" w:rsidRPr="00BC20BA" w14:paraId="0FD403F3" w14:textId="77777777" w:rsidTr="0041731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trHeight w:val="20"/>
        </w:trPr>
        <w:tc>
          <w:tcPr>
            <w:tcW w:w="3865" w:type="dxa"/>
          </w:tcPr>
          <w:p w14:paraId="05012AE4" w14:textId="77777777" w:rsidR="008F47F0" w:rsidRPr="00BC20BA" w:rsidRDefault="008F47F0" w:rsidP="00267F96">
            <w:pPr>
              <w:jc w:val="right"/>
              <w:rPr>
                <w:rFonts w:asciiTheme="minorHAnsi" w:eastAsia="Cambria" w:hAnsiTheme="minorHAnsi" w:cstheme="majorHAnsi"/>
                <w:b/>
              </w:rPr>
            </w:pPr>
            <w:r>
              <w:rPr>
                <w:rFonts w:asciiTheme="minorHAnsi" w:eastAsia="Cambria" w:hAnsiTheme="minorHAnsi" w:cstheme="majorHAnsi"/>
                <w:b/>
              </w:rPr>
              <w:t>EPA Element(s):</w:t>
            </w:r>
          </w:p>
        </w:tc>
        <w:tc>
          <w:tcPr>
            <w:tcW w:w="6205" w:type="dxa"/>
          </w:tcPr>
          <w:p w14:paraId="18D71F2F" w14:textId="77777777" w:rsidR="008F47F0" w:rsidRPr="00BC20BA" w:rsidRDefault="008F47F0" w:rsidP="00267F96">
            <w:pPr>
              <w:rPr>
                <w:rFonts w:ascii="Cambria" w:eastAsia="Cambria" w:hAnsi="Cambria" w:cs="Cambria"/>
              </w:rPr>
            </w:pPr>
            <w:r>
              <w:rPr>
                <w:rFonts w:ascii="Cambria" w:eastAsia="Cambria" w:hAnsi="Cambria" w:cs="Cambria"/>
              </w:rPr>
              <w:t>Living Resources, Habitats</w:t>
            </w:r>
          </w:p>
        </w:tc>
      </w:tr>
    </w:tbl>
    <w:p w14:paraId="53A84BC1" w14:textId="77777777" w:rsidR="008F47F0" w:rsidRPr="00BC20BA" w:rsidRDefault="008F47F0" w:rsidP="008F47F0">
      <w:pPr>
        <w:rPr>
          <w:rFonts w:ascii="Cambria" w:eastAsia="Cambria" w:hAnsi="Cambria" w:cs="Cambria"/>
          <w:b/>
          <w:color w:val="000000"/>
        </w:rPr>
      </w:pPr>
    </w:p>
    <w:p w14:paraId="7A6F1A14" w14:textId="77777777" w:rsidR="008F47F0" w:rsidRPr="00BC20BA" w:rsidRDefault="008F47F0" w:rsidP="008F47F0">
      <w:pPr>
        <w:pBdr>
          <w:top w:val="nil"/>
          <w:left w:val="nil"/>
          <w:bottom w:val="nil"/>
          <w:right w:val="nil"/>
          <w:between w:val="nil"/>
        </w:pBdr>
        <w:tabs>
          <w:tab w:val="left" w:pos="360"/>
        </w:tabs>
        <w:rPr>
          <w:rFonts w:asciiTheme="majorHAnsi" w:eastAsia="Cambria" w:hAnsiTheme="majorHAnsi" w:cstheme="majorHAnsi"/>
          <w:b/>
          <w:sz w:val="28"/>
          <w:szCs w:val="28"/>
        </w:rPr>
      </w:pPr>
      <w:r w:rsidRPr="00BC20BA">
        <w:rPr>
          <w:rFonts w:asciiTheme="majorHAnsi" w:eastAsia="Cambria" w:hAnsiTheme="majorHAnsi" w:cstheme="majorHAnsi"/>
          <w:b/>
          <w:sz w:val="28"/>
          <w:szCs w:val="28"/>
        </w:rPr>
        <w:t>Progress to Date:</w:t>
      </w:r>
    </w:p>
    <w:p w14:paraId="134871D8" w14:textId="4676DD6E" w:rsidR="008F47F0" w:rsidRDefault="008F47F0" w:rsidP="008F47F0">
      <w:pPr>
        <w:pBdr>
          <w:top w:val="nil"/>
          <w:left w:val="nil"/>
          <w:bottom w:val="nil"/>
          <w:right w:val="nil"/>
          <w:between w:val="nil"/>
        </w:pBdr>
        <w:tabs>
          <w:tab w:val="left" w:pos="360"/>
        </w:tabs>
        <w:rPr>
          <w:rFonts w:ascii="Cambria" w:eastAsia="Cambria" w:hAnsi="Cambria" w:cs="Cambria"/>
        </w:rPr>
      </w:pPr>
      <w:r w:rsidRPr="3A9DFD31">
        <w:rPr>
          <w:rFonts w:ascii="Cambria" w:eastAsia="Cambria" w:hAnsi="Cambria" w:cs="Cambria"/>
        </w:rPr>
        <w:t xml:space="preserve">The N.C. State </w:t>
      </w:r>
      <w:r w:rsidR="356A63C7" w:rsidRPr="3A9DFD31">
        <w:rPr>
          <w:rFonts w:ascii="Cambria" w:eastAsia="Cambria" w:hAnsi="Cambria" w:cs="Cambria"/>
        </w:rPr>
        <w:t xml:space="preserve">University </w:t>
      </w:r>
      <w:r w:rsidRPr="3A9DFD31">
        <w:rPr>
          <w:rFonts w:ascii="Cambria" w:eastAsia="Cambria" w:hAnsi="Cambria" w:cs="Cambria"/>
        </w:rPr>
        <w:t>Center for Environmental and Resource Economic Policy (</w:t>
      </w:r>
      <w:proofErr w:type="spellStart"/>
      <w:r w:rsidRPr="3A9DFD31">
        <w:rPr>
          <w:rFonts w:ascii="Cambria" w:eastAsia="Cambria" w:hAnsi="Cambria" w:cs="Cambria"/>
        </w:rPr>
        <w:t>CEnREP</w:t>
      </w:r>
      <w:proofErr w:type="spellEnd"/>
      <w:r w:rsidRPr="3A9DFD31">
        <w:rPr>
          <w:rFonts w:ascii="Cambria" w:eastAsia="Cambria" w:hAnsi="Cambria" w:cs="Cambria"/>
        </w:rPr>
        <w:t xml:space="preserve">) was chosen to </w:t>
      </w:r>
      <w:r w:rsidR="4819F4D1" w:rsidRPr="3A9DFD31">
        <w:rPr>
          <w:rFonts w:ascii="Cambria" w:eastAsia="Cambria" w:hAnsi="Cambria" w:cs="Cambria"/>
        </w:rPr>
        <w:t>conduct the study</w:t>
      </w:r>
      <w:r w:rsidRPr="3A9DFD31">
        <w:rPr>
          <w:rFonts w:ascii="Cambria" w:eastAsia="Cambria" w:hAnsi="Cambria" w:cs="Cambria"/>
        </w:rPr>
        <w:t xml:space="preserve">. APNEP formed a steering committee of SAV and resource economics </w:t>
      </w:r>
      <w:r w:rsidRPr="3A9DFD31">
        <w:rPr>
          <w:rFonts w:ascii="Cambria" w:eastAsia="Cambria" w:hAnsi="Cambria" w:cs="Cambria"/>
        </w:rPr>
        <w:lastRenderedPageBreak/>
        <w:t xml:space="preserve">expertise to guide </w:t>
      </w:r>
      <w:proofErr w:type="spellStart"/>
      <w:r w:rsidRPr="3A9DFD31">
        <w:rPr>
          <w:rFonts w:ascii="Cambria" w:eastAsia="Cambria" w:hAnsi="Cambria" w:cs="Cambria"/>
        </w:rPr>
        <w:t>CEnREP</w:t>
      </w:r>
      <w:proofErr w:type="spellEnd"/>
      <w:r w:rsidRPr="3A9DFD31">
        <w:rPr>
          <w:rFonts w:ascii="Cambria" w:eastAsia="Cambria" w:hAnsi="Cambria" w:cs="Cambria"/>
        </w:rPr>
        <w:t xml:space="preserve"> researchers through the project as necessary. </w:t>
      </w:r>
      <w:r w:rsidR="5F3BED8D" w:rsidRPr="3A9DFD31">
        <w:rPr>
          <w:rFonts w:ascii="Cambria" w:eastAsia="Cambria" w:hAnsi="Cambria" w:cs="Cambria"/>
        </w:rPr>
        <w:t>The steering committee met with the project team several times throughout 2020 a</w:t>
      </w:r>
      <w:r w:rsidR="171FCDBC" w:rsidRPr="3A9DFD31">
        <w:rPr>
          <w:rFonts w:ascii="Cambria" w:eastAsia="Cambria" w:hAnsi="Cambria" w:cs="Cambria"/>
        </w:rPr>
        <w:t>nd early 2021 to receive progress updates and provide valuable feedback.</w:t>
      </w:r>
      <w:r w:rsidR="03847244" w:rsidRPr="3A9DFD31">
        <w:rPr>
          <w:rFonts w:ascii="Cambria" w:eastAsia="Cambria" w:hAnsi="Cambria" w:cs="Cambria"/>
        </w:rPr>
        <w:t xml:space="preserve">  The contract ended on February 15, 2021 and a draft final report was submitted to APNEP shortly thereafter.  Select </w:t>
      </w:r>
      <w:r w:rsidR="5A4C8417" w:rsidRPr="3A9DFD31">
        <w:rPr>
          <w:rFonts w:ascii="Cambria" w:eastAsia="Cambria" w:hAnsi="Cambria" w:cs="Cambria"/>
        </w:rPr>
        <w:t xml:space="preserve">members of the </w:t>
      </w:r>
      <w:r w:rsidR="03847244" w:rsidRPr="3A9DFD31">
        <w:rPr>
          <w:rFonts w:ascii="Cambria" w:eastAsia="Cambria" w:hAnsi="Cambria" w:cs="Cambria"/>
        </w:rPr>
        <w:t xml:space="preserve">APNEP staff, project steering committee, and </w:t>
      </w:r>
      <w:r w:rsidR="5901A82A" w:rsidRPr="3A9DFD31">
        <w:rPr>
          <w:rFonts w:ascii="Cambria" w:eastAsia="Cambria" w:hAnsi="Cambria" w:cs="Cambria"/>
        </w:rPr>
        <w:t>APNEP STAC</w:t>
      </w:r>
      <w:r w:rsidRPr="3A9DFD31">
        <w:rPr>
          <w:rFonts w:ascii="Cambria" w:eastAsia="Cambria" w:hAnsi="Cambria" w:cs="Cambria"/>
        </w:rPr>
        <w:t xml:space="preserve"> </w:t>
      </w:r>
      <w:r w:rsidR="1ED3CD8B" w:rsidRPr="3A9DFD31">
        <w:rPr>
          <w:rFonts w:ascii="Cambria" w:eastAsia="Cambria" w:hAnsi="Cambria" w:cs="Cambria"/>
        </w:rPr>
        <w:t>reviewed the draft report during March and April 2021</w:t>
      </w:r>
      <w:r w:rsidR="63C9DFA8" w:rsidRPr="3A9DFD31">
        <w:rPr>
          <w:rFonts w:ascii="Cambria" w:eastAsia="Cambria" w:hAnsi="Cambria" w:cs="Cambria"/>
        </w:rPr>
        <w:t xml:space="preserve">. </w:t>
      </w:r>
      <w:r w:rsidR="74167956" w:rsidRPr="3A9DFD31">
        <w:rPr>
          <w:rFonts w:ascii="Cambria" w:eastAsia="Cambria" w:hAnsi="Cambria" w:cs="Cambria"/>
        </w:rPr>
        <w:t xml:space="preserve">The project team is currently </w:t>
      </w:r>
      <w:r w:rsidR="4B4D53D4" w:rsidRPr="3A9DFD31">
        <w:rPr>
          <w:rFonts w:ascii="Cambria" w:eastAsia="Cambria" w:hAnsi="Cambria" w:cs="Cambria"/>
        </w:rPr>
        <w:t>working through the compiled feedback and requested edits that were provided.</w:t>
      </w:r>
    </w:p>
    <w:p w14:paraId="5D44399E" w14:textId="77777777" w:rsidR="008F47F0" w:rsidRDefault="008F47F0" w:rsidP="008F47F0">
      <w:pPr>
        <w:pBdr>
          <w:top w:val="nil"/>
          <w:left w:val="nil"/>
          <w:bottom w:val="nil"/>
          <w:right w:val="nil"/>
          <w:between w:val="nil"/>
        </w:pBdr>
        <w:tabs>
          <w:tab w:val="left" w:pos="360"/>
        </w:tabs>
        <w:rPr>
          <w:rFonts w:ascii="Cambria" w:eastAsia="Cambria" w:hAnsi="Cambria" w:cs="Cambria"/>
        </w:rPr>
      </w:pPr>
    </w:p>
    <w:p w14:paraId="1D634D8C" w14:textId="72A5098A" w:rsidR="008F47F0" w:rsidRPr="00BC20BA" w:rsidRDefault="008F47F0" w:rsidP="008F47F0">
      <w:pPr>
        <w:pBdr>
          <w:top w:val="nil"/>
          <w:left w:val="nil"/>
          <w:bottom w:val="nil"/>
          <w:right w:val="nil"/>
          <w:between w:val="nil"/>
        </w:pBdr>
        <w:tabs>
          <w:tab w:val="left" w:pos="360"/>
        </w:tabs>
        <w:rPr>
          <w:rFonts w:asciiTheme="majorHAnsi" w:eastAsia="Cambria" w:hAnsiTheme="majorHAnsi" w:cstheme="majorHAnsi"/>
          <w:b/>
          <w:color w:val="000000" w:themeColor="text1"/>
          <w:sz w:val="28"/>
          <w:szCs w:val="28"/>
        </w:rPr>
      </w:pPr>
      <w:r w:rsidRPr="00BC20BA">
        <w:rPr>
          <w:rFonts w:asciiTheme="majorHAnsi" w:eastAsia="Cambria" w:hAnsiTheme="majorHAnsi" w:cstheme="majorHAnsi"/>
          <w:b/>
          <w:color w:val="000000" w:themeColor="text1"/>
          <w:sz w:val="28"/>
          <w:szCs w:val="28"/>
        </w:rPr>
        <w:t>FY20</w:t>
      </w:r>
      <w:r>
        <w:rPr>
          <w:rFonts w:asciiTheme="majorHAnsi" w:eastAsia="Cambria" w:hAnsiTheme="majorHAnsi" w:cstheme="majorHAnsi"/>
          <w:b/>
          <w:color w:val="000000" w:themeColor="text1"/>
          <w:sz w:val="28"/>
          <w:szCs w:val="28"/>
        </w:rPr>
        <w:t>2</w:t>
      </w:r>
      <w:r w:rsidR="00A27AD3">
        <w:rPr>
          <w:rFonts w:asciiTheme="majorHAnsi" w:eastAsia="Cambria" w:hAnsiTheme="majorHAnsi" w:cstheme="majorHAnsi"/>
          <w:b/>
          <w:color w:val="000000" w:themeColor="text1"/>
          <w:sz w:val="28"/>
          <w:szCs w:val="28"/>
        </w:rPr>
        <w:t>1</w:t>
      </w:r>
      <w:r>
        <w:rPr>
          <w:rFonts w:asciiTheme="majorHAnsi" w:eastAsia="Cambria" w:hAnsiTheme="majorHAnsi" w:cstheme="majorHAnsi"/>
          <w:b/>
          <w:color w:val="000000" w:themeColor="text1"/>
          <w:sz w:val="28"/>
          <w:szCs w:val="28"/>
        </w:rPr>
        <w:t>-2</w:t>
      </w:r>
      <w:r w:rsidR="00A27AD3">
        <w:rPr>
          <w:rFonts w:asciiTheme="majorHAnsi" w:eastAsia="Cambria" w:hAnsiTheme="majorHAnsi" w:cstheme="majorHAnsi"/>
          <w:b/>
          <w:color w:val="000000" w:themeColor="text1"/>
          <w:sz w:val="28"/>
          <w:szCs w:val="28"/>
        </w:rPr>
        <w:t>2</w:t>
      </w:r>
      <w:r>
        <w:rPr>
          <w:rFonts w:asciiTheme="majorHAnsi" w:eastAsia="Cambria" w:hAnsiTheme="majorHAnsi" w:cstheme="majorHAnsi"/>
          <w:b/>
          <w:color w:val="000000" w:themeColor="text1"/>
          <w:sz w:val="28"/>
          <w:szCs w:val="28"/>
        </w:rPr>
        <w:t xml:space="preserve"> </w:t>
      </w:r>
      <w:r w:rsidRPr="00BC20BA">
        <w:rPr>
          <w:rFonts w:asciiTheme="majorHAnsi" w:eastAsia="Cambria" w:hAnsiTheme="majorHAnsi" w:cstheme="majorHAnsi"/>
          <w:b/>
          <w:color w:val="000000" w:themeColor="text1"/>
          <w:sz w:val="28"/>
          <w:szCs w:val="28"/>
        </w:rPr>
        <w:t>Plans:</w:t>
      </w:r>
    </w:p>
    <w:p w14:paraId="50446E83" w14:textId="77777777" w:rsidR="008F47F0" w:rsidRDefault="008F47F0" w:rsidP="008F47F0">
      <w:pPr>
        <w:ind w:firstLine="360"/>
        <w:jc w:val="both"/>
        <w:rPr>
          <w:rFonts w:ascii="Cambria" w:eastAsia="Cambria" w:hAnsi="Cambria" w:cs="Cambria"/>
          <w:b/>
          <w:color w:val="000000" w:themeColor="text1"/>
        </w:rPr>
      </w:pPr>
      <w:r w:rsidRPr="00BC20BA">
        <w:rPr>
          <w:rFonts w:ascii="Cambria" w:eastAsia="Cambria" w:hAnsi="Cambria" w:cs="Cambria"/>
          <w:b/>
          <w:color w:val="000000" w:themeColor="text1"/>
        </w:rPr>
        <w:t xml:space="preserve">Milestones:  </w:t>
      </w:r>
    </w:p>
    <w:p w14:paraId="6C506FA1" w14:textId="77777777" w:rsidR="008F47F0" w:rsidRPr="00386E38" w:rsidRDefault="008F47F0" w:rsidP="000B63B9">
      <w:pPr>
        <w:pStyle w:val="ListParagraph"/>
        <w:numPr>
          <w:ilvl w:val="0"/>
          <w:numId w:val="37"/>
        </w:numPr>
        <w:jc w:val="both"/>
        <w:rPr>
          <w:rFonts w:ascii="Cambria" w:eastAsia="Cambria" w:hAnsi="Cambria" w:cs="Cambria"/>
          <w:bCs/>
          <w:color w:val="000000" w:themeColor="text1"/>
        </w:rPr>
      </w:pPr>
      <w:r w:rsidRPr="00386E38">
        <w:rPr>
          <w:rFonts w:ascii="Cambria" w:eastAsia="Cambria" w:hAnsi="Cambria" w:cs="Cambria"/>
          <w:bCs/>
          <w:color w:val="000000" w:themeColor="text1"/>
        </w:rPr>
        <w:t xml:space="preserve">Quarterly: </w:t>
      </w:r>
      <w:proofErr w:type="spellStart"/>
      <w:r w:rsidRPr="00386E38">
        <w:rPr>
          <w:rFonts w:ascii="Cambria" w:eastAsia="Cambria" w:hAnsi="Cambria" w:cs="Cambria"/>
          <w:bCs/>
          <w:color w:val="000000" w:themeColor="text1"/>
        </w:rPr>
        <w:t>CEnREP</w:t>
      </w:r>
      <w:proofErr w:type="spellEnd"/>
      <w:r w:rsidRPr="00386E38">
        <w:rPr>
          <w:rFonts w:ascii="Cambria" w:eastAsia="Cambria" w:hAnsi="Cambria" w:cs="Cambria"/>
          <w:bCs/>
          <w:color w:val="000000" w:themeColor="text1"/>
        </w:rPr>
        <w:t xml:space="preserve"> researchers provide updates to APNEP and the steering committee</w:t>
      </w:r>
    </w:p>
    <w:p w14:paraId="64D75DBC" w14:textId="2A347728" w:rsidR="008F47F0" w:rsidRPr="008F47F0" w:rsidRDefault="7B5AA10E" w:rsidP="000B63B9">
      <w:pPr>
        <w:pStyle w:val="ListParagraph"/>
        <w:numPr>
          <w:ilvl w:val="0"/>
          <w:numId w:val="37"/>
        </w:numPr>
        <w:jc w:val="both"/>
        <w:rPr>
          <w:rFonts w:ascii="Cambria" w:eastAsia="Cambria" w:hAnsi="Cambria" w:cs="Cambria"/>
          <w:b/>
          <w:bCs/>
          <w:color w:val="000000" w:themeColor="text1"/>
        </w:rPr>
      </w:pPr>
      <w:r w:rsidRPr="3A9DFD31">
        <w:rPr>
          <w:rFonts w:ascii="Cambria" w:eastAsia="Cambria" w:hAnsi="Cambria" w:cs="Cambria"/>
        </w:rPr>
        <w:t>February 15</w:t>
      </w:r>
      <w:r w:rsidR="008F47F0" w:rsidRPr="3A9DFD31">
        <w:rPr>
          <w:rFonts w:ascii="Cambria" w:eastAsia="Cambria" w:hAnsi="Cambria" w:cs="Cambria"/>
        </w:rPr>
        <w:t>, 202</w:t>
      </w:r>
      <w:r w:rsidR="21584ED7" w:rsidRPr="3A9DFD31">
        <w:rPr>
          <w:rFonts w:ascii="Cambria" w:eastAsia="Cambria" w:hAnsi="Cambria" w:cs="Cambria"/>
        </w:rPr>
        <w:t>1</w:t>
      </w:r>
      <w:r w:rsidR="008F47F0" w:rsidRPr="3A9DFD31">
        <w:rPr>
          <w:rFonts w:ascii="Cambria" w:eastAsia="Cambria" w:hAnsi="Cambria" w:cs="Cambria"/>
        </w:rPr>
        <w:t>: Economic Analysis complete.</w:t>
      </w:r>
    </w:p>
    <w:p w14:paraId="74769A10" w14:textId="7293E295" w:rsidR="7DA93E5F" w:rsidRDefault="7DA93E5F" w:rsidP="000B63B9">
      <w:pPr>
        <w:pStyle w:val="ListParagraph"/>
        <w:numPr>
          <w:ilvl w:val="0"/>
          <w:numId w:val="37"/>
        </w:numPr>
        <w:jc w:val="both"/>
        <w:rPr>
          <w:b/>
          <w:bCs/>
          <w:color w:val="000000" w:themeColor="text1"/>
        </w:rPr>
      </w:pPr>
      <w:r w:rsidRPr="3A9DFD31">
        <w:rPr>
          <w:rFonts w:ascii="Cambria" w:eastAsia="Cambria" w:hAnsi="Cambria" w:cs="Cambria"/>
        </w:rPr>
        <w:t>February 26, 2021: Draft final report submitted to APNEP.</w:t>
      </w:r>
    </w:p>
    <w:p w14:paraId="31FD7AD3" w14:textId="3EC6C88D" w:rsidR="7DA93E5F" w:rsidRDefault="7DA93E5F" w:rsidP="000B63B9">
      <w:pPr>
        <w:pStyle w:val="ListParagraph"/>
        <w:numPr>
          <w:ilvl w:val="0"/>
          <w:numId w:val="37"/>
        </w:numPr>
        <w:jc w:val="both"/>
        <w:rPr>
          <w:b/>
          <w:bCs/>
          <w:color w:val="000000" w:themeColor="text1"/>
        </w:rPr>
      </w:pPr>
      <w:r w:rsidRPr="3A9DFD31">
        <w:rPr>
          <w:rFonts w:ascii="Cambria" w:eastAsia="Cambria" w:hAnsi="Cambria" w:cs="Cambria"/>
        </w:rPr>
        <w:t>April 9, 2021: APNEP feedback and requested edits provided to project team.</w:t>
      </w:r>
    </w:p>
    <w:p w14:paraId="56E251FB" w14:textId="556C0457" w:rsidR="7DA93E5F" w:rsidRDefault="7DA93E5F" w:rsidP="000B63B9">
      <w:pPr>
        <w:pStyle w:val="ListParagraph"/>
        <w:numPr>
          <w:ilvl w:val="0"/>
          <w:numId w:val="37"/>
        </w:numPr>
        <w:jc w:val="both"/>
        <w:rPr>
          <w:b/>
          <w:bCs/>
          <w:color w:val="000000" w:themeColor="text1"/>
        </w:rPr>
      </w:pPr>
      <w:r w:rsidRPr="3A9DFD31">
        <w:rPr>
          <w:rFonts w:ascii="Cambria" w:eastAsia="Cambria" w:hAnsi="Cambria" w:cs="Cambria"/>
        </w:rPr>
        <w:t>April 31, 2021: Revised final report due to APNEP.</w:t>
      </w:r>
    </w:p>
    <w:p w14:paraId="2348B38D" w14:textId="3533E504" w:rsidR="00F14FD3" w:rsidRDefault="00F14FD3" w:rsidP="008A2E99">
      <w:pPr>
        <w:pBdr>
          <w:top w:val="nil"/>
          <w:left w:val="nil"/>
          <w:bottom w:val="nil"/>
          <w:right w:val="nil"/>
          <w:between w:val="nil"/>
        </w:pBdr>
        <w:tabs>
          <w:tab w:val="center" w:pos="4320"/>
          <w:tab w:val="right" w:pos="8640"/>
        </w:tabs>
        <w:rPr>
          <w:rFonts w:ascii="Cambria" w:eastAsia="Cambria" w:hAnsi="Cambria" w:cs="Cambria"/>
          <w:b/>
          <w:color w:val="FF0000"/>
        </w:rPr>
      </w:pPr>
    </w:p>
    <w:p w14:paraId="22E59DA0" w14:textId="77777777" w:rsidR="008F47F0" w:rsidRPr="00BC20BA" w:rsidRDefault="008F47F0" w:rsidP="008A2E99">
      <w:pPr>
        <w:pBdr>
          <w:top w:val="nil"/>
          <w:left w:val="nil"/>
          <w:bottom w:val="nil"/>
          <w:right w:val="nil"/>
          <w:between w:val="nil"/>
        </w:pBdr>
        <w:tabs>
          <w:tab w:val="center" w:pos="4320"/>
          <w:tab w:val="right" w:pos="8640"/>
        </w:tabs>
        <w:rPr>
          <w:rFonts w:ascii="Cambria" w:eastAsia="Cambria" w:hAnsi="Cambria" w:cs="Cambria"/>
          <w:b/>
          <w:color w:val="FF0000"/>
        </w:rPr>
      </w:pPr>
    </w:p>
    <w:p w14:paraId="1C186033" w14:textId="542CAE71" w:rsidR="008A2E99" w:rsidRPr="00BC28D3" w:rsidRDefault="005633A6" w:rsidP="008A2E99">
      <w:pPr>
        <w:pBdr>
          <w:top w:val="nil"/>
          <w:left w:val="nil"/>
          <w:bottom w:val="nil"/>
          <w:right w:val="nil"/>
          <w:between w:val="nil"/>
        </w:pBdr>
        <w:tabs>
          <w:tab w:val="center" w:pos="4320"/>
          <w:tab w:val="right" w:pos="8640"/>
        </w:tabs>
        <w:rPr>
          <w:rFonts w:asciiTheme="majorHAnsi" w:eastAsia="Cambria" w:hAnsiTheme="majorHAnsi" w:cstheme="majorHAnsi"/>
          <w:b/>
          <w:color w:val="214293"/>
          <w:sz w:val="32"/>
          <w:szCs w:val="32"/>
        </w:rPr>
      </w:pPr>
      <w:r w:rsidRPr="00BC28D3">
        <w:rPr>
          <w:rFonts w:asciiTheme="majorHAnsi" w:eastAsia="Cambria" w:hAnsiTheme="majorHAnsi" w:cstheme="majorHAnsi"/>
          <w:b/>
          <w:color w:val="214293"/>
          <w:sz w:val="32"/>
          <w:szCs w:val="32"/>
        </w:rPr>
        <w:t>Using Natural and Nature-Based Features to Build Resilience to Storm-Driven Flooding Project</w:t>
      </w:r>
    </w:p>
    <w:p w14:paraId="6E2F530D" w14:textId="1DF72F07" w:rsidR="008A2E99" w:rsidRPr="00BC20BA" w:rsidRDefault="008A2E99" w:rsidP="00416E6C">
      <w:pPr>
        <w:jc w:val="both"/>
        <w:rPr>
          <w:rFonts w:ascii="Cambria" w:eastAsia="Cambria" w:hAnsi="Cambria" w:cs="Cambria"/>
          <w:b/>
          <w:color w:val="000000" w:themeColor="text1"/>
        </w:rPr>
      </w:pPr>
      <w:r w:rsidRPr="00BC20BA">
        <w:rPr>
          <w:rFonts w:ascii="Cambria" w:eastAsia="Cambria" w:hAnsi="Cambria" w:cs="Cambria"/>
          <w:b/>
          <w:color w:val="000000" w:themeColor="text1"/>
        </w:rPr>
        <w:t xml:space="preserve">Objectives: </w:t>
      </w:r>
      <w:r w:rsidR="00A17290">
        <w:rPr>
          <w:rFonts w:ascii="Cambria" w:eastAsia="Cambria" w:hAnsi="Cambria" w:cs="Cambria"/>
          <w:b/>
          <w:color w:val="000000" w:themeColor="text1"/>
        </w:rPr>
        <w:t xml:space="preserve"> </w:t>
      </w:r>
      <w:r w:rsidR="00A17290">
        <w:rPr>
          <w:rFonts w:ascii="Cambria" w:eastAsia="Cambria" w:hAnsi="Cambria" w:cs="Cambria"/>
          <w:color w:val="000000" w:themeColor="text1"/>
        </w:rPr>
        <w:t>Wo</w:t>
      </w:r>
      <w:r w:rsidR="005633A6" w:rsidRPr="00BC20BA">
        <w:rPr>
          <w:rFonts w:ascii="Cambria" w:eastAsia="Cambria" w:hAnsi="Cambria" w:cs="Cambria"/>
          <w:color w:val="000000" w:themeColor="text1"/>
        </w:rPr>
        <w:t xml:space="preserve">rk with the Virginia Institute of Marine Sciences (VIMS) project team and partners to evaluate the applicability of tools </w:t>
      </w:r>
      <w:r w:rsidR="009C767E" w:rsidRPr="00BC20BA">
        <w:rPr>
          <w:rFonts w:ascii="Cambria" w:eastAsia="Cambria" w:hAnsi="Cambria" w:cs="Cambria"/>
          <w:color w:val="000000" w:themeColor="text1"/>
        </w:rPr>
        <w:t>for assisting coastal</w:t>
      </w:r>
      <w:r w:rsidR="005633A6" w:rsidRPr="00BC20BA">
        <w:rPr>
          <w:rFonts w:ascii="Cambria" w:eastAsia="Cambria" w:hAnsi="Cambria" w:cs="Cambria"/>
          <w:color w:val="000000" w:themeColor="text1"/>
        </w:rPr>
        <w:t xml:space="preserve"> </w:t>
      </w:r>
      <w:r w:rsidR="009C767E" w:rsidRPr="00BC20BA">
        <w:rPr>
          <w:rFonts w:ascii="Cambria" w:eastAsia="Cambria" w:hAnsi="Cambria" w:cs="Cambria"/>
          <w:color w:val="000000" w:themeColor="text1"/>
        </w:rPr>
        <w:t xml:space="preserve">local </w:t>
      </w:r>
      <w:r w:rsidR="00A32C63" w:rsidRPr="00BC20BA">
        <w:rPr>
          <w:rFonts w:ascii="Cambria" w:eastAsia="Cambria" w:hAnsi="Cambria" w:cs="Cambria"/>
          <w:color w:val="000000" w:themeColor="text1"/>
        </w:rPr>
        <w:t xml:space="preserve">governments and </w:t>
      </w:r>
      <w:r w:rsidR="009C767E" w:rsidRPr="00BC20BA">
        <w:rPr>
          <w:rFonts w:ascii="Cambria" w:eastAsia="Cambria" w:hAnsi="Cambria" w:cs="Cambria"/>
          <w:color w:val="000000" w:themeColor="text1"/>
        </w:rPr>
        <w:t xml:space="preserve">planners in determining suitable areas for natural and </w:t>
      </w:r>
      <w:r w:rsidR="00416E6C" w:rsidRPr="00416E6C">
        <w:rPr>
          <w:rFonts w:ascii="Cambria" w:eastAsia="Cambria" w:hAnsi="Cambria" w:cs="Cambria"/>
          <w:bCs/>
          <w:color w:val="000000" w:themeColor="text1"/>
        </w:rPr>
        <w:t>Natural and Nature-Based Features</w:t>
      </w:r>
      <w:r w:rsidR="00416E6C" w:rsidRPr="00416E6C">
        <w:rPr>
          <w:rFonts w:ascii="Cambria" w:eastAsia="Cambria" w:hAnsi="Cambria" w:cs="Cambria"/>
          <w:b/>
          <w:color w:val="000000" w:themeColor="text1"/>
        </w:rPr>
        <w:t xml:space="preserve"> </w:t>
      </w:r>
      <w:r w:rsidR="00416E6C" w:rsidRPr="00416E6C">
        <w:rPr>
          <w:rFonts w:ascii="Cambria" w:eastAsia="Cambria" w:hAnsi="Cambria" w:cs="Cambria"/>
          <w:bCs/>
          <w:color w:val="000000" w:themeColor="text1"/>
        </w:rPr>
        <w:t>(</w:t>
      </w:r>
      <w:r w:rsidR="00A32C63" w:rsidRPr="00BC20BA">
        <w:rPr>
          <w:rFonts w:ascii="Cambria" w:eastAsia="Cambria" w:hAnsi="Cambria" w:cs="Cambria"/>
          <w:color w:val="000000" w:themeColor="text1"/>
        </w:rPr>
        <w:t>NNBFs</w:t>
      </w:r>
      <w:r w:rsidR="00416E6C">
        <w:rPr>
          <w:rFonts w:ascii="Cambria" w:eastAsia="Cambria" w:hAnsi="Cambria" w:cs="Cambria"/>
          <w:color w:val="000000" w:themeColor="text1"/>
        </w:rPr>
        <w:t>)</w:t>
      </w:r>
      <w:r w:rsidR="00A32C63" w:rsidRPr="00BC20BA">
        <w:rPr>
          <w:rFonts w:ascii="Cambria" w:eastAsia="Cambria" w:hAnsi="Cambria" w:cs="Cambria"/>
          <w:color w:val="000000" w:themeColor="text1"/>
        </w:rPr>
        <w:t xml:space="preserve"> </w:t>
      </w:r>
      <w:r w:rsidR="009C767E" w:rsidRPr="00BC20BA">
        <w:rPr>
          <w:rFonts w:ascii="Cambria" w:eastAsia="Cambria" w:hAnsi="Cambria" w:cs="Cambria"/>
          <w:color w:val="000000" w:themeColor="text1"/>
        </w:rPr>
        <w:t xml:space="preserve">within North Carolina. </w:t>
      </w:r>
    </w:p>
    <w:p w14:paraId="044A9544" w14:textId="02DA6C8B" w:rsidR="008A2E99" w:rsidRPr="00E00F3B" w:rsidRDefault="008A2E99" w:rsidP="008A2E99">
      <w:pPr>
        <w:jc w:val="both"/>
        <w:rPr>
          <w:rFonts w:ascii="Cambria" w:eastAsia="Cambria" w:hAnsi="Cambria" w:cs="Cambria"/>
          <w:color w:val="FF0000"/>
        </w:rPr>
      </w:pPr>
      <w:r w:rsidRPr="00BC20BA">
        <w:rPr>
          <w:rFonts w:ascii="Cambria" w:eastAsia="Cambria" w:hAnsi="Cambria" w:cs="Cambria"/>
          <w:b/>
          <w:color w:val="000000" w:themeColor="text1"/>
        </w:rPr>
        <w:t xml:space="preserve">Description: </w:t>
      </w:r>
      <w:r w:rsidR="00C9392E" w:rsidRPr="00BD1CAC">
        <w:rPr>
          <w:rFonts w:ascii="Cambria" w:eastAsia="Cambria" w:hAnsi="Cambria" w:cstheme="majorHAnsi"/>
          <w:color w:val="000000" w:themeColor="text1"/>
        </w:rPr>
        <w:t xml:space="preserve">APNEP is a partner with </w:t>
      </w:r>
      <w:r w:rsidR="0037716D">
        <w:rPr>
          <w:rFonts w:ascii="Cambria" w:eastAsia="Cambria" w:hAnsi="Cambria" w:cstheme="majorHAnsi"/>
          <w:color w:val="000000" w:themeColor="text1"/>
        </w:rPr>
        <w:t>VIMS</w:t>
      </w:r>
      <w:r w:rsidR="00C9392E" w:rsidRPr="00BD1CAC">
        <w:rPr>
          <w:rFonts w:ascii="Cambria" w:eastAsia="Cambria" w:hAnsi="Cambria" w:cstheme="majorHAnsi"/>
          <w:color w:val="000000" w:themeColor="text1"/>
        </w:rPr>
        <w:t>, Wetlands Watch, and the Virginia Coastal Policy Center on this NOAA</w:t>
      </w:r>
      <w:r w:rsidR="0037716D">
        <w:rPr>
          <w:rFonts w:ascii="Cambria" w:eastAsia="Cambria" w:hAnsi="Cambria" w:cstheme="majorHAnsi"/>
          <w:color w:val="000000" w:themeColor="text1"/>
        </w:rPr>
        <w:t>-funded</w:t>
      </w:r>
      <w:r w:rsidR="00C9392E" w:rsidRPr="00BD1CAC">
        <w:rPr>
          <w:rFonts w:ascii="Cambria" w:eastAsia="Cambria" w:hAnsi="Cambria" w:cstheme="majorHAnsi"/>
          <w:color w:val="000000" w:themeColor="text1"/>
        </w:rPr>
        <w:t xml:space="preserve"> Coastal Resilience project.  </w:t>
      </w:r>
      <w:r w:rsidR="00C9392E" w:rsidRPr="00BD1CAC">
        <w:rPr>
          <w:rFonts w:ascii="Cambria" w:hAnsi="Cambria" w:cs="Helvetica"/>
          <w:color w:val="000000" w:themeColor="text1"/>
        </w:rPr>
        <w:t xml:space="preserve">The project team has developed a spatial analysis tool that will be shared with </w:t>
      </w:r>
      <w:r w:rsidR="00BC28D3">
        <w:rPr>
          <w:rFonts w:ascii="Cambria" w:hAnsi="Cambria" w:cs="Helvetica"/>
          <w:color w:val="000000" w:themeColor="text1"/>
        </w:rPr>
        <w:t xml:space="preserve">Virginia </w:t>
      </w:r>
      <w:r w:rsidR="00C9392E" w:rsidRPr="00BD1CAC">
        <w:rPr>
          <w:rFonts w:ascii="Cambria" w:hAnsi="Cambria" w:cs="Helvetica"/>
          <w:color w:val="000000" w:themeColor="text1"/>
        </w:rPr>
        <w:t>local governments to identify opportunities and criteria for using NNBFs t</w:t>
      </w:r>
      <w:r w:rsidR="00BC28D3">
        <w:rPr>
          <w:rFonts w:ascii="Cambria" w:hAnsi="Cambria" w:cs="Helvetica"/>
          <w:color w:val="000000" w:themeColor="text1"/>
        </w:rPr>
        <w:t>hat</w:t>
      </w:r>
      <w:r w:rsidR="00C9392E" w:rsidRPr="00BD1CAC">
        <w:rPr>
          <w:rFonts w:ascii="Cambria" w:hAnsi="Cambria" w:cs="Helvetica"/>
          <w:color w:val="000000" w:themeColor="text1"/>
        </w:rPr>
        <w:t xml:space="preserve"> increase resilience to flooding and generate credits for local governments in resource management and hazard mitigation programs.  </w:t>
      </w:r>
      <w:r w:rsidR="00C9392E" w:rsidRPr="00BD1CAC">
        <w:rPr>
          <w:rFonts w:ascii="Cambria" w:hAnsi="Cambria" w:cs="Helvetica"/>
          <w:color w:val="000000" w:themeColor="text1"/>
          <w:shd w:val="clear" w:color="auto" w:fill="FFFFFF"/>
        </w:rPr>
        <w:t xml:space="preserve">APNEP is working with the project team and other partners to evaluate applicability of the tool in </w:t>
      </w:r>
      <w:r w:rsidR="0037716D">
        <w:rPr>
          <w:rFonts w:ascii="Cambria" w:hAnsi="Cambria" w:cs="Helvetica"/>
          <w:color w:val="000000" w:themeColor="text1"/>
          <w:shd w:val="clear" w:color="auto" w:fill="FFFFFF"/>
        </w:rPr>
        <w:t>N.C.</w:t>
      </w:r>
      <w:r w:rsidR="00C9392E" w:rsidRPr="00BD1CAC">
        <w:rPr>
          <w:rFonts w:ascii="Cambria" w:hAnsi="Cambria" w:cs="Helvetica"/>
          <w:color w:val="000000" w:themeColor="text1"/>
          <w:shd w:val="clear" w:color="auto" w:fill="FFFFFF"/>
        </w:rPr>
        <w:t xml:space="preserve"> coastal localities to plan for possible extension of the guidance developed in this project to areas beyond coastal Virginia. </w:t>
      </w:r>
    </w:p>
    <w:p w14:paraId="23B829BB" w14:textId="77777777" w:rsidR="00BC28D3" w:rsidRPr="00BC20BA" w:rsidRDefault="00BC28D3" w:rsidP="008A2E99">
      <w:pPr>
        <w:jc w:val="both"/>
        <w:rPr>
          <w:rFonts w:ascii="Cambria" w:eastAsia="Cambria" w:hAnsi="Cambria" w:cs="Cambria"/>
          <w:b/>
          <w:color w:val="FF0000"/>
        </w:rPr>
      </w:pPr>
    </w:p>
    <w:tbl>
      <w:tblPr>
        <w:tblW w:w="10260" w:type="dxa"/>
        <w:tblInd w:w="-90" w:type="dxa"/>
        <w:tblCellMar>
          <w:left w:w="0" w:type="dxa"/>
          <w:right w:w="0" w:type="dxa"/>
        </w:tblCellMar>
        <w:tblLook w:val="04A0" w:firstRow="1" w:lastRow="0" w:firstColumn="1" w:lastColumn="0" w:noHBand="0" w:noVBand="1"/>
      </w:tblPr>
      <w:tblGrid>
        <w:gridCol w:w="3540"/>
        <w:gridCol w:w="6720"/>
      </w:tblGrid>
      <w:tr w:rsidR="001B347C" w:rsidRPr="00BC20BA" w14:paraId="4351B188" w14:textId="77777777" w:rsidTr="00BC28D3">
        <w:trPr>
          <w:trHeight w:val="20"/>
        </w:trPr>
        <w:tc>
          <w:tcPr>
            <w:tcW w:w="3540" w:type="dxa"/>
            <w:tcMar>
              <w:top w:w="0" w:type="dxa"/>
              <w:left w:w="108" w:type="dxa"/>
              <w:bottom w:w="0" w:type="dxa"/>
              <w:right w:w="108" w:type="dxa"/>
            </w:tcMar>
            <w:hideMark/>
          </w:tcPr>
          <w:p w14:paraId="252C203A" w14:textId="77777777" w:rsidR="001B347C" w:rsidRPr="00BC20BA" w:rsidRDefault="001B347C" w:rsidP="001B347C">
            <w:pPr>
              <w:jc w:val="right"/>
              <w:rPr>
                <w:rFonts w:ascii="Cambria" w:hAnsi="Cambria"/>
                <w:b/>
                <w:bCs/>
              </w:rPr>
            </w:pPr>
            <w:r w:rsidRPr="00BC20BA">
              <w:rPr>
                <w:rFonts w:ascii="Cambria" w:hAnsi="Cambria"/>
                <w:b/>
                <w:bCs/>
              </w:rPr>
              <w:t>Year(s):</w:t>
            </w:r>
          </w:p>
        </w:tc>
        <w:tc>
          <w:tcPr>
            <w:tcW w:w="6720" w:type="dxa"/>
            <w:tcMar>
              <w:top w:w="0" w:type="dxa"/>
              <w:left w:w="108" w:type="dxa"/>
              <w:bottom w:w="0" w:type="dxa"/>
              <w:right w:w="108" w:type="dxa"/>
            </w:tcMar>
            <w:hideMark/>
          </w:tcPr>
          <w:p w14:paraId="28DD0D3D" w14:textId="6DC57D10" w:rsidR="001B347C" w:rsidRPr="00BC20BA" w:rsidRDefault="001B347C" w:rsidP="00DC5BD8">
            <w:pPr>
              <w:rPr>
                <w:rFonts w:ascii="Cambria" w:hAnsi="Cambria"/>
              </w:rPr>
            </w:pPr>
            <w:r w:rsidRPr="00BC20BA">
              <w:rPr>
                <w:rFonts w:ascii="Cambria" w:hAnsi="Cambria"/>
              </w:rPr>
              <w:t>201</w:t>
            </w:r>
            <w:r w:rsidR="00C56217" w:rsidRPr="00BC20BA">
              <w:rPr>
                <w:rFonts w:ascii="Cambria" w:hAnsi="Cambria"/>
              </w:rPr>
              <w:t>8</w:t>
            </w:r>
            <w:r w:rsidRPr="00BC20BA">
              <w:rPr>
                <w:rFonts w:ascii="Cambria" w:hAnsi="Cambria"/>
              </w:rPr>
              <w:t xml:space="preserve"> - present</w:t>
            </w:r>
          </w:p>
        </w:tc>
      </w:tr>
      <w:tr w:rsidR="001B347C" w:rsidRPr="00BC20BA" w14:paraId="61FAEFCC" w14:textId="77777777" w:rsidTr="00BC28D3">
        <w:trPr>
          <w:trHeight w:val="20"/>
        </w:trPr>
        <w:tc>
          <w:tcPr>
            <w:tcW w:w="3540" w:type="dxa"/>
            <w:tcMar>
              <w:top w:w="0" w:type="dxa"/>
              <w:left w:w="108" w:type="dxa"/>
              <w:bottom w:w="0" w:type="dxa"/>
              <w:right w:w="108" w:type="dxa"/>
            </w:tcMar>
            <w:hideMark/>
          </w:tcPr>
          <w:p w14:paraId="3014761D" w14:textId="77777777" w:rsidR="001B347C" w:rsidRPr="00BC20BA" w:rsidRDefault="001B347C" w:rsidP="001B347C">
            <w:pPr>
              <w:jc w:val="right"/>
              <w:rPr>
                <w:rFonts w:ascii="Cambria" w:hAnsi="Cambria"/>
                <w:b/>
                <w:bCs/>
              </w:rPr>
            </w:pPr>
            <w:r w:rsidRPr="00BC20BA">
              <w:rPr>
                <w:rFonts w:ascii="Cambria" w:hAnsi="Cambria"/>
                <w:b/>
                <w:bCs/>
              </w:rPr>
              <w:t>Partners:</w:t>
            </w:r>
          </w:p>
        </w:tc>
        <w:tc>
          <w:tcPr>
            <w:tcW w:w="6720" w:type="dxa"/>
            <w:tcMar>
              <w:top w:w="0" w:type="dxa"/>
              <w:left w:w="108" w:type="dxa"/>
              <w:bottom w:w="0" w:type="dxa"/>
              <w:right w:w="108" w:type="dxa"/>
            </w:tcMar>
            <w:hideMark/>
          </w:tcPr>
          <w:p w14:paraId="1C0409DC" w14:textId="3755C375" w:rsidR="001B347C" w:rsidRPr="00BC20BA" w:rsidRDefault="00553798" w:rsidP="00DC5BD8">
            <w:pPr>
              <w:rPr>
                <w:rFonts w:ascii="Cambria" w:hAnsi="Cambria"/>
              </w:rPr>
            </w:pPr>
            <w:r w:rsidRPr="00BC20BA">
              <w:rPr>
                <w:rStyle w:val="Hyperlink"/>
                <w:rFonts w:ascii="Cambria" w:hAnsi="Cambria"/>
                <w:color w:val="000000" w:themeColor="text1"/>
                <w:u w:val="none"/>
              </w:rPr>
              <w:t>Virginia I</w:t>
            </w:r>
            <w:r w:rsidR="00C56217" w:rsidRPr="00BC20BA">
              <w:rPr>
                <w:rStyle w:val="Hyperlink"/>
                <w:rFonts w:ascii="Cambria" w:hAnsi="Cambria"/>
                <w:color w:val="000000" w:themeColor="text1"/>
                <w:u w:val="none"/>
              </w:rPr>
              <w:t>nstitute of Marine Science</w:t>
            </w:r>
            <w:r w:rsidR="00C56217" w:rsidRPr="00BC20BA">
              <w:rPr>
                <w:rFonts w:ascii="Cambria" w:hAnsi="Cambria"/>
                <w:color w:val="000000" w:themeColor="text1"/>
              </w:rPr>
              <w:t>, Virginia Coastal Policy Center, Wetlands Watch</w:t>
            </w:r>
          </w:p>
        </w:tc>
      </w:tr>
      <w:tr w:rsidR="00F14FD3" w:rsidRPr="00BC20BA" w14:paraId="1D931C0C" w14:textId="77777777" w:rsidTr="00BC28D3">
        <w:trPr>
          <w:trHeight w:val="20"/>
        </w:trPr>
        <w:tc>
          <w:tcPr>
            <w:tcW w:w="3540" w:type="dxa"/>
            <w:tcMar>
              <w:top w:w="0" w:type="dxa"/>
              <w:left w:w="108" w:type="dxa"/>
              <w:bottom w:w="0" w:type="dxa"/>
              <w:right w:w="108" w:type="dxa"/>
            </w:tcMar>
            <w:hideMark/>
          </w:tcPr>
          <w:p w14:paraId="72CE4BC2" w14:textId="77777777" w:rsidR="001B347C" w:rsidRPr="00BC20BA" w:rsidRDefault="001B347C" w:rsidP="001B347C">
            <w:pPr>
              <w:jc w:val="right"/>
              <w:rPr>
                <w:rFonts w:ascii="Cambria" w:hAnsi="Cambria"/>
                <w:b/>
                <w:bCs/>
                <w:color w:val="000000" w:themeColor="text1"/>
              </w:rPr>
            </w:pPr>
            <w:r w:rsidRPr="00BC20BA">
              <w:rPr>
                <w:rFonts w:ascii="Cambria" w:hAnsi="Cambria"/>
                <w:b/>
                <w:bCs/>
                <w:color w:val="000000" w:themeColor="text1"/>
              </w:rPr>
              <w:t>Outputs/Deliverables:</w:t>
            </w:r>
          </w:p>
        </w:tc>
        <w:tc>
          <w:tcPr>
            <w:tcW w:w="6720" w:type="dxa"/>
            <w:tcMar>
              <w:top w:w="0" w:type="dxa"/>
              <w:left w:w="108" w:type="dxa"/>
              <w:bottom w:w="0" w:type="dxa"/>
              <w:right w:w="108" w:type="dxa"/>
            </w:tcMar>
            <w:hideMark/>
          </w:tcPr>
          <w:p w14:paraId="6F3D4BD5" w14:textId="1D6E6ABD" w:rsidR="001B347C" w:rsidRPr="00BC20BA" w:rsidRDefault="00C56217" w:rsidP="00DC5BD8">
            <w:pPr>
              <w:rPr>
                <w:rFonts w:ascii="Cambria" w:hAnsi="Cambria"/>
                <w:color w:val="000000" w:themeColor="text1"/>
              </w:rPr>
            </w:pPr>
            <w:r w:rsidRPr="00BC20BA">
              <w:rPr>
                <w:rFonts w:ascii="Cambria" w:hAnsi="Cambria"/>
                <w:color w:val="000000" w:themeColor="text1"/>
              </w:rPr>
              <w:t xml:space="preserve">Inventory and comparison of </w:t>
            </w:r>
            <w:r w:rsidR="00623308">
              <w:rPr>
                <w:rFonts w:ascii="Cambria" w:hAnsi="Cambria"/>
                <w:color w:val="000000" w:themeColor="text1"/>
              </w:rPr>
              <w:t>N.C.</w:t>
            </w:r>
            <w:r w:rsidR="00B14B7D">
              <w:rPr>
                <w:rFonts w:ascii="Cambria" w:hAnsi="Cambria"/>
                <w:color w:val="000000" w:themeColor="text1"/>
              </w:rPr>
              <w:t xml:space="preserve"> and </w:t>
            </w:r>
            <w:r w:rsidR="00623308">
              <w:rPr>
                <w:rFonts w:ascii="Cambria" w:hAnsi="Cambria"/>
                <w:color w:val="000000" w:themeColor="text1"/>
              </w:rPr>
              <w:t>V</w:t>
            </w:r>
            <w:r w:rsidR="0037716D">
              <w:rPr>
                <w:rFonts w:ascii="Cambria" w:hAnsi="Cambria"/>
                <w:color w:val="000000" w:themeColor="text1"/>
              </w:rPr>
              <w:t>irginia</w:t>
            </w:r>
            <w:r w:rsidRPr="00BC20BA">
              <w:rPr>
                <w:rFonts w:ascii="Cambria" w:hAnsi="Cambria"/>
                <w:color w:val="000000" w:themeColor="text1"/>
              </w:rPr>
              <w:t xml:space="preserve"> data sources; workshops and meetings with partners in </w:t>
            </w:r>
            <w:r w:rsidR="0037716D">
              <w:rPr>
                <w:rFonts w:ascii="Cambria" w:hAnsi="Cambria"/>
                <w:color w:val="000000" w:themeColor="text1"/>
              </w:rPr>
              <w:t>N.C.</w:t>
            </w:r>
            <w:r w:rsidRPr="00BC20BA">
              <w:rPr>
                <w:rFonts w:ascii="Cambria" w:hAnsi="Cambria"/>
                <w:color w:val="000000" w:themeColor="text1"/>
              </w:rPr>
              <w:t xml:space="preserve"> </w:t>
            </w:r>
          </w:p>
        </w:tc>
      </w:tr>
      <w:tr w:rsidR="00F14FD3" w:rsidRPr="00186CA9" w14:paraId="66921B10" w14:textId="77777777" w:rsidTr="00BC28D3">
        <w:trPr>
          <w:trHeight w:val="20"/>
        </w:trPr>
        <w:tc>
          <w:tcPr>
            <w:tcW w:w="3540" w:type="dxa"/>
            <w:tcMar>
              <w:top w:w="0" w:type="dxa"/>
              <w:left w:w="108" w:type="dxa"/>
              <w:bottom w:w="0" w:type="dxa"/>
              <w:right w:w="108" w:type="dxa"/>
            </w:tcMar>
            <w:hideMark/>
          </w:tcPr>
          <w:p w14:paraId="2FA7C0F7" w14:textId="77777777" w:rsidR="001B347C" w:rsidRPr="00BC20BA" w:rsidRDefault="001B347C" w:rsidP="001B347C">
            <w:pPr>
              <w:jc w:val="right"/>
              <w:rPr>
                <w:rFonts w:ascii="Cambria" w:hAnsi="Cambria"/>
                <w:b/>
                <w:bCs/>
                <w:color w:val="000000" w:themeColor="text1"/>
              </w:rPr>
            </w:pPr>
            <w:r w:rsidRPr="00BC20BA">
              <w:rPr>
                <w:rFonts w:ascii="Cambria" w:hAnsi="Cambria"/>
                <w:b/>
                <w:bCs/>
                <w:color w:val="000000" w:themeColor="text1"/>
              </w:rPr>
              <w:t>Outcomes:</w:t>
            </w:r>
          </w:p>
        </w:tc>
        <w:tc>
          <w:tcPr>
            <w:tcW w:w="6720" w:type="dxa"/>
            <w:tcMar>
              <w:top w:w="0" w:type="dxa"/>
              <w:left w:w="108" w:type="dxa"/>
              <w:bottom w:w="0" w:type="dxa"/>
              <w:right w:w="108" w:type="dxa"/>
            </w:tcMar>
            <w:hideMark/>
          </w:tcPr>
          <w:p w14:paraId="51A29DF2" w14:textId="6844229A" w:rsidR="001B347C" w:rsidRPr="00BC20BA" w:rsidRDefault="00C56217" w:rsidP="00DC5BD8">
            <w:pPr>
              <w:rPr>
                <w:rFonts w:ascii="Cambria" w:hAnsi="Cambria"/>
                <w:color w:val="000000" w:themeColor="text1"/>
              </w:rPr>
            </w:pPr>
            <w:r w:rsidRPr="00BC20BA">
              <w:rPr>
                <w:rFonts w:ascii="Cambria" w:hAnsi="Cambria"/>
                <w:color w:val="000000" w:themeColor="text1"/>
              </w:rPr>
              <w:t xml:space="preserve">Increase in incentives and tools for local governments and communities to utilize natural and </w:t>
            </w:r>
            <w:r w:rsidR="00217C6C" w:rsidRPr="00BC20BA">
              <w:rPr>
                <w:rFonts w:ascii="Cambria" w:hAnsi="Cambria"/>
                <w:color w:val="000000" w:themeColor="text1"/>
              </w:rPr>
              <w:t>nature-based</w:t>
            </w:r>
            <w:r w:rsidRPr="00BC20BA">
              <w:rPr>
                <w:rFonts w:ascii="Cambria" w:hAnsi="Cambria"/>
                <w:color w:val="000000" w:themeColor="text1"/>
              </w:rPr>
              <w:t xml:space="preserve"> features including living shorelines.  I</w:t>
            </w:r>
            <w:r w:rsidRPr="00BC20BA">
              <w:rPr>
                <w:rFonts w:ascii="Cambria" w:hAnsi="Cambria"/>
                <w:iCs/>
                <w:color w:val="000000" w:themeColor="text1"/>
              </w:rPr>
              <w:t>ncrease in the number of communities in the APNEP region that incorporate resilience and consideration of impacts from sea level rise and climate change into local planning processes.</w:t>
            </w:r>
          </w:p>
        </w:tc>
      </w:tr>
      <w:tr w:rsidR="00F14FD3" w:rsidRPr="00BC20BA" w14:paraId="7FE0E5BC" w14:textId="77777777" w:rsidTr="00BC28D3">
        <w:trPr>
          <w:trHeight w:val="20"/>
        </w:trPr>
        <w:tc>
          <w:tcPr>
            <w:tcW w:w="3540" w:type="dxa"/>
            <w:tcMar>
              <w:top w:w="0" w:type="dxa"/>
              <w:left w:w="108" w:type="dxa"/>
              <w:bottom w:w="0" w:type="dxa"/>
              <w:right w:w="108" w:type="dxa"/>
            </w:tcMar>
            <w:hideMark/>
          </w:tcPr>
          <w:p w14:paraId="0E251FF7" w14:textId="267E1E41" w:rsidR="001B347C" w:rsidRPr="00BC20BA" w:rsidRDefault="002A77AC" w:rsidP="00B3708F">
            <w:pPr>
              <w:jc w:val="right"/>
              <w:rPr>
                <w:rFonts w:ascii="Cambria" w:hAnsi="Cambria"/>
                <w:b/>
                <w:bCs/>
                <w:color w:val="000000" w:themeColor="text1"/>
              </w:rPr>
            </w:pPr>
            <w:r w:rsidRPr="00BC20BA">
              <w:rPr>
                <w:rFonts w:ascii="Cambria" w:hAnsi="Cambria"/>
                <w:b/>
                <w:bCs/>
                <w:color w:val="000000" w:themeColor="text1"/>
              </w:rPr>
              <w:t>FY20</w:t>
            </w:r>
            <w:r w:rsidR="00B3708F">
              <w:rPr>
                <w:rFonts w:ascii="Cambria" w:hAnsi="Cambria"/>
                <w:b/>
                <w:bCs/>
                <w:color w:val="000000" w:themeColor="text1"/>
              </w:rPr>
              <w:t>21</w:t>
            </w:r>
            <w:r w:rsidR="003074E8" w:rsidRPr="00BC20BA">
              <w:rPr>
                <w:rFonts w:ascii="Cambria" w:hAnsi="Cambria"/>
                <w:b/>
                <w:bCs/>
                <w:color w:val="000000" w:themeColor="text1"/>
              </w:rPr>
              <w:t>-</w:t>
            </w:r>
            <w:r>
              <w:rPr>
                <w:rFonts w:ascii="Cambria" w:hAnsi="Cambria"/>
                <w:b/>
                <w:bCs/>
                <w:color w:val="000000" w:themeColor="text1"/>
              </w:rPr>
              <w:t>2</w:t>
            </w:r>
            <w:r w:rsidR="00B3708F">
              <w:rPr>
                <w:rFonts w:ascii="Cambria" w:hAnsi="Cambria"/>
                <w:b/>
                <w:bCs/>
                <w:color w:val="000000" w:themeColor="text1"/>
              </w:rPr>
              <w:t>2</w:t>
            </w:r>
            <w:r w:rsidRPr="00BC20BA">
              <w:rPr>
                <w:rFonts w:ascii="Cambria" w:hAnsi="Cambria"/>
                <w:b/>
                <w:bCs/>
                <w:color w:val="000000" w:themeColor="text1"/>
              </w:rPr>
              <w:t xml:space="preserve"> </w:t>
            </w:r>
            <w:r w:rsidR="001B347C" w:rsidRPr="00BC20BA">
              <w:rPr>
                <w:rFonts w:ascii="Cambria" w:hAnsi="Cambria"/>
                <w:b/>
                <w:bCs/>
                <w:color w:val="000000" w:themeColor="text1"/>
              </w:rPr>
              <w:t>Cost:</w:t>
            </w:r>
          </w:p>
        </w:tc>
        <w:tc>
          <w:tcPr>
            <w:tcW w:w="6720" w:type="dxa"/>
            <w:tcMar>
              <w:top w:w="0" w:type="dxa"/>
              <w:left w:w="108" w:type="dxa"/>
              <w:bottom w:w="0" w:type="dxa"/>
              <w:right w:w="108" w:type="dxa"/>
            </w:tcMar>
            <w:hideMark/>
          </w:tcPr>
          <w:p w14:paraId="4147F077" w14:textId="40F8013D" w:rsidR="001B347C" w:rsidRPr="00BC20BA" w:rsidRDefault="00B3708F" w:rsidP="00F458EF">
            <w:pPr>
              <w:rPr>
                <w:rFonts w:ascii="Cambria" w:hAnsi="Cambria"/>
                <w:color w:val="000000" w:themeColor="text1"/>
              </w:rPr>
            </w:pPr>
            <w:r>
              <w:rPr>
                <w:rFonts w:ascii="Cambria" w:hAnsi="Cambria"/>
                <w:color w:val="000000" w:themeColor="text1"/>
              </w:rPr>
              <w:t>$</w:t>
            </w:r>
            <w:r w:rsidR="00F458EF">
              <w:rPr>
                <w:rFonts w:ascii="Cambria" w:hAnsi="Cambria"/>
                <w:color w:val="000000" w:themeColor="text1"/>
              </w:rPr>
              <w:t>31,050</w:t>
            </w:r>
            <w:r>
              <w:rPr>
                <w:rFonts w:ascii="Cambria" w:hAnsi="Cambria"/>
                <w:color w:val="000000" w:themeColor="text1"/>
              </w:rPr>
              <w:t xml:space="preserve">, </w:t>
            </w:r>
            <w:r w:rsidR="001B347C" w:rsidRPr="00BC20BA">
              <w:rPr>
                <w:rFonts w:ascii="Cambria" w:hAnsi="Cambria"/>
                <w:color w:val="000000" w:themeColor="text1"/>
              </w:rPr>
              <w:t>Staff Time</w:t>
            </w:r>
          </w:p>
        </w:tc>
      </w:tr>
      <w:tr w:rsidR="00F14FD3" w:rsidRPr="00BC20BA" w14:paraId="5D3868F1" w14:textId="77777777" w:rsidTr="00BC28D3">
        <w:trPr>
          <w:trHeight w:val="20"/>
        </w:trPr>
        <w:tc>
          <w:tcPr>
            <w:tcW w:w="3540" w:type="dxa"/>
            <w:tcMar>
              <w:top w:w="0" w:type="dxa"/>
              <w:left w:w="108" w:type="dxa"/>
              <w:bottom w:w="0" w:type="dxa"/>
              <w:right w:w="108" w:type="dxa"/>
            </w:tcMar>
            <w:hideMark/>
          </w:tcPr>
          <w:p w14:paraId="71DA5BB3" w14:textId="77777777" w:rsidR="001B347C" w:rsidRPr="00BC20BA" w:rsidRDefault="001B347C" w:rsidP="001B347C">
            <w:pPr>
              <w:jc w:val="right"/>
              <w:rPr>
                <w:rFonts w:ascii="Cambria" w:hAnsi="Cambria"/>
                <w:b/>
                <w:bCs/>
                <w:color w:val="000000" w:themeColor="text1"/>
              </w:rPr>
            </w:pPr>
            <w:r w:rsidRPr="00BC20BA">
              <w:rPr>
                <w:rFonts w:ascii="Cambria" w:hAnsi="Cambria"/>
                <w:b/>
                <w:bCs/>
                <w:color w:val="000000" w:themeColor="text1"/>
              </w:rPr>
              <w:t>Estimated Leverage:</w:t>
            </w:r>
          </w:p>
        </w:tc>
        <w:tc>
          <w:tcPr>
            <w:tcW w:w="6720" w:type="dxa"/>
            <w:tcMar>
              <w:top w:w="0" w:type="dxa"/>
              <w:left w:w="108" w:type="dxa"/>
              <w:bottom w:w="0" w:type="dxa"/>
              <w:right w:w="108" w:type="dxa"/>
            </w:tcMar>
            <w:hideMark/>
          </w:tcPr>
          <w:p w14:paraId="60FCCC59" w14:textId="401CCF81" w:rsidR="001B347C" w:rsidRPr="00BC20BA" w:rsidRDefault="00CD1DC9" w:rsidP="00F458EF">
            <w:pPr>
              <w:rPr>
                <w:rFonts w:ascii="Cambria" w:hAnsi="Cambria"/>
                <w:color w:val="000000" w:themeColor="text1"/>
              </w:rPr>
            </w:pPr>
            <w:r>
              <w:rPr>
                <w:rFonts w:ascii="Cambria" w:hAnsi="Cambria"/>
                <w:color w:val="000000" w:themeColor="text1"/>
              </w:rPr>
              <w:t>$</w:t>
            </w:r>
            <w:r w:rsidR="00F458EF">
              <w:rPr>
                <w:rFonts w:ascii="Cambria" w:hAnsi="Cambria"/>
                <w:color w:val="000000" w:themeColor="text1"/>
              </w:rPr>
              <w:t>31,050</w:t>
            </w:r>
          </w:p>
        </w:tc>
      </w:tr>
      <w:tr w:rsidR="00F14FD3" w:rsidRPr="00BC20BA" w14:paraId="230D3417" w14:textId="77777777" w:rsidTr="00BC28D3">
        <w:trPr>
          <w:trHeight w:val="20"/>
        </w:trPr>
        <w:tc>
          <w:tcPr>
            <w:tcW w:w="3540" w:type="dxa"/>
            <w:tcMar>
              <w:top w:w="0" w:type="dxa"/>
              <w:left w:w="108" w:type="dxa"/>
              <w:bottom w:w="0" w:type="dxa"/>
              <w:right w:w="108" w:type="dxa"/>
            </w:tcMar>
            <w:hideMark/>
          </w:tcPr>
          <w:p w14:paraId="06D9CD62" w14:textId="77777777" w:rsidR="001B347C" w:rsidRPr="00BC20BA" w:rsidRDefault="001B347C" w:rsidP="001B347C">
            <w:pPr>
              <w:jc w:val="right"/>
              <w:rPr>
                <w:rFonts w:ascii="Cambria" w:hAnsi="Cambria"/>
                <w:b/>
                <w:bCs/>
                <w:color w:val="000000" w:themeColor="text1"/>
              </w:rPr>
            </w:pPr>
            <w:r w:rsidRPr="00BC20BA">
              <w:rPr>
                <w:rFonts w:ascii="Cambria" w:hAnsi="Cambria"/>
                <w:b/>
                <w:bCs/>
                <w:color w:val="000000" w:themeColor="text1"/>
              </w:rPr>
              <w:lastRenderedPageBreak/>
              <w:t>CCMP Actions:</w:t>
            </w:r>
          </w:p>
        </w:tc>
        <w:tc>
          <w:tcPr>
            <w:tcW w:w="6720" w:type="dxa"/>
            <w:tcMar>
              <w:top w:w="0" w:type="dxa"/>
              <w:left w:w="108" w:type="dxa"/>
              <w:bottom w:w="0" w:type="dxa"/>
              <w:right w:w="108" w:type="dxa"/>
            </w:tcMar>
            <w:hideMark/>
          </w:tcPr>
          <w:p w14:paraId="6CA8CEAA" w14:textId="5C9CE3EF" w:rsidR="001B347C" w:rsidRPr="00BC20BA" w:rsidRDefault="00C56217" w:rsidP="00DC5BD8">
            <w:pPr>
              <w:rPr>
                <w:rFonts w:ascii="Cambria" w:hAnsi="Cambria"/>
                <w:color w:val="000000" w:themeColor="text1"/>
              </w:rPr>
            </w:pPr>
            <w:r w:rsidRPr="00BC20BA">
              <w:rPr>
                <w:rFonts w:ascii="Cambria" w:hAnsi="Cambria"/>
                <w:color w:val="000000" w:themeColor="text1"/>
              </w:rPr>
              <w:t>A2.2, B3.1, D3.3</w:t>
            </w:r>
          </w:p>
        </w:tc>
      </w:tr>
      <w:tr w:rsidR="00F14FD3" w:rsidRPr="00BC20BA" w14:paraId="7F0BD9DD" w14:textId="77777777" w:rsidTr="00BC28D3">
        <w:trPr>
          <w:trHeight w:val="20"/>
        </w:trPr>
        <w:tc>
          <w:tcPr>
            <w:tcW w:w="3540" w:type="dxa"/>
            <w:tcMar>
              <w:top w:w="0" w:type="dxa"/>
              <w:left w:w="108" w:type="dxa"/>
              <w:bottom w:w="0" w:type="dxa"/>
              <w:right w:w="108" w:type="dxa"/>
            </w:tcMar>
            <w:hideMark/>
          </w:tcPr>
          <w:p w14:paraId="4C941239" w14:textId="77777777" w:rsidR="001B347C" w:rsidRPr="00BC20BA" w:rsidRDefault="001B347C" w:rsidP="001B347C">
            <w:pPr>
              <w:jc w:val="right"/>
              <w:rPr>
                <w:rFonts w:ascii="Cambria" w:hAnsi="Cambria"/>
                <w:b/>
                <w:bCs/>
                <w:color w:val="000000" w:themeColor="text1"/>
              </w:rPr>
            </w:pPr>
            <w:r w:rsidRPr="00BC20BA">
              <w:rPr>
                <w:rFonts w:ascii="Cambria" w:hAnsi="Cambria"/>
                <w:b/>
                <w:bCs/>
                <w:color w:val="000000" w:themeColor="text1"/>
              </w:rPr>
              <w:t>CCMP Outcomes:</w:t>
            </w:r>
          </w:p>
        </w:tc>
        <w:tc>
          <w:tcPr>
            <w:tcW w:w="6720" w:type="dxa"/>
            <w:tcMar>
              <w:top w:w="0" w:type="dxa"/>
              <w:left w:w="108" w:type="dxa"/>
              <w:bottom w:w="0" w:type="dxa"/>
              <w:right w:w="108" w:type="dxa"/>
            </w:tcMar>
            <w:hideMark/>
          </w:tcPr>
          <w:p w14:paraId="678BF390" w14:textId="3A8172B3" w:rsidR="001B347C" w:rsidRPr="00BC20BA" w:rsidRDefault="00EE4F0A" w:rsidP="00DC5BD8">
            <w:pPr>
              <w:rPr>
                <w:rFonts w:ascii="Cambria" w:hAnsi="Cambria"/>
                <w:color w:val="000000" w:themeColor="text1"/>
              </w:rPr>
            </w:pPr>
            <w:r w:rsidRPr="00BC20BA">
              <w:rPr>
                <w:rFonts w:ascii="Cambria" w:hAnsi="Cambria"/>
                <w:color w:val="000000" w:themeColor="text1"/>
              </w:rPr>
              <w:t>2a, 2b, 2c, 3a, 3b, 3d</w:t>
            </w:r>
          </w:p>
        </w:tc>
      </w:tr>
      <w:tr w:rsidR="00F14FD3" w:rsidRPr="00BC20BA" w14:paraId="6A24C0B7" w14:textId="77777777" w:rsidTr="00BC28D3">
        <w:trPr>
          <w:trHeight w:val="20"/>
        </w:trPr>
        <w:tc>
          <w:tcPr>
            <w:tcW w:w="3540" w:type="dxa"/>
            <w:tcMar>
              <w:top w:w="0" w:type="dxa"/>
              <w:left w:w="108" w:type="dxa"/>
              <w:bottom w:w="0" w:type="dxa"/>
              <w:right w:w="108" w:type="dxa"/>
            </w:tcMar>
            <w:hideMark/>
          </w:tcPr>
          <w:p w14:paraId="04B1EB79" w14:textId="77777777" w:rsidR="001B347C" w:rsidRPr="00BC20BA" w:rsidRDefault="001B347C" w:rsidP="001B347C">
            <w:pPr>
              <w:jc w:val="right"/>
              <w:rPr>
                <w:rFonts w:ascii="Cambria" w:hAnsi="Cambria"/>
                <w:b/>
                <w:bCs/>
                <w:color w:val="000000" w:themeColor="text1"/>
              </w:rPr>
            </w:pPr>
            <w:r w:rsidRPr="00BC20BA">
              <w:rPr>
                <w:rFonts w:ascii="Cambria" w:hAnsi="Cambria"/>
                <w:b/>
                <w:bCs/>
                <w:color w:val="000000" w:themeColor="text1"/>
              </w:rPr>
              <w:t>CWA Core Programs Addressed:</w:t>
            </w:r>
          </w:p>
        </w:tc>
        <w:tc>
          <w:tcPr>
            <w:tcW w:w="6720" w:type="dxa"/>
            <w:tcMar>
              <w:top w:w="0" w:type="dxa"/>
              <w:left w:w="108" w:type="dxa"/>
              <w:bottom w:w="0" w:type="dxa"/>
              <w:right w:w="108" w:type="dxa"/>
            </w:tcMar>
            <w:hideMark/>
          </w:tcPr>
          <w:p w14:paraId="38A341EC" w14:textId="484CBE23" w:rsidR="001B347C" w:rsidRPr="00BC20BA" w:rsidRDefault="008D097A" w:rsidP="00DC5BD8">
            <w:pPr>
              <w:rPr>
                <w:rFonts w:ascii="Cambria" w:hAnsi="Cambria"/>
                <w:color w:val="000000" w:themeColor="text1"/>
              </w:rPr>
            </w:pPr>
            <w:r w:rsidRPr="00BC20BA">
              <w:rPr>
                <w:rFonts w:ascii="Cambria" w:hAnsi="Cambria"/>
                <w:color w:val="000000" w:themeColor="text1"/>
              </w:rPr>
              <w:t>(</w:t>
            </w:r>
            <w:r w:rsidR="00C56217" w:rsidRPr="00BC20BA">
              <w:rPr>
                <w:rFonts w:ascii="Cambria" w:hAnsi="Cambria"/>
                <w:color w:val="000000" w:themeColor="text1"/>
              </w:rPr>
              <w:t>4) addressing diffuse, nonpoint sources of pollution, (6) protecting coastal waters through the National Estuary Program</w:t>
            </w:r>
          </w:p>
        </w:tc>
      </w:tr>
      <w:tr w:rsidR="007C6E9F" w:rsidRPr="00BC20BA" w14:paraId="77F94C84" w14:textId="77777777" w:rsidTr="00BC28D3">
        <w:trPr>
          <w:trHeight w:val="20"/>
        </w:trPr>
        <w:tc>
          <w:tcPr>
            <w:tcW w:w="3540" w:type="dxa"/>
            <w:tcMar>
              <w:top w:w="0" w:type="dxa"/>
              <w:left w:w="108" w:type="dxa"/>
              <w:bottom w:w="0" w:type="dxa"/>
              <w:right w:w="108" w:type="dxa"/>
            </w:tcMar>
            <w:hideMark/>
          </w:tcPr>
          <w:p w14:paraId="5B6975A5" w14:textId="77777777" w:rsidR="007C6E9F" w:rsidRPr="007C6E9F" w:rsidRDefault="007C6E9F" w:rsidP="00BE35D7">
            <w:pPr>
              <w:jc w:val="right"/>
              <w:rPr>
                <w:rFonts w:ascii="Cambria" w:hAnsi="Cambria"/>
                <w:b/>
                <w:bCs/>
                <w:color w:val="000000" w:themeColor="text1"/>
              </w:rPr>
            </w:pPr>
            <w:r w:rsidRPr="007C6E9F">
              <w:rPr>
                <w:rFonts w:ascii="Cambria" w:hAnsi="Cambria"/>
                <w:b/>
                <w:bCs/>
                <w:color w:val="000000" w:themeColor="text1"/>
              </w:rPr>
              <w:t>EPA Element(s):</w:t>
            </w:r>
          </w:p>
        </w:tc>
        <w:tc>
          <w:tcPr>
            <w:tcW w:w="6720" w:type="dxa"/>
            <w:tcMar>
              <w:top w:w="0" w:type="dxa"/>
              <w:left w:w="108" w:type="dxa"/>
              <w:bottom w:w="0" w:type="dxa"/>
              <w:right w:w="108" w:type="dxa"/>
            </w:tcMar>
            <w:hideMark/>
          </w:tcPr>
          <w:p w14:paraId="77D315D4" w14:textId="753CAA1C" w:rsidR="007C6E9F" w:rsidRPr="007C6E9F" w:rsidRDefault="00A834F9" w:rsidP="00BE35D7">
            <w:pPr>
              <w:rPr>
                <w:rFonts w:ascii="Cambria" w:hAnsi="Cambria"/>
                <w:color w:val="000000" w:themeColor="text1"/>
              </w:rPr>
            </w:pPr>
            <w:r>
              <w:rPr>
                <w:rFonts w:ascii="Cambria" w:hAnsi="Cambria"/>
                <w:color w:val="000000" w:themeColor="text1"/>
              </w:rPr>
              <w:t xml:space="preserve">Direct Assistance, Healthy Communities </w:t>
            </w:r>
          </w:p>
        </w:tc>
      </w:tr>
    </w:tbl>
    <w:p w14:paraId="6B7E97A0" w14:textId="454FF404" w:rsidR="00C9392E" w:rsidRDefault="00C9392E" w:rsidP="00C9392E">
      <w:pPr>
        <w:jc w:val="both"/>
        <w:rPr>
          <w:rFonts w:asciiTheme="majorHAnsi" w:eastAsia="Cambria" w:hAnsiTheme="majorHAnsi" w:cstheme="majorHAnsi"/>
          <w:b/>
          <w:color w:val="000000" w:themeColor="text1"/>
          <w:sz w:val="28"/>
          <w:szCs w:val="28"/>
        </w:rPr>
      </w:pPr>
    </w:p>
    <w:p w14:paraId="279FFD74" w14:textId="58A59329" w:rsidR="00C9392E" w:rsidRPr="00186CA9" w:rsidRDefault="00C9392E" w:rsidP="00392A92">
      <w:pPr>
        <w:jc w:val="both"/>
        <w:rPr>
          <w:rFonts w:asciiTheme="majorHAnsi" w:eastAsia="Cambria" w:hAnsiTheme="majorHAnsi" w:cstheme="majorHAnsi"/>
          <w:bCs/>
          <w:color w:val="000000" w:themeColor="text1"/>
          <w:sz w:val="28"/>
          <w:szCs w:val="28"/>
        </w:rPr>
      </w:pPr>
      <w:r w:rsidRPr="00BC20BA">
        <w:rPr>
          <w:rFonts w:asciiTheme="majorHAnsi" w:eastAsia="Cambria" w:hAnsiTheme="majorHAnsi" w:cstheme="majorHAnsi"/>
          <w:b/>
          <w:color w:val="000000" w:themeColor="text1"/>
          <w:sz w:val="28"/>
          <w:szCs w:val="28"/>
        </w:rPr>
        <w:t>Progress to Date:</w:t>
      </w:r>
      <w:r w:rsidR="00186CA9" w:rsidRPr="00186CA9">
        <w:rPr>
          <w:rFonts w:ascii="Calibri" w:eastAsia="Calibri" w:hAnsi="Calibri" w:cs="Calibri"/>
          <w:noProof/>
          <w:color w:val="214293"/>
          <w:sz w:val="48"/>
          <w:szCs w:val="48"/>
        </w:rPr>
        <w:t xml:space="preserve"> </w:t>
      </w:r>
    </w:p>
    <w:p w14:paraId="3F436991" w14:textId="300187EA" w:rsidR="00C9392E" w:rsidRPr="00392A92" w:rsidRDefault="005130F5" w:rsidP="00392A92">
      <w:pPr>
        <w:pBdr>
          <w:top w:val="nil"/>
          <w:left w:val="nil"/>
          <w:bottom w:val="nil"/>
          <w:right w:val="nil"/>
          <w:between w:val="nil"/>
        </w:pBdr>
        <w:tabs>
          <w:tab w:val="left" w:pos="360"/>
        </w:tabs>
        <w:jc w:val="both"/>
        <w:rPr>
          <w:rFonts w:ascii="Cambria" w:eastAsia="Cambria" w:hAnsi="Cambria" w:cs="Cambria"/>
          <w:color w:val="000000" w:themeColor="text1"/>
        </w:rPr>
      </w:pPr>
      <w:r>
        <w:rPr>
          <w:rFonts w:ascii="Cambria" w:hAnsi="Cambria" w:cs="Helvetica"/>
          <w:color w:val="000000" w:themeColor="text1"/>
          <w:shd w:val="clear" w:color="auto" w:fill="FFFFFF"/>
        </w:rPr>
        <w:t>VIMS was granted a one-year extension on the project due to COVID and lack of ability to conduct in</w:t>
      </w:r>
      <w:r w:rsidR="00B14B7D">
        <w:rPr>
          <w:rFonts w:ascii="Cambria" w:hAnsi="Cambria" w:cs="Helvetica"/>
          <w:color w:val="000000" w:themeColor="text1"/>
          <w:shd w:val="clear" w:color="auto" w:fill="FFFFFF"/>
        </w:rPr>
        <w:t>-</w:t>
      </w:r>
      <w:r>
        <w:rPr>
          <w:rFonts w:ascii="Cambria" w:hAnsi="Cambria" w:cs="Helvetica"/>
          <w:color w:val="000000" w:themeColor="text1"/>
          <w:shd w:val="clear" w:color="auto" w:fill="FFFFFF"/>
        </w:rPr>
        <w:t xml:space="preserve">person workshops and focus groups.  </w:t>
      </w:r>
      <w:r w:rsidR="00C9392E" w:rsidRPr="00BC20BA">
        <w:rPr>
          <w:rFonts w:ascii="Cambria" w:hAnsi="Cambria" w:cs="Helvetica"/>
          <w:color w:val="000000" w:themeColor="text1"/>
          <w:shd w:val="clear" w:color="auto" w:fill="FFFFFF"/>
        </w:rPr>
        <w:t xml:space="preserve">APNEP staff </w:t>
      </w:r>
      <w:r w:rsidR="00C9392E">
        <w:rPr>
          <w:rFonts w:ascii="Cambria" w:hAnsi="Cambria" w:cs="Helvetica"/>
          <w:color w:val="000000" w:themeColor="text1"/>
          <w:shd w:val="clear" w:color="auto" w:fill="FFFFFF"/>
        </w:rPr>
        <w:t xml:space="preserve">have been conducting </w:t>
      </w:r>
      <w:r>
        <w:rPr>
          <w:rFonts w:ascii="Cambria" w:hAnsi="Cambria" w:cs="Helvetica"/>
          <w:color w:val="000000" w:themeColor="text1"/>
          <w:shd w:val="clear" w:color="auto" w:fill="FFFFFF"/>
        </w:rPr>
        <w:t xml:space="preserve">virtual </w:t>
      </w:r>
      <w:r w:rsidR="00C9392E" w:rsidRPr="00BC20BA">
        <w:rPr>
          <w:rFonts w:ascii="Cambria" w:hAnsi="Cambria" w:cs="Helvetica"/>
          <w:color w:val="000000" w:themeColor="text1"/>
          <w:shd w:val="clear" w:color="auto" w:fill="FFFFFF"/>
        </w:rPr>
        <w:t xml:space="preserve">meetings and other outreach opportunities to solicit feedback from </w:t>
      </w:r>
      <w:r w:rsidR="0037716D">
        <w:rPr>
          <w:rFonts w:ascii="Cambria" w:hAnsi="Cambria" w:cs="Helvetica"/>
          <w:color w:val="000000" w:themeColor="text1"/>
          <w:shd w:val="clear" w:color="auto" w:fill="FFFFFF"/>
        </w:rPr>
        <w:t>N.C.</w:t>
      </w:r>
      <w:r w:rsidR="00C9392E" w:rsidRPr="00BC20BA">
        <w:rPr>
          <w:rFonts w:ascii="Cambria" w:hAnsi="Cambria" w:cs="Helvetica"/>
          <w:color w:val="000000" w:themeColor="text1"/>
          <w:shd w:val="clear" w:color="auto" w:fill="FFFFFF"/>
        </w:rPr>
        <w:t xml:space="preserve"> agency personnel and other partners</w:t>
      </w:r>
      <w:r w:rsidR="008245EE">
        <w:rPr>
          <w:rFonts w:ascii="Cambria" w:hAnsi="Cambria" w:cs="Helvetica"/>
          <w:color w:val="000000" w:themeColor="text1"/>
          <w:shd w:val="clear" w:color="auto" w:fill="FFFFFF"/>
        </w:rPr>
        <w:t xml:space="preserve"> throughout 2019</w:t>
      </w:r>
      <w:r w:rsidR="00A76AF3">
        <w:rPr>
          <w:rFonts w:ascii="Cambria" w:hAnsi="Cambria" w:cs="Helvetica"/>
          <w:color w:val="000000" w:themeColor="text1"/>
          <w:shd w:val="clear" w:color="auto" w:fill="FFFFFF"/>
        </w:rPr>
        <w:t>-2</w:t>
      </w:r>
      <w:r w:rsidR="006A3088">
        <w:rPr>
          <w:rFonts w:ascii="Cambria" w:hAnsi="Cambria" w:cs="Helvetica"/>
          <w:color w:val="000000" w:themeColor="text1"/>
          <w:shd w:val="clear" w:color="auto" w:fill="FFFFFF"/>
        </w:rPr>
        <w:t>1</w:t>
      </w:r>
      <w:r w:rsidR="008245EE">
        <w:rPr>
          <w:rFonts w:ascii="Cambria" w:hAnsi="Cambria" w:cs="Helvetica"/>
          <w:color w:val="000000" w:themeColor="text1"/>
          <w:shd w:val="clear" w:color="auto" w:fill="FFFFFF"/>
        </w:rPr>
        <w:t xml:space="preserve">. Staff </w:t>
      </w:r>
      <w:r w:rsidR="00C9392E">
        <w:rPr>
          <w:rFonts w:ascii="Cambria" w:hAnsi="Cambria" w:cs="Helvetica"/>
          <w:color w:val="000000" w:themeColor="text1"/>
          <w:shd w:val="clear" w:color="auto" w:fill="FFFFFF"/>
        </w:rPr>
        <w:t xml:space="preserve">will be participating in </w:t>
      </w:r>
      <w:r w:rsidR="008245EE">
        <w:rPr>
          <w:rFonts w:ascii="Cambria" w:hAnsi="Cambria" w:cs="Helvetica"/>
          <w:color w:val="000000" w:themeColor="text1"/>
          <w:shd w:val="clear" w:color="auto" w:fill="FFFFFF"/>
        </w:rPr>
        <w:t xml:space="preserve">planned </w:t>
      </w:r>
      <w:r w:rsidR="00C9392E">
        <w:rPr>
          <w:rFonts w:ascii="Cambria" w:hAnsi="Cambria" w:cs="Helvetica"/>
          <w:color w:val="000000" w:themeColor="text1"/>
          <w:shd w:val="clear" w:color="auto" w:fill="FFFFFF"/>
        </w:rPr>
        <w:t xml:space="preserve">outreach with Virginia local governments </w:t>
      </w:r>
      <w:r w:rsidR="008245EE">
        <w:rPr>
          <w:rFonts w:ascii="Cambria" w:hAnsi="Cambria" w:cs="Helvetica"/>
          <w:color w:val="000000" w:themeColor="text1"/>
          <w:shd w:val="clear" w:color="auto" w:fill="FFFFFF"/>
        </w:rPr>
        <w:t>during the s</w:t>
      </w:r>
      <w:r w:rsidR="00C9392E">
        <w:rPr>
          <w:rFonts w:ascii="Cambria" w:hAnsi="Cambria" w:cs="Helvetica"/>
          <w:color w:val="000000" w:themeColor="text1"/>
          <w:shd w:val="clear" w:color="auto" w:fill="FFFFFF"/>
        </w:rPr>
        <w:t>pring</w:t>
      </w:r>
      <w:r w:rsidR="008245EE">
        <w:rPr>
          <w:rFonts w:ascii="Cambria" w:hAnsi="Cambria" w:cs="Helvetica"/>
          <w:color w:val="000000" w:themeColor="text1"/>
          <w:shd w:val="clear" w:color="auto" w:fill="FFFFFF"/>
        </w:rPr>
        <w:t>-s</w:t>
      </w:r>
      <w:r w:rsidR="00C9392E">
        <w:rPr>
          <w:rFonts w:ascii="Cambria" w:hAnsi="Cambria" w:cs="Helvetica"/>
          <w:color w:val="000000" w:themeColor="text1"/>
          <w:shd w:val="clear" w:color="auto" w:fill="FFFFFF"/>
        </w:rPr>
        <w:t>ummer 202</w:t>
      </w:r>
      <w:r w:rsidR="00A76AF3">
        <w:rPr>
          <w:rFonts w:ascii="Cambria" w:hAnsi="Cambria" w:cs="Helvetica"/>
          <w:color w:val="000000" w:themeColor="text1"/>
          <w:shd w:val="clear" w:color="auto" w:fill="FFFFFF"/>
        </w:rPr>
        <w:t>1</w:t>
      </w:r>
      <w:r w:rsidR="00C9392E" w:rsidRPr="00BC20BA">
        <w:rPr>
          <w:rFonts w:ascii="Cambria" w:hAnsi="Cambria" w:cs="Helvetica"/>
          <w:color w:val="000000" w:themeColor="text1"/>
          <w:shd w:val="clear" w:color="auto" w:fill="FFFFFF"/>
        </w:rPr>
        <w:t xml:space="preserve">. This information will be used to develop an evaluation of opportunities and limitations to extend the project outputs beyond Virginia in </w:t>
      </w:r>
      <w:r w:rsidR="008245EE">
        <w:rPr>
          <w:rFonts w:ascii="Cambria" w:hAnsi="Cambria" w:cs="Helvetica"/>
          <w:color w:val="000000" w:themeColor="text1"/>
          <w:shd w:val="clear" w:color="auto" w:fill="FFFFFF"/>
        </w:rPr>
        <w:t xml:space="preserve">summer </w:t>
      </w:r>
      <w:r w:rsidR="00C9392E" w:rsidRPr="00BC20BA">
        <w:rPr>
          <w:rFonts w:ascii="Cambria" w:hAnsi="Cambria" w:cs="Helvetica"/>
          <w:color w:val="000000" w:themeColor="text1"/>
          <w:shd w:val="clear" w:color="auto" w:fill="FFFFFF"/>
        </w:rPr>
        <w:t>20</w:t>
      </w:r>
      <w:r w:rsidR="00C9392E">
        <w:rPr>
          <w:rFonts w:ascii="Cambria" w:hAnsi="Cambria" w:cs="Helvetica"/>
          <w:color w:val="000000" w:themeColor="text1"/>
          <w:shd w:val="clear" w:color="auto" w:fill="FFFFFF"/>
        </w:rPr>
        <w:t>2</w:t>
      </w:r>
      <w:r w:rsidR="00A76AF3">
        <w:rPr>
          <w:rFonts w:ascii="Cambria" w:hAnsi="Cambria" w:cs="Helvetica"/>
          <w:color w:val="000000" w:themeColor="text1"/>
          <w:shd w:val="clear" w:color="auto" w:fill="FFFFFF"/>
        </w:rPr>
        <w:t>1</w:t>
      </w:r>
      <w:r w:rsidR="00C9392E" w:rsidRPr="00BC20BA">
        <w:rPr>
          <w:rFonts w:ascii="Cambria" w:hAnsi="Cambria" w:cs="Helvetica"/>
          <w:color w:val="000000" w:themeColor="text1"/>
          <w:shd w:val="clear" w:color="auto" w:fill="FFFFFF"/>
        </w:rPr>
        <w:t xml:space="preserve">.  </w:t>
      </w:r>
    </w:p>
    <w:p w14:paraId="5C8EF65E" w14:textId="77777777" w:rsidR="00BC46F4" w:rsidRDefault="00BC46F4" w:rsidP="00C9392E">
      <w:pPr>
        <w:pBdr>
          <w:top w:val="nil"/>
          <w:left w:val="nil"/>
          <w:bottom w:val="nil"/>
          <w:right w:val="nil"/>
          <w:between w:val="nil"/>
        </w:pBdr>
        <w:tabs>
          <w:tab w:val="left" w:pos="360"/>
        </w:tabs>
        <w:rPr>
          <w:rStyle w:val="Strong"/>
          <w:rFonts w:ascii="Cambria" w:hAnsi="Cambria" w:cstheme="minorHAnsi"/>
          <w:b w:val="0"/>
          <w:color w:val="000000"/>
        </w:rPr>
      </w:pPr>
    </w:p>
    <w:p w14:paraId="66B77B14" w14:textId="7A92F8F2" w:rsidR="00C9392E" w:rsidRPr="00BC20BA" w:rsidRDefault="00C9392E" w:rsidP="00C9392E">
      <w:pPr>
        <w:pBdr>
          <w:top w:val="nil"/>
          <w:left w:val="nil"/>
          <w:bottom w:val="nil"/>
          <w:right w:val="nil"/>
          <w:between w:val="nil"/>
        </w:pBdr>
        <w:tabs>
          <w:tab w:val="left" w:pos="360"/>
        </w:tabs>
        <w:rPr>
          <w:rFonts w:asciiTheme="majorHAnsi" w:eastAsia="Cambria" w:hAnsiTheme="majorHAnsi" w:cstheme="majorHAnsi"/>
          <w:b/>
          <w:color w:val="000000" w:themeColor="text1"/>
          <w:sz w:val="28"/>
          <w:szCs w:val="28"/>
        </w:rPr>
      </w:pPr>
      <w:r w:rsidRPr="00BC20BA">
        <w:rPr>
          <w:rFonts w:asciiTheme="majorHAnsi" w:eastAsia="Cambria" w:hAnsiTheme="majorHAnsi" w:cstheme="majorHAnsi"/>
          <w:b/>
          <w:color w:val="000000" w:themeColor="text1"/>
          <w:sz w:val="28"/>
          <w:szCs w:val="28"/>
        </w:rPr>
        <w:t>FY20</w:t>
      </w:r>
      <w:r>
        <w:rPr>
          <w:rFonts w:asciiTheme="majorHAnsi" w:eastAsia="Cambria" w:hAnsiTheme="majorHAnsi" w:cstheme="majorHAnsi"/>
          <w:b/>
          <w:color w:val="000000" w:themeColor="text1"/>
          <w:sz w:val="28"/>
          <w:szCs w:val="28"/>
        </w:rPr>
        <w:t>2</w:t>
      </w:r>
      <w:r w:rsidR="00A76AF3">
        <w:rPr>
          <w:rFonts w:asciiTheme="majorHAnsi" w:eastAsia="Cambria" w:hAnsiTheme="majorHAnsi" w:cstheme="majorHAnsi"/>
          <w:b/>
          <w:color w:val="000000" w:themeColor="text1"/>
          <w:sz w:val="28"/>
          <w:szCs w:val="28"/>
        </w:rPr>
        <w:t>1</w:t>
      </w:r>
      <w:r>
        <w:rPr>
          <w:rFonts w:asciiTheme="majorHAnsi" w:eastAsia="Cambria" w:hAnsiTheme="majorHAnsi" w:cstheme="majorHAnsi"/>
          <w:b/>
          <w:color w:val="000000" w:themeColor="text1"/>
          <w:sz w:val="28"/>
          <w:szCs w:val="28"/>
        </w:rPr>
        <w:t>-2</w:t>
      </w:r>
      <w:r w:rsidR="00A76AF3">
        <w:rPr>
          <w:rFonts w:asciiTheme="majorHAnsi" w:eastAsia="Cambria" w:hAnsiTheme="majorHAnsi" w:cstheme="majorHAnsi"/>
          <w:b/>
          <w:color w:val="000000" w:themeColor="text1"/>
          <w:sz w:val="28"/>
          <w:szCs w:val="28"/>
        </w:rPr>
        <w:t>2</w:t>
      </w:r>
      <w:r>
        <w:rPr>
          <w:rFonts w:asciiTheme="majorHAnsi" w:eastAsia="Cambria" w:hAnsiTheme="majorHAnsi" w:cstheme="majorHAnsi"/>
          <w:b/>
          <w:color w:val="000000" w:themeColor="text1"/>
          <w:sz w:val="28"/>
          <w:szCs w:val="28"/>
        </w:rPr>
        <w:t xml:space="preserve"> </w:t>
      </w:r>
      <w:r w:rsidRPr="00BC20BA">
        <w:rPr>
          <w:rFonts w:asciiTheme="majorHAnsi" w:eastAsia="Cambria" w:hAnsiTheme="majorHAnsi" w:cstheme="majorHAnsi"/>
          <w:b/>
          <w:color w:val="000000" w:themeColor="text1"/>
          <w:sz w:val="28"/>
          <w:szCs w:val="28"/>
        </w:rPr>
        <w:t>Plans:</w:t>
      </w:r>
    </w:p>
    <w:p w14:paraId="2DE3E315" w14:textId="77777777" w:rsidR="00C9392E" w:rsidRDefault="00C9392E" w:rsidP="00C9392E">
      <w:pPr>
        <w:ind w:firstLine="360"/>
        <w:jc w:val="both"/>
        <w:rPr>
          <w:rFonts w:ascii="Cambria" w:eastAsia="Cambria" w:hAnsi="Cambria" w:cs="Cambria"/>
          <w:b/>
          <w:color w:val="000000" w:themeColor="text1"/>
        </w:rPr>
      </w:pPr>
      <w:r w:rsidRPr="00BC20BA">
        <w:rPr>
          <w:rFonts w:ascii="Cambria" w:eastAsia="Cambria" w:hAnsi="Cambria" w:cs="Cambria"/>
          <w:b/>
          <w:color w:val="000000" w:themeColor="text1"/>
        </w:rPr>
        <w:t xml:space="preserve">Milestones:  </w:t>
      </w:r>
    </w:p>
    <w:p w14:paraId="6D46084C" w14:textId="647130C6" w:rsidR="0068600B" w:rsidRDefault="0068600B" w:rsidP="000B63B9">
      <w:pPr>
        <w:pStyle w:val="ListParagraph"/>
        <w:numPr>
          <w:ilvl w:val="0"/>
          <w:numId w:val="33"/>
        </w:numPr>
        <w:ind w:left="1350"/>
        <w:jc w:val="both"/>
        <w:rPr>
          <w:rStyle w:val="Strong"/>
          <w:rFonts w:ascii="Cambria" w:hAnsi="Cambria" w:cstheme="minorHAnsi"/>
          <w:b w:val="0"/>
          <w:bCs w:val="0"/>
          <w:color w:val="000000"/>
        </w:rPr>
      </w:pPr>
      <w:r w:rsidRPr="0068600B">
        <w:rPr>
          <w:rStyle w:val="Strong"/>
          <w:rFonts w:ascii="Cambria" w:hAnsi="Cambria" w:cstheme="minorHAnsi"/>
          <w:b w:val="0"/>
          <w:bCs w:val="0"/>
          <w:color w:val="000000"/>
        </w:rPr>
        <w:t>Spring 2021: Distribute draft S</w:t>
      </w:r>
      <w:r w:rsidR="00416E6C">
        <w:rPr>
          <w:rStyle w:val="Strong"/>
          <w:rFonts w:ascii="Cambria" w:hAnsi="Cambria" w:cstheme="minorHAnsi"/>
          <w:b w:val="0"/>
          <w:bCs w:val="0"/>
          <w:color w:val="000000"/>
        </w:rPr>
        <w:t>cope of Work</w:t>
      </w:r>
      <w:r w:rsidRPr="0068600B">
        <w:rPr>
          <w:rStyle w:val="Strong"/>
          <w:rFonts w:ascii="Cambria" w:hAnsi="Cambria" w:cstheme="minorHAnsi"/>
          <w:b w:val="0"/>
          <w:bCs w:val="0"/>
          <w:color w:val="000000"/>
        </w:rPr>
        <w:t xml:space="preserve"> to utilize project funding that would have been used for in person workshops for use with other outreach materials for local governments.</w:t>
      </w:r>
    </w:p>
    <w:p w14:paraId="6F60CBD6" w14:textId="70CA977C" w:rsidR="00C9392E" w:rsidRPr="0068600B" w:rsidRDefault="008245EE" w:rsidP="000B63B9">
      <w:pPr>
        <w:pStyle w:val="ListParagraph"/>
        <w:numPr>
          <w:ilvl w:val="0"/>
          <w:numId w:val="33"/>
        </w:numPr>
        <w:ind w:left="1350"/>
        <w:jc w:val="both"/>
        <w:rPr>
          <w:rStyle w:val="Strong"/>
          <w:rFonts w:ascii="Cambria" w:hAnsi="Cambria" w:cstheme="minorHAnsi"/>
          <w:b w:val="0"/>
          <w:bCs w:val="0"/>
          <w:color w:val="000000"/>
        </w:rPr>
      </w:pPr>
      <w:r w:rsidRPr="0068600B">
        <w:rPr>
          <w:rStyle w:val="Strong"/>
          <w:rFonts w:ascii="Cambria" w:hAnsi="Cambria" w:cstheme="minorHAnsi"/>
          <w:b w:val="0"/>
          <w:bCs w:val="0"/>
          <w:color w:val="000000"/>
        </w:rPr>
        <w:t>Spring/Summer 202</w:t>
      </w:r>
      <w:r w:rsidR="00A76AF3" w:rsidRPr="0068600B">
        <w:rPr>
          <w:rStyle w:val="Strong"/>
          <w:rFonts w:ascii="Cambria" w:hAnsi="Cambria" w:cstheme="minorHAnsi"/>
          <w:b w:val="0"/>
          <w:bCs w:val="0"/>
          <w:color w:val="000000"/>
        </w:rPr>
        <w:t>1</w:t>
      </w:r>
      <w:r w:rsidRPr="0068600B">
        <w:rPr>
          <w:rStyle w:val="Strong"/>
          <w:rFonts w:ascii="Cambria" w:hAnsi="Cambria" w:cstheme="minorHAnsi"/>
          <w:b w:val="0"/>
          <w:bCs w:val="0"/>
          <w:color w:val="000000"/>
        </w:rPr>
        <w:t xml:space="preserve">: </w:t>
      </w:r>
      <w:r w:rsidR="00C9392E" w:rsidRPr="0068600B">
        <w:rPr>
          <w:rStyle w:val="Strong"/>
          <w:rFonts w:ascii="Cambria" w:hAnsi="Cambria" w:cstheme="minorHAnsi"/>
          <w:b w:val="0"/>
          <w:bCs w:val="0"/>
          <w:color w:val="000000"/>
        </w:rPr>
        <w:t xml:space="preserve">Complete follow up discussions and targeted outreach with partners.  </w:t>
      </w:r>
    </w:p>
    <w:p w14:paraId="2CD048B0" w14:textId="2D8E6F02" w:rsidR="008245EE" w:rsidRPr="0068600B" w:rsidRDefault="0068600B" w:rsidP="000B63B9">
      <w:pPr>
        <w:pStyle w:val="ListParagraph"/>
        <w:numPr>
          <w:ilvl w:val="0"/>
          <w:numId w:val="33"/>
        </w:numPr>
        <w:ind w:left="1350"/>
        <w:jc w:val="both"/>
        <w:rPr>
          <w:rStyle w:val="Strong"/>
          <w:rFonts w:ascii="Cambria" w:eastAsia="Cambria" w:hAnsi="Cambria" w:cs="Cambria"/>
          <w:b w:val="0"/>
          <w:bCs w:val="0"/>
          <w:color w:val="000000" w:themeColor="text1"/>
        </w:rPr>
      </w:pPr>
      <w:r>
        <w:rPr>
          <w:rStyle w:val="Strong"/>
          <w:rFonts w:ascii="Cambria" w:eastAsia="Cambria" w:hAnsi="Cambria" w:cs="Cambria"/>
          <w:b w:val="0"/>
          <w:bCs w:val="0"/>
          <w:color w:val="000000" w:themeColor="text1"/>
        </w:rPr>
        <w:t>Ju</w:t>
      </w:r>
      <w:r w:rsidR="008245EE" w:rsidRPr="0068600B">
        <w:rPr>
          <w:rStyle w:val="Strong"/>
          <w:rFonts w:ascii="Cambria" w:eastAsia="Cambria" w:hAnsi="Cambria" w:cs="Cambria"/>
          <w:b w:val="0"/>
          <w:bCs w:val="0"/>
          <w:color w:val="000000" w:themeColor="text1"/>
        </w:rPr>
        <w:t>ly 202</w:t>
      </w:r>
      <w:r w:rsidR="00A76AF3" w:rsidRPr="0068600B">
        <w:rPr>
          <w:rStyle w:val="Strong"/>
          <w:rFonts w:ascii="Cambria" w:eastAsia="Cambria" w:hAnsi="Cambria" w:cs="Cambria"/>
          <w:b w:val="0"/>
          <w:bCs w:val="0"/>
          <w:color w:val="000000" w:themeColor="text1"/>
        </w:rPr>
        <w:t>1</w:t>
      </w:r>
      <w:r w:rsidR="008245EE" w:rsidRPr="0068600B">
        <w:rPr>
          <w:rStyle w:val="Strong"/>
          <w:rFonts w:ascii="Cambria" w:eastAsia="Cambria" w:hAnsi="Cambria" w:cs="Cambria"/>
          <w:b w:val="0"/>
          <w:bCs w:val="0"/>
          <w:color w:val="000000" w:themeColor="text1"/>
        </w:rPr>
        <w:t xml:space="preserve">: Develop a report for the project team that includes 1) an assessment of similar tools, projects, and programs that already exist in </w:t>
      </w:r>
      <w:r w:rsidR="0037716D" w:rsidRPr="0068600B">
        <w:rPr>
          <w:rStyle w:val="Strong"/>
          <w:rFonts w:ascii="Cambria" w:eastAsia="Cambria" w:hAnsi="Cambria" w:cs="Cambria"/>
          <w:b w:val="0"/>
          <w:bCs w:val="0"/>
          <w:color w:val="000000" w:themeColor="text1"/>
        </w:rPr>
        <w:t>N.C.</w:t>
      </w:r>
      <w:r w:rsidR="008245EE" w:rsidRPr="0068600B">
        <w:rPr>
          <w:rStyle w:val="Strong"/>
          <w:rFonts w:ascii="Cambria" w:eastAsia="Cambria" w:hAnsi="Cambria" w:cs="Cambria"/>
          <w:b w:val="0"/>
          <w:bCs w:val="0"/>
          <w:color w:val="000000" w:themeColor="text1"/>
        </w:rPr>
        <w:t xml:space="preserve">; 2) an assessment of information gaps and needs; 3) an assessment of the transferability of the tool to North Carolina; and 4) an analysis of how the tool could be modified for North Carolina that could be used as the basis for future NOAA proposals.  </w:t>
      </w:r>
    </w:p>
    <w:p w14:paraId="4CAD2DDC" w14:textId="48CEBD42" w:rsidR="00B241AB" w:rsidRDefault="008245EE" w:rsidP="000B63B9">
      <w:pPr>
        <w:pStyle w:val="ListParagraph"/>
        <w:numPr>
          <w:ilvl w:val="0"/>
          <w:numId w:val="33"/>
        </w:numPr>
        <w:ind w:left="1350"/>
        <w:jc w:val="both"/>
        <w:rPr>
          <w:rStyle w:val="Strong"/>
          <w:rFonts w:ascii="Cambria" w:eastAsia="Cambria" w:hAnsi="Cambria" w:cs="Cambria"/>
          <w:b w:val="0"/>
          <w:bCs w:val="0"/>
          <w:color w:val="000000" w:themeColor="text1"/>
        </w:rPr>
      </w:pPr>
      <w:r w:rsidRPr="00392A92">
        <w:rPr>
          <w:rStyle w:val="Strong"/>
          <w:rFonts w:ascii="Cambria" w:eastAsia="Cambria" w:hAnsi="Cambria" w:cs="Cambria"/>
          <w:b w:val="0"/>
          <w:bCs w:val="0"/>
          <w:color w:val="000000" w:themeColor="text1"/>
        </w:rPr>
        <w:t>October 202</w:t>
      </w:r>
      <w:r w:rsidR="00A76AF3">
        <w:rPr>
          <w:rStyle w:val="Strong"/>
          <w:rFonts w:ascii="Cambria" w:eastAsia="Cambria" w:hAnsi="Cambria" w:cs="Cambria"/>
          <w:b w:val="0"/>
          <w:bCs w:val="0"/>
          <w:color w:val="000000" w:themeColor="text1"/>
        </w:rPr>
        <w:t>1</w:t>
      </w:r>
      <w:r>
        <w:rPr>
          <w:rStyle w:val="Strong"/>
          <w:rFonts w:ascii="Cambria" w:eastAsia="Cambria" w:hAnsi="Cambria" w:cs="Cambria"/>
          <w:b w:val="0"/>
          <w:bCs w:val="0"/>
          <w:color w:val="000000" w:themeColor="text1"/>
        </w:rPr>
        <w:t xml:space="preserve">: </w:t>
      </w:r>
      <w:r w:rsidR="00C9392E" w:rsidRPr="00392A92">
        <w:rPr>
          <w:rStyle w:val="Strong"/>
          <w:rFonts w:ascii="Cambria" w:eastAsia="Cambria" w:hAnsi="Cambria" w:cs="Cambria"/>
          <w:b w:val="0"/>
          <w:bCs w:val="0"/>
          <w:color w:val="000000" w:themeColor="text1"/>
        </w:rPr>
        <w:t>Submit abstracts for sessions at technical conferences.</w:t>
      </w:r>
    </w:p>
    <w:p w14:paraId="66D7C8E7" w14:textId="73BEAC0A" w:rsidR="008F47F0" w:rsidRPr="00A76AF3" w:rsidRDefault="008F47F0" w:rsidP="00A76AF3">
      <w:pPr>
        <w:ind w:left="990"/>
        <w:jc w:val="both"/>
        <w:rPr>
          <w:rStyle w:val="Strong"/>
          <w:rFonts w:ascii="Cambria" w:eastAsia="Cambria" w:hAnsi="Cambria" w:cs="Cambria"/>
          <w:b w:val="0"/>
          <w:bCs w:val="0"/>
          <w:color w:val="000000" w:themeColor="text1"/>
        </w:rPr>
      </w:pPr>
    </w:p>
    <w:p w14:paraId="54EBDBCE" w14:textId="48554768" w:rsidR="00416BEA" w:rsidRPr="0016188C" w:rsidRDefault="00F12712">
      <w:pPr>
        <w:jc w:val="both"/>
        <w:rPr>
          <w:rFonts w:ascii="Calibri" w:eastAsia="Calibri" w:hAnsi="Calibri" w:cs="Calibri"/>
          <w:color w:val="12B8A4"/>
          <w:sz w:val="40"/>
          <w:szCs w:val="40"/>
        </w:rPr>
      </w:pPr>
      <w:r w:rsidRPr="0016188C">
        <w:rPr>
          <w:noProof/>
          <w:sz w:val="40"/>
          <w:szCs w:val="40"/>
        </w:rPr>
        <w:drawing>
          <wp:anchor distT="0" distB="0" distL="114300" distR="114300" simplePos="0" relativeHeight="251658244" behindDoc="0" locked="0" layoutInCell="1" hidden="0" allowOverlap="1" wp14:anchorId="365B36BB" wp14:editId="41A45D5D">
            <wp:simplePos x="0" y="0"/>
            <wp:positionH relativeFrom="column">
              <wp:posOffset>0</wp:posOffset>
            </wp:positionH>
            <wp:positionV relativeFrom="paragraph">
              <wp:posOffset>129106</wp:posOffset>
            </wp:positionV>
            <wp:extent cx="723900" cy="711200"/>
            <wp:effectExtent l="0" t="0" r="0" b="0"/>
            <wp:wrapSquare wrapText="bothSides" distT="0" distB="0" distL="114300" distR="114300"/>
            <wp:docPr id="14" name="image7.png"/>
            <wp:cNvGraphicFramePr/>
            <a:graphic xmlns:a="http://schemas.openxmlformats.org/drawingml/2006/main">
              <a:graphicData uri="http://schemas.openxmlformats.org/drawingml/2006/picture">
                <pic:pic xmlns:pic="http://schemas.openxmlformats.org/drawingml/2006/picture">
                  <pic:nvPicPr>
                    <pic:cNvPr id="0" name="image7.png"/>
                    <pic:cNvPicPr preferRelativeResize="0"/>
                  </pic:nvPicPr>
                  <pic:blipFill>
                    <a:blip r:embed="rId52"/>
                    <a:srcRect/>
                    <a:stretch>
                      <a:fillRect/>
                    </a:stretch>
                  </pic:blipFill>
                  <pic:spPr>
                    <a:xfrm>
                      <a:off x="0" y="0"/>
                      <a:ext cx="723900" cy="711200"/>
                    </a:xfrm>
                    <a:prstGeom prst="rect">
                      <a:avLst/>
                    </a:prstGeom>
                    <a:ln/>
                  </pic:spPr>
                </pic:pic>
              </a:graphicData>
            </a:graphic>
          </wp:anchor>
        </w:drawing>
      </w:r>
    </w:p>
    <w:p w14:paraId="775C45B9" w14:textId="0AA14CC2" w:rsidR="00416BEA" w:rsidRPr="00BC20BA" w:rsidRDefault="00AE320E">
      <w:pPr>
        <w:pBdr>
          <w:top w:val="nil"/>
          <w:left w:val="nil"/>
          <w:bottom w:val="nil"/>
          <w:right w:val="nil"/>
          <w:between w:val="nil"/>
        </w:pBdr>
        <w:tabs>
          <w:tab w:val="center" w:pos="4320"/>
          <w:tab w:val="right" w:pos="8640"/>
        </w:tabs>
        <w:rPr>
          <w:rFonts w:ascii="Cambria" w:eastAsia="Cambria" w:hAnsi="Cambria" w:cs="Cambria"/>
          <w:b/>
          <w:color w:val="000000"/>
          <w:u w:val="single"/>
        </w:rPr>
      </w:pPr>
      <w:r w:rsidRPr="00BC20BA">
        <w:rPr>
          <w:rFonts w:ascii="Calibri" w:eastAsia="Calibri" w:hAnsi="Calibri" w:cs="Calibri"/>
          <w:b/>
          <w:color w:val="12B8A4"/>
          <w:sz w:val="40"/>
          <w:szCs w:val="40"/>
        </w:rPr>
        <w:t>Engage: Education and Public Outreach</w:t>
      </w:r>
    </w:p>
    <w:p w14:paraId="72E1F7FF" w14:textId="77777777" w:rsidR="00CE7E56" w:rsidRPr="00BC20BA" w:rsidRDefault="00CE7E56" w:rsidP="0057401C">
      <w:pPr>
        <w:pBdr>
          <w:top w:val="nil"/>
          <w:left w:val="nil"/>
          <w:bottom w:val="nil"/>
          <w:right w:val="nil"/>
          <w:between w:val="nil"/>
        </w:pBdr>
        <w:tabs>
          <w:tab w:val="left" w:pos="360"/>
        </w:tabs>
        <w:rPr>
          <w:rFonts w:ascii="Cambria" w:eastAsia="Cambria" w:hAnsi="Cambria" w:cs="Cambria"/>
          <w:b/>
          <w:color w:val="FF0000"/>
        </w:rPr>
      </w:pPr>
      <w:bookmarkStart w:id="8" w:name="TI"/>
    </w:p>
    <w:p w14:paraId="4DC0EC77" w14:textId="58692EB4" w:rsidR="00D639C5" w:rsidRPr="00BC20BA" w:rsidRDefault="00D639C5" w:rsidP="00AE320E">
      <w:pPr>
        <w:jc w:val="both"/>
        <w:rPr>
          <w:rFonts w:ascii="Cambria" w:eastAsia="Cambria" w:hAnsi="Cambria" w:cs="Cambria"/>
          <w:color w:val="FF0000"/>
        </w:rPr>
      </w:pPr>
    </w:p>
    <w:p w14:paraId="60B58AA4" w14:textId="5877D200" w:rsidR="00AE320E" w:rsidRPr="008F47F0" w:rsidRDefault="00AE320E" w:rsidP="00AE320E">
      <w:pPr>
        <w:tabs>
          <w:tab w:val="left" w:pos="180"/>
          <w:tab w:val="left" w:pos="450"/>
        </w:tabs>
        <w:jc w:val="both"/>
        <w:rPr>
          <w:rFonts w:asciiTheme="majorHAnsi" w:eastAsia="Cambria" w:hAnsiTheme="majorHAnsi" w:cstheme="majorHAnsi"/>
          <w:b/>
          <w:color w:val="214293"/>
          <w:sz w:val="32"/>
          <w:szCs w:val="32"/>
        </w:rPr>
      </w:pPr>
      <w:bookmarkStart w:id="9" w:name="SITC"/>
      <w:r w:rsidRPr="008F47F0">
        <w:rPr>
          <w:rFonts w:asciiTheme="majorHAnsi" w:eastAsia="Cambria" w:hAnsiTheme="majorHAnsi" w:cstheme="majorHAnsi"/>
          <w:b/>
          <w:color w:val="214293"/>
          <w:sz w:val="32"/>
          <w:szCs w:val="32"/>
        </w:rPr>
        <w:t xml:space="preserve">APNEP Action </w:t>
      </w:r>
      <w:r w:rsidR="00A27AD3">
        <w:rPr>
          <w:rFonts w:asciiTheme="majorHAnsi" w:eastAsia="Cambria" w:hAnsiTheme="majorHAnsi" w:cstheme="majorHAnsi"/>
          <w:b/>
          <w:color w:val="214293"/>
          <w:sz w:val="32"/>
          <w:szCs w:val="32"/>
        </w:rPr>
        <w:t xml:space="preserve">and Monitoring/Assessment </w:t>
      </w:r>
      <w:r w:rsidRPr="008F47F0">
        <w:rPr>
          <w:rFonts w:asciiTheme="majorHAnsi" w:eastAsia="Cambria" w:hAnsiTheme="majorHAnsi" w:cstheme="majorHAnsi"/>
          <w:b/>
          <w:color w:val="214293"/>
          <w:sz w:val="32"/>
          <w:szCs w:val="32"/>
        </w:rPr>
        <w:t>Team</w:t>
      </w:r>
      <w:r w:rsidR="00A27AD3">
        <w:rPr>
          <w:rFonts w:asciiTheme="majorHAnsi" w:eastAsia="Cambria" w:hAnsiTheme="majorHAnsi" w:cstheme="majorHAnsi"/>
          <w:b/>
          <w:color w:val="214293"/>
          <w:sz w:val="32"/>
          <w:szCs w:val="32"/>
        </w:rPr>
        <w:t>s</w:t>
      </w:r>
      <w:r w:rsidRPr="008F47F0">
        <w:rPr>
          <w:rFonts w:asciiTheme="majorHAnsi" w:eastAsia="Cambria" w:hAnsiTheme="majorHAnsi" w:cstheme="majorHAnsi"/>
          <w:b/>
          <w:color w:val="214293"/>
          <w:sz w:val="32"/>
          <w:szCs w:val="32"/>
        </w:rPr>
        <w:t xml:space="preserve"> Facilitation</w:t>
      </w:r>
    </w:p>
    <w:p w14:paraId="2F949A22" w14:textId="45C7D8C6" w:rsidR="00AE320E" w:rsidRPr="00BC20BA" w:rsidRDefault="00AE320E" w:rsidP="00AE320E">
      <w:pPr>
        <w:tabs>
          <w:tab w:val="left" w:pos="180"/>
          <w:tab w:val="left" w:pos="450"/>
        </w:tabs>
        <w:jc w:val="both"/>
        <w:rPr>
          <w:rFonts w:ascii="Cambria" w:eastAsia="Cambria" w:hAnsi="Cambria" w:cs="Cambria"/>
          <w:color w:val="000000" w:themeColor="text1"/>
        </w:rPr>
      </w:pPr>
      <w:r w:rsidRPr="00BC20BA">
        <w:rPr>
          <w:rFonts w:ascii="Cambria" w:eastAsia="Cambria" w:hAnsi="Cambria" w:cs="Cambria"/>
          <w:b/>
          <w:color w:val="000000" w:themeColor="text1"/>
        </w:rPr>
        <w:t xml:space="preserve">Objectives: </w:t>
      </w:r>
      <w:r w:rsidR="0037716D">
        <w:rPr>
          <w:rFonts w:ascii="Cambria" w:eastAsia="Cambria" w:hAnsi="Cambria" w:cs="Cambria"/>
          <w:color w:val="000000" w:themeColor="text1"/>
        </w:rPr>
        <w:t>F</w:t>
      </w:r>
      <w:r w:rsidRPr="00BC20BA">
        <w:rPr>
          <w:rFonts w:ascii="Cambria" w:eastAsia="Cambria" w:hAnsi="Cambria" w:cs="Cambria"/>
          <w:color w:val="000000" w:themeColor="text1"/>
        </w:rPr>
        <w:t>acilitate interagency and inter-organization communication related to priority issues in the Albemarle-Pamlico region, improve cooperation and develop collaborative initiatives that accomplish shared goals</w:t>
      </w:r>
      <w:r w:rsidR="00A27AD3">
        <w:rPr>
          <w:rFonts w:ascii="Cambria" w:eastAsia="Cambria" w:hAnsi="Cambria" w:cs="Cambria"/>
          <w:color w:val="000000" w:themeColor="text1"/>
        </w:rPr>
        <w:t xml:space="preserve"> and development of APNEP’s monitoring plan</w:t>
      </w:r>
      <w:r w:rsidRPr="00BC20BA">
        <w:rPr>
          <w:rFonts w:ascii="Cambria" w:eastAsia="Cambria" w:hAnsi="Cambria" w:cs="Cambria"/>
          <w:color w:val="000000" w:themeColor="text1"/>
        </w:rPr>
        <w:t>.</w:t>
      </w:r>
    </w:p>
    <w:p w14:paraId="72E9DB0C" w14:textId="18378BDB" w:rsidR="00AE320E" w:rsidRPr="00BC20BA" w:rsidRDefault="00AE320E" w:rsidP="00AE320E">
      <w:pPr>
        <w:tabs>
          <w:tab w:val="left" w:pos="180"/>
          <w:tab w:val="left" w:pos="450"/>
        </w:tabs>
        <w:jc w:val="both"/>
        <w:rPr>
          <w:rFonts w:ascii="Cambria" w:eastAsia="Cambria" w:hAnsi="Cambria" w:cs="Cambria"/>
          <w:color w:val="000000" w:themeColor="text1"/>
        </w:rPr>
      </w:pPr>
      <w:r w:rsidRPr="00BC20BA">
        <w:rPr>
          <w:rFonts w:ascii="Cambria" w:eastAsia="Cambria" w:hAnsi="Cambria" w:cs="Cambria"/>
          <w:b/>
          <w:color w:val="000000" w:themeColor="text1"/>
        </w:rPr>
        <w:t>Description:</w:t>
      </w:r>
      <w:r w:rsidRPr="00BC20BA">
        <w:rPr>
          <w:rFonts w:ascii="Cambria" w:eastAsia="Cambria" w:hAnsi="Cambria" w:cs="Cambria"/>
          <w:color w:val="000000" w:themeColor="text1"/>
        </w:rPr>
        <w:t xml:space="preserve"> APNEP’s initiatives are guided by input from a diverse group of regional partners and stakeholders. Action Teams have been created to address the management strategies elucidated in APNEP’s CCMP. Each Action Team works toward implementation of several closely aligned management action</w:t>
      </w:r>
      <w:r w:rsidR="0037716D">
        <w:rPr>
          <w:rFonts w:ascii="Cambria" w:eastAsia="Cambria" w:hAnsi="Cambria" w:cs="Cambria"/>
          <w:color w:val="000000" w:themeColor="text1"/>
        </w:rPr>
        <w:t>s</w:t>
      </w:r>
      <w:r w:rsidRPr="00BC20BA">
        <w:rPr>
          <w:rFonts w:ascii="Cambria" w:eastAsia="Cambria" w:hAnsi="Cambria" w:cs="Cambria"/>
          <w:color w:val="000000" w:themeColor="text1"/>
        </w:rPr>
        <w:t xml:space="preserve"> in various environmental disciplines. Members include representatives from state, local, and federal government, nonprofits, and universities. </w:t>
      </w:r>
    </w:p>
    <w:p w14:paraId="10854D41" w14:textId="6AEC34ED" w:rsidR="00AE320E" w:rsidRPr="00BC20BA" w:rsidRDefault="00AE320E" w:rsidP="00AE320E">
      <w:pPr>
        <w:tabs>
          <w:tab w:val="left" w:pos="180"/>
          <w:tab w:val="left" w:pos="450"/>
        </w:tabs>
        <w:jc w:val="both"/>
        <w:rPr>
          <w:rFonts w:ascii="Cambria" w:eastAsia="Cambria" w:hAnsi="Cambria" w:cs="Cambria"/>
          <w:color w:val="000000"/>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AE320E" w:rsidRPr="00BC20BA" w14:paraId="1A10AEB0" w14:textId="77777777" w:rsidTr="007D77E3">
        <w:trPr>
          <w:trHeight w:val="20"/>
        </w:trPr>
        <w:tc>
          <w:tcPr>
            <w:tcW w:w="3865" w:type="dxa"/>
          </w:tcPr>
          <w:p w14:paraId="64F16DAF" w14:textId="1A275CC5" w:rsidR="00AE320E" w:rsidRPr="00BC20BA" w:rsidRDefault="00AE320E" w:rsidP="007D77E3">
            <w:pPr>
              <w:jc w:val="right"/>
              <w:rPr>
                <w:rFonts w:ascii="Cambria" w:eastAsia="Cambria" w:hAnsi="Cambria" w:cs="Cambria"/>
                <w:b/>
              </w:rPr>
            </w:pPr>
            <w:r w:rsidRPr="00BC20BA">
              <w:rPr>
                <w:rFonts w:ascii="Cambria" w:eastAsia="Cambria" w:hAnsi="Cambria" w:cs="Cambria"/>
                <w:b/>
              </w:rPr>
              <w:lastRenderedPageBreak/>
              <w:t>Year(s):</w:t>
            </w:r>
          </w:p>
        </w:tc>
        <w:tc>
          <w:tcPr>
            <w:tcW w:w="6205" w:type="dxa"/>
          </w:tcPr>
          <w:p w14:paraId="1D09BFD2" w14:textId="77777777" w:rsidR="00AE320E" w:rsidRPr="00BC20BA" w:rsidRDefault="00AE320E" w:rsidP="00070F15">
            <w:pPr>
              <w:rPr>
                <w:rFonts w:ascii="Cambria" w:eastAsia="Cambria" w:hAnsi="Cambria" w:cs="Cambria"/>
              </w:rPr>
            </w:pPr>
            <w:r w:rsidRPr="00BC20BA">
              <w:rPr>
                <w:rFonts w:ascii="Cambria" w:eastAsia="Cambria" w:hAnsi="Cambria" w:cs="Cambria"/>
              </w:rPr>
              <w:t>Ongoing</w:t>
            </w:r>
          </w:p>
        </w:tc>
      </w:tr>
      <w:tr w:rsidR="00AE320E" w:rsidRPr="00BC20BA" w14:paraId="20929BCF" w14:textId="77777777" w:rsidTr="007D77E3">
        <w:trPr>
          <w:trHeight w:val="20"/>
        </w:trPr>
        <w:tc>
          <w:tcPr>
            <w:tcW w:w="3865" w:type="dxa"/>
          </w:tcPr>
          <w:p w14:paraId="0D0A4FC9"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Partners:</w:t>
            </w:r>
          </w:p>
        </w:tc>
        <w:tc>
          <w:tcPr>
            <w:tcW w:w="6205" w:type="dxa"/>
          </w:tcPr>
          <w:p w14:paraId="5FA38E2F" w14:textId="7135F86E" w:rsidR="00AE320E" w:rsidRPr="0016188C" w:rsidRDefault="00D463AD" w:rsidP="00070F15">
            <w:pPr>
              <w:rPr>
                <w:rFonts w:ascii="Cambria" w:eastAsia="Cambria" w:hAnsi="Cambria" w:cs="Cambria"/>
              </w:rPr>
            </w:pPr>
            <w:hyperlink r:id="rId53">
              <w:r w:rsidR="00AE320E" w:rsidRPr="0016188C">
                <w:rPr>
                  <w:rFonts w:ascii="Cambria" w:eastAsia="Cambria" w:hAnsi="Cambria" w:cs="Cambria"/>
                  <w:color w:val="1155CC"/>
                  <w:u w:val="single"/>
                </w:rPr>
                <w:t>Varies; see Action Team webpages for partner organization</w:t>
              </w:r>
              <w:r w:rsidR="00B05B9A" w:rsidRPr="0016188C">
                <w:rPr>
                  <w:rFonts w:ascii="Cambria" w:eastAsia="Cambria" w:hAnsi="Cambria" w:cs="Cambria"/>
                  <w:color w:val="1155CC"/>
                  <w:u w:val="single"/>
                </w:rPr>
                <w:t>s</w:t>
              </w:r>
            </w:hyperlink>
          </w:p>
        </w:tc>
      </w:tr>
      <w:tr w:rsidR="00AE320E" w:rsidRPr="00BC20BA" w14:paraId="57CBFB2F" w14:textId="77777777" w:rsidTr="007D77E3">
        <w:trPr>
          <w:trHeight w:val="20"/>
        </w:trPr>
        <w:tc>
          <w:tcPr>
            <w:tcW w:w="3865" w:type="dxa"/>
          </w:tcPr>
          <w:p w14:paraId="33701BE8"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Outputs/Deliverables:</w:t>
            </w:r>
          </w:p>
        </w:tc>
        <w:tc>
          <w:tcPr>
            <w:tcW w:w="6205" w:type="dxa"/>
          </w:tcPr>
          <w:p w14:paraId="6EEB6699" w14:textId="10A0D767" w:rsidR="00AE320E" w:rsidRPr="00BC20BA" w:rsidRDefault="00AE320E" w:rsidP="00070F15">
            <w:pPr>
              <w:rPr>
                <w:rFonts w:ascii="Cambria" w:eastAsia="Cambria" w:hAnsi="Cambria" w:cs="Cambria"/>
              </w:rPr>
            </w:pPr>
            <w:r w:rsidRPr="00BC20BA">
              <w:rPr>
                <w:rFonts w:ascii="Cambria" w:eastAsia="Cambria" w:hAnsi="Cambria" w:cs="Cambria"/>
              </w:rPr>
              <w:t xml:space="preserve">Decisions about CCMP implementation priorities; improved communication between </w:t>
            </w:r>
            <w:r w:rsidR="00FB0BEC" w:rsidRPr="00CD12EB">
              <w:rPr>
                <w:rFonts w:ascii="Cambria" w:eastAsia="Cambria" w:hAnsi="Cambria" w:cs="Cambria"/>
                <w:color w:val="000000" w:themeColor="text1"/>
              </w:rPr>
              <w:t>Albemarle-</w:t>
            </w:r>
            <w:r w:rsidR="007A27C7" w:rsidRPr="00CD12EB">
              <w:rPr>
                <w:rFonts w:ascii="Cambria" w:eastAsia="Cambria" w:hAnsi="Cambria" w:cs="Cambria"/>
                <w:color w:val="000000" w:themeColor="text1"/>
              </w:rPr>
              <w:t xml:space="preserve">Pamlico </w:t>
            </w:r>
            <w:r w:rsidR="007A27C7" w:rsidRPr="00BC20BA">
              <w:rPr>
                <w:rFonts w:ascii="Cambria" w:eastAsia="Cambria" w:hAnsi="Cambria" w:cs="Cambria"/>
              </w:rPr>
              <w:t>region</w:t>
            </w:r>
            <w:r w:rsidRPr="00BC20BA">
              <w:rPr>
                <w:rFonts w:ascii="Cambria" w:eastAsia="Cambria" w:hAnsi="Cambria" w:cs="Cambria"/>
              </w:rPr>
              <w:t xml:space="preserve"> environmental organizations</w:t>
            </w:r>
          </w:p>
        </w:tc>
      </w:tr>
      <w:tr w:rsidR="00AE320E" w:rsidRPr="00BC20BA" w14:paraId="306D16CC" w14:textId="77777777" w:rsidTr="007D77E3">
        <w:trPr>
          <w:trHeight w:val="20"/>
        </w:trPr>
        <w:tc>
          <w:tcPr>
            <w:tcW w:w="3865" w:type="dxa"/>
          </w:tcPr>
          <w:p w14:paraId="477020CD"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Outcomes:</w:t>
            </w:r>
          </w:p>
        </w:tc>
        <w:tc>
          <w:tcPr>
            <w:tcW w:w="6205" w:type="dxa"/>
          </w:tcPr>
          <w:p w14:paraId="33A73370" w14:textId="50181122" w:rsidR="00AE320E" w:rsidRPr="00BC20BA" w:rsidRDefault="0086462D" w:rsidP="00070F15">
            <w:pPr>
              <w:rPr>
                <w:rFonts w:ascii="Cambria" w:eastAsia="Cambria" w:hAnsi="Cambria" w:cs="Cambria"/>
              </w:rPr>
            </w:pPr>
            <w:r w:rsidRPr="00BC20BA">
              <w:rPr>
                <w:rFonts w:ascii="Cambria" w:eastAsia="Cambria" w:hAnsi="Cambria" w:cs="Cambria"/>
              </w:rPr>
              <w:t>CCMP</w:t>
            </w:r>
            <w:r w:rsidRPr="00BC20BA" w:rsidDel="0086462D">
              <w:rPr>
                <w:rFonts w:ascii="Cambria" w:eastAsia="Cambria" w:hAnsi="Cambria" w:cs="Cambria"/>
              </w:rPr>
              <w:t xml:space="preserve"> </w:t>
            </w:r>
            <w:r>
              <w:rPr>
                <w:rFonts w:ascii="Cambria" w:eastAsia="Cambria" w:hAnsi="Cambria" w:cs="Cambria"/>
              </w:rPr>
              <w:t>i</w:t>
            </w:r>
            <w:r w:rsidR="00AE320E" w:rsidRPr="00BC20BA">
              <w:rPr>
                <w:rFonts w:ascii="Cambria" w:eastAsia="Cambria" w:hAnsi="Cambria" w:cs="Cambria"/>
              </w:rPr>
              <w:t>mplementation</w:t>
            </w:r>
          </w:p>
        </w:tc>
      </w:tr>
      <w:tr w:rsidR="00AE320E" w:rsidRPr="00BC20BA" w14:paraId="667F308B" w14:textId="77777777" w:rsidTr="007D77E3">
        <w:trPr>
          <w:trHeight w:val="20"/>
        </w:trPr>
        <w:tc>
          <w:tcPr>
            <w:tcW w:w="3865" w:type="dxa"/>
          </w:tcPr>
          <w:p w14:paraId="6410520B" w14:textId="4FB85DC9" w:rsidR="00AE320E" w:rsidRPr="00BC20BA" w:rsidRDefault="002A77AC" w:rsidP="007D77E3">
            <w:pPr>
              <w:jc w:val="right"/>
              <w:rPr>
                <w:rFonts w:ascii="Cambria" w:eastAsia="Cambria" w:hAnsi="Cambria" w:cs="Cambria"/>
                <w:b/>
              </w:rPr>
            </w:pPr>
            <w:r w:rsidRPr="00BC20BA">
              <w:rPr>
                <w:rFonts w:ascii="Cambria" w:eastAsia="Cambria" w:hAnsi="Cambria" w:cs="Cambria"/>
                <w:b/>
              </w:rPr>
              <w:t>FY20</w:t>
            </w:r>
            <w:r w:rsidR="00A27AD3">
              <w:rPr>
                <w:rFonts w:ascii="Cambria" w:eastAsia="Cambria" w:hAnsi="Cambria" w:cs="Cambria"/>
                <w:b/>
              </w:rPr>
              <w:t>20</w:t>
            </w:r>
            <w:r w:rsidR="00AE320E" w:rsidRPr="00BC20BA">
              <w:rPr>
                <w:rFonts w:ascii="Cambria" w:eastAsia="Cambria" w:hAnsi="Cambria" w:cs="Cambria"/>
                <w:b/>
              </w:rPr>
              <w:t>-</w:t>
            </w:r>
            <w:r>
              <w:rPr>
                <w:rFonts w:ascii="Cambria" w:eastAsia="Cambria" w:hAnsi="Cambria" w:cs="Cambria"/>
                <w:b/>
              </w:rPr>
              <w:t>2</w:t>
            </w:r>
            <w:r w:rsidR="00A27AD3">
              <w:rPr>
                <w:rFonts w:ascii="Cambria" w:eastAsia="Cambria" w:hAnsi="Cambria" w:cs="Cambria"/>
                <w:b/>
              </w:rPr>
              <w:t>1</w:t>
            </w:r>
            <w:r w:rsidRPr="00BC20BA">
              <w:rPr>
                <w:rFonts w:ascii="Cambria" w:eastAsia="Cambria" w:hAnsi="Cambria" w:cs="Cambria"/>
                <w:b/>
              </w:rPr>
              <w:t xml:space="preserve"> </w:t>
            </w:r>
            <w:r w:rsidR="00AE320E" w:rsidRPr="00BC20BA">
              <w:rPr>
                <w:rFonts w:ascii="Cambria" w:eastAsia="Cambria" w:hAnsi="Cambria" w:cs="Cambria"/>
                <w:b/>
              </w:rPr>
              <w:t>Cost:</w:t>
            </w:r>
          </w:p>
        </w:tc>
        <w:tc>
          <w:tcPr>
            <w:tcW w:w="6205" w:type="dxa"/>
          </w:tcPr>
          <w:p w14:paraId="61286A34" w14:textId="77777777" w:rsidR="00AE320E" w:rsidRPr="00BC20BA" w:rsidRDefault="00AE320E" w:rsidP="00070F15">
            <w:pPr>
              <w:rPr>
                <w:rFonts w:ascii="Cambria" w:eastAsia="Cambria" w:hAnsi="Cambria" w:cs="Cambria"/>
              </w:rPr>
            </w:pPr>
            <w:r w:rsidRPr="00BC20BA">
              <w:rPr>
                <w:rFonts w:ascii="Cambria" w:eastAsia="Cambria" w:hAnsi="Cambria" w:cs="Cambria"/>
              </w:rPr>
              <w:t>Staff Time</w:t>
            </w:r>
          </w:p>
        </w:tc>
      </w:tr>
      <w:tr w:rsidR="00AE320E" w:rsidRPr="00BC20BA" w14:paraId="0D191FD1" w14:textId="77777777" w:rsidTr="007D77E3">
        <w:trPr>
          <w:trHeight w:val="20"/>
        </w:trPr>
        <w:tc>
          <w:tcPr>
            <w:tcW w:w="3865" w:type="dxa"/>
          </w:tcPr>
          <w:p w14:paraId="387634AA"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Estimated Leverage:</w:t>
            </w:r>
          </w:p>
        </w:tc>
        <w:tc>
          <w:tcPr>
            <w:tcW w:w="6205" w:type="dxa"/>
          </w:tcPr>
          <w:p w14:paraId="29CF3460" w14:textId="4A4A7C9D" w:rsidR="00AE320E" w:rsidRPr="00BC20BA" w:rsidRDefault="00326C7B" w:rsidP="00070F15">
            <w:pPr>
              <w:rPr>
                <w:rFonts w:ascii="Cambria" w:eastAsia="Cambria" w:hAnsi="Cambria" w:cs="Cambria"/>
              </w:rPr>
            </w:pPr>
            <w:r w:rsidRPr="00BC20BA">
              <w:rPr>
                <w:rFonts w:ascii="Cambria" w:eastAsia="Cambria" w:hAnsi="Cambria" w:cs="Cambria"/>
              </w:rPr>
              <w:t>$</w:t>
            </w:r>
            <w:r w:rsidR="00232EDF">
              <w:rPr>
                <w:rFonts w:ascii="Cambria" w:eastAsia="Cambria" w:hAnsi="Cambria" w:cs="Cambria"/>
              </w:rPr>
              <w:t>12,000</w:t>
            </w:r>
          </w:p>
        </w:tc>
      </w:tr>
      <w:tr w:rsidR="00AE320E" w:rsidRPr="00BC20BA" w14:paraId="6BF5E843" w14:textId="77777777" w:rsidTr="007D77E3">
        <w:trPr>
          <w:trHeight w:val="20"/>
        </w:trPr>
        <w:tc>
          <w:tcPr>
            <w:tcW w:w="3865" w:type="dxa"/>
          </w:tcPr>
          <w:p w14:paraId="38D78CAC"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CCMP Actions:</w:t>
            </w:r>
          </w:p>
        </w:tc>
        <w:tc>
          <w:tcPr>
            <w:tcW w:w="6205" w:type="dxa"/>
          </w:tcPr>
          <w:p w14:paraId="403C7F8C" w14:textId="77777777" w:rsidR="00AE320E" w:rsidRPr="00BC20BA" w:rsidRDefault="00AE320E" w:rsidP="00070F15">
            <w:pPr>
              <w:rPr>
                <w:rFonts w:ascii="Cambria" w:eastAsia="Cambria" w:hAnsi="Cambria" w:cs="Cambria"/>
              </w:rPr>
            </w:pPr>
            <w:r w:rsidRPr="00BC20BA">
              <w:rPr>
                <w:rFonts w:ascii="Cambria" w:eastAsia="Cambria" w:hAnsi="Cambria" w:cs="Cambria"/>
              </w:rPr>
              <w:t>All</w:t>
            </w:r>
          </w:p>
        </w:tc>
      </w:tr>
      <w:tr w:rsidR="00AE320E" w:rsidRPr="00BC20BA" w14:paraId="009F6055" w14:textId="77777777" w:rsidTr="007D77E3">
        <w:trPr>
          <w:trHeight w:val="20"/>
        </w:trPr>
        <w:tc>
          <w:tcPr>
            <w:tcW w:w="3865" w:type="dxa"/>
          </w:tcPr>
          <w:p w14:paraId="53DC3A57"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CCMP Outcomes:</w:t>
            </w:r>
          </w:p>
        </w:tc>
        <w:tc>
          <w:tcPr>
            <w:tcW w:w="6205" w:type="dxa"/>
          </w:tcPr>
          <w:p w14:paraId="42B6F9F1" w14:textId="77777777" w:rsidR="00AE320E" w:rsidRPr="00BC20BA" w:rsidRDefault="00AE320E" w:rsidP="00070F15">
            <w:pPr>
              <w:rPr>
                <w:rFonts w:ascii="Cambria" w:eastAsia="Cambria" w:hAnsi="Cambria" w:cs="Cambria"/>
              </w:rPr>
            </w:pPr>
            <w:r w:rsidRPr="00BC20BA">
              <w:rPr>
                <w:rFonts w:ascii="Cambria" w:eastAsia="Cambria" w:hAnsi="Cambria" w:cs="Cambria"/>
              </w:rPr>
              <w:t>All</w:t>
            </w:r>
            <w:r w:rsidRPr="00BC20BA">
              <w:rPr>
                <w:rFonts w:ascii="Cambria" w:eastAsia="Cambria" w:hAnsi="Cambria" w:cs="Cambria"/>
              </w:rPr>
              <w:tab/>
            </w:r>
          </w:p>
        </w:tc>
      </w:tr>
      <w:tr w:rsidR="00AE320E" w:rsidRPr="00BC20BA" w14:paraId="59661472" w14:textId="77777777" w:rsidTr="007D77E3">
        <w:trPr>
          <w:trHeight w:val="20"/>
        </w:trPr>
        <w:tc>
          <w:tcPr>
            <w:tcW w:w="3865" w:type="dxa"/>
          </w:tcPr>
          <w:p w14:paraId="7D3F3ED1"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CWA Core Programs Addressed:</w:t>
            </w:r>
          </w:p>
        </w:tc>
        <w:tc>
          <w:tcPr>
            <w:tcW w:w="6205" w:type="dxa"/>
          </w:tcPr>
          <w:p w14:paraId="7E59E2FE" w14:textId="77777777" w:rsidR="00AE320E" w:rsidRPr="00BC20BA" w:rsidRDefault="00AE320E" w:rsidP="00070F15">
            <w:pPr>
              <w:rPr>
                <w:rFonts w:ascii="Cambria" w:eastAsia="Cambria" w:hAnsi="Cambria" w:cs="Cambria"/>
                <w:color w:val="0000FF"/>
              </w:rPr>
            </w:pPr>
            <w:r w:rsidRPr="00BC20BA">
              <w:rPr>
                <w:rFonts w:ascii="Cambria" w:eastAsia="Cambria" w:hAnsi="Cambria" w:cs="Cambria"/>
                <w:color w:val="000000" w:themeColor="text1"/>
              </w:rPr>
              <w:t xml:space="preserve">(4) addressing diffuse, nonpoint sources of pollution, </w:t>
            </w:r>
            <w:bookmarkStart w:id="10" w:name="_Hlk8051147"/>
            <w:r w:rsidRPr="00BC20BA">
              <w:rPr>
                <w:rFonts w:ascii="Cambria" w:eastAsia="Cambria" w:hAnsi="Cambria" w:cs="Cambria"/>
                <w:color w:val="000000" w:themeColor="text1"/>
              </w:rPr>
              <w:t>(5) protecting wetlands, (6) protecting coastal waters through the National Estuary Program</w:t>
            </w:r>
            <w:bookmarkEnd w:id="10"/>
          </w:p>
        </w:tc>
      </w:tr>
      <w:tr w:rsidR="007C6E9F" w:rsidRPr="00BC20BA" w14:paraId="5F29C5F9" w14:textId="77777777" w:rsidTr="007C6E9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trHeight w:val="20"/>
        </w:trPr>
        <w:tc>
          <w:tcPr>
            <w:tcW w:w="3865" w:type="dxa"/>
          </w:tcPr>
          <w:p w14:paraId="1AD724BF" w14:textId="77777777" w:rsidR="007C6E9F" w:rsidRPr="00BC20BA" w:rsidRDefault="007C6E9F" w:rsidP="00BE35D7">
            <w:pPr>
              <w:jc w:val="right"/>
              <w:rPr>
                <w:rFonts w:asciiTheme="minorHAnsi" w:eastAsia="Cambria" w:hAnsiTheme="minorHAnsi" w:cstheme="majorHAnsi"/>
                <w:b/>
              </w:rPr>
            </w:pPr>
            <w:r w:rsidRPr="00760304">
              <w:rPr>
                <w:rFonts w:asciiTheme="minorHAnsi" w:eastAsia="Cambria" w:hAnsiTheme="minorHAnsi" w:cstheme="majorHAnsi"/>
                <w:b/>
                <w:color w:val="000000" w:themeColor="text1"/>
              </w:rPr>
              <w:t>EPA Element(s):</w:t>
            </w:r>
          </w:p>
        </w:tc>
        <w:tc>
          <w:tcPr>
            <w:tcW w:w="6205" w:type="dxa"/>
          </w:tcPr>
          <w:p w14:paraId="4AA96237" w14:textId="587BC13F" w:rsidR="007C6E9F" w:rsidRPr="00BC20BA" w:rsidRDefault="00760304" w:rsidP="00BE35D7">
            <w:pPr>
              <w:rPr>
                <w:rFonts w:ascii="Cambria" w:eastAsia="Cambria" w:hAnsi="Cambria" w:cs="Cambria"/>
              </w:rPr>
            </w:pPr>
            <w:r>
              <w:rPr>
                <w:rFonts w:ascii="Cambria" w:eastAsia="Cambria" w:hAnsi="Cambria" w:cs="Cambria"/>
              </w:rPr>
              <w:t>Healthy Communities</w:t>
            </w:r>
          </w:p>
        </w:tc>
      </w:tr>
    </w:tbl>
    <w:p w14:paraId="6BA41B6C" w14:textId="77777777" w:rsidR="00E74C62" w:rsidRPr="00BC20BA" w:rsidRDefault="00E74C62" w:rsidP="00E74C62">
      <w:pPr>
        <w:pBdr>
          <w:top w:val="nil"/>
          <w:left w:val="nil"/>
          <w:bottom w:val="nil"/>
          <w:right w:val="nil"/>
          <w:between w:val="nil"/>
        </w:pBdr>
        <w:tabs>
          <w:tab w:val="left" w:pos="360"/>
        </w:tabs>
        <w:ind w:hanging="360"/>
        <w:rPr>
          <w:rFonts w:ascii="Cambria" w:eastAsia="Cambria" w:hAnsi="Cambria" w:cs="Cambria"/>
          <w:b/>
          <w:color w:val="FF0000"/>
        </w:rPr>
      </w:pPr>
    </w:p>
    <w:p w14:paraId="11BCE26B" w14:textId="54D117FD" w:rsidR="00E74C62" w:rsidRPr="00BC20BA" w:rsidRDefault="00E74C62" w:rsidP="00E74C62">
      <w:pPr>
        <w:pBdr>
          <w:top w:val="nil"/>
          <w:left w:val="nil"/>
          <w:bottom w:val="nil"/>
          <w:right w:val="nil"/>
          <w:between w:val="nil"/>
        </w:pBdr>
        <w:tabs>
          <w:tab w:val="left" w:pos="360"/>
        </w:tabs>
        <w:rPr>
          <w:rFonts w:asciiTheme="majorHAnsi" w:eastAsia="Cambria" w:hAnsiTheme="majorHAnsi" w:cstheme="majorHAnsi"/>
          <w:b/>
          <w:sz w:val="28"/>
          <w:szCs w:val="28"/>
        </w:rPr>
      </w:pPr>
      <w:r w:rsidRPr="00BC20BA">
        <w:rPr>
          <w:rFonts w:asciiTheme="majorHAnsi" w:eastAsia="Cambria" w:hAnsiTheme="majorHAnsi" w:cstheme="majorHAnsi"/>
          <w:b/>
          <w:sz w:val="28"/>
          <w:szCs w:val="28"/>
        </w:rPr>
        <w:t>FY20</w:t>
      </w:r>
      <w:r>
        <w:rPr>
          <w:rFonts w:asciiTheme="majorHAnsi" w:eastAsia="Cambria" w:hAnsiTheme="majorHAnsi" w:cstheme="majorHAnsi"/>
          <w:b/>
          <w:sz w:val="28"/>
          <w:szCs w:val="28"/>
        </w:rPr>
        <w:t>2</w:t>
      </w:r>
      <w:r w:rsidR="00C75FF3">
        <w:rPr>
          <w:rFonts w:asciiTheme="majorHAnsi" w:eastAsia="Cambria" w:hAnsiTheme="majorHAnsi" w:cstheme="majorHAnsi"/>
          <w:b/>
          <w:sz w:val="28"/>
          <w:szCs w:val="28"/>
        </w:rPr>
        <w:t>1</w:t>
      </w:r>
      <w:r w:rsidRPr="00BC20BA">
        <w:rPr>
          <w:rFonts w:asciiTheme="majorHAnsi" w:eastAsia="Cambria" w:hAnsiTheme="majorHAnsi" w:cstheme="majorHAnsi"/>
          <w:b/>
          <w:sz w:val="28"/>
          <w:szCs w:val="28"/>
        </w:rPr>
        <w:t>-202</w:t>
      </w:r>
      <w:r w:rsidR="00C75FF3">
        <w:rPr>
          <w:rFonts w:asciiTheme="majorHAnsi" w:eastAsia="Cambria" w:hAnsiTheme="majorHAnsi" w:cstheme="majorHAnsi"/>
          <w:b/>
          <w:sz w:val="28"/>
          <w:szCs w:val="28"/>
        </w:rPr>
        <w:t>2</w:t>
      </w:r>
      <w:r w:rsidRPr="00BC20BA">
        <w:rPr>
          <w:rFonts w:asciiTheme="majorHAnsi" w:eastAsia="Cambria" w:hAnsiTheme="majorHAnsi" w:cstheme="majorHAnsi"/>
          <w:b/>
          <w:sz w:val="28"/>
          <w:szCs w:val="28"/>
        </w:rPr>
        <w:t xml:space="preserve"> Plans:</w:t>
      </w:r>
    </w:p>
    <w:p w14:paraId="1646D0CE" w14:textId="44C97CBC" w:rsidR="00E74C62" w:rsidRPr="00BC20BA" w:rsidRDefault="00E74C62" w:rsidP="00E74C62">
      <w:pPr>
        <w:pBdr>
          <w:top w:val="nil"/>
          <w:left w:val="nil"/>
          <w:bottom w:val="nil"/>
          <w:right w:val="nil"/>
          <w:between w:val="nil"/>
        </w:pBdr>
        <w:tabs>
          <w:tab w:val="left" w:pos="360"/>
        </w:tabs>
        <w:jc w:val="both"/>
        <w:rPr>
          <w:rFonts w:ascii="Cambria" w:eastAsia="Cambria" w:hAnsi="Cambria" w:cs="Cambria"/>
          <w:b/>
          <w:color w:val="000000" w:themeColor="text1"/>
        </w:rPr>
      </w:pPr>
      <w:r w:rsidRPr="00BC20BA">
        <w:rPr>
          <w:rFonts w:ascii="Cambria" w:eastAsia="Cambria" w:hAnsi="Cambria" w:cs="Cambria"/>
          <w:b/>
          <w:color w:val="000000" w:themeColor="text1"/>
        </w:rPr>
        <w:tab/>
        <w:t xml:space="preserve">Estimated Cost: </w:t>
      </w:r>
      <w:r>
        <w:rPr>
          <w:rFonts w:ascii="Cambria" w:eastAsia="Cambria" w:hAnsi="Cambria" w:cs="Cambria"/>
          <w:color w:val="000000" w:themeColor="text1"/>
        </w:rPr>
        <w:t xml:space="preserve"> </w:t>
      </w:r>
      <w:r w:rsidRPr="00BC20BA">
        <w:rPr>
          <w:rFonts w:ascii="Cambria" w:eastAsia="Cambria" w:hAnsi="Cambria" w:cs="Cambria"/>
          <w:bCs/>
        </w:rPr>
        <w:t>Staff Time</w:t>
      </w:r>
    </w:p>
    <w:p w14:paraId="36CFE520" w14:textId="494A140E" w:rsidR="001028DE" w:rsidRPr="0041731F" w:rsidRDefault="00E74C62" w:rsidP="007548A6">
      <w:pPr>
        <w:pBdr>
          <w:top w:val="nil"/>
          <w:left w:val="nil"/>
          <w:bottom w:val="nil"/>
          <w:right w:val="nil"/>
          <w:between w:val="nil"/>
        </w:pBdr>
        <w:tabs>
          <w:tab w:val="left" w:pos="360"/>
        </w:tabs>
        <w:jc w:val="both"/>
        <w:rPr>
          <w:rFonts w:ascii="Cambria" w:eastAsia="Cambria" w:hAnsi="Cambria" w:cs="Cambria"/>
          <w:bCs/>
        </w:rPr>
      </w:pPr>
      <w:r w:rsidRPr="00BC20BA">
        <w:rPr>
          <w:rFonts w:ascii="Cambria" w:eastAsia="Cambria" w:hAnsi="Cambria" w:cs="Cambria"/>
          <w:b/>
          <w:color w:val="000000" w:themeColor="text1"/>
        </w:rPr>
        <w:tab/>
      </w:r>
    </w:p>
    <w:p w14:paraId="1E375EDA" w14:textId="68D7FB83" w:rsidR="00AE320E" w:rsidRDefault="00AE320E" w:rsidP="00AE320E">
      <w:pPr>
        <w:pBdr>
          <w:top w:val="nil"/>
          <w:left w:val="nil"/>
          <w:bottom w:val="nil"/>
          <w:right w:val="nil"/>
          <w:between w:val="nil"/>
        </w:pBdr>
        <w:tabs>
          <w:tab w:val="left" w:pos="360"/>
        </w:tabs>
        <w:rPr>
          <w:rFonts w:ascii="Cambria" w:eastAsia="Cambria" w:hAnsi="Cambria" w:cs="Cambria"/>
        </w:rPr>
      </w:pPr>
    </w:p>
    <w:p w14:paraId="0F24B8C0" w14:textId="77777777" w:rsidR="00026996" w:rsidRPr="006857BC" w:rsidRDefault="00026996" w:rsidP="00026996">
      <w:pPr>
        <w:rPr>
          <w:rFonts w:asciiTheme="majorHAnsi" w:hAnsiTheme="majorHAnsi"/>
          <w:b/>
          <w:color w:val="214293"/>
          <w:sz w:val="32"/>
          <w:szCs w:val="32"/>
        </w:rPr>
      </w:pPr>
      <w:r w:rsidRPr="006857BC">
        <w:rPr>
          <w:rFonts w:asciiTheme="majorHAnsi" w:hAnsiTheme="majorHAnsi"/>
          <w:b/>
          <w:color w:val="214293"/>
          <w:sz w:val="32"/>
          <w:szCs w:val="32"/>
        </w:rPr>
        <w:t>Building Climate Resilience Capacity in Albemarle-Pamlico Region Tribal Communities</w:t>
      </w:r>
      <w:r>
        <w:rPr>
          <w:rFonts w:asciiTheme="majorHAnsi" w:hAnsiTheme="majorHAnsi"/>
          <w:b/>
          <w:color w:val="214293"/>
          <w:sz w:val="32"/>
          <w:szCs w:val="32"/>
        </w:rPr>
        <w:t xml:space="preserve"> Project</w:t>
      </w:r>
    </w:p>
    <w:p w14:paraId="0ED0677C" w14:textId="77777777" w:rsidR="00026996" w:rsidRPr="009E1298" w:rsidRDefault="00026996" w:rsidP="00026996">
      <w:pPr>
        <w:rPr>
          <w:rFonts w:ascii="Cambria" w:eastAsia="Cambria" w:hAnsi="Cambria" w:cs="Cambria"/>
          <w:b/>
        </w:rPr>
      </w:pPr>
      <w:r w:rsidRPr="009E1298">
        <w:rPr>
          <w:rFonts w:ascii="Cambria" w:eastAsia="Cambria" w:hAnsi="Cambria" w:cs="Cambria"/>
          <w:b/>
        </w:rPr>
        <w:t xml:space="preserve">Objectives: </w:t>
      </w:r>
      <w:r w:rsidRPr="004F5156">
        <w:rPr>
          <w:rFonts w:ascii="Cambria" w:hAnsi="Cambria"/>
        </w:rPr>
        <w:t>Support tribal communities in the A</w:t>
      </w:r>
      <w:r>
        <w:rPr>
          <w:rFonts w:ascii="Cambria" w:hAnsi="Cambria"/>
        </w:rPr>
        <w:t>lbemarle-Pamlico</w:t>
      </w:r>
      <w:r w:rsidRPr="004F5156">
        <w:rPr>
          <w:rFonts w:ascii="Cambria" w:hAnsi="Cambria"/>
        </w:rPr>
        <w:t xml:space="preserve"> region with considering </w:t>
      </w:r>
      <w:r>
        <w:rPr>
          <w:rFonts w:ascii="Cambria" w:hAnsi="Cambria"/>
        </w:rPr>
        <w:t xml:space="preserve">climate risk and </w:t>
      </w:r>
      <w:r w:rsidRPr="004F5156">
        <w:rPr>
          <w:rFonts w:ascii="Cambria" w:hAnsi="Cambria"/>
        </w:rPr>
        <w:t xml:space="preserve">resiliency into </w:t>
      </w:r>
      <w:r>
        <w:rPr>
          <w:rFonts w:ascii="Cambria" w:hAnsi="Cambria"/>
        </w:rPr>
        <w:t xml:space="preserve">tribal planning and community engagement </w:t>
      </w:r>
      <w:r w:rsidRPr="004F5156">
        <w:rPr>
          <w:rFonts w:ascii="Cambria" w:hAnsi="Cambria"/>
        </w:rPr>
        <w:t>processes.</w:t>
      </w:r>
      <w:r w:rsidRPr="009E1298">
        <w:rPr>
          <w:rFonts w:ascii="Cambria" w:eastAsia="Cambria" w:hAnsi="Cambria" w:cs="Cambria"/>
        </w:rPr>
        <w:t xml:space="preserve">   </w:t>
      </w:r>
      <w:r w:rsidRPr="009E1298">
        <w:rPr>
          <w:rFonts w:ascii="Cambria" w:eastAsia="Cambria" w:hAnsi="Cambria" w:cs="Cambria"/>
          <w:b/>
        </w:rPr>
        <w:tab/>
      </w:r>
    </w:p>
    <w:p w14:paraId="6C1EA954" w14:textId="44E45CBA" w:rsidR="00026996" w:rsidRPr="009E1298" w:rsidRDefault="00026996" w:rsidP="00026996">
      <w:pPr>
        <w:jc w:val="both"/>
        <w:rPr>
          <w:rFonts w:ascii="Cambria" w:eastAsia="Cambria" w:hAnsi="Cambria" w:cs="Cambria"/>
          <w:iCs/>
        </w:rPr>
      </w:pPr>
      <w:r w:rsidRPr="009E1298">
        <w:rPr>
          <w:rFonts w:ascii="Cambria" w:eastAsia="Cambria" w:hAnsi="Cambria" w:cs="Cambria"/>
          <w:b/>
        </w:rPr>
        <w:t>Description:</w:t>
      </w:r>
      <w:r>
        <w:rPr>
          <w:rFonts w:ascii="Cambria" w:eastAsia="Cambria" w:hAnsi="Cambria" w:cs="Cambria"/>
          <w:b/>
        </w:rPr>
        <w:t xml:space="preserve"> </w:t>
      </w:r>
      <w:r w:rsidRPr="004F5156">
        <w:rPr>
          <w:rFonts w:ascii="Cambria" w:hAnsi="Cambria"/>
        </w:rPr>
        <w:t xml:space="preserve">APNEP </w:t>
      </w:r>
      <w:r>
        <w:rPr>
          <w:rFonts w:ascii="Cambria" w:hAnsi="Cambria"/>
        </w:rPr>
        <w:t>utiliz</w:t>
      </w:r>
      <w:r w:rsidR="00B3708F">
        <w:rPr>
          <w:rFonts w:ascii="Cambria" w:hAnsi="Cambria"/>
        </w:rPr>
        <w:t>ed</w:t>
      </w:r>
      <w:r>
        <w:rPr>
          <w:rFonts w:ascii="Cambria" w:hAnsi="Cambria"/>
        </w:rPr>
        <w:t xml:space="preserve"> </w:t>
      </w:r>
      <w:r w:rsidRPr="004F5156">
        <w:rPr>
          <w:rFonts w:ascii="Cambria" w:hAnsi="Cambria"/>
        </w:rPr>
        <w:t xml:space="preserve">supplemental </w:t>
      </w:r>
      <w:r>
        <w:rPr>
          <w:rFonts w:ascii="Cambria" w:hAnsi="Cambria"/>
        </w:rPr>
        <w:t xml:space="preserve">Section 320 </w:t>
      </w:r>
      <w:r w:rsidRPr="004F5156">
        <w:rPr>
          <w:rFonts w:ascii="Cambria" w:hAnsi="Cambria"/>
        </w:rPr>
        <w:t>funding from the EPA</w:t>
      </w:r>
      <w:r>
        <w:rPr>
          <w:rFonts w:ascii="Cambria" w:hAnsi="Cambria"/>
        </w:rPr>
        <w:t xml:space="preserve"> and work</w:t>
      </w:r>
      <w:r w:rsidR="00B3708F">
        <w:rPr>
          <w:rFonts w:ascii="Cambria" w:hAnsi="Cambria"/>
        </w:rPr>
        <w:t>ed</w:t>
      </w:r>
      <w:r>
        <w:rPr>
          <w:rFonts w:ascii="Cambria" w:hAnsi="Cambria"/>
        </w:rPr>
        <w:t xml:space="preserve"> </w:t>
      </w:r>
      <w:r w:rsidRPr="004F5156">
        <w:rPr>
          <w:rFonts w:ascii="Cambria" w:hAnsi="Cambria"/>
        </w:rPr>
        <w:t xml:space="preserve">with representatives from </w:t>
      </w:r>
      <w:r>
        <w:rPr>
          <w:rFonts w:ascii="Cambria" w:hAnsi="Cambria"/>
        </w:rPr>
        <w:t>t</w:t>
      </w:r>
      <w:r w:rsidRPr="004F5156">
        <w:rPr>
          <w:rFonts w:ascii="Cambria" w:hAnsi="Cambria"/>
        </w:rPr>
        <w:t>ribal</w:t>
      </w:r>
      <w:r>
        <w:rPr>
          <w:rFonts w:ascii="Cambria" w:hAnsi="Cambria"/>
        </w:rPr>
        <w:t xml:space="preserve"> </w:t>
      </w:r>
      <w:r w:rsidRPr="004F5156">
        <w:rPr>
          <w:rFonts w:ascii="Cambria" w:hAnsi="Cambria"/>
        </w:rPr>
        <w:t xml:space="preserve">communities in the Albemarle-Pamlico region and the coastal plain </w:t>
      </w:r>
      <w:r>
        <w:rPr>
          <w:rFonts w:ascii="Cambria" w:hAnsi="Cambria"/>
        </w:rPr>
        <w:t xml:space="preserve">of Virginia and North Carolina </w:t>
      </w:r>
      <w:r w:rsidRPr="004F5156">
        <w:rPr>
          <w:rFonts w:ascii="Cambria" w:hAnsi="Cambria"/>
        </w:rPr>
        <w:t xml:space="preserve">to develop a strategy for incorporating resilience into </w:t>
      </w:r>
      <w:r>
        <w:rPr>
          <w:rFonts w:ascii="Cambria" w:hAnsi="Cambria"/>
        </w:rPr>
        <w:t>t</w:t>
      </w:r>
      <w:r w:rsidRPr="004F5156">
        <w:rPr>
          <w:rFonts w:ascii="Cambria" w:hAnsi="Cambria"/>
        </w:rPr>
        <w:t xml:space="preserve">ribal planning </w:t>
      </w:r>
      <w:r>
        <w:rPr>
          <w:rFonts w:ascii="Cambria" w:hAnsi="Cambria"/>
        </w:rPr>
        <w:t xml:space="preserve">and community engagement </w:t>
      </w:r>
      <w:r w:rsidRPr="004F5156">
        <w:rPr>
          <w:rFonts w:ascii="Cambria" w:hAnsi="Cambria"/>
        </w:rPr>
        <w:t>processes. Th</w:t>
      </w:r>
      <w:r w:rsidR="00B3708F">
        <w:rPr>
          <w:rFonts w:ascii="Cambria" w:hAnsi="Cambria"/>
        </w:rPr>
        <w:t>e</w:t>
      </w:r>
      <w:r w:rsidRPr="004F5156">
        <w:rPr>
          <w:rFonts w:ascii="Cambria" w:hAnsi="Cambria"/>
        </w:rPr>
        <w:t xml:space="preserve"> proposal seeks to build capacity for </w:t>
      </w:r>
      <w:r>
        <w:rPr>
          <w:rFonts w:ascii="Cambria" w:hAnsi="Cambria"/>
        </w:rPr>
        <w:t>t</w:t>
      </w:r>
      <w:r w:rsidRPr="004F5156">
        <w:rPr>
          <w:rFonts w:ascii="Cambria" w:hAnsi="Cambria"/>
        </w:rPr>
        <w:t>ribal</w:t>
      </w:r>
      <w:r>
        <w:rPr>
          <w:rFonts w:ascii="Cambria" w:hAnsi="Cambria"/>
        </w:rPr>
        <w:t xml:space="preserve"> </w:t>
      </w:r>
      <w:r w:rsidRPr="004F5156">
        <w:rPr>
          <w:rFonts w:ascii="Cambria" w:hAnsi="Cambria"/>
        </w:rPr>
        <w:t xml:space="preserve">communities to </w:t>
      </w:r>
      <w:r>
        <w:rPr>
          <w:rFonts w:ascii="Cambria" w:hAnsi="Cambria"/>
        </w:rPr>
        <w:t xml:space="preserve">actively engage </w:t>
      </w:r>
      <w:r w:rsidRPr="004F5156">
        <w:rPr>
          <w:rFonts w:ascii="Cambria" w:hAnsi="Cambria"/>
        </w:rPr>
        <w:t xml:space="preserve">in federal, state, regional, and local planning efforts that impact </w:t>
      </w:r>
      <w:r>
        <w:rPr>
          <w:rFonts w:ascii="Cambria" w:hAnsi="Cambria"/>
        </w:rPr>
        <w:t>I</w:t>
      </w:r>
      <w:r w:rsidRPr="004F5156">
        <w:rPr>
          <w:rFonts w:ascii="Cambria" w:hAnsi="Cambria"/>
        </w:rPr>
        <w:t xml:space="preserve">ndigenous people, recognizing considerations and perspectives that are unique to </w:t>
      </w:r>
      <w:r>
        <w:rPr>
          <w:rFonts w:ascii="Cambria" w:hAnsi="Cambria"/>
        </w:rPr>
        <w:t>t</w:t>
      </w:r>
      <w:r w:rsidRPr="004F5156">
        <w:rPr>
          <w:rFonts w:ascii="Cambria" w:hAnsi="Cambria"/>
        </w:rPr>
        <w:t xml:space="preserve">ribal </w:t>
      </w:r>
      <w:r>
        <w:rPr>
          <w:rFonts w:ascii="Cambria" w:hAnsi="Cambria"/>
        </w:rPr>
        <w:t>co</w:t>
      </w:r>
      <w:r w:rsidRPr="004F5156">
        <w:rPr>
          <w:rFonts w:ascii="Cambria" w:hAnsi="Cambria"/>
        </w:rPr>
        <w:t xml:space="preserve">mmunities.  </w:t>
      </w:r>
    </w:p>
    <w:p w14:paraId="6F52FEF0" w14:textId="77777777" w:rsidR="00026996" w:rsidRPr="009E1298" w:rsidRDefault="00026996" w:rsidP="00026996">
      <w:pPr>
        <w:jc w:val="both"/>
        <w:rPr>
          <w:rFonts w:ascii="Cambria" w:eastAsia="Cambria" w:hAnsi="Cambria" w:cs="Cambria"/>
          <w:b/>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026996" w:rsidRPr="009E1298" w14:paraId="5A7D1290" w14:textId="77777777" w:rsidTr="00267F96">
        <w:trPr>
          <w:trHeight w:val="20"/>
        </w:trPr>
        <w:tc>
          <w:tcPr>
            <w:tcW w:w="3865" w:type="dxa"/>
          </w:tcPr>
          <w:p w14:paraId="5E0B2E1A" w14:textId="77777777" w:rsidR="00026996" w:rsidRPr="009E1298" w:rsidRDefault="00026996" w:rsidP="00267F96">
            <w:pPr>
              <w:jc w:val="right"/>
              <w:rPr>
                <w:rFonts w:ascii="Cambria" w:eastAsia="Cambria" w:hAnsi="Cambria" w:cs="Cambria"/>
                <w:b/>
              </w:rPr>
            </w:pPr>
            <w:r w:rsidRPr="009E1298">
              <w:rPr>
                <w:rFonts w:ascii="Cambria" w:eastAsia="Cambria" w:hAnsi="Cambria" w:cs="Cambria"/>
                <w:b/>
              </w:rPr>
              <w:t>Status:</w:t>
            </w:r>
          </w:p>
        </w:tc>
        <w:tc>
          <w:tcPr>
            <w:tcW w:w="6205" w:type="dxa"/>
          </w:tcPr>
          <w:p w14:paraId="6DF49174" w14:textId="77777777" w:rsidR="00026996" w:rsidRPr="009E1298" w:rsidRDefault="00026996" w:rsidP="00267F96">
            <w:pPr>
              <w:rPr>
                <w:rFonts w:ascii="Cambria" w:eastAsia="Cambria" w:hAnsi="Cambria" w:cs="Cambria"/>
              </w:rPr>
            </w:pPr>
            <w:r w:rsidRPr="009E1298">
              <w:rPr>
                <w:rFonts w:ascii="Cambria" w:eastAsia="Cambria" w:hAnsi="Cambria" w:cs="Cambria"/>
              </w:rPr>
              <w:t>In progress</w:t>
            </w:r>
          </w:p>
        </w:tc>
      </w:tr>
      <w:tr w:rsidR="00026996" w:rsidRPr="009E1298" w14:paraId="7E8194D1" w14:textId="77777777" w:rsidTr="00267F96">
        <w:trPr>
          <w:trHeight w:val="20"/>
        </w:trPr>
        <w:tc>
          <w:tcPr>
            <w:tcW w:w="3865" w:type="dxa"/>
          </w:tcPr>
          <w:p w14:paraId="0B3E0F3C" w14:textId="77777777" w:rsidR="00026996" w:rsidRPr="009E1298" w:rsidRDefault="00026996" w:rsidP="00267F96">
            <w:pPr>
              <w:jc w:val="right"/>
              <w:rPr>
                <w:rFonts w:ascii="Cambria" w:eastAsia="Cambria" w:hAnsi="Cambria" w:cs="Cambria"/>
                <w:b/>
              </w:rPr>
            </w:pPr>
            <w:r w:rsidRPr="009E1298">
              <w:rPr>
                <w:rFonts w:ascii="Cambria" w:eastAsia="Cambria" w:hAnsi="Cambria" w:cs="Cambria"/>
                <w:b/>
              </w:rPr>
              <w:t>Partners:</w:t>
            </w:r>
          </w:p>
        </w:tc>
        <w:tc>
          <w:tcPr>
            <w:tcW w:w="6205" w:type="dxa"/>
          </w:tcPr>
          <w:p w14:paraId="66DB1A01" w14:textId="110981F4" w:rsidR="00026996" w:rsidRPr="009E1298" w:rsidRDefault="00623308" w:rsidP="00A76AF3">
            <w:pPr>
              <w:rPr>
                <w:rFonts w:ascii="Cambria" w:eastAsia="Cambria" w:hAnsi="Cambria" w:cs="Cambria"/>
              </w:rPr>
            </w:pPr>
            <w:r>
              <w:rPr>
                <w:rFonts w:ascii="Cambria" w:eastAsia="Cambria" w:hAnsi="Cambria" w:cs="Cambria"/>
              </w:rPr>
              <w:t>N.C.</w:t>
            </w:r>
            <w:r w:rsidR="00026996" w:rsidRPr="009E1298">
              <w:rPr>
                <w:rFonts w:ascii="Cambria" w:eastAsia="Cambria" w:hAnsi="Cambria" w:cs="Cambria"/>
              </w:rPr>
              <w:t xml:space="preserve"> </w:t>
            </w:r>
            <w:r w:rsidR="00A76AF3">
              <w:rPr>
                <w:rFonts w:ascii="Cambria" w:eastAsia="Cambria" w:hAnsi="Cambria" w:cs="Cambria"/>
              </w:rPr>
              <w:t>Commission of Indian Affairs</w:t>
            </w:r>
            <w:r w:rsidR="0045005D">
              <w:rPr>
                <w:rFonts w:ascii="Cambria" w:eastAsia="Cambria" w:hAnsi="Cambria" w:cs="Cambria"/>
              </w:rPr>
              <w:t xml:space="preserve"> (NCCIA)</w:t>
            </w:r>
            <w:r w:rsidR="00A76AF3">
              <w:rPr>
                <w:rFonts w:ascii="Cambria" w:eastAsia="Cambria" w:hAnsi="Cambria" w:cs="Cambria"/>
              </w:rPr>
              <w:t>, NC State University, Virginia Coastal Policy Center</w:t>
            </w:r>
            <w:r w:rsidR="0045005D">
              <w:rPr>
                <w:rFonts w:ascii="Cambria" w:eastAsia="Cambria" w:hAnsi="Cambria" w:cs="Cambria"/>
              </w:rPr>
              <w:t>, Duke University</w:t>
            </w:r>
            <w:r w:rsidR="00A76AF3">
              <w:rPr>
                <w:rFonts w:ascii="Cambria" w:eastAsia="Cambria" w:hAnsi="Cambria" w:cs="Cambria"/>
              </w:rPr>
              <w:t xml:space="preserve"> </w:t>
            </w:r>
          </w:p>
        </w:tc>
      </w:tr>
      <w:tr w:rsidR="00026996" w:rsidRPr="009E1298" w14:paraId="7481D44A" w14:textId="77777777" w:rsidTr="00267F96">
        <w:trPr>
          <w:trHeight w:val="20"/>
        </w:trPr>
        <w:tc>
          <w:tcPr>
            <w:tcW w:w="3865" w:type="dxa"/>
          </w:tcPr>
          <w:p w14:paraId="4C370AD0" w14:textId="77777777" w:rsidR="00026996" w:rsidRPr="009E1298" w:rsidRDefault="00026996" w:rsidP="00267F96">
            <w:pPr>
              <w:jc w:val="right"/>
              <w:rPr>
                <w:rFonts w:ascii="Cambria" w:eastAsia="Cambria" w:hAnsi="Cambria" w:cs="Cambria"/>
                <w:b/>
              </w:rPr>
            </w:pPr>
            <w:r w:rsidRPr="009E1298">
              <w:rPr>
                <w:rFonts w:ascii="Cambria" w:eastAsia="Cambria" w:hAnsi="Cambria" w:cs="Cambria"/>
                <w:b/>
              </w:rPr>
              <w:t>Outputs/Deliverables:</w:t>
            </w:r>
          </w:p>
        </w:tc>
        <w:tc>
          <w:tcPr>
            <w:tcW w:w="6205" w:type="dxa"/>
          </w:tcPr>
          <w:p w14:paraId="76A6B52F" w14:textId="5F21C8F0" w:rsidR="00026996" w:rsidRPr="009E1298" w:rsidRDefault="00026996" w:rsidP="00267F96">
            <w:pPr>
              <w:rPr>
                <w:rFonts w:ascii="Cambria" w:eastAsia="Cambria" w:hAnsi="Cambria" w:cs="Cambria"/>
              </w:rPr>
            </w:pPr>
            <w:r>
              <w:rPr>
                <w:rFonts w:ascii="Cambria" w:hAnsi="Cambria"/>
              </w:rPr>
              <w:t>Comparative analysis of engagement approaches, focus group discussions, w</w:t>
            </w:r>
            <w:r w:rsidRPr="00003E03">
              <w:rPr>
                <w:rFonts w:ascii="Cambria" w:hAnsi="Cambria"/>
              </w:rPr>
              <w:t xml:space="preserve">orkshops, </w:t>
            </w:r>
            <w:r>
              <w:rPr>
                <w:rFonts w:ascii="Cambria" w:hAnsi="Cambria"/>
              </w:rPr>
              <w:t>p</w:t>
            </w:r>
            <w:r w:rsidRPr="00003E03">
              <w:rPr>
                <w:rFonts w:ascii="Cambria" w:hAnsi="Cambria"/>
              </w:rPr>
              <w:t xml:space="preserve">roject </w:t>
            </w:r>
            <w:r>
              <w:rPr>
                <w:rFonts w:ascii="Cambria" w:hAnsi="Cambria"/>
              </w:rPr>
              <w:t>s</w:t>
            </w:r>
            <w:r w:rsidRPr="00003E03">
              <w:rPr>
                <w:rFonts w:ascii="Cambria" w:hAnsi="Cambria"/>
              </w:rPr>
              <w:t xml:space="preserve">ummaries, </w:t>
            </w:r>
            <w:r>
              <w:rPr>
                <w:rFonts w:ascii="Cambria" w:hAnsi="Cambria"/>
              </w:rPr>
              <w:t xml:space="preserve">asset mapping, risk &amp; vulnerability assessments, </w:t>
            </w:r>
            <w:r w:rsidR="0070596A">
              <w:rPr>
                <w:rFonts w:ascii="Cambria" w:hAnsi="Cambria"/>
              </w:rPr>
              <w:t xml:space="preserve">social media engagement, </w:t>
            </w:r>
            <w:r>
              <w:rPr>
                <w:rFonts w:ascii="Cambria" w:hAnsi="Cambria"/>
              </w:rPr>
              <w:t xml:space="preserve">recommendations for inclusion in </w:t>
            </w:r>
            <w:r w:rsidR="00B3708F">
              <w:rPr>
                <w:rFonts w:ascii="Cambria" w:hAnsi="Cambria"/>
              </w:rPr>
              <w:t xml:space="preserve">state and local climate </w:t>
            </w:r>
            <w:r>
              <w:rPr>
                <w:rFonts w:ascii="Cambria" w:hAnsi="Cambria"/>
              </w:rPr>
              <w:t>risk and resiliency plans.</w:t>
            </w:r>
          </w:p>
        </w:tc>
      </w:tr>
      <w:tr w:rsidR="00026996" w:rsidRPr="009E1298" w14:paraId="7447EA55" w14:textId="77777777" w:rsidTr="00267F96">
        <w:trPr>
          <w:trHeight w:val="20"/>
        </w:trPr>
        <w:tc>
          <w:tcPr>
            <w:tcW w:w="3865" w:type="dxa"/>
          </w:tcPr>
          <w:p w14:paraId="33BA23C7" w14:textId="77777777" w:rsidR="00026996" w:rsidRPr="009E1298" w:rsidRDefault="00026996" w:rsidP="00267F96">
            <w:pPr>
              <w:jc w:val="right"/>
              <w:rPr>
                <w:rFonts w:ascii="Cambria" w:eastAsia="Cambria" w:hAnsi="Cambria" w:cs="Cambria"/>
                <w:b/>
              </w:rPr>
            </w:pPr>
            <w:r w:rsidRPr="009E1298">
              <w:rPr>
                <w:rFonts w:ascii="Cambria" w:eastAsia="Cambria" w:hAnsi="Cambria" w:cs="Cambria"/>
                <w:b/>
              </w:rPr>
              <w:t>Outcomes:</w:t>
            </w:r>
          </w:p>
        </w:tc>
        <w:tc>
          <w:tcPr>
            <w:tcW w:w="6205" w:type="dxa"/>
          </w:tcPr>
          <w:p w14:paraId="06FB5DBE" w14:textId="77777777" w:rsidR="00026996" w:rsidRPr="009E1298" w:rsidRDefault="00026996" w:rsidP="00267F96">
            <w:pPr>
              <w:jc w:val="both"/>
              <w:rPr>
                <w:rFonts w:ascii="Cambria" w:eastAsia="Cambria" w:hAnsi="Cambria" w:cs="Cambria"/>
              </w:rPr>
            </w:pPr>
            <w:r w:rsidRPr="009E1298">
              <w:rPr>
                <w:rFonts w:ascii="Cambria" w:eastAsia="Cambria" w:hAnsi="Cambria" w:cs="Cambria"/>
                <w:iCs/>
              </w:rPr>
              <w:t>Increase in the number of communities in the APNEP region that incorporate resilience into local planning processes.</w:t>
            </w:r>
          </w:p>
        </w:tc>
      </w:tr>
      <w:tr w:rsidR="00026996" w:rsidRPr="009E1298" w14:paraId="407938C2" w14:textId="77777777" w:rsidTr="00267F96">
        <w:trPr>
          <w:trHeight w:val="20"/>
        </w:trPr>
        <w:tc>
          <w:tcPr>
            <w:tcW w:w="3865" w:type="dxa"/>
          </w:tcPr>
          <w:p w14:paraId="05F5B472" w14:textId="3AE9388A" w:rsidR="00026996" w:rsidRPr="009E1298" w:rsidRDefault="00026996" w:rsidP="00267F96">
            <w:pPr>
              <w:jc w:val="right"/>
              <w:rPr>
                <w:rFonts w:ascii="Cambria" w:eastAsia="Cambria" w:hAnsi="Cambria" w:cs="Cambria"/>
                <w:b/>
              </w:rPr>
            </w:pPr>
            <w:r w:rsidRPr="009E1298">
              <w:rPr>
                <w:rFonts w:ascii="Cambria" w:eastAsia="Cambria" w:hAnsi="Cambria" w:cs="Cambria"/>
                <w:b/>
              </w:rPr>
              <w:t>FY20</w:t>
            </w:r>
            <w:r w:rsidR="00A27AD3">
              <w:rPr>
                <w:rFonts w:ascii="Cambria" w:eastAsia="Cambria" w:hAnsi="Cambria" w:cs="Cambria"/>
                <w:b/>
              </w:rPr>
              <w:t>20</w:t>
            </w:r>
            <w:r w:rsidRPr="009E1298">
              <w:rPr>
                <w:rFonts w:ascii="Cambria" w:eastAsia="Cambria" w:hAnsi="Cambria" w:cs="Cambria"/>
                <w:b/>
              </w:rPr>
              <w:t>-2</w:t>
            </w:r>
            <w:r w:rsidR="00A27AD3">
              <w:rPr>
                <w:rFonts w:ascii="Cambria" w:eastAsia="Cambria" w:hAnsi="Cambria" w:cs="Cambria"/>
                <w:b/>
              </w:rPr>
              <w:t>1</w:t>
            </w:r>
            <w:r w:rsidRPr="009E1298">
              <w:rPr>
                <w:rFonts w:ascii="Cambria" w:eastAsia="Cambria" w:hAnsi="Cambria" w:cs="Cambria"/>
                <w:b/>
              </w:rPr>
              <w:t xml:space="preserve"> Cost:</w:t>
            </w:r>
          </w:p>
        </w:tc>
        <w:tc>
          <w:tcPr>
            <w:tcW w:w="6205" w:type="dxa"/>
          </w:tcPr>
          <w:p w14:paraId="3E182CBE" w14:textId="77777777" w:rsidR="00026996" w:rsidRPr="009E1298" w:rsidRDefault="00026996" w:rsidP="00267F96">
            <w:pPr>
              <w:rPr>
                <w:rFonts w:ascii="Cambria" w:eastAsia="Cambria" w:hAnsi="Cambria" w:cs="Cambria"/>
              </w:rPr>
            </w:pPr>
            <w:r w:rsidRPr="007A66A6">
              <w:rPr>
                <w:rFonts w:ascii="Cambria" w:hAnsi="Cambria"/>
              </w:rPr>
              <w:t>$27,500 ($25,000 EPA Region IV Supplemental 320 Funding, $2</w:t>
            </w:r>
            <w:r>
              <w:rPr>
                <w:rFonts w:ascii="Cambria" w:hAnsi="Cambria"/>
              </w:rPr>
              <w:t>,</w:t>
            </w:r>
            <w:r w:rsidRPr="007A66A6">
              <w:rPr>
                <w:rFonts w:ascii="Cambria" w:hAnsi="Cambria"/>
              </w:rPr>
              <w:t xml:space="preserve">500 APNEP </w:t>
            </w:r>
            <w:r>
              <w:rPr>
                <w:rFonts w:ascii="Cambria" w:hAnsi="Cambria"/>
              </w:rPr>
              <w:t xml:space="preserve">320 </w:t>
            </w:r>
            <w:r w:rsidRPr="007A66A6">
              <w:rPr>
                <w:rFonts w:ascii="Cambria" w:hAnsi="Cambria"/>
              </w:rPr>
              <w:t>funding)</w:t>
            </w:r>
          </w:p>
        </w:tc>
      </w:tr>
      <w:tr w:rsidR="00026996" w:rsidRPr="009E1298" w14:paraId="6D5F0219" w14:textId="77777777" w:rsidTr="00267F96">
        <w:trPr>
          <w:trHeight w:val="20"/>
        </w:trPr>
        <w:tc>
          <w:tcPr>
            <w:tcW w:w="3865" w:type="dxa"/>
          </w:tcPr>
          <w:p w14:paraId="05834C1D" w14:textId="77777777" w:rsidR="00026996" w:rsidRPr="009E1298" w:rsidRDefault="00026996" w:rsidP="00267F96">
            <w:pPr>
              <w:jc w:val="right"/>
              <w:rPr>
                <w:rFonts w:ascii="Cambria" w:eastAsia="Cambria" w:hAnsi="Cambria" w:cs="Cambria"/>
                <w:b/>
              </w:rPr>
            </w:pPr>
            <w:r w:rsidRPr="009E1298">
              <w:rPr>
                <w:rFonts w:ascii="Cambria" w:eastAsia="Cambria" w:hAnsi="Cambria" w:cs="Cambria"/>
                <w:b/>
              </w:rPr>
              <w:t>Estimated Leverage:</w:t>
            </w:r>
          </w:p>
        </w:tc>
        <w:tc>
          <w:tcPr>
            <w:tcW w:w="6205" w:type="dxa"/>
          </w:tcPr>
          <w:p w14:paraId="190B9BA7" w14:textId="77777777" w:rsidR="00026996" w:rsidRPr="009E1298" w:rsidRDefault="00026996" w:rsidP="00267F96">
            <w:pPr>
              <w:jc w:val="both"/>
              <w:rPr>
                <w:rFonts w:ascii="Cambria" w:eastAsia="Cambria" w:hAnsi="Cambria" w:cs="Cambria"/>
              </w:rPr>
            </w:pPr>
            <w:r w:rsidRPr="007A66A6">
              <w:rPr>
                <w:rFonts w:ascii="Cambria" w:hAnsi="Cambria"/>
              </w:rPr>
              <w:t>At least $27, 500</w:t>
            </w:r>
          </w:p>
        </w:tc>
      </w:tr>
      <w:tr w:rsidR="00026996" w:rsidRPr="009E1298" w14:paraId="47A6DE56" w14:textId="77777777" w:rsidTr="00267F96">
        <w:trPr>
          <w:trHeight w:val="20"/>
        </w:trPr>
        <w:tc>
          <w:tcPr>
            <w:tcW w:w="3865" w:type="dxa"/>
          </w:tcPr>
          <w:p w14:paraId="70E06E44" w14:textId="77777777" w:rsidR="00026996" w:rsidRPr="009E1298" w:rsidRDefault="00026996" w:rsidP="00267F96">
            <w:pPr>
              <w:jc w:val="right"/>
              <w:rPr>
                <w:rFonts w:ascii="Cambria" w:eastAsia="Cambria" w:hAnsi="Cambria" w:cs="Cambria"/>
                <w:b/>
              </w:rPr>
            </w:pPr>
            <w:r w:rsidRPr="009E1298">
              <w:rPr>
                <w:rFonts w:ascii="Cambria" w:eastAsia="Cambria" w:hAnsi="Cambria" w:cs="Cambria"/>
                <w:b/>
              </w:rPr>
              <w:lastRenderedPageBreak/>
              <w:t>CCMP Actions:</w:t>
            </w:r>
          </w:p>
        </w:tc>
        <w:tc>
          <w:tcPr>
            <w:tcW w:w="6205" w:type="dxa"/>
          </w:tcPr>
          <w:p w14:paraId="6CF32A33" w14:textId="77777777" w:rsidR="00026996" w:rsidRPr="009E1298" w:rsidRDefault="00026996" w:rsidP="00267F96">
            <w:pPr>
              <w:rPr>
                <w:rFonts w:ascii="Cambria" w:eastAsia="Cambria" w:hAnsi="Cambria" w:cs="Cambria"/>
              </w:rPr>
            </w:pPr>
            <w:r w:rsidRPr="009E1298">
              <w:rPr>
                <w:rFonts w:ascii="Cambria" w:eastAsia="Cambria" w:hAnsi="Cambria" w:cs="Cambria"/>
              </w:rPr>
              <w:t>D3.3</w:t>
            </w:r>
          </w:p>
        </w:tc>
      </w:tr>
      <w:tr w:rsidR="00026996" w:rsidRPr="0055514E" w14:paraId="0DB62870" w14:textId="77777777" w:rsidTr="00267F96">
        <w:trPr>
          <w:trHeight w:val="20"/>
        </w:trPr>
        <w:tc>
          <w:tcPr>
            <w:tcW w:w="3865" w:type="dxa"/>
          </w:tcPr>
          <w:p w14:paraId="67AC742A" w14:textId="77777777" w:rsidR="00026996" w:rsidRPr="009E1298" w:rsidRDefault="00026996" w:rsidP="00267F96">
            <w:pPr>
              <w:jc w:val="right"/>
              <w:rPr>
                <w:rFonts w:ascii="Cambria" w:eastAsia="Cambria" w:hAnsi="Cambria" w:cs="Cambria"/>
                <w:b/>
              </w:rPr>
            </w:pPr>
            <w:r w:rsidRPr="009E1298">
              <w:rPr>
                <w:rFonts w:ascii="Cambria" w:eastAsia="Cambria" w:hAnsi="Cambria" w:cs="Cambria"/>
                <w:b/>
              </w:rPr>
              <w:t>CCMP Outcomes:</w:t>
            </w:r>
          </w:p>
        </w:tc>
        <w:tc>
          <w:tcPr>
            <w:tcW w:w="6205" w:type="dxa"/>
          </w:tcPr>
          <w:p w14:paraId="5DF150D0" w14:textId="77777777" w:rsidR="00026996" w:rsidRPr="007E1E86" w:rsidRDefault="00026996" w:rsidP="00267F96">
            <w:pPr>
              <w:rPr>
                <w:rFonts w:ascii="Cambria" w:eastAsia="Cambria" w:hAnsi="Cambria" w:cs="Cambria"/>
                <w:lang w:val="pt-BR"/>
              </w:rPr>
            </w:pPr>
            <w:r w:rsidRPr="007E1E86">
              <w:rPr>
                <w:rFonts w:ascii="Cambria" w:eastAsia="Cambria" w:hAnsi="Cambria" w:cs="Cambria"/>
                <w:lang w:val="pt-BR"/>
              </w:rPr>
              <w:t>1a, 1b, 1d, 1e, 2a, 2b, 2c, 3a, 3b, 3c, 3d</w:t>
            </w:r>
          </w:p>
        </w:tc>
      </w:tr>
      <w:tr w:rsidR="00026996" w:rsidRPr="009E1298" w14:paraId="1910B21E" w14:textId="77777777" w:rsidTr="00267F96">
        <w:trPr>
          <w:trHeight w:val="20"/>
        </w:trPr>
        <w:tc>
          <w:tcPr>
            <w:tcW w:w="3865" w:type="dxa"/>
          </w:tcPr>
          <w:p w14:paraId="203A013E" w14:textId="77777777" w:rsidR="00026996" w:rsidRPr="001831C5" w:rsidRDefault="00026996" w:rsidP="00267F96">
            <w:pPr>
              <w:jc w:val="right"/>
              <w:rPr>
                <w:rFonts w:ascii="Cambria" w:eastAsia="Cambria" w:hAnsi="Cambria" w:cs="Cambria"/>
                <w:b/>
                <w:color w:val="FF0000"/>
                <w:highlight w:val="yellow"/>
              </w:rPr>
            </w:pPr>
            <w:r w:rsidRPr="00026996">
              <w:rPr>
                <w:rFonts w:ascii="Cambria" w:eastAsia="Cambria" w:hAnsi="Cambria" w:cs="Cambria"/>
                <w:b/>
                <w:color w:val="000000" w:themeColor="text1"/>
              </w:rPr>
              <w:t>CWA Core Programs Addressed:</w:t>
            </w:r>
          </w:p>
        </w:tc>
        <w:tc>
          <w:tcPr>
            <w:tcW w:w="6205" w:type="dxa"/>
          </w:tcPr>
          <w:p w14:paraId="6C4E75F9" w14:textId="77777777" w:rsidR="00026996" w:rsidRPr="001831C5" w:rsidRDefault="00026996" w:rsidP="00267F96">
            <w:pPr>
              <w:rPr>
                <w:rFonts w:ascii="Cambria" w:eastAsia="Cambria" w:hAnsi="Cambria" w:cs="Cambria"/>
                <w:color w:val="FF0000"/>
                <w:highlight w:val="yellow"/>
              </w:rPr>
            </w:pPr>
            <w:r w:rsidRPr="00BC20BA">
              <w:rPr>
                <w:rFonts w:ascii="Cambria" w:eastAsia="Cambria" w:hAnsi="Cambria" w:cs="Cambria"/>
              </w:rPr>
              <w:t>(5) protecting wetlands, (6) protecting coastal waters through the National Estuary Program</w:t>
            </w:r>
          </w:p>
        </w:tc>
      </w:tr>
      <w:tr w:rsidR="00026996" w:rsidRPr="00BC20BA" w14:paraId="21A54A52" w14:textId="77777777" w:rsidTr="00267F9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trHeight w:val="20"/>
        </w:trPr>
        <w:tc>
          <w:tcPr>
            <w:tcW w:w="3865" w:type="dxa"/>
          </w:tcPr>
          <w:p w14:paraId="308DE8AA" w14:textId="77777777" w:rsidR="00026996" w:rsidRPr="00BC20BA" w:rsidRDefault="00026996" w:rsidP="00267F96">
            <w:pPr>
              <w:jc w:val="right"/>
              <w:rPr>
                <w:rFonts w:asciiTheme="minorHAnsi" w:eastAsia="Cambria" w:hAnsiTheme="minorHAnsi" w:cstheme="majorHAnsi"/>
                <w:b/>
              </w:rPr>
            </w:pPr>
            <w:r>
              <w:rPr>
                <w:rFonts w:asciiTheme="minorHAnsi" w:eastAsia="Cambria" w:hAnsiTheme="minorHAnsi" w:cstheme="majorHAnsi"/>
                <w:b/>
              </w:rPr>
              <w:t>EPA Element(s):</w:t>
            </w:r>
          </w:p>
        </w:tc>
        <w:tc>
          <w:tcPr>
            <w:tcW w:w="6205" w:type="dxa"/>
          </w:tcPr>
          <w:p w14:paraId="4F238B56" w14:textId="77777777" w:rsidR="00026996" w:rsidRPr="00BC20BA" w:rsidRDefault="00026996" w:rsidP="00267F96">
            <w:pPr>
              <w:rPr>
                <w:rFonts w:ascii="Cambria" w:eastAsia="Cambria" w:hAnsi="Cambria" w:cs="Cambria"/>
              </w:rPr>
            </w:pPr>
            <w:r>
              <w:rPr>
                <w:rFonts w:ascii="Cambria" w:eastAsia="Cambria" w:hAnsi="Cambria" w:cs="Cambria"/>
              </w:rPr>
              <w:t>Healthy Communities, Direct Assistance</w:t>
            </w:r>
          </w:p>
        </w:tc>
      </w:tr>
    </w:tbl>
    <w:p w14:paraId="5D20EABA" w14:textId="627D1509" w:rsidR="00026996" w:rsidRDefault="00026996" w:rsidP="00026996">
      <w:pPr>
        <w:pBdr>
          <w:top w:val="nil"/>
          <w:left w:val="nil"/>
          <w:bottom w:val="nil"/>
          <w:right w:val="nil"/>
          <w:between w:val="nil"/>
        </w:pBdr>
        <w:tabs>
          <w:tab w:val="left" w:pos="360"/>
        </w:tabs>
        <w:rPr>
          <w:rFonts w:asciiTheme="majorHAnsi" w:eastAsia="Cambria" w:hAnsiTheme="majorHAnsi" w:cstheme="majorHAnsi"/>
          <w:b/>
        </w:rPr>
      </w:pPr>
    </w:p>
    <w:p w14:paraId="64D39E74" w14:textId="1591EE6D" w:rsidR="00B3708F" w:rsidRDefault="00026996" w:rsidP="0041731F">
      <w:pPr>
        <w:pBdr>
          <w:top w:val="nil"/>
          <w:left w:val="nil"/>
          <w:bottom w:val="nil"/>
          <w:right w:val="nil"/>
          <w:between w:val="nil"/>
        </w:pBdr>
        <w:tabs>
          <w:tab w:val="left" w:pos="360"/>
        </w:tabs>
        <w:rPr>
          <w:rFonts w:ascii="Cambria" w:hAnsi="Cambria" w:cs="Helvetica"/>
          <w:color w:val="000000" w:themeColor="text1"/>
          <w:shd w:val="clear" w:color="auto" w:fill="FFFFFF"/>
        </w:rPr>
      </w:pPr>
      <w:r w:rsidRPr="00026996">
        <w:rPr>
          <w:rFonts w:asciiTheme="majorHAnsi" w:eastAsia="Cambria" w:hAnsiTheme="majorHAnsi" w:cstheme="majorHAnsi"/>
          <w:b/>
          <w:sz w:val="28"/>
          <w:szCs w:val="28"/>
        </w:rPr>
        <w:t>Progress to Date:</w:t>
      </w:r>
      <w:r w:rsidR="00BC3496">
        <w:rPr>
          <w:rFonts w:asciiTheme="majorHAnsi" w:eastAsia="Cambria" w:hAnsiTheme="majorHAnsi" w:cstheme="majorHAnsi"/>
          <w:b/>
          <w:sz w:val="28"/>
          <w:szCs w:val="28"/>
        </w:rPr>
        <w:t xml:space="preserve"> </w:t>
      </w:r>
      <w:r w:rsidR="00BC3496">
        <w:rPr>
          <w:rFonts w:ascii="Cambria" w:eastAsia="Cambria" w:hAnsi="Cambria" w:cs="Cambria"/>
        </w:rPr>
        <w:t xml:space="preserve">A summary is </w:t>
      </w:r>
      <w:r w:rsidR="00BC3496" w:rsidRPr="00BC3496">
        <w:rPr>
          <w:rFonts w:ascii="Cambria" w:eastAsia="Cambria" w:hAnsi="Cambria" w:cs="Cambria"/>
        </w:rPr>
        <w:t xml:space="preserve">included below, the team has a report with additional details located </w:t>
      </w:r>
      <w:hyperlink r:id="rId54" w:history="1">
        <w:r w:rsidR="00BC3496" w:rsidRPr="00BC3496">
          <w:rPr>
            <w:rStyle w:val="Hyperlink"/>
            <w:rFonts w:ascii="Cambria" w:eastAsia="Cambria" w:hAnsi="Cambria" w:cs="Cambria"/>
          </w:rPr>
          <w:t>here</w:t>
        </w:r>
      </w:hyperlink>
      <w:r w:rsidR="00BC3496" w:rsidRPr="00BC3496">
        <w:rPr>
          <w:rFonts w:ascii="Cambria" w:eastAsia="Cambria" w:hAnsi="Cambria" w:cs="Cambria"/>
        </w:rPr>
        <w:t>.</w:t>
      </w:r>
      <w:r w:rsidR="00BC3496" w:rsidRPr="00BC3496">
        <w:rPr>
          <w:rFonts w:ascii="Cambria" w:eastAsia="Cambria" w:hAnsi="Cambria" w:cs="Cambria"/>
          <w:b/>
        </w:rPr>
        <w:t xml:space="preserve">  </w:t>
      </w:r>
      <w:r w:rsidRPr="00BD1CAC">
        <w:rPr>
          <w:rFonts w:ascii="Cambria" w:hAnsi="Cambria"/>
        </w:rPr>
        <w:t>Through extensive coordination with tribal representatives</w:t>
      </w:r>
      <w:r>
        <w:rPr>
          <w:rFonts w:ascii="Cambria" w:hAnsi="Cambria"/>
        </w:rPr>
        <w:t>,</w:t>
      </w:r>
      <w:r w:rsidRPr="00BD1CAC">
        <w:rPr>
          <w:rFonts w:ascii="Cambria" w:hAnsi="Cambria"/>
        </w:rPr>
        <w:t xml:space="preserve"> community leaders, and </w:t>
      </w:r>
      <w:r>
        <w:rPr>
          <w:rFonts w:ascii="Cambria" w:hAnsi="Cambria"/>
        </w:rPr>
        <w:t>organizations</w:t>
      </w:r>
      <w:r w:rsidRPr="00BD1CAC">
        <w:rPr>
          <w:rFonts w:ascii="Cambria" w:hAnsi="Cambria"/>
        </w:rPr>
        <w:t xml:space="preserve"> including the </w:t>
      </w:r>
      <w:r w:rsidR="0037716D">
        <w:rPr>
          <w:rFonts w:ascii="Cambria" w:hAnsi="Cambria"/>
        </w:rPr>
        <w:t>N.C.</w:t>
      </w:r>
      <w:r w:rsidRPr="00BD1CAC">
        <w:rPr>
          <w:rFonts w:ascii="Cambria" w:hAnsi="Cambria"/>
        </w:rPr>
        <w:t xml:space="preserve"> Office of Recovery and Resiliency</w:t>
      </w:r>
      <w:r>
        <w:rPr>
          <w:rFonts w:ascii="Cambria" w:hAnsi="Cambria"/>
        </w:rPr>
        <w:t>,</w:t>
      </w:r>
      <w:r w:rsidRPr="00BD1CAC">
        <w:rPr>
          <w:rFonts w:ascii="Cambria" w:hAnsi="Cambria"/>
        </w:rPr>
        <w:t xml:space="preserve"> APNEP developed a </w:t>
      </w:r>
      <w:r w:rsidR="00B14B7D">
        <w:rPr>
          <w:rFonts w:ascii="Cambria" w:hAnsi="Cambria"/>
        </w:rPr>
        <w:t xml:space="preserve">project </w:t>
      </w:r>
      <w:r w:rsidRPr="00BD1CAC">
        <w:rPr>
          <w:rFonts w:ascii="Cambria" w:hAnsi="Cambria"/>
        </w:rPr>
        <w:t xml:space="preserve">proposal which was approved by the Leadership Council </w:t>
      </w:r>
      <w:r w:rsidR="0037716D">
        <w:rPr>
          <w:rFonts w:ascii="Cambria" w:hAnsi="Cambria"/>
        </w:rPr>
        <w:t xml:space="preserve">in </w:t>
      </w:r>
      <w:r w:rsidR="0045005D">
        <w:rPr>
          <w:rFonts w:ascii="Cambria" w:hAnsi="Cambria"/>
        </w:rPr>
        <w:t>F</w:t>
      </w:r>
      <w:r w:rsidRPr="00BD1CAC">
        <w:rPr>
          <w:rFonts w:ascii="Cambria" w:hAnsi="Cambria"/>
        </w:rPr>
        <w:t>all 2019</w:t>
      </w:r>
      <w:r>
        <w:rPr>
          <w:rFonts w:ascii="Cambria" w:hAnsi="Cambria"/>
        </w:rPr>
        <w:t xml:space="preserve"> and t</w:t>
      </w:r>
      <w:r w:rsidRPr="00BD1CAC">
        <w:rPr>
          <w:rFonts w:ascii="Cambria" w:hAnsi="Cambria"/>
        </w:rPr>
        <w:t xml:space="preserve">he </w:t>
      </w:r>
      <w:r w:rsidR="0037716D">
        <w:rPr>
          <w:rFonts w:ascii="Cambria" w:hAnsi="Cambria"/>
        </w:rPr>
        <w:t>N.C.</w:t>
      </w:r>
      <w:r w:rsidRPr="00BD1CAC">
        <w:rPr>
          <w:rFonts w:ascii="Cambria" w:hAnsi="Cambria"/>
        </w:rPr>
        <w:t xml:space="preserve"> Commission of Indian Affairs </w:t>
      </w:r>
      <w:r w:rsidR="0037716D">
        <w:rPr>
          <w:rFonts w:ascii="Cambria" w:hAnsi="Cambria"/>
        </w:rPr>
        <w:t xml:space="preserve">in </w:t>
      </w:r>
      <w:r w:rsidRPr="00BD1CAC">
        <w:rPr>
          <w:rFonts w:ascii="Cambria" w:hAnsi="Cambria"/>
        </w:rPr>
        <w:t>March 2020.</w:t>
      </w:r>
      <w:r>
        <w:rPr>
          <w:rFonts w:ascii="Cambria" w:hAnsi="Cambria"/>
        </w:rPr>
        <w:t xml:space="preserve"> </w:t>
      </w:r>
      <w:r w:rsidR="00A76AF3">
        <w:rPr>
          <w:rFonts w:ascii="Cambria" w:hAnsi="Cambria"/>
        </w:rPr>
        <w:t xml:space="preserve"> APNEP contracted with the NCCIA and NCSU in </w:t>
      </w:r>
      <w:r w:rsidR="0045005D">
        <w:rPr>
          <w:rFonts w:ascii="Cambria" w:hAnsi="Cambria"/>
        </w:rPr>
        <w:t>S</w:t>
      </w:r>
      <w:r w:rsidR="00A76AF3">
        <w:rPr>
          <w:rFonts w:ascii="Cambria" w:hAnsi="Cambria"/>
        </w:rPr>
        <w:t xml:space="preserve">pring 2020. </w:t>
      </w:r>
      <w:r w:rsidR="005130F5">
        <w:rPr>
          <w:rFonts w:ascii="Cambria" w:hAnsi="Cambria"/>
        </w:rPr>
        <w:t xml:space="preserve"> Both partners were granted an extension </w:t>
      </w:r>
      <w:r w:rsidR="00BC3496">
        <w:rPr>
          <w:rFonts w:ascii="Cambria" w:hAnsi="Cambria"/>
        </w:rPr>
        <w:t xml:space="preserve">in March 2021 through September 2021 </w:t>
      </w:r>
      <w:r w:rsidR="005130F5">
        <w:rPr>
          <w:rFonts w:ascii="Cambria" w:hAnsi="Cambria" w:cs="Helvetica"/>
          <w:color w:val="000000" w:themeColor="text1"/>
          <w:shd w:val="clear" w:color="auto" w:fill="FFFFFF"/>
        </w:rPr>
        <w:t xml:space="preserve">due to COVID and lack of ability to conduct planned in-person </w:t>
      </w:r>
      <w:r w:rsidR="00BC3496">
        <w:rPr>
          <w:rFonts w:ascii="Cambria" w:hAnsi="Cambria" w:cs="Helvetica"/>
          <w:color w:val="000000" w:themeColor="text1"/>
          <w:shd w:val="clear" w:color="auto" w:fill="FFFFFF"/>
        </w:rPr>
        <w:t xml:space="preserve">engagement including </w:t>
      </w:r>
      <w:r w:rsidR="005130F5">
        <w:rPr>
          <w:rFonts w:ascii="Cambria" w:hAnsi="Cambria" w:cs="Helvetica"/>
          <w:color w:val="000000" w:themeColor="text1"/>
          <w:shd w:val="clear" w:color="auto" w:fill="FFFFFF"/>
        </w:rPr>
        <w:t>workshops</w:t>
      </w:r>
      <w:r w:rsidR="00BC3496">
        <w:rPr>
          <w:rFonts w:ascii="Cambria" w:hAnsi="Cambria" w:cs="Helvetica"/>
          <w:color w:val="000000" w:themeColor="text1"/>
          <w:shd w:val="clear" w:color="auto" w:fill="FFFFFF"/>
        </w:rPr>
        <w:t xml:space="preserve">, Pow-wows, and </w:t>
      </w:r>
      <w:r w:rsidR="005130F5">
        <w:rPr>
          <w:rFonts w:ascii="Cambria" w:hAnsi="Cambria" w:cs="Helvetica"/>
          <w:color w:val="000000" w:themeColor="text1"/>
          <w:shd w:val="clear" w:color="auto" w:fill="FFFFFF"/>
        </w:rPr>
        <w:t xml:space="preserve">community events.  </w:t>
      </w:r>
    </w:p>
    <w:p w14:paraId="70BEE7E1" w14:textId="77777777" w:rsidR="00A113FF" w:rsidRDefault="00A113FF" w:rsidP="00B3708F">
      <w:pPr>
        <w:spacing w:line="257" w:lineRule="auto"/>
        <w:jc w:val="both"/>
        <w:rPr>
          <w:rFonts w:ascii="Cambria" w:eastAsia="Calibri" w:hAnsi="Cambria" w:cs="Calibri"/>
        </w:rPr>
      </w:pPr>
    </w:p>
    <w:p w14:paraId="04AB40F9" w14:textId="33B9F77D" w:rsidR="00B3708F" w:rsidRDefault="00B3708F" w:rsidP="00B3708F">
      <w:pPr>
        <w:spacing w:line="257" w:lineRule="auto"/>
        <w:jc w:val="both"/>
        <w:rPr>
          <w:rFonts w:ascii="Cambria" w:eastAsia="Calibri" w:hAnsi="Cambria" w:cs="Calibri"/>
        </w:rPr>
      </w:pPr>
      <w:r>
        <w:rPr>
          <w:rFonts w:ascii="Cambria" w:eastAsia="Calibri" w:hAnsi="Cambria" w:cs="Calibri"/>
        </w:rPr>
        <w:t xml:space="preserve">Though COVID has changed the engagement approaches originally outlined in the proposal, </w:t>
      </w:r>
      <w:r w:rsidR="00A113FF">
        <w:rPr>
          <w:rFonts w:ascii="Cambria" w:eastAsia="Calibri" w:hAnsi="Cambria" w:cs="Calibri"/>
        </w:rPr>
        <w:t>the</w:t>
      </w:r>
      <w:r>
        <w:rPr>
          <w:rFonts w:ascii="Cambria" w:eastAsia="Calibri" w:hAnsi="Cambria" w:cs="Calibri"/>
        </w:rPr>
        <w:t xml:space="preserve"> </w:t>
      </w:r>
      <w:r w:rsidRPr="00D41CD7">
        <w:rPr>
          <w:rFonts w:ascii="Cambria" w:eastAsia="Calibri" w:hAnsi="Cambria" w:cs="Calibri"/>
        </w:rPr>
        <w:t xml:space="preserve">Tribal Coastal Resilience Team has been successful in creating partnerships, generating research on tribal engagement in climate and resilience planning efforts throughout the U.S., launching a social media campaign, conducting outreach at conferences and events, and building the groundwork for a sustainable program. The team plans to use success stories from coastal tribal communities in and adjacent to the APNEP region as well as those throughout Turtle Island to build awareness around what is working well and could be replicated.  The team is working on a climate-risk analysis with the Meherrin Indian Nation and the Climate Service and will share the results with tribal members who wish to implement similar work in their own communities.  </w:t>
      </w:r>
      <w:r>
        <w:rPr>
          <w:rFonts w:ascii="Cambria" w:hAnsi="Cambria" w:cs="Helvetica"/>
          <w:color w:val="000000" w:themeColor="text1"/>
          <w:shd w:val="clear" w:color="auto" w:fill="FFFFFF"/>
        </w:rPr>
        <w:t xml:space="preserve"> </w:t>
      </w:r>
      <w:r w:rsidRPr="00D41CD7">
        <w:rPr>
          <w:rFonts w:ascii="Cambria" w:eastAsia="Calibri" w:hAnsi="Cambria" w:cs="Calibri"/>
        </w:rPr>
        <w:t xml:space="preserve"> </w:t>
      </w:r>
    </w:p>
    <w:p w14:paraId="50A20CBF" w14:textId="77777777" w:rsidR="00B3708F" w:rsidRDefault="00B3708F" w:rsidP="00B3708F">
      <w:pPr>
        <w:spacing w:line="257" w:lineRule="auto"/>
        <w:jc w:val="both"/>
        <w:rPr>
          <w:rFonts w:ascii="Cambria" w:eastAsia="Calibri" w:hAnsi="Cambria" w:cs="Calibri"/>
        </w:rPr>
      </w:pPr>
    </w:p>
    <w:p w14:paraId="2E3B7E82" w14:textId="05745593" w:rsidR="00B3708F" w:rsidRPr="00D41CD7" w:rsidRDefault="00B3708F" w:rsidP="00BC3496">
      <w:pPr>
        <w:spacing w:line="257" w:lineRule="auto"/>
        <w:jc w:val="both"/>
        <w:rPr>
          <w:rFonts w:ascii="Cambria" w:eastAsia="Calibri" w:hAnsi="Cambria" w:cs="Calibri"/>
        </w:rPr>
      </w:pPr>
      <w:r w:rsidRPr="00D41CD7">
        <w:rPr>
          <w:rFonts w:ascii="Cambria" w:eastAsia="Calibri" w:hAnsi="Cambria" w:cs="Calibri"/>
        </w:rPr>
        <w:t xml:space="preserve">The team will utilize these efforts to build towards creating a Tribal Coastal Resilience toolbox, create interactive skill building workshops, and develop interactive maps to assist with future resilience planning.  The information will also provide a platform that can be utilized to educate agency staff on considerations, perspectives, and traditional ecological knowledge unique to native communities.   </w:t>
      </w:r>
    </w:p>
    <w:p w14:paraId="2A8DC4BF" w14:textId="77777777" w:rsidR="00BC3496" w:rsidRDefault="00BC3496" w:rsidP="00BC3496">
      <w:pPr>
        <w:pBdr>
          <w:top w:val="nil"/>
          <w:left w:val="nil"/>
          <w:bottom w:val="nil"/>
          <w:right w:val="nil"/>
          <w:between w:val="nil"/>
        </w:pBdr>
        <w:tabs>
          <w:tab w:val="left" w:pos="360"/>
        </w:tabs>
        <w:jc w:val="both"/>
        <w:rPr>
          <w:rFonts w:ascii="Cambria" w:eastAsia="Cambria" w:hAnsi="Cambria" w:cs="Cambria"/>
          <w:bCs/>
        </w:rPr>
      </w:pPr>
    </w:p>
    <w:p w14:paraId="2B2BE044" w14:textId="02CE66FC" w:rsidR="00811037" w:rsidRDefault="00811037" w:rsidP="00BC3496">
      <w:pPr>
        <w:pBdr>
          <w:top w:val="nil"/>
          <w:left w:val="nil"/>
          <w:bottom w:val="nil"/>
          <w:right w:val="nil"/>
          <w:between w:val="nil"/>
        </w:pBdr>
        <w:tabs>
          <w:tab w:val="left" w:pos="360"/>
        </w:tabs>
        <w:jc w:val="both"/>
        <w:rPr>
          <w:rFonts w:ascii="Cambria" w:eastAsia="Cambria" w:hAnsi="Cambria" w:cs="Cambria"/>
          <w:bCs/>
        </w:rPr>
      </w:pPr>
      <w:r>
        <w:rPr>
          <w:rFonts w:ascii="Cambria" w:eastAsia="Cambria" w:hAnsi="Cambria" w:cs="Cambria"/>
          <w:bCs/>
        </w:rPr>
        <w:t xml:space="preserve">APNEP </w:t>
      </w:r>
      <w:r w:rsidR="00A113FF">
        <w:rPr>
          <w:rFonts w:ascii="Cambria" w:eastAsia="Cambria" w:hAnsi="Cambria" w:cs="Cambria"/>
          <w:bCs/>
        </w:rPr>
        <w:t xml:space="preserve">participates as a team member and assists with the Facebook page, Tribal Coastal Resilience Connections, that was launched </w:t>
      </w:r>
      <w:r w:rsidR="0045005D">
        <w:rPr>
          <w:rFonts w:ascii="Cambria" w:eastAsia="Cambria" w:hAnsi="Cambria" w:cs="Cambria"/>
          <w:bCs/>
        </w:rPr>
        <w:t>F</w:t>
      </w:r>
      <w:r w:rsidR="00A113FF">
        <w:rPr>
          <w:rFonts w:ascii="Cambria" w:eastAsia="Cambria" w:hAnsi="Cambria" w:cs="Cambria"/>
          <w:bCs/>
        </w:rPr>
        <w:t xml:space="preserve">all 2020.  APNEP organized and </w:t>
      </w:r>
      <w:r>
        <w:rPr>
          <w:rFonts w:ascii="Cambria" w:eastAsia="Cambria" w:hAnsi="Cambria" w:cs="Cambria"/>
          <w:bCs/>
        </w:rPr>
        <w:t>will facilitate a panel discussion highlighting the team’s work at the May 2021 Carolinas Climate Resilience Conference</w:t>
      </w:r>
      <w:r w:rsidR="00A113FF">
        <w:rPr>
          <w:rFonts w:ascii="Cambria" w:eastAsia="Cambria" w:hAnsi="Cambria" w:cs="Cambria"/>
          <w:bCs/>
        </w:rPr>
        <w:t>. Staff will also ensure that recommendations from the project are incorporated into reports and workplans that result from the VA/NC MOU</w:t>
      </w:r>
      <w:r>
        <w:rPr>
          <w:rFonts w:ascii="Cambria" w:eastAsia="Cambria" w:hAnsi="Cambria" w:cs="Cambria"/>
          <w:bCs/>
        </w:rPr>
        <w:t xml:space="preserve">.  </w:t>
      </w:r>
    </w:p>
    <w:p w14:paraId="7BC95493" w14:textId="715A98BE" w:rsidR="00BC3496" w:rsidRDefault="00BC3496" w:rsidP="00026996">
      <w:pPr>
        <w:pBdr>
          <w:top w:val="nil"/>
          <w:left w:val="nil"/>
          <w:bottom w:val="nil"/>
          <w:right w:val="nil"/>
          <w:between w:val="nil"/>
        </w:pBdr>
        <w:tabs>
          <w:tab w:val="left" w:pos="360"/>
        </w:tabs>
        <w:rPr>
          <w:rFonts w:ascii="Cambria" w:eastAsia="Cambria" w:hAnsi="Cambria" w:cs="Cambria"/>
          <w:bCs/>
        </w:rPr>
      </w:pPr>
    </w:p>
    <w:p w14:paraId="04E6D33A" w14:textId="682C239A" w:rsidR="00026996" w:rsidRPr="003E1DC2" w:rsidRDefault="00026996" w:rsidP="00BC3496">
      <w:pPr>
        <w:pBdr>
          <w:top w:val="nil"/>
          <w:left w:val="nil"/>
          <w:bottom w:val="nil"/>
          <w:right w:val="nil"/>
          <w:between w:val="nil"/>
        </w:pBdr>
        <w:tabs>
          <w:tab w:val="left" w:pos="360"/>
        </w:tabs>
        <w:rPr>
          <w:rFonts w:ascii="Cambria" w:eastAsia="Cambria" w:hAnsi="Cambria" w:cs="Cambria"/>
          <w:bCs/>
        </w:rPr>
      </w:pPr>
      <w:r w:rsidRPr="00026996">
        <w:rPr>
          <w:rFonts w:asciiTheme="majorHAnsi" w:eastAsia="Cambria" w:hAnsiTheme="majorHAnsi" w:cstheme="majorHAnsi"/>
          <w:b/>
          <w:sz w:val="28"/>
          <w:szCs w:val="28"/>
        </w:rPr>
        <w:t>FY202</w:t>
      </w:r>
      <w:r w:rsidR="005130F5">
        <w:rPr>
          <w:rFonts w:asciiTheme="majorHAnsi" w:eastAsia="Cambria" w:hAnsiTheme="majorHAnsi" w:cstheme="majorHAnsi"/>
          <w:b/>
          <w:sz w:val="28"/>
          <w:szCs w:val="28"/>
        </w:rPr>
        <w:t>1</w:t>
      </w:r>
      <w:r w:rsidRPr="00026996">
        <w:rPr>
          <w:rFonts w:asciiTheme="majorHAnsi" w:eastAsia="Cambria" w:hAnsiTheme="majorHAnsi" w:cstheme="majorHAnsi"/>
          <w:b/>
          <w:sz w:val="28"/>
          <w:szCs w:val="28"/>
        </w:rPr>
        <w:t>-202</w:t>
      </w:r>
      <w:r w:rsidR="005130F5">
        <w:rPr>
          <w:rFonts w:asciiTheme="majorHAnsi" w:eastAsia="Cambria" w:hAnsiTheme="majorHAnsi" w:cstheme="majorHAnsi"/>
          <w:b/>
          <w:sz w:val="28"/>
          <w:szCs w:val="28"/>
        </w:rPr>
        <w:t>2</w:t>
      </w:r>
      <w:r w:rsidRPr="00026996">
        <w:rPr>
          <w:rFonts w:asciiTheme="majorHAnsi" w:eastAsia="Cambria" w:hAnsiTheme="majorHAnsi" w:cstheme="majorHAnsi"/>
          <w:b/>
          <w:sz w:val="28"/>
          <w:szCs w:val="28"/>
        </w:rPr>
        <w:t xml:space="preserve"> Plans: </w:t>
      </w:r>
      <w:r w:rsidR="003E1DC2" w:rsidRPr="003E1DC2">
        <w:rPr>
          <w:rFonts w:asciiTheme="majorHAnsi" w:eastAsia="Cambria" w:hAnsiTheme="majorHAnsi" w:cstheme="majorHAnsi"/>
          <w:bCs/>
          <w:sz w:val="28"/>
          <w:szCs w:val="28"/>
        </w:rPr>
        <w:t>$6,000</w:t>
      </w:r>
      <w:r w:rsidR="003E1DC2">
        <w:rPr>
          <w:rFonts w:asciiTheme="majorHAnsi" w:eastAsia="Cambria" w:hAnsiTheme="majorHAnsi" w:cstheme="majorHAnsi"/>
          <w:bCs/>
          <w:sz w:val="28"/>
          <w:szCs w:val="28"/>
        </w:rPr>
        <w:t xml:space="preserve"> </w:t>
      </w:r>
    </w:p>
    <w:p w14:paraId="1DBC3438" w14:textId="3958022A" w:rsidR="00E66ADB" w:rsidRDefault="00026996" w:rsidP="0041731F">
      <w:pPr>
        <w:pBdr>
          <w:top w:val="nil"/>
          <w:left w:val="nil"/>
          <w:bottom w:val="nil"/>
          <w:right w:val="nil"/>
          <w:between w:val="nil"/>
        </w:pBdr>
        <w:tabs>
          <w:tab w:val="left" w:pos="360"/>
        </w:tabs>
        <w:ind w:left="360"/>
      </w:pPr>
      <w:r w:rsidRPr="00BC3496">
        <w:rPr>
          <w:rFonts w:ascii="Cambria" w:eastAsia="Cambria" w:hAnsi="Cambria" w:cs="Cambria"/>
          <w:b/>
        </w:rPr>
        <w:t xml:space="preserve">Milestones: </w:t>
      </w:r>
    </w:p>
    <w:p w14:paraId="582C1CF0" w14:textId="7AEED91B" w:rsidR="00E66ADB" w:rsidRPr="00D93D92" w:rsidRDefault="00D93D92" w:rsidP="0041731F">
      <w:pPr>
        <w:pStyle w:val="NormalWeb"/>
        <w:numPr>
          <w:ilvl w:val="0"/>
          <w:numId w:val="38"/>
        </w:numPr>
        <w:spacing w:before="0" w:beforeAutospacing="0" w:after="0" w:afterAutospacing="0"/>
        <w:rPr>
          <w:rFonts w:asciiTheme="minorHAnsi" w:hAnsiTheme="minorHAnsi"/>
        </w:rPr>
      </w:pPr>
      <w:r>
        <w:rPr>
          <w:rFonts w:asciiTheme="minorHAnsi" w:hAnsiTheme="minorHAnsi" w:cs="Arial"/>
          <w:color w:val="000000"/>
        </w:rPr>
        <w:t xml:space="preserve">Spring/Summer </w:t>
      </w:r>
      <w:r w:rsidR="00E66ADB" w:rsidRPr="00D93D92">
        <w:rPr>
          <w:rFonts w:asciiTheme="minorHAnsi" w:hAnsiTheme="minorHAnsi" w:cs="Arial"/>
          <w:color w:val="000000"/>
        </w:rPr>
        <w:t>2021</w:t>
      </w:r>
    </w:p>
    <w:p w14:paraId="2F5EFFCD" w14:textId="0A9DADAE" w:rsidR="00E66ADB" w:rsidRPr="00D93D92" w:rsidRDefault="00E66ADB" w:rsidP="00E66ADB">
      <w:pPr>
        <w:pStyle w:val="NormalWeb"/>
        <w:numPr>
          <w:ilvl w:val="0"/>
          <w:numId w:val="52"/>
        </w:numPr>
        <w:spacing w:before="0" w:beforeAutospacing="0" w:after="0" w:afterAutospacing="0"/>
        <w:textAlignment w:val="baseline"/>
        <w:rPr>
          <w:rFonts w:asciiTheme="minorHAnsi" w:hAnsiTheme="minorHAnsi" w:cs="Arial"/>
          <w:color w:val="000000"/>
        </w:rPr>
      </w:pPr>
      <w:r w:rsidRPr="00D93D92">
        <w:rPr>
          <w:rFonts w:asciiTheme="minorHAnsi" w:hAnsiTheme="minorHAnsi" w:cs="Arial"/>
          <w:color w:val="000000"/>
        </w:rPr>
        <w:t xml:space="preserve">Input data from Meherrin and </w:t>
      </w:r>
      <w:proofErr w:type="spellStart"/>
      <w:r w:rsidRPr="00D93D92">
        <w:rPr>
          <w:rFonts w:asciiTheme="minorHAnsi" w:hAnsiTheme="minorHAnsi" w:cs="Arial"/>
          <w:color w:val="000000"/>
        </w:rPr>
        <w:t>Haliwa</w:t>
      </w:r>
      <w:proofErr w:type="spellEnd"/>
      <w:r w:rsidRPr="00D93D92">
        <w:rPr>
          <w:rFonts w:asciiTheme="minorHAnsi" w:hAnsiTheme="minorHAnsi" w:cs="Arial"/>
          <w:color w:val="000000"/>
        </w:rPr>
        <w:t xml:space="preserve"> Saponi into the Climate Service database and release results</w:t>
      </w:r>
    </w:p>
    <w:p w14:paraId="6A88226D" w14:textId="77777777" w:rsidR="00E66ADB" w:rsidRPr="00D93D92" w:rsidRDefault="00E66ADB" w:rsidP="00E66ADB">
      <w:pPr>
        <w:pStyle w:val="NormalWeb"/>
        <w:numPr>
          <w:ilvl w:val="0"/>
          <w:numId w:val="52"/>
        </w:numPr>
        <w:spacing w:before="0" w:beforeAutospacing="0" w:after="0" w:afterAutospacing="0"/>
        <w:textAlignment w:val="baseline"/>
        <w:rPr>
          <w:rFonts w:asciiTheme="minorHAnsi" w:hAnsiTheme="minorHAnsi" w:cs="Arial"/>
          <w:color w:val="000000"/>
        </w:rPr>
      </w:pPr>
      <w:r w:rsidRPr="00D93D92">
        <w:rPr>
          <w:rFonts w:asciiTheme="minorHAnsi" w:hAnsiTheme="minorHAnsi" w:cs="Arial"/>
          <w:color w:val="000000"/>
        </w:rPr>
        <w:t>Plan paddles and water stories</w:t>
      </w:r>
    </w:p>
    <w:p w14:paraId="039DB054" w14:textId="06EC872A" w:rsidR="00E66ADB" w:rsidRPr="00D93D92" w:rsidRDefault="00E66ADB" w:rsidP="00E66ADB">
      <w:pPr>
        <w:pStyle w:val="NormalWeb"/>
        <w:numPr>
          <w:ilvl w:val="0"/>
          <w:numId w:val="52"/>
        </w:numPr>
        <w:spacing w:before="0" w:beforeAutospacing="0" w:after="0" w:afterAutospacing="0"/>
        <w:textAlignment w:val="baseline"/>
        <w:rPr>
          <w:rFonts w:asciiTheme="minorHAnsi" w:hAnsiTheme="minorHAnsi" w:cs="Arial"/>
          <w:color w:val="000000"/>
        </w:rPr>
      </w:pPr>
      <w:r w:rsidRPr="00D93D92">
        <w:rPr>
          <w:rFonts w:asciiTheme="minorHAnsi" w:hAnsiTheme="minorHAnsi" w:cs="Arial"/>
          <w:color w:val="000000"/>
        </w:rPr>
        <w:t>Continue research</w:t>
      </w:r>
      <w:r w:rsidR="00D93D92">
        <w:rPr>
          <w:rFonts w:asciiTheme="minorHAnsi" w:hAnsiTheme="minorHAnsi" w:cs="Arial"/>
          <w:color w:val="000000"/>
        </w:rPr>
        <w:t>, water story engagement, and outreach at various events</w:t>
      </w:r>
      <w:r w:rsidRPr="00D93D92">
        <w:rPr>
          <w:rFonts w:asciiTheme="minorHAnsi" w:hAnsiTheme="minorHAnsi" w:cs="Arial"/>
          <w:color w:val="000000"/>
        </w:rPr>
        <w:t> </w:t>
      </w:r>
    </w:p>
    <w:p w14:paraId="53823C3D" w14:textId="77777777" w:rsidR="00E66ADB" w:rsidRPr="00D93D92" w:rsidRDefault="00E66ADB" w:rsidP="00E66ADB">
      <w:pPr>
        <w:pStyle w:val="NormalWeb"/>
        <w:numPr>
          <w:ilvl w:val="0"/>
          <w:numId w:val="52"/>
        </w:numPr>
        <w:spacing w:before="0" w:beforeAutospacing="0" w:after="0" w:afterAutospacing="0"/>
        <w:textAlignment w:val="baseline"/>
        <w:rPr>
          <w:rFonts w:asciiTheme="minorHAnsi" w:hAnsiTheme="minorHAnsi" w:cs="Arial"/>
          <w:color w:val="000000"/>
        </w:rPr>
      </w:pPr>
      <w:r w:rsidRPr="00D93D92">
        <w:rPr>
          <w:rFonts w:asciiTheme="minorHAnsi" w:hAnsiTheme="minorHAnsi" w:cs="Arial"/>
          <w:color w:val="000000"/>
        </w:rPr>
        <w:lastRenderedPageBreak/>
        <w:t>Work with Science Museum of VA to design an Indigenous Water Trail digital exhibit of the Chowan River Watershed using the WAMPUM Indigenous Adaptation Framework for Sea Level Rise </w:t>
      </w:r>
    </w:p>
    <w:p w14:paraId="4C5484AB" w14:textId="77777777" w:rsidR="00E66ADB" w:rsidRPr="00D93D92" w:rsidRDefault="00E66ADB" w:rsidP="00E66ADB">
      <w:pPr>
        <w:rPr>
          <w:rFonts w:asciiTheme="minorHAnsi" w:hAnsiTheme="minorHAnsi"/>
        </w:rPr>
      </w:pPr>
    </w:p>
    <w:p w14:paraId="617282F0" w14:textId="492E3FC4" w:rsidR="00E66ADB" w:rsidRPr="00D93D92" w:rsidRDefault="00D93D92" w:rsidP="0041731F">
      <w:pPr>
        <w:pStyle w:val="NormalWeb"/>
        <w:numPr>
          <w:ilvl w:val="0"/>
          <w:numId w:val="38"/>
        </w:numPr>
        <w:spacing w:before="0" w:beforeAutospacing="0" w:after="0" w:afterAutospacing="0"/>
        <w:rPr>
          <w:rFonts w:asciiTheme="minorHAnsi" w:hAnsiTheme="minorHAnsi"/>
        </w:rPr>
      </w:pPr>
      <w:r>
        <w:rPr>
          <w:rFonts w:asciiTheme="minorHAnsi" w:hAnsiTheme="minorHAnsi" w:cs="Arial"/>
          <w:color w:val="000000"/>
        </w:rPr>
        <w:t xml:space="preserve">Fall </w:t>
      </w:r>
      <w:r w:rsidR="00E66ADB" w:rsidRPr="00D93D92">
        <w:rPr>
          <w:rFonts w:asciiTheme="minorHAnsi" w:hAnsiTheme="minorHAnsi" w:cs="Arial"/>
          <w:color w:val="000000"/>
        </w:rPr>
        <w:t>2021</w:t>
      </w:r>
    </w:p>
    <w:p w14:paraId="011623D5" w14:textId="64B250A2" w:rsidR="00E66ADB" w:rsidRPr="00D93D92" w:rsidRDefault="00E66ADB" w:rsidP="00E66ADB">
      <w:pPr>
        <w:pStyle w:val="NormalWeb"/>
        <w:numPr>
          <w:ilvl w:val="0"/>
          <w:numId w:val="55"/>
        </w:numPr>
        <w:spacing w:before="0" w:beforeAutospacing="0" w:after="0" w:afterAutospacing="0"/>
        <w:textAlignment w:val="baseline"/>
        <w:rPr>
          <w:rFonts w:asciiTheme="minorHAnsi" w:hAnsiTheme="minorHAnsi" w:cs="Arial"/>
          <w:color w:val="000000"/>
        </w:rPr>
      </w:pPr>
      <w:r w:rsidRPr="00D93D92">
        <w:rPr>
          <w:rFonts w:asciiTheme="minorHAnsi" w:hAnsiTheme="minorHAnsi" w:cs="Arial"/>
          <w:color w:val="000000"/>
        </w:rPr>
        <w:t>Submit final report in September and present to an emerging advisory council/roundtable/steering c</w:t>
      </w:r>
      <w:r w:rsidR="00D93D92">
        <w:rPr>
          <w:rFonts w:asciiTheme="minorHAnsi" w:hAnsiTheme="minorHAnsi" w:cs="Arial"/>
          <w:color w:val="000000"/>
        </w:rPr>
        <w:t xml:space="preserve">ommittee </w:t>
      </w:r>
      <w:r w:rsidRPr="00D93D92">
        <w:rPr>
          <w:rFonts w:asciiTheme="minorHAnsi" w:hAnsiTheme="minorHAnsi" w:cs="Arial"/>
          <w:color w:val="000000"/>
        </w:rPr>
        <w:t xml:space="preserve">(TBD) at an </w:t>
      </w:r>
      <w:r w:rsidR="00D93D92" w:rsidRPr="00D93D92">
        <w:rPr>
          <w:rFonts w:asciiTheme="minorHAnsi" w:hAnsiTheme="minorHAnsi" w:cs="Arial"/>
          <w:color w:val="000000"/>
        </w:rPr>
        <w:t>indigenous</w:t>
      </w:r>
      <w:r w:rsidRPr="00D93D92">
        <w:rPr>
          <w:rFonts w:asciiTheme="minorHAnsi" w:hAnsiTheme="minorHAnsi" w:cs="Arial"/>
          <w:color w:val="000000"/>
        </w:rPr>
        <w:t xml:space="preserve"> climate summit </w:t>
      </w:r>
    </w:p>
    <w:p w14:paraId="49695268" w14:textId="77777777" w:rsidR="00E66ADB" w:rsidRPr="00D93D92" w:rsidRDefault="00E66ADB" w:rsidP="00E66ADB">
      <w:pPr>
        <w:pStyle w:val="NormalWeb"/>
        <w:numPr>
          <w:ilvl w:val="1"/>
          <w:numId w:val="55"/>
        </w:numPr>
        <w:spacing w:before="0" w:beforeAutospacing="0" w:after="0" w:afterAutospacing="0"/>
        <w:textAlignment w:val="baseline"/>
        <w:rPr>
          <w:rFonts w:asciiTheme="minorHAnsi" w:hAnsiTheme="minorHAnsi" w:cs="Arial"/>
          <w:color w:val="000000"/>
        </w:rPr>
      </w:pPr>
      <w:r w:rsidRPr="00D93D92">
        <w:rPr>
          <w:rFonts w:asciiTheme="minorHAnsi" w:hAnsiTheme="minorHAnsi" w:cs="Arial"/>
          <w:color w:val="000000"/>
        </w:rPr>
        <w:t>Review of coastal adaptation plans from tribal communities</w:t>
      </w:r>
    </w:p>
    <w:p w14:paraId="688B4A2E" w14:textId="347116D1" w:rsidR="00E66ADB" w:rsidRPr="00D93D92" w:rsidRDefault="00D93D92" w:rsidP="00E66ADB">
      <w:pPr>
        <w:pStyle w:val="NormalWeb"/>
        <w:numPr>
          <w:ilvl w:val="1"/>
          <w:numId w:val="55"/>
        </w:numPr>
        <w:spacing w:before="0" w:beforeAutospacing="0" w:after="0" w:afterAutospacing="0"/>
        <w:textAlignment w:val="baseline"/>
        <w:rPr>
          <w:rFonts w:asciiTheme="minorHAnsi" w:hAnsiTheme="minorHAnsi" w:cs="Arial"/>
          <w:color w:val="000000"/>
        </w:rPr>
      </w:pPr>
      <w:r>
        <w:rPr>
          <w:rFonts w:asciiTheme="minorHAnsi" w:hAnsiTheme="minorHAnsi" w:cs="Arial"/>
          <w:color w:val="000000"/>
        </w:rPr>
        <w:t xml:space="preserve">Develop </w:t>
      </w:r>
      <w:r w:rsidR="00E66ADB" w:rsidRPr="00D93D92">
        <w:rPr>
          <w:rFonts w:asciiTheme="minorHAnsi" w:hAnsiTheme="minorHAnsi" w:cs="Arial"/>
          <w:color w:val="000000"/>
        </w:rPr>
        <w:t>Summary of water story findings</w:t>
      </w:r>
    </w:p>
    <w:p w14:paraId="42A9A951" w14:textId="77777777" w:rsidR="00E66ADB" w:rsidRPr="00D93D92" w:rsidRDefault="00E66ADB" w:rsidP="00E66ADB">
      <w:pPr>
        <w:pStyle w:val="NormalWeb"/>
        <w:numPr>
          <w:ilvl w:val="2"/>
          <w:numId w:val="55"/>
        </w:numPr>
        <w:spacing w:before="0" w:beforeAutospacing="0" w:after="0" w:afterAutospacing="0"/>
        <w:textAlignment w:val="baseline"/>
        <w:rPr>
          <w:rFonts w:asciiTheme="minorHAnsi" w:hAnsiTheme="minorHAnsi" w:cs="Arial"/>
          <w:color w:val="000000"/>
        </w:rPr>
      </w:pPr>
      <w:r w:rsidRPr="00D93D92">
        <w:rPr>
          <w:rFonts w:asciiTheme="minorHAnsi" w:hAnsiTheme="minorHAnsi" w:cs="Arial"/>
          <w:color w:val="000000"/>
        </w:rPr>
        <w:t>Water Stories designed using WAMPUM framework</w:t>
      </w:r>
    </w:p>
    <w:p w14:paraId="640BA1FC" w14:textId="77777777" w:rsidR="00E66ADB" w:rsidRPr="00D93D92" w:rsidRDefault="00E66ADB" w:rsidP="00E66ADB">
      <w:pPr>
        <w:pStyle w:val="NormalWeb"/>
        <w:numPr>
          <w:ilvl w:val="0"/>
          <w:numId w:val="55"/>
        </w:numPr>
        <w:spacing w:before="0" w:beforeAutospacing="0" w:after="0" w:afterAutospacing="0"/>
        <w:textAlignment w:val="baseline"/>
        <w:rPr>
          <w:rFonts w:asciiTheme="minorHAnsi" w:hAnsiTheme="minorHAnsi" w:cs="Arial"/>
          <w:color w:val="000000"/>
        </w:rPr>
      </w:pPr>
      <w:r w:rsidRPr="00D93D92">
        <w:rPr>
          <w:rFonts w:asciiTheme="minorHAnsi" w:hAnsiTheme="minorHAnsi" w:cs="Arial"/>
          <w:color w:val="000000"/>
        </w:rPr>
        <w:t>From the Chowan to the Chesapeake - WM Coastal Policy Center Conference</w:t>
      </w:r>
    </w:p>
    <w:p w14:paraId="2D522FE4" w14:textId="3AF0A18D" w:rsidR="00E66ADB" w:rsidRPr="00D93D92" w:rsidRDefault="00E66ADB" w:rsidP="00E66ADB">
      <w:pPr>
        <w:pStyle w:val="NormalWeb"/>
        <w:numPr>
          <w:ilvl w:val="0"/>
          <w:numId w:val="55"/>
        </w:numPr>
        <w:spacing w:before="0" w:beforeAutospacing="0" w:after="0" w:afterAutospacing="0"/>
        <w:textAlignment w:val="baseline"/>
        <w:rPr>
          <w:rFonts w:asciiTheme="minorHAnsi" w:hAnsiTheme="minorHAnsi" w:cs="Arial"/>
          <w:color w:val="000000"/>
        </w:rPr>
      </w:pPr>
      <w:r w:rsidRPr="00D93D92">
        <w:rPr>
          <w:rFonts w:asciiTheme="minorHAnsi" w:hAnsiTheme="minorHAnsi" w:cs="Arial"/>
          <w:color w:val="000000"/>
        </w:rPr>
        <w:t xml:space="preserve">Coastal Futures Conservatory Conference and </w:t>
      </w:r>
      <w:r w:rsidR="007B0A43">
        <w:rPr>
          <w:rFonts w:asciiTheme="minorHAnsi" w:hAnsiTheme="minorHAnsi" w:cs="Arial"/>
          <w:color w:val="000000"/>
        </w:rPr>
        <w:t>r</w:t>
      </w:r>
      <w:r w:rsidRPr="00D93D92">
        <w:rPr>
          <w:rFonts w:asciiTheme="minorHAnsi" w:hAnsiTheme="minorHAnsi" w:cs="Arial"/>
          <w:color w:val="000000"/>
        </w:rPr>
        <w:t xml:space="preserve">elease of </w:t>
      </w:r>
      <w:r w:rsidR="007B0A43">
        <w:rPr>
          <w:rFonts w:asciiTheme="minorHAnsi" w:hAnsiTheme="minorHAnsi" w:cs="Arial"/>
          <w:color w:val="000000"/>
        </w:rPr>
        <w:t>p</w:t>
      </w:r>
      <w:r w:rsidRPr="00D93D92">
        <w:rPr>
          <w:rFonts w:asciiTheme="minorHAnsi" w:hAnsiTheme="minorHAnsi" w:cs="Arial"/>
          <w:color w:val="000000"/>
        </w:rPr>
        <w:t>odcast </w:t>
      </w:r>
    </w:p>
    <w:p w14:paraId="45041485" w14:textId="60A0D445" w:rsidR="00E66ADB" w:rsidRPr="00D93D92" w:rsidRDefault="00E66ADB" w:rsidP="00E66ADB">
      <w:pPr>
        <w:pStyle w:val="NormalWeb"/>
        <w:numPr>
          <w:ilvl w:val="0"/>
          <w:numId w:val="55"/>
        </w:numPr>
        <w:spacing w:before="0" w:beforeAutospacing="0" w:after="0" w:afterAutospacing="0"/>
        <w:textAlignment w:val="baseline"/>
        <w:rPr>
          <w:rFonts w:asciiTheme="minorHAnsi" w:hAnsiTheme="minorHAnsi" w:cs="Arial"/>
          <w:color w:val="000000"/>
        </w:rPr>
      </w:pPr>
      <w:r w:rsidRPr="00D93D92">
        <w:rPr>
          <w:rFonts w:asciiTheme="minorHAnsi" w:hAnsiTheme="minorHAnsi" w:cs="Arial"/>
          <w:color w:val="000000"/>
        </w:rPr>
        <w:t xml:space="preserve">Science Museum of Virginia </w:t>
      </w:r>
      <w:r w:rsidR="007B0A43">
        <w:rPr>
          <w:rFonts w:asciiTheme="minorHAnsi" w:hAnsiTheme="minorHAnsi" w:cs="Arial"/>
          <w:color w:val="000000"/>
        </w:rPr>
        <w:t>w</w:t>
      </w:r>
      <w:r w:rsidRPr="00D93D92">
        <w:rPr>
          <w:rFonts w:asciiTheme="minorHAnsi" w:hAnsiTheme="minorHAnsi" w:cs="Arial"/>
          <w:color w:val="000000"/>
        </w:rPr>
        <w:t xml:space="preserve">ater </w:t>
      </w:r>
      <w:r w:rsidR="007B0A43">
        <w:rPr>
          <w:rFonts w:asciiTheme="minorHAnsi" w:hAnsiTheme="minorHAnsi" w:cs="Arial"/>
          <w:color w:val="000000"/>
        </w:rPr>
        <w:t>s</w:t>
      </w:r>
      <w:r w:rsidRPr="00D93D92">
        <w:rPr>
          <w:rFonts w:asciiTheme="minorHAnsi" w:hAnsiTheme="minorHAnsi" w:cs="Arial"/>
          <w:color w:val="000000"/>
        </w:rPr>
        <w:t xml:space="preserve">tory </w:t>
      </w:r>
      <w:r w:rsidR="007B0A43">
        <w:rPr>
          <w:rFonts w:asciiTheme="minorHAnsi" w:hAnsiTheme="minorHAnsi" w:cs="Arial"/>
          <w:color w:val="000000"/>
        </w:rPr>
        <w:t>v</w:t>
      </w:r>
      <w:r w:rsidRPr="00D93D92">
        <w:rPr>
          <w:rFonts w:asciiTheme="minorHAnsi" w:hAnsiTheme="minorHAnsi" w:cs="Arial"/>
          <w:color w:val="000000"/>
        </w:rPr>
        <w:t xml:space="preserve">ideo &amp; </w:t>
      </w:r>
      <w:r w:rsidR="007B0A43">
        <w:rPr>
          <w:rFonts w:asciiTheme="minorHAnsi" w:hAnsiTheme="minorHAnsi" w:cs="Arial"/>
          <w:color w:val="000000"/>
        </w:rPr>
        <w:t>d</w:t>
      </w:r>
      <w:r w:rsidRPr="00D93D92">
        <w:rPr>
          <w:rFonts w:asciiTheme="minorHAnsi" w:hAnsiTheme="minorHAnsi" w:cs="Arial"/>
          <w:color w:val="000000"/>
        </w:rPr>
        <w:t xml:space="preserve">igital </w:t>
      </w:r>
      <w:r w:rsidR="007B0A43">
        <w:rPr>
          <w:rFonts w:asciiTheme="minorHAnsi" w:hAnsiTheme="minorHAnsi" w:cs="Arial"/>
          <w:color w:val="000000"/>
        </w:rPr>
        <w:t>e</w:t>
      </w:r>
      <w:r w:rsidRPr="00D93D92">
        <w:rPr>
          <w:rFonts w:asciiTheme="minorHAnsi" w:hAnsiTheme="minorHAnsi" w:cs="Arial"/>
          <w:color w:val="000000"/>
        </w:rPr>
        <w:t>xhibit</w:t>
      </w:r>
    </w:p>
    <w:p w14:paraId="48941239" w14:textId="77777777" w:rsidR="00E66ADB" w:rsidRDefault="00E66ADB" w:rsidP="00E66ADB">
      <w:pPr>
        <w:pStyle w:val="NormalWeb"/>
        <w:numPr>
          <w:ilvl w:val="0"/>
          <w:numId w:val="55"/>
        </w:numPr>
        <w:spacing w:before="0" w:beforeAutospacing="0" w:after="0" w:afterAutospacing="0"/>
        <w:textAlignment w:val="baseline"/>
        <w:rPr>
          <w:rFonts w:ascii="Arial" w:hAnsi="Arial" w:cs="Arial"/>
          <w:color w:val="000000"/>
          <w:sz w:val="22"/>
          <w:szCs w:val="22"/>
        </w:rPr>
      </w:pPr>
      <w:r w:rsidRPr="00D93D92">
        <w:rPr>
          <w:rFonts w:asciiTheme="minorHAnsi" w:hAnsiTheme="minorHAnsi" w:cs="Arial"/>
          <w:color w:val="000000"/>
        </w:rPr>
        <w:t>Pocahontas Re-framed Film Festival</w:t>
      </w:r>
      <w:r>
        <w:rPr>
          <w:rFonts w:ascii="Arial" w:hAnsi="Arial" w:cs="Arial"/>
          <w:color w:val="000000"/>
          <w:sz w:val="22"/>
          <w:szCs w:val="22"/>
        </w:rPr>
        <w:t>  </w:t>
      </w:r>
    </w:p>
    <w:p w14:paraId="0CDAC990" w14:textId="77777777" w:rsidR="00026996" w:rsidRPr="00BD1CAC" w:rsidRDefault="00026996" w:rsidP="00026996">
      <w:pPr>
        <w:ind w:left="360"/>
        <w:jc w:val="both"/>
        <w:rPr>
          <w:rFonts w:ascii="Cambria" w:hAnsi="Cambria"/>
        </w:rPr>
      </w:pPr>
    </w:p>
    <w:p w14:paraId="797A924D" w14:textId="5CC21529" w:rsidR="00AE320E" w:rsidRPr="008F47F0" w:rsidRDefault="00AE320E" w:rsidP="00AE320E">
      <w:pPr>
        <w:tabs>
          <w:tab w:val="left" w:pos="180"/>
          <w:tab w:val="left" w:pos="450"/>
        </w:tabs>
        <w:jc w:val="both"/>
        <w:rPr>
          <w:rFonts w:asciiTheme="majorHAnsi" w:eastAsia="Cambria" w:hAnsiTheme="majorHAnsi" w:cstheme="majorHAnsi"/>
          <w:b/>
          <w:color w:val="214293"/>
          <w:sz w:val="32"/>
          <w:szCs w:val="32"/>
        </w:rPr>
      </w:pPr>
      <w:r w:rsidRPr="008F47F0">
        <w:rPr>
          <w:rFonts w:asciiTheme="majorHAnsi" w:eastAsia="Cambria" w:hAnsiTheme="majorHAnsi" w:cstheme="majorHAnsi"/>
          <w:b/>
          <w:color w:val="214293"/>
          <w:sz w:val="32"/>
          <w:szCs w:val="32"/>
        </w:rPr>
        <w:t xml:space="preserve">Event </w:t>
      </w:r>
      <w:r w:rsidR="003074E8" w:rsidRPr="008F47F0">
        <w:rPr>
          <w:rFonts w:asciiTheme="majorHAnsi" w:eastAsia="Cambria" w:hAnsiTheme="majorHAnsi" w:cstheme="majorHAnsi"/>
          <w:b/>
          <w:color w:val="214293"/>
          <w:sz w:val="32"/>
          <w:szCs w:val="32"/>
        </w:rPr>
        <w:t>Participation and Sponsorships</w:t>
      </w:r>
    </w:p>
    <w:p w14:paraId="6E4B9E23" w14:textId="3407BE31" w:rsidR="00AE320E" w:rsidRPr="00BC20BA" w:rsidRDefault="00AE320E" w:rsidP="00AE320E">
      <w:pPr>
        <w:tabs>
          <w:tab w:val="left" w:pos="180"/>
          <w:tab w:val="left" w:pos="450"/>
        </w:tabs>
        <w:jc w:val="both"/>
        <w:rPr>
          <w:rFonts w:ascii="Cambria" w:eastAsia="Cambria" w:hAnsi="Cambria" w:cs="Cambria"/>
          <w:color w:val="000000" w:themeColor="text1"/>
        </w:rPr>
      </w:pPr>
      <w:r w:rsidRPr="00BC20BA">
        <w:rPr>
          <w:rFonts w:ascii="Cambria" w:eastAsia="Cambria" w:hAnsi="Cambria" w:cs="Cambria"/>
          <w:b/>
          <w:color w:val="000000" w:themeColor="text1"/>
        </w:rPr>
        <w:t xml:space="preserve">Objectives: </w:t>
      </w:r>
      <w:r w:rsidRPr="00BC20BA">
        <w:rPr>
          <w:rFonts w:ascii="Cambria" w:eastAsia="Cambria" w:hAnsi="Cambria" w:cs="Cambria"/>
          <w:color w:val="000000" w:themeColor="text1"/>
        </w:rPr>
        <w:t>To support regional partners in reaching shared goals, to leverage resources and transfer knowledge/skills within the Albemarle-Pamlico region</w:t>
      </w:r>
      <w:r w:rsidR="008F47F0">
        <w:rPr>
          <w:rFonts w:ascii="Cambria" w:eastAsia="Cambria" w:hAnsi="Cambria" w:cs="Cambria"/>
          <w:color w:val="000000" w:themeColor="text1"/>
        </w:rPr>
        <w:t>.</w:t>
      </w:r>
    </w:p>
    <w:p w14:paraId="65FEA2D1" w14:textId="5A6B0B16" w:rsidR="00AE320E" w:rsidRPr="00BC20BA" w:rsidRDefault="00AE320E" w:rsidP="00AE320E">
      <w:pPr>
        <w:tabs>
          <w:tab w:val="left" w:pos="180"/>
          <w:tab w:val="left" w:pos="450"/>
        </w:tabs>
        <w:jc w:val="both"/>
        <w:rPr>
          <w:rFonts w:ascii="Cambria" w:eastAsia="Cambria" w:hAnsi="Cambria" w:cs="Cambria"/>
          <w:color w:val="000000" w:themeColor="text1"/>
        </w:rPr>
      </w:pPr>
      <w:r w:rsidRPr="00BC20BA">
        <w:rPr>
          <w:rFonts w:ascii="Cambria" w:eastAsia="Cambria" w:hAnsi="Cambria" w:cs="Cambria"/>
          <w:b/>
          <w:color w:val="000000" w:themeColor="text1"/>
        </w:rPr>
        <w:t>Description:</w:t>
      </w:r>
      <w:r w:rsidRPr="00BC20BA">
        <w:rPr>
          <w:rFonts w:ascii="Cambria" w:eastAsia="Cambria" w:hAnsi="Cambria" w:cs="Cambria"/>
          <w:color w:val="000000" w:themeColor="text1"/>
        </w:rPr>
        <w:t xml:space="preserve"> APNEP supports regional outreach, networking, and knowledge</w:t>
      </w:r>
      <w:r w:rsidR="008F47F0">
        <w:rPr>
          <w:rFonts w:ascii="Cambria" w:eastAsia="Cambria" w:hAnsi="Cambria" w:cs="Cambria"/>
          <w:color w:val="000000" w:themeColor="text1"/>
        </w:rPr>
        <w:t>/skill</w:t>
      </w:r>
      <w:r w:rsidRPr="00BC20BA">
        <w:rPr>
          <w:rFonts w:ascii="Cambria" w:eastAsia="Cambria" w:hAnsi="Cambria" w:cs="Cambria"/>
          <w:color w:val="000000" w:themeColor="text1"/>
        </w:rPr>
        <w:t xml:space="preserve"> transfer events via sponsorship. Sponsorship funding generally falls between $500-$2500 and helps to leverage resources to reach shared goals and promote partnership opportunities. APNEP may participate in sponsored or non-sponsored events via tabling, environmental education activities, or logistical support.</w:t>
      </w:r>
    </w:p>
    <w:p w14:paraId="74B920BC" w14:textId="77777777" w:rsidR="00AE320E" w:rsidRPr="00BC20BA" w:rsidRDefault="00AE320E" w:rsidP="00AE320E">
      <w:pPr>
        <w:tabs>
          <w:tab w:val="left" w:pos="180"/>
          <w:tab w:val="left" w:pos="450"/>
        </w:tabs>
        <w:jc w:val="both"/>
        <w:rPr>
          <w:rFonts w:ascii="Cambria" w:eastAsia="Cambria" w:hAnsi="Cambria" w:cs="Cambria"/>
          <w:color w:val="0000FF"/>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AE320E" w:rsidRPr="00BC20BA" w14:paraId="3E2E013E" w14:textId="77777777" w:rsidTr="007D77E3">
        <w:trPr>
          <w:trHeight w:val="20"/>
        </w:trPr>
        <w:tc>
          <w:tcPr>
            <w:tcW w:w="3865" w:type="dxa"/>
          </w:tcPr>
          <w:p w14:paraId="7D29D350"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Year(s):</w:t>
            </w:r>
          </w:p>
        </w:tc>
        <w:tc>
          <w:tcPr>
            <w:tcW w:w="6205" w:type="dxa"/>
          </w:tcPr>
          <w:p w14:paraId="489CB08E" w14:textId="50E63928" w:rsidR="00AE320E" w:rsidRPr="00BC20BA" w:rsidRDefault="00AE320E" w:rsidP="007D77E3">
            <w:pPr>
              <w:rPr>
                <w:rFonts w:ascii="Cambria" w:eastAsia="Cambria" w:hAnsi="Cambria" w:cs="Cambria"/>
              </w:rPr>
            </w:pPr>
            <w:r w:rsidRPr="00BC20BA">
              <w:rPr>
                <w:rFonts w:ascii="Cambria" w:eastAsia="Cambria" w:hAnsi="Cambria" w:cs="Cambria"/>
              </w:rPr>
              <w:t>Ongoing</w:t>
            </w:r>
          </w:p>
        </w:tc>
      </w:tr>
      <w:tr w:rsidR="00AE320E" w:rsidRPr="00BC20BA" w14:paraId="3B240EEF" w14:textId="77777777" w:rsidTr="007D77E3">
        <w:trPr>
          <w:trHeight w:val="20"/>
        </w:trPr>
        <w:tc>
          <w:tcPr>
            <w:tcW w:w="3865" w:type="dxa"/>
          </w:tcPr>
          <w:p w14:paraId="05F27035"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Partners:</w:t>
            </w:r>
          </w:p>
        </w:tc>
        <w:tc>
          <w:tcPr>
            <w:tcW w:w="6205" w:type="dxa"/>
          </w:tcPr>
          <w:p w14:paraId="40C75C13" w14:textId="4607D272" w:rsidR="00AE320E" w:rsidRPr="00BC20BA" w:rsidRDefault="00AE320E" w:rsidP="007D77E3">
            <w:pPr>
              <w:rPr>
                <w:rFonts w:ascii="Cambria" w:eastAsia="Cambria" w:hAnsi="Cambria" w:cs="Cambria"/>
              </w:rPr>
            </w:pPr>
            <w:r w:rsidRPr="00BC20BA">
              <w:rPr>
                <w:rFonts w:ascii="Cambria" w:eastAsia="Cambria" w:hAnsi="Cambria" w:cs="Cambria"/>
              </w:rPr>
              <w:t>Varies</w:t>
            </w:r>
          </w:p>
        </w:tc>
      </w:tr>
      <w:tr w:rsidR="00AE320E" w:rsidRPr="00BC20BA" w14:paraId="3C9A2AAE" w14:textId="77777777" w:rsidTr="007D77E3">
        <w:trPr>
          <w:trHeight w:val="20"/>
        </w:trPr>
        <w:tc>
          <w:tcPr>
            <w:tcW w:w="3865" w:type="dxa"/>
          </w:tcPr>
          <w:p w14:paraId="715DABFB"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Outputs/Deliverables:</w:t>
            </w:r>
          </w:p>
        </w:tc>
        <w:tc>
          <w:tcPr>
            <w:tcW w:w="6205" w:type="dxa"/>
          </w:tcPr>
          <w:p w14:paraId="319BAF20" w14:textId="579529DA" w:rsidR="00AE320E" w:rsidRPr="00BC20BA" w:rsidRDefault="00AE320E" w:rsidP="007D77E3">
            <w:pPr>
              <w:rPr>
                <w:rFonts w:ascii="Cambria" w:eastAsia="Cambria" w:hAnsi="Cambria" w:cs="Cambria"/>
              </w:rPr>
            </w:pPr>
            <w:r w:rsidRPr="00BC20BA">
              <w:rPr>
                <w:rFonts w:ascii="Cambria" w:eastAsia="Cambria" w:hAnsi="Cambria" w:cs="Cambria"/>
              </w:rPr>
              <w:t>Event sponsorship</w:t>
            </w:r>
            <w:r w:rsidR="008F47F0">
              <w:rPr>
                <w:rFonts w:ascii="Cambria" w:eastAsia="Cambria" w:hAnsi="Cambria" w:cs="Cambria"/>
              </w:rPr>
              <w:t>.</w:t>
            </w:r>
          </w:p>
        </w:tc>
      </w:tr>
      <w:tr w:rsidR="00AE320E" w:rsidRPr="00BC20BA" w14:paraId="4088A89E" w14:textId="77777777" w:rsidTr="007D77E3">
        <w:trPr>
          <w:trHeight w:val="20"/>
        </w:trPr>
        <w:tc>
          <w:tcPr>
            <w:tcW w:w="3865" w:type="dxa"/>
          </w:tcPr>
          <w:p w14:paraId="016416B4" w14:textId="54FC630D" w:rsidR="00AE320E" w:rsidRPr="00BC20BA" w:rsidRDefault="00AE320E" w:rsidP="007D77E3">
            <w:pPr>
              <w:jc w:val="right"/>
              <w:rPr>
                <w:rFonts w:ascii="Cambria" w:eastAsia="Cambria" w:hAnsi="Cambria" w:cs="Cambria"/>
                <w:b/>
              </w:rPr>
            </w:pPr>
            <w:r w:rsidRPr="00BC20BA">
              <w:rPr>
                <w:rFonts w:ascii="Cambria" w:eastAsia="Cambria" w:hAnsi="Cambria" w:cs="Cambria"/>
                <w:b/>
              </w:rPr>
              <w:t>Outcomes:</w:t>
            </w:r>
          </w:p>
        </w:tc>
        <w:tc>
          <w:tcPr>
            <w:tcW w:w="6205" w:type="dxa"/>
          </w:tcPr>
          <w:p w14:paraId="77C7A16C" w14:textId="13BF5926" w:rsidR="00AE320E" w:rsidRPr="00BC20BA" w:rsidRDefault="00AE320E" w:rsidP="007D77E3">
            <w:pPr>
              <w:rPr>
                <w:rFonts w:ascii="Cambria" w:eastAsia="Cambria" w:hAnsi="Cambria" w:cs="Cambria"/>
              </w:rPr>
            </w:pPr>
            <w:r w:rsidRPr="00BC20BA">
              <w:rPr>
                <w:rFonts w:ascii="Cambria" w:eastAsia="Cambria" w:hAnsi="Cambria" w:cs="Cambria"/>
              </w:rPr>
              <w:t xml:space="preserve">CCMP implementation, increased </w:t>
            </w:r>
            <w:r w:rsidR="007A27C7" w:rsidRPr="00BC20BA">
              <w:rPr>
                <w:rFonts w:ascii="Cambria" w:eastAsia="Cambria" w:hAnsi="Cambria" w:cs="Cambria"/>
              </w:rPr>
              <w:t>visibility,</w:t>
            </w:r>
            <w:r w:rsidRPr="00BC20BA">
              <w:rPr>
                <w:rFonts w:ascii="Cambria" w:eastAsia="Cambria" w:hAnsi="Cambria" w:cs="Cambria"/>
              </w:rPr>
              <w:t xml:space="preserve"> and improved partner relationships</w:t>
            </w:r>
            <w:r w:rsidR="008F47F0">
              <w:rPr>
                <w:rFonts w:ascii="Cambria" w:eastAsia="Cambria" w:hAnsi="Cambria" w:cs="Cambria"/>
              </w:rPr>
              <w:t>.</w:t>
            </w:r>
          </w:p>
        </w:tc>
      </w:tr>
      <w:tr w:rsidR="00AE320E" w:rsidRPr="00BC20BA" w14:paraId="6E07D29B" w14:textId="77777777" w:rsidTr="007D77E3">
        <w:trPr>
          <w:trHeight w:val="20"/>
        </w:trPr>
        <w:tc>
          <w:tcPr>
            <w:tcW w:w="3865" w:type="dxa"/>
          </w:tcPr>
          <w:p w14:paraId="55B9887E" w14:textId="136642A0" w:rsidR="00AE320E" w:rsidRPr="00BC20BA" w:rsidRDefault="00AE320E" w:rsidP="007D77E3">
            <w:pPr>
              <w:jc w:val="right"/>
              <w:rPr>
                <w:rFonts w:ascii="Cambria" w:eastAsia="Cambria" w:hAnsi="Cambria" w:cs="Cambria"/>
                <w:b/>
              </w:rPr>
            </w:pPr>
            <w:r w:rsidRPr="00BC20BA">
              <w:rPr>
                <w:rFonts w:ascii="Cambria" w:eastAsia="Cambria" w:hAnsi="Cambria" w:cs="Cambria"/>
                <w:b/>
              </w:rPr>
              <w:t>FY20</w:t>
            </w:r>
            <w:r w:rsidR="003C040C">
              <w:rPr>
                <w:rFonts w:ascii="Cambria" w:eastAsia="Cambria" w:hAnsi="Cambria" w:cs="Cambria"/>
                <w:b/>
              </w:rPr>
              <w:t>20</w:t>
            </w:r>
            <w:r w:rsidR="002A77AC">
              <w:rPr>
                <w:rFonts w:ascii="Cambria" w:eastAsia="Cambria" w:hAnsi="Cambria" w:cs="Cambria"/>
                <w:b/>
              </w:rPr>
              <w:t>-2</w:t>
            </w:r>
            <w:r w:rsidR="003C040C">
              <w:rPr>
                <w:rFonts w:ascii="Cambria" w:eastAsia="Cambria" w:hAnsi="Cambria" w:cs="Cambria"/>
                <w:b/>
              </w:rPr>
              <w:t>1</w:t>
            </w:r>
            <w:r w:rsidR="008F47F0">
              <w:rPr>
                <w:rFonts w:ascii="Cambria" w:eastAsia="Cambria" w:hAnsi="Cambria" w:cs="Cambria"/>
                <w:b/>
              </w:rPr>
              <w:t xml:space="preserve"> </w:t>
            </w:r>
            <w:r w:rsidRPr="00BC20BA">
              <w:rPr>
                <w:rFonts w:ascii="Cambria" w:eastAsia="Cambria" w:hAnsi="Cambria" w:cs="Cambria"/>
                <w:b/>
              </w:rPr>
              <w:t>Cost:</w:t>
            </w:r>
          </w:p>
        </w:tc>
        <w:tc>
          <w:tcPr>
            <w:tcW w:w="6205" w:type="dxa"/>
          </w:tcPr>
          <w:p w14:paraId="49B63479" w14:textId="2AD2A66A" w:rsidR="00AE320E" w:rsidRPr="00BC20BA" w:rsidRDefault="00AE320E" w:rsidP="007D77E3">
            <w:pPr>
              <w:rPr>
                <w:rFonts w:ascii="Cambria" w:eastAsia="Cambria" w:hAnsi="Cambria" w:cs="Cambria"/>
              </w:rPr>
            </w:pPr>
            <w:r w:rsidRPr="00BC20BA">
              <w:rPr>
                <w:rFonts w:ascii="Cambria" w:eastAsia="Cambria" w:hAnsi="Cambria" w:cs="Cambria"/>
              </w:rPr>
              <w:t>$</w:t>
            </w:r>
            <w:r w:rsidR="003C040C">
              <w:rPr>
                <w:rFonts w:ascii="Cambria" w:eastAsia="Cambria" w:hAnsi="Cambria" w:cs="Cambria"/>
              </w:rPr>
              <w:t>6,000</w:t>
            </w:r>
          </w:p>
        </w:tc>
      </w:tr>
      <w:tr w:rsidR="00AE320E" w:rsidRPr="00BC20BA" w14:paraId="63DE96A3" w14:textId="77777777" w:rsidTr="007D77E3">
        <w:trPr>
          <w:trHeight w:val="20"/>
        </w:trPr>
        <w:tc>
          <w:tcPr>
            <w:tcW w:w="3865" w:type="dxa"/>
          </w:tcPr>
          <w:p w14:paraId="3D277D8B"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Estimated Leverage:</w:t>
            </w:r>
          </w:p>
        </w:tc>
        <w:tc>
          <w:tcPr>
            <w:tcW w:w="6205" w:type="dxa"/>
          </w:tcPr>
          <w:p w14:paraId="2F081371" w14:textId="03BA0994" w:rsidR="00AE320E" w:rsidRPr="00BC20BA" w:rsidRDefault="00AE320E" w:rsidP="007D77E3">
            <w:pPr>
              <w:jc w:val="both"/>
              <w:rPr>
                <w:rFonts w:ascii="Cambria" w:eastAsia="Cambria" w:hAnsi="Cambria" w:cs="Cambria"/>
              </w:rPr>
            </w:pPr>
            <w:r w:rsidRPr="00BC20BA">
              <w:rPr>
                <w:rFonts w:ascii="Cambria" w:eastAsia="Cambria" w:hAnsi="Cambria" w:cs="Cambria"/>
              </w:rPr>
              <w:t>$</w:t>
            </w:r>
            <w:r w:rsidR="003C040C">
              <w:rPr>
                <w:rFonts w:ascii="Cambria" w:eastAsia="Cambria" w:hAnsi="Cambria" w:cs="Cambria"/>
              </w:rPr>
              <w:t>12</w:t>
            </w:r>
            <w:r w:rsidRPr="00BC20BA">
              <w:rPr>
                <w:rFonts w:ascii="Cambria" w:eastAsia="Cambria" w:hAnsi="Cambria" w:cs="Cambria"/>
              </w:rPr>
              <w:t>,000</w:t>
            </w:r>
          </w:p>
        </w:tc>
      </w:tr>
      <w:tr w:rsidR="00AE320E" w:rsidRPr="00BC20BA" w14:paraId="669E8175" w14:textId="77777777" w:rsidTr="007D77E3">
        <w:trPr>
          <w:trHeight w:val="20"/>
        </w:trPr>
        <w:tc>
          <w:tcPr>
            <w:tcW w:w="3865" w:type="dxa"/>
          </w:tcPr>
          <w:p w14:paraId="56AB207C"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CCMP Actions:</w:t>
            </w:r>
          </w:p>
        </w:tc>
        <w:tc>
          <w:tcPr>
            <w:tcW w:w="6205" w:type="dxa"/>
          </w:tcPr>
          <w:p w14:paraId="7E0A279C" w14:textId="77777777" w:rsidR="00AE320E" w:rsidRPr="00BC20BA" w:rsidRDefault="00AE320E" w:rsidP="007D77E3">
            <w:pPr>
              <w:rPr>
                <w:rFonts w:ascii="Cambria" w:eastAsia="Cambria" w:hAnsi="Cambria" w:cs="Cambria"/>
              </w:rPr>
            </w:pPr>
            <w:r w:rsidRPr="00BC20BA">
              <w:rPr>
                <w:rFonts w:ascii="Cambria" w:eastAsia="Cambria" w:hAnsi="Cambria" w:cs="Cambria"/>
              </w:rPr>
              <w:t>All</w:t>
            </w:r>
          </w:p>
        </w:tc>
      </w:tr>
      <w:tr w:rsidR="00AE320E" w:rsidRPr="00BC20BA" w14:paraId="33BD6ACB" w14:textId="77777777" w:rsidTr="007D77E3">
        <w:trPr>
          <w:trHeight w:val="20"/>
        </w:trPr>
        <w:tc>
          <w:tcPr>
            <w:tcW w:w="3865" w:type="dxa"/>
          </w:tcPr>
          <w:p w14:paraId="69D95405"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CCMP Outcomes:</w:t>
            </w:r>
          </w:p>
        </w:tc>
        <w:tc>
          <w:tcPr>
            <w:tcW w:w="6205" w:type="dxa"/>
          </w:tcPr>
          <w:p w14:paraId="517940F2" w14:textId="77777777" w:rsidR="00AE320E" w:rsidRPr="00BC20BA" w:rsidRDefault="00AE320E" w:rsidP="007D77E3">
            <w:pPr>
              <w:rPr>
                <w:rFonts w:ascii="Cambria" w:eastAsia="Cambria" w:hAnsi="Cambria" w:cs="Cambria"/>
              </w:rPr>
            </w:pPr>
            <w:r w:rsidRPr="00BC20BA">
              <w:rPr>
                <w:rFonts w:ascii="Cambria" w:eastAsia="Cambria" w:hAnsi="Cambria" w:cs="Cambria"/>
              </w:rPr>
              <w:t>All</w:t>
            </w:r>
            <w:r w:rsidRPr="00BC20BA">
              <w:rPr>
                <w:rFonts w:ascii="Cambria" w:eastAsia="Cambria" w:hAnsi="Cambria" w:cs="Cambria"/>
              </w:rPr>
              <w:tab/>
            </w:r>
          </w:p>
        </w:tc>
      </w:tr>
      <w:tr w:rsidR="00AE320E" w:rsidRPr="00BC20BA" w14:paraId="5A105BA6" w14:textId="77777777" w:rsidTr="007D77E3">
        <w:trPr>
          <w:trHeight w:val="20"/>
        </w:trPr>
        <w:tc>
          <w:tcPr>
            <w:tcW w:w="3865" w:type="dxa"/>
          </w:tcPr>
          <w:p w14:paraId="04B6B049"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CWA Core Programs Addressed:</w:t>
            </w:r>
          </w:p>
        </w:tc>
        <w:tc>
          <w:tcPr>
            <w:tcW w:w="6205" w:type="dxa"/>
          </w:tcPr>
          <w:p w14:paraId="6F959F62" w14:textId="77777777" w:rsidR="00AE320E" w:rsidRPr="00BC20BA" w:rsidRDefault="00AE320E" w:rsidP="007D77E3">
            <w:pPr>
              <w:rPr>
                <w:rFonts w:ascii="Cambria" w:eastAsia="Cambria" w:hAnsi="Cambria" w:cs="Cambria"/>
              </w:rPr>
            </w:pPr>
            <w:r w:rsidRPr="00BC20BA">
              <w:rPr>
                <w:rFonts w:ascii="Cambria" w:eastAsia="Cambria" w:hAnsi="Cambria" w:cs="Cambria"/>
              </w:rPr>
              <w:t>All</w:t>
            </w:r>
          </w:p>
        </w:tc>
      </w:tr>
      <w:tr w:rsidR="007C6E9F" w:rsidRPr="00BC20BA" w14:paraId="548E5931" w14:textId="77777777" w:rsidTr="007C6E9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trHeight w:val="20"/>
        </w:trPr>
        <w:tc>
          <w:tcPr>
            <w:tcW w:w="3865" w:type="dxa"/>
          </w:tcPr>
          <w:p w14:paraId="622C477A" w14:textId="77777777" w:rsidR="007C6E9F" w:rsidRPr="00BC20BA" w:rsidRDefault="007C6E9F" w:rsidP="00BE35D7">
            <w:pPr>
              <w:jc w:val="right"/>
              <w:rPr>
                <w:rFonts w:asciiTheme="minorHAnsi" w:eastAsia="Cambria" w:hAnsiTheme="minorHAnsi" w:cstheme="majorHAnsi"/>
                <w:b/>
              </w:rPr>
            </w:pPr>
            <w:r>
              <w:rPr>
                <w:rFonts w:asciiTheme="minorHAnsi" w:eastAsia="Cambria" w:hAnsiTheme="minorHAnsi" w:cstheme="majorHAnsi"/>
                <w:b/>
              </w:rPr>
              <w:t>EPA Element(s):</w:t>
            </w:r>
          </w:p>
        </w:tc>
        <w:tc>
          <w:tcPr>
            <w:tcW w:w="6205" w:type="dxa"/>
          </w:tcPr>
          <w:p w14:paraId="57BEFA1F" w14:textId="6EC9A974" w:rsidR="007C6E9F" w:rsidRPr="00BC20BA" w:rsidRDefault="008929F4" w:rsidP="00BE35D7">
            <w:pPr>
              <w:rPr>
                <w:rFonts w:ascii="Cambria" w:eastAsia="Cambria" w:hAnsi="Cambria" w:cs="Cambria"/>
              </w:rPr>
            </w:pPr>
            <w:r>
              <w:rPr>
                <w:rFonts w:ascii="Cambria" w:eastAsia="Cambria" w:hAnsi="Cambria" w:cs="Cambria"/>
              </w:rPr>
              <w:t>Healthy Communities, Direct Assistance</w:t>
            </w:r>
          </w:p>
        </w:tc>
      </w:tr>
    </w:tbl>
    <w:p w14:paraId="4098E29F" w14:textId="77777777" w:rsidR="00AE320E" w:rsidRPr="00BC20BA" w:rsidRDefault="00AE320E" w:rsidP="00392A92">
      <w:pPr>
        <w:pBdr>
          <w:top w:val="nil"/>
          <w:left w:val="nil"/>
          <w:bottom w:val="nil"/>
          <w:right w:val="nil"/>
          <w:between w:val="nil"/>
        </w:pBdr>
        <w:tabs>
          <w:tab w:val="left" w:pos="360"/>
        </w:tabs>
        <w:jc w:val="both"/>
        <w:rPr>
          <w:rFonts w:ascii="Cambria" w:eastAsia="Cambria" w:hAnsi="Cambria" w:cs="Cambria"/>
          <w:color w:val="000000"/>
        </w:rPr>
      </w:pPr>
    </w:p>
    <w:p w14:paraId="443AB624" w14:textId="428861CE" w:rsidR="00AE320E" w:rsidRPr="008F47F0" w:rsidRDefault="00AE320E" w:rsidP="00392A92">
      <w:pPr>
        <w:pBdr>
          <w:top w:val="nil"/>
          <w:left w:val="nil"/>
          <w:bottom w:val="nil"/>
          <w:right w:val="nil"/>
          <w:between w:val="nil"/>
        </w:pBdr>
        <w:tabs>
          <w:tab w:val="left" w:pos="360"/>
        </w:tabs>
        <w:rPr>
          <w:rFonts w:asciiTheme="majorHAnsi" w:eastAsia="Cambria" w:hAnsiTheme="majorHAnsi" w:cstheme="majorHAnsi"/>
          <w:b/>
          <w:sz w:val="28"/>
          <w:szCs w:val="28"/>
        </w:rPr>
      </w:pPr>
      <w:r w:rsidRPr="008F47F0">
        <w:rPr>
          <w:rFonts w:asciiTheme="majorHAnsi" w:eastAsia="Cambria" w:hAnsiTheme="majorHAnsi" w:cstheme="majorHAnsi"/>
          <w:b/>
          <w:sz w:val="28"/>
          <w:szCs w:val="28"/>
        </w:rPr>
        <w:t>Progress to Date:</w:t>
      </w:r>
    </w:p>
    <w:p w14:paraId="17BB7A83" w14:textId="52E4DBCD" w:rsidR="00C9392E" w:rsidRDefault="00C9392E" w:rsidP="000B63B9">
      <w:pPr>
        <w:numPr>
          <w:ilvl w:val="0"/>
          <w:numId w:val="20"/>
        </w:numPr>
        <w:pBdr>
          <w:top w:val="nil"/>
          <w:left w:val="nil"/>
          <w:bottom w:val="nil"/>
          <w:right w:val="nil"/>
          <w:between w:val="nil"/>
        </w:pBdr>
        <w:tabs>
          <w:tab w:val="left" w:pos="360"/>
        </w:tabs>
        <w:rPr>
          <w:rFonts w:ascii="Cambria" w:eastAsia="Cambria" w:hAnsi="Cambria" w:cs="Cambria"/>
        </w:rPr>
      </w:pPr>
      <w:r w:rsidRPr="00BC20BA">
        <w:rPr>
          <w:rFonts w:ascii="Cambria" w:eastAsia="Cambria" w:hAnsi="Cambria" w:cs="Cambria"/>
        </w:rPr>
        <w:t>20</w:t>
      </w:r>
      <w:r>
        <w:rPr>
          <w:rFonts w:ascii="Cambria" w:eastAsia="Cambria" w:hAnsi="Cambria" w:cs="Cambria"/>
        </w:rPr>
        <w:t>20</w:t>
      </w:r>
      <w:r w:rsidRPr="00BC20BA">
        <w:rPr>
          <w:rFonts w:ascii="Cambria" w:eastAsia="Cambria" w:hAnsi="Cambria" w:cs="Cambria"/>
        </w:rPr>
        <w:t xml:space="preserve"> SciREN Coast</w:t>
      </w:r>
      <w:r w:rsidR="00A97CF0">
        <w:rPr>
          <w:rFonts w:ascii="Cambria" w:eastAsia="Cambria" w:hAnsi="Cambria" w:cs="Cambria"/>
        </w:rPr>
        <w:t>, Pine Knoll Shores Aquarium</w:t>
      </w:r>
      <w:r w:rsidRPr="00BC20BA">
        <w:rPr>
          <w:rFonts w:ascii="Cambria" w:eastAsia="Cambria" w:hAnsi="Cambria" w:cs="Cambria"/>
        </w:rPr>
        <w:t xml:space="preserve"> (</w:t>
      </w:r>
      <w:r w:rsidR="00550859">
        <w:rPr>
          <w:rFonts w:ascii="Cambria" w:eastAsia="Cambria" w:hAnsi="Cambria" w:cs="Cambria"/>
        </w:rPr>
        <w:t>Virtual,</w:t>
      </w:r>
      <w:r w:rsidR="00B14B7D">
        <w:rPr>
          <w:rFonts w:ascii="Cambria" w:eastAsia="Cambria" w:hAnsi="Cambria" w:cs="Cambria"/>
        </w:rPr>
        <w:t xml:space="preserve"> </w:t>
      </w:r>
      <w:r w:rsidRPr="00BC20BA">
        <w:rPr>
          <w:rFonts w:ascii="Cambria" w:eastAsia="Cambria" w:hAnsi="Cambria" w:cs="Cambria"/>
        </w:rPr>
        <w:t>45 teachers reached)</w:t>
      </w:r>
    </w:p>
    <w:p w14:paraId="6F49C6D3" w14:textId="0057E8B1" w:rsidR="00963C52" w:rsidRDefault="00963C52" w:rsidP="000B63B9">
      <w:pPr>
        <w:numPr>
          <w:ilvl w:val="0"/>
          <w:numId w:val="20"/>
        </w:numPr>
        <w:pBdr>
          <w:top w:val="nil"/>
          <w:left w:val="nil"/>
          <w:bottom w:val="nil"/>
          <w:right w:val="nil"/>
          <w:between w:val="nil"/>
        </w:pBdr>
        <w:tabs>
          <w:tab w:val="left" w:pos="360"/>
        </w:tabs>
        <w:rPr>
          <w:rFonts w:ascii="Cambria" w:eastAsia="Cambria" w:hAnsi="Cambria" w:cs="Cambria"/>
        </w:rPr>
      </w:pPr>
      <w:r>
        <w:rPr>
          <w:rFonts w:ascii="Cambria" w:eastAsia="Cambria" w:hAnsi="Cambria" w:cs="Cambria"/>
        </w:rPr>
        <w:t>2020 Coastal Envirothon (</w:t>
      </w:r>
      <w:r w:rsidR="00B14B7D">
        <w:rPr>
          <w:rFonts w:ascii="Cambria" w:eastAsia="Cambria" w:hAnsi="Cambria" w:cs="Cambria"/>
        </w:rPr>
        <w:t>V</w:t>
      </w:r>
      <w:r w:rsidR="00D416C2">
        <w:rPr>
          <w:rFonts w:ascii="Cambria" w:eastAsia="Cambria" w:hAnsi="Cambria" w:cs="Cambria"/>
        </w:rPr>
        <w:t>irtual platform</w:t>
      </w:r>
      <w:r w:rsidR="00BB17B3">
        <w:rPr>
          <w:rFonts w:ascii="Cambria" w:eastAsia="Cambria" w:hAnsi="Cambria" w:cs="Cambria"/>
        </w:rPr>
        <w:t>, 80 students and teachers reached</w:t>
      </w:r>
      <w:r w:rsidR="00D416C2">
        <w:rPr>
          <w:rFonts w:ascii="Cambria" w:eastAsia="Cambria" w:hAnsi="Cambria" w:cs="Cambria"/>
        </w:rPr>
        <w:t>)</w:t>
      </w:r>
    </w:p>
    <w:p w14:paraId="41949709" w14:textId="5FDFCEC1" w:rsidR="00966075" w:rsidRDefault="00966075" w:rsidP="000B63B9">
      <w:pPr>
        <w:numPr>
          <w:ilvl w:val="0"/>
          <w:numId w:val="20"/>
        </w:numPr>
        <w:pBdr>
          <w:top w:val="nil"/>
          <w:left w:val="nil"/>
          <w:bottom w:val="nil"/>
          <w:right w:val="nil"/>
          <w:between w:val="nil"/>
        </w:pBdr>
        <w:tabs>
          <w:tab w:val="left" w:pos="360"/>
        </w:tabs>
        <w:rPr>
          <w:rFonts w:ascii="Cambria" w:eastAsia="Cambria" w:hAnsi="Cambria" w:cs="Cambria"/>
        </w:rPr>
      </w:pPr>
      <w:r>
        <w:rPr>
          <w:rFonts w:ascii="Cambria" w:eastAsia="Cambria" w:hAnsi="Cambria" w:cs="Cambria"/>
        </w:rPr>
        <w:t>2020 National Estuary Week</w:t>
      </w:r>
      <w:r w:rsidR="009C3A62">
        <w:rPr>
          <w:rFonts w:ascii="Cambria" w:eastAsia="Cambria" w:hAnsi="Cambria" w:cs="Cambria"/>
        </w:rPr>
        <w:t xml:space="preserve"> (posting of </w:t>
      </w:r>
      <w:r w:rsidR="00C76EDE">
        <w:rPr>
          <w:rFonts w:ascii="Cambria" w:eastAsia="Cambria" w:hAnsi="Cambria" w:cs="Cambria"/>
        </w:rPr>
        <w:t>events)</w:t>
      </w:r>
    </w:p>
    <w:p w14:paraId="70097D9D" w14:textId="28832E6E" w:rsidR="00BB17B3" w:rsidRDefault="0033260D" w:rsidP="000B63B9">
      <w:pPr>
        <w:numPr>
          <w:ilvl w:val="0"/>
          <w:numId w:val="20"/>
        </w:numPr>
        <w:pBdr>
          <w:top w:val="nil"/>
          <w:left w:val="nil"/>
          <w:bottom w:val="nil"/>
          <w:right w:val="nil"/>
          <w:between w:val="nil"/>
        </w:pBdr>
        <w:tabs>
          <w:tab w:val="left" w:pos="360"/>
        </w:tabs>
        <w:rPr>
          <w:rFonts w:ascii="Cambria" w:eastAsia="Cambria" w:hAnsi="Cambria" w:cs="Cambria"/>
        </w:rPr>
      </w:pPr>
      <w:r>
        <w:rPr>
          <w:rFonts w:ascii="Cambria" w:eastAsia="Cambria" w:hAnsi="Cambria" w:cs="Cambria"/>
        </w:rPr>
        <w:t xml:space="preserve">2020 </w:t>
      </w:r>
      <w:r w:rsidR="00C76EDE">
        <w:rPr>
          <w:rFonts w:ascii="Cambria" w:eastAsia="Cambria" w:hAnsi="Cambria" w:cs="Cambria"/>
        </w:rPr>
        <w:t>NC</w:t>
      </w:r>
      <w:r w:rsidR="00ED3D39">
        <w:rPr>
          <w:rFonts w:ascii="Cambria" w:eastAsia="Cambria" w:hAnsi="Cambria" w:cs="Cambria"/>
        </w:rPr>
        <w:t xml:space="preserve">EE, North Carolina Environmental Education </w:t>
      </w:r>
      <w:r w:rsidR="00697C09">
        <w:rPr>
          <w:rFonts w:ascii="Cambria" w:eastAsia="Cambria" w:hAnsi="Cambria" w:cs="Cambria"/>
        </w:rPr>
        <w:t>(</w:t>
      </w:r>
      <w:r w:rsidR="00D45A60">
        <w:rPr>
          <w:rFonts w:ascii="Cambria" w:eastAsia="Cambria" w:hAnsi="Cambria" w:cs="Cambria"/>
        </w:rPr>
        <w:t>virtual,</w:t>
      </w:r>
      <w:r w:rsidR="00C91D7E">
        <w:rPr>
          <w:rFonts w:ascii="Cambria" w:eastAsia="Cambria" w:hAnsi="Cambria" w:cs="Cambria"/>
        </w:rPr>
        <w:t xml:space="preserve"> </w:t>
      </w:r>
      <w:r w:rsidR="00697C09">
        <w:rPr>
          <w:rFonts w:ascii="Cambria" w:eastAsia="Cambria" w:hAnsi="Cambria" w:cs="Cambria"/>
        </w:rPr>
        <w:t>50 teachers reached, sponsorship)</w:t>
      </w:r>
    </w:p>
    <w:p w14:paraId="3E0C33EC" w14:textId="37A4428D" w:rsidR="008F763D" w:rsidRDefault="008F763D" w:rsidP="000B4301">
      <w:pPr>
        <w:pBdr>
          <w:top w:val="nil"/>
          <w:left w:val="nil"/>
          <w:bottom w:val="nil"/>
          <w:right w:val="nil"/>
          <w:between w:val="nil"/>
        </w:pBdr>
        <w:tabs>
          <w:tab w:val="left" w:pos="360"/>
        </w:tabs>
        <w:ind w:left="720"/>
        <w:rPr>
          <w:rFonts w:ascii="Cambria" w:eastAsia="Cambria" w:hAnsi="Cambria" w:cs="Cambria"/>
        </w:rPr>
      </w:pPr>
    </w:p>
    <w:p w14:paraId="3399F104" w14:textId="39F039B3" w:rsidR="007548A6" w:rsidRDefault="007548A6" w:rsidP="000B4301">
      <w:pPr>
        <w:pBdr>
          <w:top w:val="nil"/>
          <w:left w:val="nil"/>
          <w:bottom w:val="nil"/>
          <w:right w:val="nil"/>
          <w:between w:val="nil"/>
        </w:pBdr>
        <w:tabs>
          <w:tab w:val="left" w:pos="360"/>
        </w:tabs>
        <w:ind w:left="720"/>
        <w:rPr>
          <w:rFonts w:ascii="Cambria" w:eastAsia="Cambria" w:hAnsi="Cambria" w:cs="Cambria"/>
        </w:rPr>
      </w:pPr>
    </w:p>
    <w:p w14:paraId="4FE24EFC" w14:textId="77777777" w:rsidR="007548A6" w:rsidRPr="00C9392E" w:rsidRDefault="007548A6" w:rsidP="000B4301">
      <w:pPr>
        <w:pBdr>
          <w:top w:val="nil"/>
          <w:left w:val="nil"/>
          <w:bottom w:val="nil"/>
          <w:right w:val="nil"/>
          <w:between w:val="nil"/>
        </w:pBdr>
        <w:tabs>
          <w:tab w:val="left" w:pos="360"/>
        </w:tabs>
        <w:ind w:left="720"/>
        <w:rPr>
          <w:rFonts w:ascii="Cambria" w:eastAsia="Cambria" w:hAnsi="Cambria" w:cs="Cambria"/>
        </w:rPr>
      </w:pPr>
    </w:p>
    <w:p w14:paraId="2F0787E4" w14:textId="17FB8373" w:rsidR="00AE320E" w:rsidRPr="008F47F0" w:rsidRDefault="002A77AC" w:rsidP="00AE320E">
      <w:pPr>
        <w:pBdr>
          <w:top w:val="nil"/>
          <w:left w:val="nil"/>
          <w:bottom w:val="nil"/>
          <w:right w:val="nil"/>
          <w:between w:val="nil"/>
        </w:pBdr>
        <w:tabs>
          <w:tab w:val="left" w:pos="360"/>
        </w:tabs>
        <w:rPr>
          <w:rFonts w:asciiTheme="majorHAnsi" w:eastAsia="Cambria" w:hAnsiTheme="majorHAnsi" w:cstheme="majorHAnsi"/>
          <w:b/>
          <w:sz w:val="28"/>
          <w:szCs w:val="28"/>
        </w:rPr>
      </w:pPr>
      <w:r w:rsidRPr="008F47F0">
        <w:rPr>
          <w:rFonts w:asciiTheme="majorHAnsi" w:eastAsia="Cambria" w:hAnsiTheme="majorHAnsi" w:cstheme="majorHAnsi"/>
          <w:b/>
          <w:sz w:val="28"/>
          <w:szCs w:val="28"/>
        </w:rPr>
        <w:lastRenderedPageBreak/>
        <w:t>FY202</w:t>
      </w:r>
      <w:r w:rsidR="00D02DF5">
        <w:rPr>
          <w:rFonts w:asciiTheme="majorHAnsi" w:eastAsia="Cambria" w:hAnsiTheme="majorHAnsi" w:cstheme="majorHAnsi"/>
          <w:b/>
          <w:sz w:val="28"/>
          <w:szCs w:val="28"/>
        </w:rPr>
        <w:t>1</w:t>
      </w:r>
      <w:r w:rsidR="00AE320E" w:rsidRPr="008F47F0">
        <w:rPr>
          <w:rFonts w:asciiTheme="majorHAnsi" w:eastAsia="Cambria" w:hAnsiTheme="majorHAnsi" w:cstheme="majorHAnsi"/>
          <w:b/>
          <w:sz w:val="28"/>
          <w:szCs w:val="28"/>
        </w:rPr>
        <w:t>-</w:t>
      </w:r>
      <w:r w:rsidRPr="008F47F0">
        <w:rPr>
          <w:rFonts w:asciiTheme="majorHAnsi" w:eastAsia="Cambria" w:hAnsiTheme="majorHAnsi" w:cstheme="majorHAnsi"/>
          <w:b/>
          <w:sz w:val="28"/>
          <w:szCs w:val="28"/>
        </w:rPr>
        <w:t>202</w:t>
      </w:r>
      <w:r w:rsidR="00D02DF5">
        <w:rPr>
          <w:rFonts w:asciiTheme="majorHAnsi" w:eastAsia="Cambria" w:hAnsiTheme="majorHAnsi" w:cstheme="majorHAnsi"/>
          <w:b/>
          <w:sz w:val="28"/>
          <w:szCs w:val="28"/>
        </w:rPr>
        <w:t>2</w:t>
      </w:r>
      <w:r w:rsidRPr="008F47F0">
        <w:rPr>
          <w:rFonts w:asciiTheme="majorHAnsi" w:eastAsia="Cambria" w:hAnsiTheme="majorHAnsi" w:cstheme="majorHAnsi"/>
          <w:b/>
          <w:sz w:val="28"/>
          <w:szCs w:val="28"/>
        </w:rPr>
        <w:t xml:space="preserve"> </w:t>
      </w:r>
      <w:r w:rsidR="00AE320E" w:rsidRPr="008F47F0">
        <w:rPr>
          <w:rFonts w:asciiTheme="majorHAnsi" w:eastAsia="Cambria" w:hAnsiTheme="majorHAnsi" w:cstheme="majorHAnsi"/>
          <w:b/>
          <w:sz w:val="28"/>
          <w:szCs w:val="28"/>
        </w:rPr>
        <w:t>Plans:</w:t>
      </w:r>
    </w:p>
    <w:p w14:paraId="4EF4F332" w14:textId="36FF62D1" w:rsidR="00AE320E" w:rsidRDefault="003074E8" w:rsidP="00AE320E">
      <w:pPr>
        <w:pBdr>
          <w:top w:val="nil"/>
          <w:left w:val="nil"/>
          <w:bottom w:val="nil"/>
          <w:right w:val="nil"/>
          <w:between w:val="nil"/>
        </w:pBdr>
        <w:tabs>
          <w:tab w:val="left" w:pos="360"/>
        </w:tabs>
        <w:jc w:val="both"/>
        <w:rPr>
          <w:rFonts w:ascii="Cambria" w:eastAsia="Cambria" w:hAnsi="Cambria" w:cs="Cambria"/>
          <w:bCs/>
        </w:rPr>
      </w:pPr>
      <w:r w:rsidRPr="00BC20BA">
        <w:rPr>
          <w:rFonts w:ascii="Cambria" w:eastAsia="Cambria" w:hAnsi="Cambria" w:cs="Cambria"/>
          <w:b/>
        </w:rPr>
        <w:tab/>
      </w:r>
      <w:r w:rsidR="00AE320E" w:rsidRPr="00BC20BA">
        <w:rPr>
          <w:rFonts w:ascii="Cambria" w:eastAsia="Cambria" w:hAnsi="Cambria" w:cs="Cambria"/>
          <w:b/>
        </w:rPr>
        <w:t xml:space="preserve">Estimated Cost: </w:t>
      </w:r>
      <w:r w:rsidR="00AE320E" w:rsidRPr="00BC20BA">
        <w:rPr>
          <w:rFonts w:ascii="Cambria" w:eastAsia="Cambria" w:hAnsi="Cambria" w:cs="Cambria"/>
          <w:bCs/>
        </w:rPr>
        <w:t>$</w:t>
      </w:r>
      <w:r w:rsidR="00447924">
        <w:rPr>
          <w:rFonts w:ascii="Cambria" w:eastAsia="Cambria" w:hAnsi="Cambria" w:cs="Cambria"/>
          <w:bCs/>
        </w:rPr>
        <w:t>2</w:t>
      </w:r>
      <w:r w:rsidR="001C14A2">
        <w:rPr>
          <w:rFonts w:ascii="Cambria" w:eastAsia="Cambria" w:hAnsi="Cambria" w:cs="Cambria"/>
          <w:bCs/>
        </w:rPr>
        <w:t>,</w:t>
      </w:r>
      <w:r w:rsidR="00447924">
        <w:rPr>
          <w:rFonts w:ascii="Cambria" w:eastAsia="Cambria" w:hAnsi="Cambria" w:cs="Cambria"/>
          <w:bCs/>
        </w:rPr>
        <w:t>5</w:t>
      </w:r>
      <w:r w:rsidR="00AE320E" w:rsidRPr="00BC20BA">
        <w:rPr>
          <w:rFonts w:ascii="Cambria" w:eastAsia="Cambria" w:hAnsi="Cambria" w:cs="Cambria"/>
          <w:bCs/>
        </w:rPr>
        <w:t>00</w:t>
      </w:r>
    </w:p>
    <w:p w14:paraId="65EB9047" w14:textId="7881E950" w:rsidR="008F47F0" w:rsidRPr="008F47F0" w:rsidRDefault="008F47F0" w:rsidP="00AE320E">
      <w:pPr>
        <w:pBdr>
          <w:top w:val="nil"/>
          <w:left w:val="nil"/>
          <w:bottom w:val="nil"/>
          <w:right w:val="nil"/>
          <w:between w:val="nil"/>
        </w:pBdr>
        <w:tabs>
          <w:tab w:val="left" w:pos="360"/>
        </w:tabs>
        <w:jc w:val="both"/>
        <w:rPr>
          <w:rFonts w:ascii="Cambria" w:eastAsia="Cambria" w:hAnsi="Cambria" w:cs="Cambria"/>
          <w:b/>
        </w:rPr>
      </w:pPr>
      <w:r>
        <w:rPr>
          <w:rFonts w:ascii="Cambria" w:eastAsia="Cambria" w:hAnsi="Cambria" w:cs="Cambria"/>
          <w:bCs/>
        </w:rPr>
        <w:tab/>
      </w:r>
      <w:r w:rsidRPr="008F47F0">
        <w:rPr>
          <w:rFonts w:ascii="Cambria" w:eastAsia="Cambria" w:hAnsi="Cambria" w:cs="Cambria"/>
          <w:b/>
        </w:rPr>
        <w:t>Milestones:</w:t>
      </w:r>
    </w:p>
    <w:p w14:paraId="17DEEAB0" w14:textId="39C33BFF" w:rsidR="00AE320E" w:rsidRDefault="00963C52" w:rsidP="000B63B9">
      <w:pPr>
        <w:numPr>
          <w:ilvl w:val="0"/>
          <w:numId w:val="19"/>
        </w:numPr>
        <w:pBdr>
          <w:top w:val="nil"/>
          <w:left w:val="nil"/>
          <w:bottom w:val="nil"/>
          <w:right w:val="nil"/>
          <w:between w:val="nil"/>
        </w:pBdr>
        <w:tabs>
          <w:tab w:val="left" w:pos="360"/>
        </w:tabs>
        <w:rPr>
          <w:rFonts w:ascii="Cambria" w:eastAsia="Cambria" w:hAnsi="Cambria" w:cs="Cambria"/>
        </w:rPr>
      </w:pPr>
      <w:r>
        <w:rPr>
          <w:rFonts w:ascii="Cambria" w:eastAsia="Cambria" w:hAnsi="Cambria" w:cs="Cambria"/>
        </w:rPr>
        <w:t>202</w:t>
      </w:r>
      <w:r w:rsidR="00697C09">
        <w:rPr>
          <w:rFonts w:ascii="Cambria" w:eastAsia="Cambria" w:hAnsi="Cambria" w:cs="Cambria"/>
        </w:rPr>
        <w:t>1</w:t>
      </w:r>
      <w:r>
        <w:rPr>
          <w:rFonts w:ascii="Cambria" w:eastAsia="Cambria" w:hAnsi="Cambria" w:cs="Cambria"/>
        </w:rPr>
        <w:t xml:space="preserve"> Coastal Enviroth</w:t>
      </w:r>
      <w:r w:rsidR="00875250">
        <w:rPr>
          <w:rFonts w:ascii="Cambria" w:eastAsia="Cambria" w:hAnsi="Cambria" w:cs="Cambria"/>
        </w:rPr>
        <w:t>o</w:t>
      </w:r>
      <w:r>
        <w:rPr>
          <w:rFonts w:ascii="Cambria" w:eastAsia="Cambria" w:hAnsi="Cambria" w:cs="Cambria"/>
        </w:rPr>
        <w:t>n</w:t>
      </w:r>
      <w:r w:rsidR="0033260D">
        <w:rPr>
          <w:rFonts w:ascii="Cambria" w:eastAsia="Cambria" w:hAnsi="Cambria" w:cs="Cambria"/>
        </w:rPr>
        <w:t xml:space="preserve"> (Environmental Education)</w:t>
      </w:r>
    </w:p>
    <w:p w14:paraId="3DAEE966" w14:textId="1B5DEED2" w:rsidR="0033260D" w:rsidRPr="00BC20BA" w:rsidRDefault="0033260D" w:rsidP="000B63B9">
      <w:pPr>
        <w:numPr>
          <w:ilvl w:val="0"/>
          <w:numId w:val="19"/>
        </w:numPr>
        <w:pBdr>
          <w:top w:val="nil"/>
          <w:left w:val="nil"/>
          <w:bottom w:val="nil"/>
          <w:right w:val="nil"/>
          <w:between w:val="nil"/>
        </w:pBdr>
        <w:tabs>
          <w:tab w:val="left" w:pos="360"/>
        </w:tabs>
        <w:rPr>
          <w:rFonts w:ascii="Cambria" w:eastAsia="Cambria" w:hAnsi="Cambria" w:cs="Cambria"/>
        </w:rPr>
      </w:pPr>
      <w:r>
        <w:rPr>
          <w:rFonts w:ascii="Cambria" w:eastAsia="Cambria" w:hAnsi="Cambria" w:cs="Cambria"/>
        </w:rPr>
        <w:t xml:space="preserve">2021 </w:t>
      </w:r>
      <w:r w:rsidR="007D6B65">
        <w:rPr>
          <w:rFonts w:ascii="Cambria" w:eastAsia="Cambria" w:hAnsi="Cambria" w:cs="Cambria"/>
        </w:rPr>
        <w:t>Carolina’s Climate</w:t>
      </w:r>
      <w:r w:rsidR="00254C5F">
        <w:rPr>
          <w:rFonts w:ascii="Cambria" w:eastAsia="Cambria" w:hAnsi="Cambria" w:cs="Cambria"/>
        </w:rPr>
        <w:t xml:space="preserve"> Resilience </w:t>
      </w:r>
      <w:r w:rsidR="007D6B65">
        <w:rPr>
          <w:rFonts w:ascii="Cambria" w:eastAsia="Cambria" w:hAnsi="Cambria" w:cs="Cambria"/>
        </w:rPr>
        <w:t>Conference (Spo</w:t>
      </w:r>
      <w:r w:rsidR="0098124E">
        <w:rPr>
          <w:rFonts w:ascii="Cambria" w:eastAsia="Cambria" w:hAnsi="Cambria" w:cs="Cambria"/>
        </w:rPr>
        <w:t>nsorship</w:t>
      </w:r>
      <w:r w:rsidR="00AC0FAE">
        <w:rPr>
          <w:rFonts w:ascii="Cambria" w:eastAsia="Cambria" w:hAnsi="Cambria" w:cs="Cambria"/>
        </w:rPr>
        <w:t xml:space="preserve">, Panel </w:t>
      </w:r>
      <w:r w:rsidR="00A8279E">
        <w:rPr>
          <w:rFonts w:ascii="Cambria" w:eastAsia="Cambria" w:hAnsi="Cambria" w:cs="Cambria"/>
        </w:rPr>
        <w:t>facilitation</w:t>
      </w:r>
      <w:r w:rsidR="0098124E">
        <w:rPr>
          <w:rFonts w:ascii="Cambria" w:eastAsia="Cambria" w:hAnsi="Cambria" w:cs="Cambria"/>
        </w:rPr>
        <w:t>)</w:t>
      </w:r>
    </w:p>
    <w:p w14:paraId="5DDE14E3" w14:textId="4F460E9E" w:rsidR="00AE320E" w:rsidRDefault="002F22C2" w:rsidP="000B63B9">
      <w:pPr>
        <w:numPr>
          <w:ilvl w:val="0"/>
          <w:numId w:val="19"/>
        </w:numPr>
        <w:pBdr>
          <w:top w:val="nil"/>
          <w:left w:val="nil"/>
          <w:bottom w:val="nil"/>
          <w:right w:val="nil"/>
          <w:between w:val="nil"/>
        </w:pBdr>
        <w:tabs>
          <w:tab w:val="left" w:pos="360"/>
        </w:tabs>
        <w:rPr>
          <w:rFonts w:ascii="Cambria" w:eastAsia="Cambria" w:hAnsi="Cambria" w:cs="Cambria"/>
        </w:rPr>
      </w:pPr>
      <w:r w:rsidRPr="00BC20BA">
        <w:rPr>
          <w:rFonts w:ascii="Cambria" w:eastAsia="Cambria" w:hAnsi="Cambria" w:cs="Cambria"/>
        </w:rPr>
        <w:t>20</w:t>
      </w:r>
      <w:r>
        <w:rPr>
          <w:rFonts w:ascii="Cambria" w:eastAsia="Cambria" w:hAnsi="Cambria" w:cs="Cambria"/>
        </w:rPr>
        <w:t>21</w:t>
      </w:r>
      <w:r w:rsidRPr="00BC20BA">
        <w:rPr>
          <w:rFonts w:ascii="Cambria" w:eastAsia="Cambria" w:hAnsi="Cambria" w:cs="Cambria"/>
        </w:rPr>
        <w:t xml:space="preserve"> </w:t>
      </w:r>
      <w:r w:rsidR="00AE320E" w:rsidRPr="00BC20BA">
        <w:rPr>
          <w:rFonts w:ascii="Cambria" w:eastAsia="Cambria" w:hAnsi="Cambria" w:cs="Cambria"/>
        </w:rPr>
        <w:t>SciREN Triangle (Tabling)</w:t>
      </w:r>
    </w:p>
    <w:p w14:paraId="009E2D7B" w14:textId="4E1338D5" w:rsidR="005606F0" w:rsidRPr="00BC20BA" w:rsidRDefault="005606F0" w:rsidP="000B63B9">
      <w:pPr>
        <w:numPr>
          <w:ilvl w:val="0"/>
          <w:numId w:val="19"/>
        </w:numPr>
        <w:pBdr>
          <w:top w:val="nil"/>
          <w:left w:val="nil"/>
          <w:bottom w:val="nil"/>
          <w:right w:val="nil"/>
          <w:between w:val="nil"/>
        </w:pBdr>
        <w:tabs>
          <w:tab w:val="left" w:pos="360"/>
        </w:tabs>
        <w:rPr>
          <w:rFonts w:ascii="Cambria" w:eastAsia="Cambria" w:hAnsi="Cambria" w:cs="Cambria"/>
        </w:rPr>
      </w:pPr>
      <w:r>
        <w:rPr>
          <w:rFonts w:ascii="Cambria" w:eastAsia="Cambria" w:hAnsi="Cambria" w:cs="Cambria"/>
        </w:rPr>
        <w:t>2021 SciRen Coast (Virtual)</w:t>
      </w:r>
    </w:p>
    <w:p w14:paraId="072BB9DF" w14:textId="6FE9FDE3" w:rsidR="00AE320E" w:rsidRPr="00BC20BA" w:rsidRDefault="00BB17B3" w:rsidP="000B63B9">
      <w:pPr>
        <w:numPr>
          <w:ilvl w:val="0"/>
          <w:numId w:val="19"/>
        </w:numPr>
        <w:pBdr>
          <w:top w:val="nil"/>
          <w:left w:val="nil"/>
          <w:bottom w:val="nil"/>
          <w:right w:val="nil"/>
          <w:between w:val="nil"/>
        </w:pBdr>
        <w:tabs>
          <w:tab w:val="left" w:pos="360"/>
        </w:tabs>
        <w:rPr>
          <w:rFonts w:ascii="Cambria" w:eastAsia="Cambria" w:hAnsi="Cambria" w:cs="Cambria"/>
        </w:rPr>
      </w:pPr>
      <w:r w:rsidRPr="00BC20BA">
        <w:rPr>
          <w:rFonts w:ascii="Cambria" w:eastAsia="Cambria" w:hAnsi="Cambria" w:cs="Cambria"/>
        </w:rPr>
        <w:t>20</w:t>
      </w:r>
      <w:r>
        <w:rPr>
          <w:rFonts w:ascii="Cambria" w:eastAsia="Cambria" w:hAnsi="Cambria" w:cs="Cambria"/>
        </w:rPr>
        <w:t>21</w:t>
      </w:r>
      <w:r w:rsidRPr="00BC20BA">
        <w:rPr>
          <w:rFonts w:ascii="Cambria" w:eastAsia="Cambria" w:hAnsi="Cambria" w:cs="Cambria"/>
        </w:rPr>
        <w:t xml:space="preserve"> </w:t>
      </w:r>
      <w:r w:rsidR="00AE320E" w:rsidRPr="00BC20BA">
        <w:rPr>
          <w:rFonts w:ascii="Cambria" w:eastAsia="Cambria" w:hAnsi="Cambria" w:cs="Cambria"/>
        </w:rPr>
        <w:t xml:space="preserve">National Estuaries Week </w:t>
      </w:r>
      <w:r w:rsidR="00D02C01" w:rsidRPr="00BC20BA">
        <w:rPr>
          <w:rFonts w:ascii="Cambria" w:eastAsia="Cambria" w:hAnsi="Cambria" w:cs="Cambria"/>
        </w:rPr>
        <w:t>Event</w:t>
      </w:r>
    </w:p>
    <w:p w14:paraId="58EFCBCB" w14:textId="12EDC3BE" w:rsidR="00AE320E" w:rsidRPr="002F22C2" w:rsidRDefault="002A77AC" w:rsidP="000B63B9">
      <w:pPr>
        <w:numPr>
          <w:ilvl w:val="0"/>
          <w:numId w:val="19"/>
        </w:numPr>
        <w:pBdr>
          <w:top w:val="nil"/>
          <w:left w:val="nil"/>
          <w:bottom w:val="nil"/>
          <w:right w:val="nil"/>
          <w:between w:val="nil"/>
        </w:pBdr>
        <w:tabs>
          <w:tab w:val="left" w:pos="360"/>
        </w:tabs>
        <w:rPr>
          <w:rFonts w:ascii="Cambria" w:eastAsia="Cambria" w:hAnsi="Cambria" w:cs="Cambria"/>
        </w:rPr>
      </w:pPr>
      <w:r w:rsidRPr="002F22C2">
        <w:rPr>
          <w:rFonts w:ascii="Cambria" w:eastAsia="Cambria" w:hAnsi="Cambria" w:cs="Cambria"/>
        </w:rPr>
        <w:t xml:space="preserve">2021 </w:t>
      </w:r>
      <w:r w:rsidR="00AE320E" w:rsidRPr="002F22C2">
        <w:rPr>
          <w:rFonts w:ascii="Cambria" w:eastAsia="Cambria" w:hAnsi="Cambria" w:cs="Cambria"/>
        </w:rPr>
        <w:t>Water Resources Research Institute Conference (Sponsorship, Tabling)</w:t>
      </w:r>
    </w:p>
    <w:p w14:paraId="3755EAA4" w14:textId="39911CBE" w:rsidR="00AE320E" w:rsidRPr="00BC20BA" w:rsidRDefault="002A77AC" w:rsidP="000B63B9">
      <w:pPr>
        <w:numPr>
          <w:ilvl w:val="0"/>
          <w:numId w:val="19"/>
        </w:numPr>
        <w:pBdr>
          <w:top w:val="nil"/>
          <w:left w:val="nil"/>
          <w:bottom w:val="nil"/>
          <w:right w:val="nil"/>
          <w:between w:val="nil"/>
        </w:pBdr>
        <w:tabs>
          <w:tab w:val="left" w:pos="360"/>
        </w:tabs>
        <w:rPr>
          <w:rFonts w:ascii="Cambria" w:eastAsia="Cambria" w:hAnsi="Cambria" w:cs="Cambria"/>
        </w:rPr>
      </w:pPr>
      <w:r w:rsidRPr="00BC20BA">
        <w:rPr>
          <w:rFonts w:ascii="Cambria" w:eastAsia="Cambria" w:hAnsi="Cambria" w:cs="Cambria"/>
        </w:rPr>
        <w:t>202</w:t>
      </w:r>
      <w:r>
        <w:rPr>
          <w:rFonts w:ascii="Cambria" w:eastAsia="Cambria" w:hAnsi="Cambria" w:cs="Cambria"/>
        </w:rPr>
        <w:t>1</w:t>
      </w:r>
      <w:r w:rsidRPr="00BC20BA">
        <w:rPr>
          <w:rFonts w:ascii="Cambria" w:eastAsia="Cambria" w:hAnsi="Cambria" w:cs="Cambria"/>
        </w:rPr>
        <w:t xml:space="preserve"> </w:t>
      </w:r>
      <w:r w:rsidR="00623308">
        <w:rPr>
          <w:rFonts w:ascii="Cambria" w:eastAsia="Cambria" w:hAnsi="Cambria" w:cs="Cambria"/>
        </w:rPr>
        <w:t>N.C.</w:t>
      </w:r>
      <w:r w:rsidR="00AE320E" w:rsidRPr="00BC20BA">
        <w:rPr>
          <w:rFonts w:ascii="Cambria" w:eastAsia="Cambria" w:hAnsi="Cambria" w:cs="Cambria"/>
        </w:rPr>
        <w:t xml:space="preserve"> Oyster Summit (Tabling, Sponsorship)</w:t>
      </w:r>
    </w:p>
    <w:p w14:paraId="04402C68" w14:textId="2186BC5E" w:rsidR="008F47F0" w:rsidRDefault="008F47F0" w:rsidP="00AE320E">
      <w:pPr>
        <w:tabs>
          <w:tab w:val="left" w:pos="180"/>
          <w:tab w:val="left" w:pos="450"/>
        </w:tabs>
        <w:jc w:val="both"/>
        <w:rPr>
          <w:rFonts w:ascii="Cambria" w:eastAsia="Cambria" w:hAnsi="Cambria" w:cs="Cambria"/>
        </w:rPr>
      </w:pPr>
    </w:p>
    <w:p w14:paraId="18DFA50B" w14:textId="77777777" w:rsidR="00026996" w:rsidRPr="00026996" w:rsidRDefault="00026996" w:rsidP="00026996">
      <w:pPr>
        <w:jc w:val="both"/>
        <w:rPr>
          <w:rFonts w:asciiTheme="majorHAnsi" w:hAnsiTheme="majorHAnsi" w:cstheme="majorHAnsi"/>
          <w:b/>
          <w:bCs/>
          <w:color w:val="214293"/>
        </w:rPr>
      </w:pPr>
    </w:p>
    <w:p w14:paraId="4D1B8579" w14:textId="7EA35958" w:rsidR="00026996" w:rsidRPr="006857BC" w:rsidRDefault="00026996" w:rsidP="00026996">
      <w:pPr>
        <w:jc w:val="both"/>
        <w:rPr>
          <w:rFonts w:asciiTheme="majorHAnsi" w:hAnsiTheme="majorHAnsi" w:cstheme="majorHAnsi"/>
          <w:color w:val="214293"/>
          <w:sz w:val="32"/>
          <w:szCs w:val="32"/>
        </w:rPr>
      </w:pPr>
      <w:r w:rsidRPr="006857BC">
        <w:rPr>
          <w:rFonts w:asciiTheme="majorHAnsi" w:hAnsiTheme="majorHAnsi" w:cstheme="majorHAnsi"/>
          <w:b/>
          <w:bCs/>
          <w:color w:val="214293"/>
          <w:sz w:val="32"/>
          <w:szCs w:val="32"/>
        </w:rPr>
        <w:t xml:space="preserve">Prioritizing Coastal Habitats </w:t>
      </w:r>
      <w:r>
        <w:rPr>
          <w:rFonts w:asciiTheme="majorHAnsi" w:hAnsiTheme="majorHAnsi" w:cstheme="majorHAnsi"/>
          <w:b/>
          <w:bCs/>
          <w:color w:val="214293"/>
          <w:sz w:val="32"/>
          <w:szCs w:val="32"/>
        </w:rPr>
        <w:t>and</w:t>
      </w:r>
      <w:r w:rsidRPr="006857BC">
        <w:rPr>
          <w:rFonts w:asciiTheme="majorHAnsi" w:hAnsiTheme="majorHAnsi" w:cstheme="majorHAnsi"/>
          <w:b/>
          <w:bCs/>
          <w:color w:val="214293"/>
          <w:sz w:val="32"/>
          <w:szCs w:val="32"/>
        </w:rPr>
        <w:t xml:space="preserve"> Carbon Resilience</w:t>
      </w:r>
      <w:r w:rsidRPr="006857BC">
        <w:rPr>
          <w:rFonts w:asciiTheme="majorHAnsi" w:hAnsiTheme="majorHAnsi" w:cstheme="majorHAnsi"/>
          <w:color w:val="214293"/>
          <w:sz w:val="32"/>
          <w:szCs w:val="32"/>
        </w:rPr>
        <w:t xml:space="preserve"> </w:t>
      </w:r>
      <w:r w:rsidRPr="006857BC">
        <w:rPr>
          <w:rFonts w:asciiTheme="majorHAnsi" w:hAnsiTheme="majorHAnsi" w:cstheme="majorHAnsi"/>
          <w:b/>
          <w:bCs/>
          <w:color w:val="214293"/>
          <w:sz w:val="32"/>
          <w:szCs w:val="32"/>
        </w:rPr>
        <w:t>Project</w:t>
      </w:r>
    </w:p>
    <w:p w14:paraId="33DC41B5" w14:textId="77777777" w:rsidR="00026996" w:rsidRPr="006857BC" w:rsidRDefault="00026996" w:rsidP="00026996">
      <w:pPr>
        <w:jc w:val="both"/>
        <w:rPr>
          <w:rFonts w:asciiTheme="minorHAnsi" w:eastAsia="Cambria" w:hAnsiTheme="minorHAnsi" w:cstheme="minorHAnsi"/>
          <w:b/>
        </w:rPr>
      </w:pPr>
      <w:r w:rsidRPr="00067B5E">
        <w:rPr>
          <w:rFonts w:asciiTheme="minorHAnsi" w:eastAsia="Cambria" w:hAnsiTheme="minorHAnsi" w:cstheme="minorHAnsi"/>
          <w:b/>
        </w:rPr>
        <w:t xml:space="preserve">Objectives: </w:t>
      </w:r>
      <w:r>
        <w:rPr>
          <w:rFonts w:asciiTheme="minorHAnsi" w:hAnsiTheme="minorHAnsi" w:cstheme="minorHAnsi"/>
        </w:rPr>
        <w:t>S</w:t>
      </w:r>
      <w:r w:rsidRPr="00067B5E">
        <w:rPr>
          <w:rFonts w:asciiTheme="minorHAnsi" w:hAnsiTheme="minorHAnsi" w:cstheme="minorHAnsi"/>
        </w:rPr>
        <w:t>upport Atlantic coast states that are engaged in resilience planning and working to incorporate</w:t>
      </w:r>
      <w:r w:rsidRPr="000C3FAF">
        <w:rPr>
          <w:rFonts w:asciiTheme="minorHAnsi" w:hAnsiTheme="minorHAnsi" w:cstheme="minorHAnsi"/>
        </w:rPr>
        <w:t xml:space="preserve"> blue carbon into their climate mitigation plans.</w:t>
      </w:r>
    </w:p>
    <w:p w14:paraId="23D192EC" w14:textId="799BF722" w:rsidR="00026996" w:rsidRPr="00F36676" w:rsidRDefault="00026996" w:rsidP="00026996">
      <w:pPr>
        <w:jc w:val="both"/>
        <w:rPr>
          <w:rFonts w:asciiTheme="minorHAnsi" w:hAnsiTheme="minorHAnsi" w:cstheme="minorHAnsi"/>
        </w:rPr>
      </w:pPr>
      <w:r w:rsidRPr="00F36676">
        <w:rPr>
          <w:rFonts w:asciiTheme="minorHAnsi" w:eastAsia="Cambria" w:hAnsiTheme="minorHAnsi" w:cstheme="minorHAnsi"/>
          <w:b/>
        </w:rPr>
        <w:t xml:space="preserve">Description: </w:t>
      </w:r>
      <w:r w:rsidRPr="000C3FAF">
        <w:rPr>
          <w:rFonts w:asciiTheme="minorHAnsi" w:hAnsiTheme="minorHAnsi" w:cstheme="minorHAnsi"/>
        </w:rPr>
        <w:t xml:space="preserve">APNEP </w:t>
      </w:r>
      <w:r w:rsidR="00D93D92">
        <w:rPr>
          <w:rFonts w:asciiTheme="minorHAnsi" w:hAnsiTheme="minorHAnsi" w:cstheme="minorHAnsi"/>
        </w:rPr>
        <w:t xml:space="preserve">participated </w:t>
      </w:r>
      <w:r w:rsidRPr="000C3FAF">
        <w:rPr>
          <w:rFonts w:asciiTheme="minorHAnsi" w:hAnsiTheme="minorHAnsi" w:cstheme="minorHAnsi"/>
        </w:rPr>
        <w:t xml:space="preserve">on a United States Climate Alliance (USCA) project to expand work led by Duke University for the </w:t>
      </w:r>
      <w:r w:rsidR="00D17033">
        <w:rPr>
          <w:rFonts w:asciiTheme="minorHAnsi" w:hAnsiTheme="minorHAnsi" w:cstheme="minorHAnsi"/>
        </w:rPr>
        <w:t>NC-</w:t>
      </w:r>
      <w:r w:rsidRPr="000C3FAF">
        <w:rPr>
          <w:rFonts w:asciiTheme="minorHAnsi" w:hAnsiTheme="minorHAnsi" w:cstheme="minorHAnsi"/>
        </w:rPr>
        <w:t xml:space="preserve">DEQ Natural and Working Lands sub-teams that were established to support </w:t>
      </w:r>
      <w:r w:rsidR="00623308">
        <w:rPr>
          <w:rFonts w:asciiTheme="minorHAnsi" w:hAnsiTheme="minorHAnsi" w:cstheme="minorHAnsi"/>
        </w:rPr>
        <w:t>N.C.</w:t>
      </w:r>
      <w:r w:rsidRPr="000C3FAF">
        <w:rPr>
          <w:rFonts w:asciiTheme="minorHAnsi" w:hAnsiTheme="minorHAnsi" w:cstheme="minorHAnsi"/>
        </w:rPr>
        <w:t xml:space="preserve"> Governor’s Executive Order #80.  The </w:t>
      </w:r>
      <w:r w:rsidR="00D93D92">
        <w:rPr>
          <w:rFonts w:asciiTheme="minorHAnsi" w:hAnsiTheme="minorHAnsi" w:cstheme="minorHAnsi"/>
        </w:rPr>
        <w:t xml:space="preserve">project </w:t>
      </w:r>
      <w:r w:rsidRPr="000C3FAF">
        <w:rPr>
          <w:rFonts w:asciiTheme="minorHAnsi" w:hAnsiTheme="minorHAnsi" w:cstheme="minorHAnsi"/>
        </w:rPr>
        <w:t>is a multi-state effort that include</w:t>
      </w:r>
      <w:r>
        <w:rPr>
          <w:rFonts w:asciiTheme="minorHAnsi" w:hAnsiTheme="minorHAnsi" w:cstheme="minorHAnsi"/>
        </w:rPr>
        <w:t>s</w:t>
      </w:r>
      <w:r w:rsidRPr="000C3FAF">
        <w:rPr>
          <w:rFonts w:asciiTheme="minorHAnsi" w:hAnsiTheme="minorHAnsi" w:cstheme="minorHAnsi"/>
        </w:rPr>
        <w:t xml:space="preserve"> APNEP partners in Virginia</w:t>
      </w:r>
      <w:r>
        <w:rPr>
          <w:rFonts w:asciiTheme="minorHAnsi" w:hAnsiTheme="minorHAnsi" w:cstheme="minorHAnsi"/>
        </w:rPr>
        <w:t xml:space="preserve"> and other Atlantic coast states</w:t>
      </w:r>
      <w:r w:rsidRPr="000C3FAF">
        <w:rPr>
          <w:rFonts w:asciiTheme="minorHAnsi" w:hAnsiTheme="minorHAnsi" w:cstheme="minorHAnsi"/>
        </w:rPr>
        <w:t>.</w:t>
      </w:r>
      <w:r>
        <w:rPr>
          <w:rFonts w:asciiTheme="minorHAnsi" w:hAnsiTheme="minorHAnsi" w:cstheme="minorHAnsi"/>
        </w:rPr>
        <w:t xml:space="preserve"> </w:t>
      </w:r>
      <w:r w:rsidRPr="000C3FAF">
        <w:rPr>
          <w:rFonts w:asciiTheme="minorHAnsi" w:hAnsiTheme="minorHAnsi" w:cstheme="minorHAnsi"/>
        </w:rPr>
        <w:t xml:space="preserve">The project involves spatial analysis to map and prioritize coastal habitats that store carbon, enhance resilience to coastal hazards, and support a variety of species.  </w:t>
      </w:r>
    </w:p>
    <w:p w14:paraId="39FE3D3A" w14:textId="77777777" w:rsidR="00026996" w:rsidRPr="00F36676" w:rsidRDefault="00026996" w:rsidP="00026996">
      <w:pPr>
        <w:jc w:val="both"/>
        <w:rPr>
          <w:rFonts w:asciiTheme="minorHAnsi" w:eastAsia="Cambria" w:hAnsiTheme="minorHAnsi" w:cstheme="minorHAnsi"/>
          <w:b/>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026996" w:rsidRPr="00F36676" w14:paraId="4C3E2FB6" w14:textId="77777777" w:rsidTr="00267F96">
        <w:trPr>
          <w:trHeight w:val="20"/>
        </w:trPr>
        <w:tc>
          <w:tcPr>
            <w:tcW w:w="3865" w:type="dxa"/>
          </w:tcPr>
          <w:p w14:paraId="697FBD93" w14:textId="77777777" w:rsidR="00026996" w:rsidRPr="00F36676" w:rsidRDefault="00026996" w:rsidP="00267F96">
            <w:pPr>
              <w:jc w:val="right"/>
              <w:rPr>
                <w:rFonts w:asciiTheme="minorHAnsi" w:eastAsia="Cambria" w:hAnsiTheme="minorHAnsi" w:cstheme="minorHAnsi"/>
                <w:b/>
              </w:rPr>
            </w:pPr>
            <w:r w:rsidRPr="00F36676">
              <w:rPr>
                <w:rFonts w:asciiTheme="minorHAnsi" w:eastAsia="Cambria" w:hAnsiTheme="minorHAnsi" w:cstheme="minorHAnsi"/>
                <w:b/>
              </w:rPr>
              <w:t>Status:</w:t>
            </w:r>
          </w:p>
        </w:tc>
        <w:tc>
          <w:tcPr>
            <w:tcW w:w="6205" w:type="dxa"/>
          </w:tcPr>
          <w:p w14:paraId="649892A2" w14:textId="1B6F88E9" w:rsidR="00026996" w:rsidRPr="00F36676" w:rsidRDefault="00EC1714" w:rsidP="00EC1714">
            <w:pPr>
              <w:rPr>
                <w:rFonts w:asciiTheme="minorHAnsi" w:eastAsia="Cambria" w:hAnsiTheme="minorHAnsi" w:cstheme="minorHAnsi"/>
              </w:rPr>
            </w:pPr>
            <w:r>
              <w:rPr>
                <w:rFonts w:asciiTheme="minorHAnsi" w:eastAsia="Cambria" w:hAnsiTheme="minorHAnsi" w:cstheme="minorHAnsi"/>
              </w:rPr>
              <w:t>In progress; complete by spring/summer 2021</w:t>
            </w:r>
          </w:p>
        </w:tc>
      </w:tr>
      <w:tr w:rsidR="00026996" w:rsidRPr="00F36676" w14:paraId="3D9A56A5" w14:textId="77777777" w:rsidTr="00267F96">
        <w:trPr>
          <w:trHeight w:val="20"/>
        </w:trPr>
        <w:tc>
          <w:tcPr>
            <w:tcW w:w="3865" w:type="dxa"/>
          </w:tcPr>
          <w:p w14:paraId="08B93150" w14:textId="77777777" w:rsidR="00026996" w:rsidRPr="00F36676" w:rsidRDefault="00026996" w:rsidP="00267F96">
            <w:pPr>
              <w:jc w:val="right"/>
              <w:rPr>
                <w:rFonts w:asciiTheme="minorHAnsi" w:eastAsia="Cambria" w:hAnsiTheme="minorHAnsi" w:cstheme="minorHAnsi"/>
                <w:b/>
              </w:rPr>
            </w:pPr>
            <w:r w:rsidRPr="00F36676">
              <w:rPr>
                <w:rFonts w:asciiTheme="minorHAnsi" w:eastAsia="Cambria" w:hAnsiTheme="minorHAnsi" w:cstheme="minorHAnsi"/>
                <w:b/>
              </w:rPr>
              <w:t>Partners:</w:t>
            </w:r>
          </w:p>
        </w:tc>
        <w:tc>
          <w:tcPr>
            <w:tcW w:w="6205" w:type="dxa"/>
          </w:tcPr>
          <w:p w14:paraId="43A57585" w14:textId="3187EBCC" w:rsidR="00026996" w:rsidRPr="00F36676" w:rsidRDefault="00026996" w:rsidP="002C398A">
            <w:pPr>
              <w:rPr>
                <w:rFonts w:asciiTheme="minorHAnsi" w:eastAsia="Cambria" w:hAnsiTheme="minorHAnsi" w:cstheme="minorHAnsi"/>
              </w:rPr>
            </w:pPr>
            <w:r w:rsidRPr="00F36676">
              <w:rPr>
                <w:rFonts w:asciiTheme="minorHAnsi" w:eastAsia="Cambria" w:hAnsiTheme="minorHAnsi" w:cstheme="minorHAnsi"/>
              </w:rPr>
              <w:t xml:space="preserve">Duke University (Lead), </w:t>
            </w:r>
            <w:r w:rsidR="00D17033">
              <w:rPr>
                <w:rFonts w:asciiTheme="minorHAnsi" w:eastAsia="Cambria" w:hAnsiTheme="minorHAnsi" w:cstheme="minorHAnsi"/>
              </w:rPr>
              <w:t>NC-DEQ</w:t>
            </w:r>
            <w:r w:rsidRPr="00F36676">
              <w:rPr>
                <w:rFonts w:asciiTheme="minorHAnsi" w:eastAsia="Cambria" w:hAnsiTheme="minorHAnsi" w:cstheme="minorHAnsi"/>
              </w:rPr>
              <w:t xml:space="preserve">, </w:t>
            </w:r>
            <w:r w:rsidR="00D17033">
              <w:rPr>
                <w:rFonts w:asciiTheme="minorHAnsi" w:eastAsia="Cambria" w:hAnsiTheme="minorHAnsi" w:cstheme="minorHAnsi"/>
              </w:rPr>
              <w:t>N.C.</w:t>
            </w:r>
            <w:r w:rsidRPr="00F36676">
              <w:rPr>
                <w:rFonts w:asciiTheme="minorHAnsi" w:eastAsia="Cambria" w:hAnsiTheme="minorHAnsi" w:cstheme="minorHAnsi"/>
              </w:rPr>
              <w:t xml:space="preserve"> Natural and Working Lands Workgroup, </w:t>
            </w:r>
            <w:r w:rsidR="00F458EF">
              <w:rPr>
                <w:rFonts w:asciiTheme="minorHAnsi" w:eastAsia="Cambria" w:hAnsiTheme="minorHAnsi" w:cstheme="minorHAnsi"/>
              </w:rPr>
              <w:t xml:space="preserve">VIMS, ODU, TNC, Sea Grant, NOAA, </w:t>
            </w:r>
            <w:r w:rsidRPr="00F36676">
              <w:rPr>
                <w:rFonts w:asciiTheme="minorHAnsi" w:eastAsia="Cambria" w:hAnsiTheme="minorHAnsi" w:cstheme="minorHAnsi"/>
              </w:rPr>
              <w:t xml:space="preserve">multiple </w:t>
            </w:r>
            <w:r w:rsidR="007A27C7">
              <w:rPr>
                <w:rFonts w:asciiTheme="minorHAnsi" w:eastAsia="Cambria" w:hAnsiTheme="minorHAnsi" w:cstheme="minorHAnsi"/>
              </w:rPr>
              <w:t>agencies,</w:t>
            </w:r>
            <w:r>
              <w:rPr>
                <w:rFonts w:asciiTheme="minorHAnsi" w:eastAsia="Cambria" w:hAnsiTheme="minorHAnsi" w:cstheme="minorHAnsi"/>
              </w:rPr>
              <w:t xml:space="preserve"> and university </w:t>
            </w:r>
            <w:r w:rsidRPr="00F36676">
              <w:rPr>
                <w:rFonts w:asciiTheme="minorHAnsi" w:eastAsia="Cambria" w:hAnsiTheme="minorHAnsi" w:cstheme="minorHAnsi"/>
              </w:rPr>
              <w:t>partners</w:t>
            </w:r>
            <w:r w:rsidR="00F458EF">
              <w:rPr>
                <w:rFonts w:asciiTheme="minorHAnsi" w:eastAsia="Cambria" w:hAnsiTheme="minorHAnsi" w:cstheme="minorHAnsi"/>
              </w:rPr>
              <w:t xml:space="preserve"> </w:t>
            </w:r>
          </w:p>
        </w:tc>
      </w:tr>
      <w:tr w:rsidR="00026996" w:rsidRPr="00F36676" w14:paraId="10F84DE2" w14:textId="77777777" w:rsidTr="00267F96">
        <w:trPr>
          <w:trHeight w:val="20"/>
        </w:trPr>
        <w:tc>
          <w:tcPr>
            <w:tcW w:w="3865" w:type="dxa"/>
          </w:tcPr>
          <w:p w14:paraId="64FABDEC" w14:textId="77777777" w:rsidR="00026996" w:rsidRPr="00F36676" w:rsidRDefault="00026996" w:rsidP="00267F96">
            <w:pPr>
              <w:jc w:val="right"/>
              <w:rPr>
                <w:rFonts w:asciiTheme="minorHAnsi" w:eastAsia="Cambria" w:hAnsiTheme="minorHAnsi" w:cstheme="minorHAnsi"/>
                <w:b/>
              </w:rPr>
            </w:pPr>
            <w:r w:rsidRPr="00F36676">
              <w:rPr>
                <w:rFonts w:asciiTheme="minorHAnsi" w:eastAsia="Cambria" w:hAnsiTheme="minorHAnsi" w:cstheme="minorHAnsi"/>
                <w:b/>
              </w:rPr>
              <w:t>Outputs/Deliverables:</w:t>
            </w:r>
          </w:p>
        </w:tc>
        <w:tc>
          <w:tcPr>
            <w:tcW w:w="6205" w:type="dxa"/>
          </w:tcPr>
          <w:p w14:paraId="0254F99B" w14:textId="153502DC" w:rsidR="00026996" w:rsidRPr="00F36676" w:rsidRDefault="00F458EF" w:rsidP="00F458EF">
            <w:pPr>
              <w:rPr>
                <w:rFonts w:asciiTheme="minorHAnsi" w:eastAsia="Cambria" w:hAnsiTheme="minorHAnsi" w:cstheme="minorHAnsi"/>
              </w:rPr>
            </w:pPr>
            <w:r>
              <w:rPr>
                <w:rFonts w:asciiTheme="minorHAnsi" w:hAnsiTheme="minorHAnsi" w:cstheme="minorHAnsi"/>
              </w:rPr>
              <w:t>Geos</w:t>
            </w:r>
            <w:r w:rsidR="00026996" w:rsidRPr="00F36676">
              <w:rPr>
                <w:rFonts w:asciiTheme="minorHAnsi" w:hAnsiTheme="minorHAnsi" w:cstheme="minorHAnsi"/>
              </w:rPr>
              <w:t xml:space="preserve">patial analysis, </w:t>
            </w:r>
            <w:r>
              <w:rPr>
                <w:rFonts w:asciiTheme="minorHAnsi" w:hAnsiTheme="minorHAnsi" w:cstheme="minorHAnsi"/>
              </w:rPr>
              <w:t xml:space="preserve">Vista decision support pilot, </w:t>
            </w:r>
            <w:r w:rsidR="00026996">
              <w:rPr>
                <w:rFonts w:asciiTheme="minorHAnsi" w:hAnsiTheme="minorHAnsi" w:cstheme="minorHAnsi"/>
              </w:rPr>
              <w:t xml:space="preserve">workshops, </w:t>
            </w:r>
            <w:proofErr w:type="spellStart"/>
            <w:r>
              <w:rPr>
                <w:rFonts w:asciiTheme="minorHAnsi" w:hAnsiTheme="minorHAnsi" w:cstheme="minorHAnsi"/>
              </w:rPr>
              <w:t>storymaps</w:t>
            </w:r>
            <w:proofErr w:type="spellEnd"/>
            <w:r>
              <w:rPr>
                <w:rFonts w:asciiTheme="minorHAnsi" w:hAnsiTheme="minorHAnsi" w:cstheme="minorHAnsi"/>
              </w:rPr>
              <w:t xml:space="preserve"> </w:t>
            </w:r>
            <w:r w:rsidR="00026996" w:rsidRPr="00F36676">
              <w:rPr>
                <w:rFonts w:asciiTheme="minorHAnsi" w:hAnsiTheme="minorHAnsi" w:cstheme="minorHAnsi"/>
              </w:rPr>
              <w:t xml:space="preserve"> </w:t>
            </w:r>
          </w:p>
        </w:tc>
      </w:tr>
      <w:tr w:rsidR="00026996" w:rsidRPr="00F36676" w14:paraId="7B26413F" w14:textId="77777777" w:rsidTr="00267F96">
        <w:trPr>
          <w:trHeight w:val="20"/>
        </w:trPr>
        <w:tc>
          <w:tcPr>
            <w:tcW w:w="3865" w:type="dxa"/>
          </w:tcPr>
          <w:p w14:paraId="20D08EC7" w14:textId="77777777" w:rsidR="00026996" w:rsidRPr="00F36676" w:rsidRDefault="00026996" w:rsidP="00267F96">
            <w:pPr>
              <w:jc w:val="right"/>
              <w:rPr>
                <w:rFonts w:asciiTheme="minorHAnsi" w:eastAsia="Cambria" w:hAnsiTheme="minorHAnsi" w:cstheme="minorHAnsi"/>
                <w:b/>
              </w:rPr>
            </w:pPr>
            <w:r w:rsidRPr="00F36676">
              <w:rPr>
                <w:rFonts w:asciiTheme="minorHAnsi" w:eastAsia="Cambria" w:hAnsiTheme="minorHAnsi" w:cstheme="minorHAnsi"/>
                <w:b/>
              </w:rPr>
              <w:t>Outcomes:</w:t>
            </w:r>
          </w:p>
        </w:tc>
        <w:tc>
          <w:tcPr>
            <w:tcW w:w="6205" w:type="dxa"/>
          </w:tcPr>
          <w:p w14:paraId="7C023132" w14:textId="77777777" w:rsidR="00026996" w:rsidRPr="006857BC" w:rsidRDefault="00026996" w:rsidP="00267F96">
            <w:pPr>
              <w:jc w:val="both"/>
              <w:rPr>
                <w:rFonts w:asciiTheme="minorHAnsi" w:eastAsia="Cambria" w:hAnsiTheme="minorHAnsi" w:cstheme="minorHAnsi"/>
                <w:iCs/>
              </w:rPr>
            </w:pPr>
            <w:r w:rsidRPr="00F36676">
              <w:rPr>
                <w:rFonts w:asciiTheme="minorHAnsi" w:eastAsia="Cambria" w:hAnsiTheme="minorHAnsi" w:cstheme="minorHAnsi"/>
                <w:iCs/>
              </w:rPr>
              <w:t xml:space="preserve">Identification of priority areas for wetland protection and restoration </w:t>
            </w:r>
            <w:r>
              <w:rPr>
                <w:rFonts w:asciiTheme="minorHAnsi" w:eastAsia="Cambria" w:hAnsiTheme="minorHAnsi" w:cstheme="minorHAnsi"/>
                <w:iCs/>
              </w:rPr>
              <w:t>that have carbon sequestration and resilience co-benefits.</w:t>
            </w:r>
          </w:p>
        </w:tc>
      </w:tr>
      <w:tr w:rsidR="00026996" w:rsidRPr="00F36676" w14:paraId="720CB8EE" w14:textId="77777777" w:rsidTr="00267F96">
        <w:trPr>
          <w:trHeight w:val="20"/>
        </w:trPr>
        <w:tc>
          <w:tcPr>
            <w:tcW w:w="3865" w:type="dxa"/>
          </w:tcPr>
          <w:p w14:paraId="05A21848" w14:textId="77777777" w:rsidR="00026996" w:rsidRPr="00F36676" w:rsidRDefault="00026996" w:rsidP="00267F96">
            <w:pPr>
              <w:jc w:val="right"/>
              <w:rPr>
                <w:rFonts w:asciiTheme="minorHAnsi" w:eastAsia="Cambria" w:hAnsiTheme="minorHAnsi" w:cstheme="minorHAnsi"/>
                <w:b/>
              </w:rPr>
            </w:pPr>
            <w:r w:rsidRPr="00F36676">
              <w:rPr>
                <w:rFonts w:asciiTheme="minorHAnsi" w:eastAsia="Cambria" w:hAnsiTheme="minorHAnsi" w:cstheme="minorHAnsi"/>
                <w:b/>
              </w:rPr>
              <w:t>FY2019-20 Cost:</w:t>
            </w:r>
          </w:p>
        </w:tc>
        <w:tc>
          <w:tcPr>
            <w:tcW w:w="6205" w:type="dxa"/>
          </w:tcPr>
          <w:p w14:paraId="368A4884" w14:textId="77777777" w:rsidR="00026996" w:rsidRPr="00F36676" w:rsidRDefault="00026996" w:rsidP="00267F96">
            <w:pPr>
              <w:rPr>
                <w:rFonts w:asciiTheme="minorHAnsi" w:eastAsia="Cambria" w:hAnsiTheme="minorHAnsi" w:cstheme="minorHAnsi"/>
              </w:rPr>
            </w:pPr>
            <w:r w:rsidRPr="00F36676">
              <w:rPr>
                <w:rFonts w:asciiTheme="minorHAnsi" w:hAnsiTheme="minorHAnsi" w:cstheme="minorHAnsi"/>
              </w:rPr>
              <w:t>Staff time</w:t>
            </w:r>
          </w:p>
        </w:tc>
      </w:tr>
      <w:tr w:rsidR="00026996" w:rsidRPr="00F36676" w14:paraId="7E5526E2" w14:textId="77777777" w:rsidTr="00267F96">
        <w:trPr>
          <w:trHeight w:val="20"/>
        </w:trPr>
        <w:tc>
          <w:tcPr>
            <w:tcW w:w="3865" w:type="dxa"/>
          </w:tcPr>
          <w:p w14:paraId="6D1F7F84" w14:textId="77777777" w:rsidR="00026996" w:rsidRPr="00F36676" w:rsidRDefault="00026996" w:rsidP="00267F96">
            <w:pPr>
              <w:jc w:val="right"/>
              <w:rPr>
                <w:rFonts w:asciiTheme="minorHAnsi" w:eastAsia="Cambria" w:hAnsiTheme="minorHAnsi" w:cstheme="minorHAnsi"/>
                <w:b/>
              </w:rPr>
            </w:pPr>
            <w:r w:rsidRPr="00F36676">
              <w:rPr>
                <w:rFonts w:asciiTheme="minorHAnsi" w:eastAsia="Cambria" w:hAnsiTheme="minorHAnsi" w:cstheme="minorHAnsi"/>
                <w:b/>
              </w:rPr>
              <w:t>Estimated Leverage:</w:t>
            </w:r>
          </w:p>
        </w:tc>
        <w:tc>
          <w:tcPr>
            <w:tcW w:w="6205" w:type="dxa"/>
          </w:tcPr>
          <w:p w14:paraId="6C6BCAEF" w14:textId="77777777" w:rsidR="00026996" w:rsidRPr="00F36676" w:rsidRDefault="00026996" w:rsidP="00267F96">
            <w:pPr>
              <w:jc w:val="both"/>
              <w:rPr>
                <w:rFonts w:asciiTheme="minorHAnsi" w:eastAsia="Cambria" w:hAnsiTheme="minorHAnsi" w:cstheme="minorHAnsi"/>
              </w:rPr>
            </w:pPr>
            <w:r w:rsidRPr="00F36676">
              <w:rPr>
                <w:rFonts w:asciiTheme="minorHAnsi" w:hAnsiTheme="minorHAnsi" w:cstheme="minorHAnsi"/>
              </w:rPr>
              <w:t xml:space="preserve">TBD </w:t>
            </w:r>
          </w:p>
        </w:tc>
      </w:tr>
      <w:tr w:rsidR="00026996" w:rsidRPr="00F36676" w14:paraId="18783BA7" w14:textId="77777777" w:rsidTr="00267F96">
        <w:trPr>
          <w:trHeight w:val="20"/>
        </w:trPr>
        <w:tc>
          <w:tcPr>
            <w:tcW w:w="3865" w:type="dxa"/>
          </w:tcPr>
          <w:p w14:paraId="23C1BA3E" w14:textId="77777777" w:rsidR="00026996" w:rsidRPr="00F36676" w:rsidRDefault="00026996" w:rsidP="00267F96">
            <w:pPr>
              <w:jc w:val="right"/>
              <w:rPr>
                <w:rFonts w:asciiTheme="minorHAnsi" w:eastAsia="Cambria" w:hAnsiTheme="minorHAnsi" w:cstheme="minorHAnsi"/>
                <w:b/>
              </w:rPr>
            </w:pPr>
            <w:r w:rsidRPr="00F36676">
              <w:rPr>
                <w:rFonts w:asciiTheme="minorHAnsi" w:eastAsia="Cambria" w:hAnsiTheme="minorHAnsi" w:cstheme="minorHAnsi"/>
                <w:b/>
              </w:rPr>
              <w:t>CCMP Actions:</w:t>
            </w:r>
          </w:p>
        </w:tc>
        <w:tc>
          <w:tcPr>
            <w:tcW w:w="6205" w:type="dxa"/>
          </w:tcPr>
          <w:p w14:paraId="5A12A607" w14:textId="77777777" w:rsidR="00026996" w:rsidRPr="00F36676" w:rsidRDefault="00026996" w:rsidP="00267F96">
            <w:pPr>
              <w:rPr>
                <w:rFonts w:asciiTheme="minorHAnsi" w:eastAsia="Cambria" w:hAnsiTheme="minorHAnsi" w:cstheme="minorHAnsi"/>
              </w:rPr>
            </w:pPr>
            <w:r w:rsidRPr="00F36676">
              <w:rPr>
                <w:rFonts w:asciiTheme="minorHAnsi" w:eastAsia="Cambria" w:hAnsiTheme="minorHAnsi" w:cstheme="minorHAnsi"/>
              </w:rPr>
              <w:t>A2.2,</w:t>
            </w:r>
            <w:r>
              <w:rPr>
                <w:rFonts w:asciiTheme="minorHAnsi" w:eastAsia="Cambria" w:hAnsiTheme="minorHAnsi" w:cstheme="minorHAnsi"/>
              </w:rPr>
              <w:t xml:space="preserve"> A2.3, B2.3, </w:t>
            </w:r>
            <w:r w:rsidRPr="00F36676">
              <w:rPr>
                <w:rFonts w:asciiTheme="minorHAnsi" w:eastAsia="Cambria" w:hAnsiTheme="minorHAnsi" w:cstheme="minorHAnsi"/>
              </w:rPr>
              <w:t>B3.1, C2.3, D3.3</w:t>
            </w:r>
          </w:p>
        </w:tc>
      </w:tr>
      <w:tr w:rsidR="00026996" w:rsidRPr="00F36676" w14:paraId="3E23352F" w14:textId="77777777" w:rsidTr="00267F96">
        <w:trPr>
          <w:trHeight w:val="20"/>
        </w:trPr>
        <w:tc>
          <w:tcPr>
            <w:tcW w:w="3865" w:type="dxa"/>
          </w:tcPr>
          <w:p w14:paraId="579538BA" w14:textId="77777777" w:rsidR="00026996" w:rsidRPr="00F36676" w:rsidRDefault="00026996" w:rsidP="00267F96">
            <w:pPr>
              <w:jc w:val="right"/>
              <w:rPr>
                <w:rFonts w:asciiTheme="minorHAnsi" w:eastAsia="Cambria" w:hAnsiTheme="minorHAnsi" w:cstheme="minorHAnsi"/>
                <w:b/>
              </w:rPr>
            </w:pPr>
            <w:r w:rsidRPr="00F36676">
              <w:rPr>
                <w:rFonts w:asciiTheme="minorHAnsi" w:eastAsia="Cambria" w:hAnsiTheme="minorHAnsi" w:cstheme="minorHAnsi"/>
                <w:b/>
              </w:rPr>
              <w:t>CCMP Outcomes:</w:t>
            </w:r>
          </w:p>
        </w:tc>
        <w:tc>
          <w:tcPr>
            <w:tcW w:w="6205" w:type="dxa"/>
          </w:tcPr>
          <w:p w14:paraId="12AE2737" w14:textId="77777777" w:rsidR="00026996" w:rsidRPr="00F36676" w:rsidRDefault="00026996" w:rsidP="00267F96">
            <w:pPr>
              <w:rPr>
                <w:rFonts w:asciiTheme="minorHAnsi" w:eastAsia="Cambria" w:hAnsiTheme="minorHAnsi" w:cstheme="minorHAnsi"/>
                <w:lang w:val="pt-BR"/>
              </w:rPr>
            </w:pPr>
            <w:r w:rsidRPr="00F36676">
              <w:rPr>
                <w:rFonts w:asciiTheme="minorHAnsi" w:eastAsia="Cambria" w:hAnsiTheme="minorHAnsi" w:cstheme="minorHAnsi"/>
              </w:rPr>
              <w:t>2a, 2b, 2c,3a, 3b, 3d</w:t>
            </w:r>
          </w:p>
        </w:tc>
      </w:tr>
      <w:tr w:rsidR="00026996" w:rsidRPr="00F36676" w14:paraId="2BE694CD" w14:textId="77777777" w:rsidTr="00267F96">
        <w:trPr>
          <w:trHeight w:val="20"/>
        </w:trPr>
        <w:tc>
          <w:tcPr>
            <w:tcW w:w="3865" w:type="dxa"/>
          </w:tcPr>
          <w:p w14:paraId="67BC1B7F" w14:textId="77777777" w:rsidR="00026996" w:rsidRPr="00F36676" w:rsidRDefault="00026996" w:rsidP="00267F96">
            <w:pPr>
              <w:jc w:val="right"/>
              <w:rPr>
                <w:rFonts w:asciiTheme="minorHAnsi" w:eastAsia="Cambria" w:hAnsiTheme="minorHAnsi" w:cstheme="minorHAnsi"/>
                <w:b/>
              </w:rPr>
            </w:pPr>
            <w:r w:rsidRPr="00F36676">
              <w:rPr>
                <w:rFonts w:asciiTheme="minorHAnsi" w:eastAsia="Cambria" w:hAnsiTheme="minorHAnsi" w:cstheme="minorHAnsi"/>
                <w:b/>
              </w:rPr>
              <w:t>CWA Core Programs Addressed:</w:t>
            </w:r>
          </w:p>
        </w:tc>
        <w:tc>
          <w:tcPr>
            <w:tcW w:w="6205" w:type="dxa"/>
          </w:tcPr>
          <w:p w14:paraId="3677C5A8" w14:textId="77777777" w:rsidR="00026996" w:rsidRPr="00F36676" w:rsidRDefault="00026996" w:rsidP="00267F96">
            <w:pPr>
              <w:rPr>
                <w:rFonts w:asciiTheme="minorHAnsi" w:eastAsia="Cambria" w:hAnsiTheme="minorHAnsi" w:cstheme="minorHAnsi"/>
              </w:rPr>
            </w:pPr>
            <w:r w:rsidRPr="00BC20BA">
              <w:rPr>
                <w:rFonts w:ascii="Cambria" w:eastAsia="Cambria" w:hAnsi="Cambria" w:cs="Cambria"/>
              </w:rPr>
              <w:t>(5) protecting wetlands, (6) protecting coastal waters through the National Estuary Program</w:t>
            </w:r>
          </w:p>
        </w:tc>
      </w:tr>
      <w:tr w:rsidR="00026996" w:rsidRPr="00F36676" w14:paraId="71E892A4" w14:textId="77777777" w:rsidTr="00267F9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trHeight w:val="20"/>
        </w:trPr>
        <w:tc>
          <w:tcPr>
            <w:tcW w:w="3865" w:type="dxa"/>
          </w:tcPr>
          <w:p w14:paraId="47E73CFC" w14:textId="77777777" w:rsidR="00026996" w:rsidRPr="000C3FAF" w:rsidRDefault="00026996" w:rsidP="00267F96">
            <w:pPr>
              <w:jc w:val="right"/>
              <w:rPr>
                <w:rFonts w:asciiTheme="minorHAnsi" w:eastAsia="Cambria" w:hAnsiTheme="minorHAnsi" w:cstheme="minorHAnsi"/>
                <w:b/>
              </w:rPr>
            </w:pPr>
            <w:r w:rsidRPr="000C3FAF">
              <w:rPr>
                <w:rFonts w:asciiTheme="minorHAnsi" w:eastAsia="Cambria" w:hAnsiTheme="minorHAnsi" w:cstheme="minorHAnsi"/>
                <w:b/>
              </w:rPr>
              <w:t>EPA Element(s):</w:t>
            </w:r>
          </w:p>
        </w:tc>
        <w:tc>
          <w:tcPr>
            <w:tcW w:w="6205" w:type="dxa"/>
          </w:tcPr>
          <w:p w14:paraId="0D1B7873" w14:textId="77777777" w:rsidR="00026996" w:rsidRPr="00F36676" w:rsidRDefault="00026996" w:rsidP="00267F96">
            <w:pPr>
              <w:rPr>
                <w:rFonts w:asciiTheme="minorHAnsi" w:eastAsia="Cambria" w:hAnsiTheme="minorHAnsi" w:cstheme="minorHAnsi"/>
              </w:rPr>
            </w:pPr>
            <w:r w:rsidRPr="00F36676">
              <w:rPr>
                <w:rFonts w:asciiTheme="minorHAnsi" w:eastAsia="Cambria" w:hAnsiTheme="minorHAnsi" w:cstheme="minorHAnsi"/>
              </w:rPr>
              <w:t>Healthy Communities, Direct Assistance</w:t>
            </w:r>
          </w:p>
        </w:tc>
      </w:tr>
    </w:tbl>
    <w:p w14:paraId="024E86A2" w14:textId="77777777" w:rsidR="00026996" w:rsidRPr="00F36676" w:rsidRDefault="00026996" w:rsidP="00026996">
      <w:pPr>
        <w:pBdr>
          <w:top w:val="nil"/>
          <w:left w:val="nil"/>
          <w:bottom w:val="nil"/>
          <w:right w:val="nil"/>
          <w:between w:val="nil"/>
        </w:pBdr>
        <w:tabs>
          <w:tab w:val="left" w:pos="360"/>
        </w:tabs>
        <w:rPr>
          <w:rFonts w:asciiTheme="minorHAnsi" w:eastAsia="Cambria" w:hAnsiTheme="minorHAnsi" w:cstheme="minorHAnsi"/>
          <w:b/>
          <w:sz w:val="32"/>
          <w:szCs w:val="32"/>
        </w:rPr>
      </w:pPr>
    </w:p>
    <w:p w14:paraId="198F9B71" w14:textId="28FC0108" w:rsidR="00026996" w:rsidRDefault="00026996" w:rsidP="00026996">
      <w:pPr>
        <w:pBdr>
          <w:top w:val="nil"/>
          <w:left w:val="nil"/>
          <w:bottom w:val="nil"/>
          <w:right w:val="nil"/>
          <w:between w:val="nil"/>
        </w:pBdr>
        <w:tabs>
          <w:tab w:val="left" w:pos="360"/>
        </w:tabs>
        <w:rPr>
          <w:rFonts w:asciiTheme="majorHAnsi" w:eastAsia="Cambria" w:hAnsiTheme="majorHAnsi" w:cstheme="majorHAnsi"/>
          <w:b/>
          <w:sz w:val="28"/>
          <w:szCs w:val="28"/>
        </w:rPr>
      </w:pPr>
      <w:r w:rsidRPr="006857BC">
        <w:rPr>
          <w:rFonts w:asciiTheme="majorHAnsi" w:eastAsia="Cambria" w:hAnsiTheme="majorHAnsi" w:cstheme="majorHAnsi"/>
          <w:b/>
          <w:sz w:val="28"/>
          <w:szCs w:val="28"/>
        </w:rPr>
        <w:t>Progress to Date:</w:t>
      </w:r>
    </w:p>
    <w:p w14:paraId="105A9356" w14:textId="224E0BAE" w:rsidR="002C398A" w:rsidRPr="002C398A" w:rsidRDefault="00F458EF" w:rsidP="0041731F">
      <w:pPr>
        <w:pStyle w:val="ListParagraph"/>
        <w:numPr>
          <w:ilvl w:val="0"/>
          <w:numId w:val="38"/>
        </w:numPr>
        <w:pBdr>
          <w:top w:val="nil"/>
          <w:left w:val="nil"/>
          <w:bottom w:val="nil"/>
          <w:right w:val="nil"/>
          <w:between w:val="nil"/>
        </w:pBdr>
        <w:tabs>
          <w:tab w:val="left" w:pos="360"/>
        </w:tabs>
        <w:jc w:val="both"/>
        <w:rPr>
          <w:rFonts w:asciiTheme="majorHAnsi" w:eastAsia="Cambria" w:hAnsiTheme="majorHAnsi" w:cstheme="majorHAnsi"/>
          <w:b/>
          <w:sz w:val="28"/>
          <w:szCs w:val="28"/>
        </w:rPr>
      </w:pPr>
      <w:r w:rsidRPr="002C398A">
        <w:rPr>
          <w:rFonts w:asciiTheme="minorHAnsi" w:hAnsiTheme="minorHAnsi" w:cstheme="minorHAnsi"/>
        </w:rPr>
        <w:t xml:space="preserve">APNEP’s role was to assist the project team in making </w:t>
      </w:r>
      <w:r w:rsidRPr="002C398A">
        <w:rPr>
          <w:rFonts w:asciiTheme="minorHAnsi" w:hAnsiTheme="minorHAnsi" w:cstheme="minorHAnsi"/>
          <w:iCs/>
        </w:rPr>
        <w:t>connections to scientists, restoration practitioners, resource managers, and communities working in coastal resilience and climate mitigation in N.C. and Virginia to ensure products reflect their feedback and priorities</w:t>
      </w:r>
      <w:r w:rsidRPr="002C398A">
        <w:rPr>
          <w:rFonts w:asciiTheme="minorHAnsi" w:hAnsiTheme="minorHAnsi" w:cstheme="minorHAnsi"/>
        </w:rPr>
        <w:t xml:space="preserve">. </w:t>
      </w:r>
      <w:r w:rsidR="00EC1714" w:rsidRPr="002C398A">
        <w:rPr>
          <w:rFonts w:asciiTheme="minorHAnsi" w:hAnsiTheme="minorHAnsi" w:cstheme="minorHAnsi"/>
        </w:rPr>
        <w:t xml:space="preserve"> Staff assisted in writing support letters for grants, facilitating connections with potential project </w:t>
      </w:r>
      <w:r w:rsidR="00EC1714" w:rsidRPr="002C398A">
        <w:rPr>
          <w:rFonts w:asciiTheme="minorHAnsi" w:hAnsiTheme="minorHAnsi" w:cstheme="minorHAnsi"/>
        </w:rPr>
        <w:lastRenderedPageBreak/>
        <w:t xml:space="preserve">partners, and disseminating information at workgroups including the N.C. Coastal Resilience Community of Practice.  </w:t>
      </w:r>
    </w:p>
    <w:p w14:paraId="54500C67" w14:textId="51176EF7" w:rsidR="002C398A" w:rsidRPr="002C398A" w:rsidRDefault="002C398A" w:rsidP="00B14B7D">
      <w:pPr>
        <w:pStyle w:val="ListParagraph"/>
        <w:numPr>
          <w:ilvl w:val="0"/>
          <w:numId w:val="38"/>
        </w:numPr>
        <w:spacing w:line="257" w:lineRule="auto"/>
        <w:jc w:val="both"/>
        <w:rPr>
          <w:rFonts w:ascii="Cambria" w:eastAsia="Cambria" w:hAnsi="Cambria" w:cs="Cambria"/>
        </w:rPr>
      </w:pPr>
      <w:r w:rsidRPr="002C398A">
        <w:rPr>
          <w:rFonts w:ascii="Cambria" w:eastAsia="Cambria" w:hAnsi="Cambria" w:cs="Cambria"/>
        </w:rPr>
        <w:t xml:space="preserve">APNEP led development of a proposal, in coordination with VIMS, ODU, TNC, Chowan University, and Audubon, for an interstate pilot </w:t>
      </w:r>
      <w:r w:rsidR="00B14B7D">
        <w:rPr>
          <w:rFonts w:ascii="Cambria" w:eastAsia="Cambria" w:hAnsi="Cambria" w:cs="Cambria"/>
        </w:rPr>
        <w:t xml:space="preserve">project </w:t>
      </w:r>
      <w:r w:rsidR="00D93D92">
        <w:rPr>
          <w:rFonts w:ascii="Cambria" w:eastAsia="Cambria" w:hAnsi="Cambria" w:cs="Cambria"/>
        </w:rPr>
        <w:t xml:space="preserve">(the grant had funding for a local project) </w:t>
      </w:r>
      <w:r w:rsidRPr="002C398A">
        <w:rPr>
          <w:rFonts w:ascii="Cambria" w:eastAsia="Cambria" w:hAnsi="Cambria" w:cs="Cambria"/>
        </w:rPr>
        <w:t xml:space="preserve">with partners in VA </w:t>
      </w:r>
      <w:r w:rsidR="007B0A43">
        <w:rPr>
          <w:rFonts w:ascii="Cambria" w:eastAsia="Cambria" w:hAnsi="Cambria" w:cs="Cambria"/>
        </w:rPr>
        <w:t>and</w:t>
      </w:r>
      <w:r w:rsidRPr="002C398A">
        <w:rPr>
          <w:rFonts w:ascii="Cambria" w:eastAsia="Cambria" w:hAnsi="Cambria" w:cs="Cambria"/>
        </w:rPr>
        <w:t xml:space="preserve"> NC, which resulted in a GIS-based modeling tool that can be utilized by the Currituck Sound Coalition to assist in future planning</w:t>
      </w:r>
      <w:r w:rsidR="007B0A43">
        <w:rPr>
          <w:rFonts w:ascii="Cambria" w:eastAsia="Cambria" w:hAnsi="Cambria" w:cs="Cambria"/>
        </w:rPr>
        <w:t xml:space="preserve"> efforts that</w:t>
      </w:r>
      <w:r w:rsidRPr="002C398A">
        <w:rPr>
          <w:rFonts w:ascii="Cambria" w:eastAsia="Cambria" w:hAnsi="Cambria" w:cs="Cambria"/>
        </w:rPr>
        <w:t xml:space="preserve"> reflect local community restoration priorities and goals.  </w:t>
      </w:r>
    </w:p>
    <w:p w14:paraId="66C04661" w14:textId="62C73C20" w:rsidR="00F458EF" w:rsidRPr="002C398A" w:rsidRDefault="00EC1714" w:rsidP="0041731F">
      <w:pPr>
        <w:pStyle w:val="ListParagraph"/>
        <w:numPr>
          <w:ilvl w:val="0"/>
          <w:numId w:val="38"/>
        </w:numPr>
        <w:pBdr>
          <w:top w:val="nil"/>
          <w:left w:val="nil"/>
          <w:bottom w:val="nil"/>
          <w:right w:val="nil"/>
          <w:between w:val="nil"/>
        </w:pBdr>
        <w:tabs>
          <w:tab w:val="left" w:pos="360"/>
        </w:tabs>
        <w:jc w:val="both"/>
        <w:rPr>
          <w:rFonts w:asciiTheme="majorHAnsi" w:eastAsia="Cambria" w:hAnsiTheme="majorHAnsi" w:cstheme="majorHAnsi"/>
          <w:b/>
          <w:sz w:val="28"/>
          <w:szCs w:val="28"/>
        </w:rPr>
      </w:pPr>
      <w:r w:rsidRPr="002C398A">
        <w:rPr>
          <w:rFonts w:asciiTheme="minorHAnsi" w:hAnsiTheme="minorHAnsi" w:cstheme="minorHAnsi"/>
        </w:rPr>
        <w:t xml:space="preserve">NCDEQ DMF staff are utilizing information from the project in updates to the CHPP.  </w:t>
      </w:r>
      <w:r w:rsidR="00F458EF" w:rsidRPr="002C398A">
        <w:rPr>
          <w:rFonts w:asciiTheme="minorHAnsi" w:hAnsiTheme="minorHAnsi" w:cstheme="minorHAnsi"/>
        </w:rPr>
        <w:t xml:space="preserve"> </w:t>
      </w:r>
    </w:p>
    <w:p w14:paraId="2A36D03E" w14:textId="77777777" w:rsidR="00026996" w:rsidRPr="00F36676" w:rsidRDefault="00026996" w:rsidP="00026996">
      <w:pPr>
        <w:pBdr>
          <w:top w:val="nil"/>
          <w:left w:val="nil"/>
          <w:bottom w:val="nil"/>
          <w:right w:val="nil"/>
          <w:between w:val="nil"/>
        </w:pBdr>
        <w:tabs>
          <w:tab w:val="left" w:pos="360"/>
        </w:tabs>
        <w:rPr>
          <w:rFonts w:asciiTheme="minorHAnsi" w:eastAsia="Cambria" w:hAnsiTheme="minorHAnsi" w:cstheme="minorHAnsi"/>
          <w:bCs/>
        </w:rPr>
      </w:pPr>
      <w:r w:rsidRPr="00F36676">
        <w:rPr>
          <w:rFonts w:asciiTheme="minorHAnsi" w:hAnsiTheme="minorHAnsi" w:cstheme="minorHAnsi"/>
        </w:rPr>
        <w:t xml:space="preserve">  </w:t>
      </w:r>
    </w:p>
    <w:p w14:paraId="13DFB51D" w14:textId="3C283EAA" w:rsidR="00026996" w:rsidRPr="006857BC" w:rsidRDefault="00026996" w:rsidP="00026996">
      <w:pPr>
        <w:pBdr>
          <w:top w:val="nil"/>
          <w:left w:val="nil"/>
          <w:bottom w:val="nil"/>
          <w:right w:val="nil"/>
          <w:between w:val="nil"/>
        </w:pBdr>
        <w:tabs>
          <w:tab w:val="left" w:pos="360"/>
        </w:tabs>
        <w:rPr>
          <w:rFonts w:asciiTheme="majorHAnsi" w:eastAsia="Cambria" w:hAnsiTheme="majorHAnsi" w:cstheme="majorHAnsi"/>
          <w:b/>
          <w:sz w:val="28"/>
          <w:szCs w:val="28"/>
        </w:rPr>
      </w:pPr>
      <w:r w:rsidRPr="006857BC">
        <w:rPr>
          <w:rFonts w:asciiTheme="majorHAnsi" w:eastAsia="Cambria" w:hAnsiTheme="majorHAnsi" w:cstheme="majorHAnsi"/>
          <w:b/>
          <w:sz w:val="28"/>
          <w:szCs w:val="28"/>
        </w:rPr>
        <w:t>FY202</w:t>
      </w:r>
      <w:r w:rsidR="00F458EF">
        <w:rPr>
          <w:rFonts w:asciiTheme="majorHAnsi" w:eastAsia="Cambria" w:hAnsiTheme="majorHAnsi" w:cstheme="majorHAnsi"/>
          <w:b/>
          <w:sz w:val="28"/>
          <w:szCs w:val="28"/>
        </w:rPr>
        <w:t>1</w:t>
      </w:r>
      <w:r w:rsidRPr="006857BC">
        <w:rPr>
          <w:rFonts w:asciiTheme="majorHAnsi" w:eastAsia="Cambria" w:hAnsiTheme="majorHAnsi" w:cstheme="majorHAnsi"/>
          <w:b/>
          <w:sz w:val="28"/>
          <w:szCs w:val="28"/>
        </w:rPr>
        <w:t>-202</w:t>
      </w:r>
      <w:r w:rsidR="00F458EF">
        <w:rPr>
          <w:rFonts w:asciiTheme="majorHAnsi" w:eastAsia="Cambria" w:hAnsiTheme="majorHAnsi" w:cstheme="majorHAnsi"/>
          <w:b/>
          <w:sz w:val="28"/>
          <w:szCs w:val="28"/>
        </w:rPr>
        <w:t>2</w:t>
      </w:r>
      <w:r w:rsidRPr="006857BC">
        <w:rPr>
          <w:rFonts w:asciiTheme="majorHAnsi" w:eastAsia="Cambria" w:hAnsiTheme="majorHAnsi" w:cstheme="majorHAnsi"/>
          <w:b/>
          <w:sz w:val="28"/>
          <w:szCs w:val="28"/>
        </w:rPr>
        <w:t xml:space="preserve"> Plans: </w:t>
      </w:r>
    </w:p>
    <w:p w14:paraId="0833E42B" w14:textId="77777777" w:rsidR="00026996" w:rsidRPr="00067B5E" w:rsidRDefault="00026996" w:rsidP="00026996">
      <w:pPr>
        <w:pBdr>
          <w:top w:val="nil"/>
          <w:left w:val="nil"/>
          <w:bottom w:val="nil"/>
          <w:right w:val="nil"/>
          <w:between w:val="nil"/>
        </w:pBdr>
        <w:tabs>
          <w:tab w:val="left" w:pos="360"/>
        </w:tabs>
        <w:jc w:val="both"/>
        <w:rPr>
          <w:rFonts w:asciiTheme="minorHAnsi" w:eastAsia="Cambria" w:hAnsiTheme="minorHAnsi" w:cstheme="minorHAnsi"/>
          <w:b/>
        </w:rPr>
      </w:pPr>
      <w:r w:rsidRPr="00067B5E">
        <w:rPr>
          <w:rFonts w:asciiTheme="minorHAnsi" w:eastAsia="Cambria" w:hAnsiTheme="minorHAnsi" w:cstheme="minorHAnsi"/>
          <w:b/>
        </w:rPr>
        <w:tab/>
      </w:r>
      <w:r>
        <w:rPr>
          <w:rFonts w:asciiTheme="minorHAnsi" w:eastAsia="Cambria" w:hAnsiTheme="minorHAnsi" w:cstheme="minorHAnsi"/>
          <w:b/>
        </w:rPr>
        <w:tab/>
      </w:r>
      <w:r w:rsidRPr="00067B5E">
        <w:rPr>
          <w:rFonts w:asciiTheme="minorHAnsi" w:eastAsia="Cambria" w:hAnsiTheme="minorHAnsi" w:cstheme="minorHAnsi"/>
          <w:b/>
        </w:rPr>
        <w:t>Estimated Cost</w:t>
      </w:r>
      <w:r w:rsidRPr="00067B5E">
        <w:rPr>
          <w:rFonts w:asciiTheme="minorHAnsi" w:eastAsia="Cambria" w:hAnsiTheme="minorHAnsi" w:cstheme="minorHAnsi"/>
        </w:rPr>
        <w:t>: Staff Time</w:t>
      </w:r>
    </w:p>
    <w:p w14:paraId="49C4F5CD" w14:textId="77777777" w:rsidR="00026996" w:rsidRPr="00F36676" w:rsidRDefault="00026996" w:rsidP="00026996">
      <w:pPr>
        <w:pBdr>
          <w:top w:val="nil"/>
          <w:left w:val="nil"/>
          <w:bottom w:val="nil"/>
          <w:right w:val="nil"/>
          <w:between w:val="nil"/>
        </w:pBdr>
        <w:tabs>
          <w:tab w:val="left" w:pos="360"/>
        </w:tabs>
        <w:ind w:left="720"/>
        <w:jc w:val="both"/>
        <w:rPr>
          <w:rFonts w:asciiTheme="minorHAnsi" w:eastAsia="Cambria" w:hAnsiTheme="minorHAnsi" w:cstheme="minorHAnsi"/>
          <w:color w:val="000000" w:themeColor="text1"/>
        </w:rPr>
      </w:pPr>
      <w:r w:rsidRPr="00F36676">
        <w:rPr>
          <w:rFonts w:asciiTheme="minorHAnsi" w:eastAsia="Cambria" w:hAnsiTheme="minorHAnsi" w:cstheme="minorHAnsi"/>
          <w:b/>
          <w:color w:val="000000" w:themeColor="text1"/>
        </w:rPr>
        <w:t xml:space="preserve">Milestones: </w:t>
      </w:r>
    </w:p>
    <w:p w14:paraId="2AA6837E" w14:textId="3FF425D1" w:rsidR="00EC1714" w:rsidRDefault="00D93D92" w:rsidP="000B63B9">
      <w:pPr>
        <w:pStyle w:val="ListParagraph"/>
        <w:numPr>
          <w:ilvl w:val="0"/>
          <w:numId w:val="41"/>
        </w:numPr>
        <w:pBdr>
          <w:top w:val="nil"/>
          <w:left w:val="nil"/>
          <w:bottom w:val="nil"/>
          <w:right w:val="nil"/>
          <w:between w:val="nil"/>
        </w:pBdr>
        <w:tabs>
          <w:tab w:val="left" w:pos="360"/>
        </w:tabs>
        <w:ind w:left="1440"/>
        <w:jc w:val="both"/>
        <w:rPr>
          <w:rFonts w:asciiTheme="minorHAnsi" w:eastAsia="Cambria" w:hAnsiTheme="minorHAnsi" w:cstheme="minorHAnsi"/>
          <w:color w:val="000000" w:themeColor="text1"/>
        </w:rPr>
      </w:pPr>
      <w:r>
        <w:rPr>
          <w:rFonts w:asciiTheme="minorHAnsi" w:eastAsia="Cambria" w:hAnsiTheme="minorHAnsi" w:cstheme="minorHAnsi"/>
          <w:color w:val="000000" w:themeColor="text1"/>
        </w:rPr>
        <w:t xml:space="preserve">April 2021: </w:t>
      </w:r>
      <w:r w:rsidR="00EC1714">
        <w:rPr>
          <w:rFonts w:asciiTheme="minorHAnsi" w:eastAsia="Cambria" w:hAnsiTheme="minorHAnsi" w:cstheme="minorHAnsi"/>
          <w:color w:val="000000" w:themeColor="text1"/>
        </w:rPr>
        <w:t xml:space="preserve">APNEP will distribute the final Vista pilot project to Currituck Sound Coalition and Virginia partners and continue coordination regarding a final home for the tool. </w:t>
      </w:r>
    </w:p>
    <w:p w14:paraId="49DF1B1F" w14:textId="47868333" w:rsidR="00B14B7D" w:rsidRPr="00EC1714" w:rsidRDefault="00D93D92" w:rsidP="00D93D92">
      <w:pPr>
        <w:pStyle w:val="ListParagraph"/>
        <w:numPr>
          <w:ilvl w:val="0"/>
          <w:numId w:val="41"/>
        </w:numPr>
        <w:pBdr>
          <w:top w:val="nil"/>
          <w:left w:val="nil"/>
          <w:bottom w:val="nil"/>
          <w:right w:val="nil"/>
          <w:between w:val="nil"/>
        </w:pBdr>
        <w:tabs>
          <w:tab w:val="left" w:pos="180"/>
          <w:tab w:val="left" w:pos="360"/>
          <w:tab w:val="left" w:pos="450"/>
        </w:tabs>
        <w:ind w:left="1440"/>
        <w:jc w:val="both"/>
        <w:rPr>
          <w:rFonts w:asciiTheme="minorHAnsi" w:hAnsiTheme="minorHAnsi" w:cstheme="minorHAnsi"/>
        </w:rPr>
      </w:pPr>
      <w:r>
        <w:rPr>
          <w:rFonts w:asciiTheme="minorHAnsi" w:hAnsiTheme="minorHAnsi" w:cstheme="minorHAnsi"/>
        </w:rPr>
        <w:t>Spring/Summer 2021: A</w:t>
      </w:r>
      <w:r w:rsidRPr="00EC1714">
        <w:rPr>
          <w:rFonts w:asciiTheme="minorHAnsi" w:hAnsiTheme="minorHAnsi" w:cstheme="minorHAnsi"/>
        </w:rPr>
        <w:t xml:space="preserve">PNEP staff will continue to work through the Coastal Resilience Community of Practice Group and partners at VIMS to determine the feasibility of integrating the information into other data platforms hosted by partners (Green Growth Toolbox, VIMS NOAA NNBF study outputs, </w:t>
      </w:r>
      <w:r w:rsidR="00CF2638">
        <w:rPr>
          <w:rFonts w:asciiTheme="minorHAnsi" w:hAnsiTheme="minorHAnsi" w:cstheme="minorHAnsi"/>
        </w:rPr>
        <w:t xml:space="preserve">NCDEQ Watershed Restoration Team, </w:t>
      </w:r>
      <w:r w:rsidRPr="00EC1714">
        <w:rPr>
          <w:rFonts w:asciiTheme="minorHAnsi" w:hAnsiTheme="minorHAnsi" w:cstheme="minorHAnsi"/>
        </w:rPr>
        <w:t>etc.)</w:t>
      </w:r>
    </w:p>
    <w:p w14:paraId="205B7C69" w14:textId="59D71913" w:rsidR="00EC1714" w:rsidRPr="0041731F" w:rsidRDefault="00D93D92" w:rsidP="0041731F">
      <w:pPr>
        <w:pStyle w:val="ListParagraph"/>
        <w:numPr>
          <w:ilvl w:val="0"/>
          <w:numId w:val="41"/>
        </w:numPr>
        <w:pBdr>
          <w:top w:val="nil"/>
          <w:left w:val="nil"/>
          <w:bottom w:val="nil"/>
          <w:right w:val="nil"/>
          <w:between w:val="nil"/>
        </w:pBdr>
        <w:tabs>
          <w:tab w:val="left" w:pos="180"/>
          <w:tab w:val="left" w:pos="360"/>
          <w:tab w:val="left" w:pos="450"/>
        </w:tabs>
        <w:ind w:left="1440"/>
        <w:jc w:val="both"/>
        <w:rPr>
          <w:rFonts w:asciiTheme="minorHAnsi" w:hAnsiTheme="minorHAnsi" w:cstheme="minorHAnsi"/>
        </w:rPr>
      </w:pPr>
      <w:r w:rsidRPr="0041731F">
        <w:rPr>
          <w:rFonts w:asciiTheme="minorHAnsi" w:hAnsiTheme="minorHAnsi" w:cstheme="minorHAnsi"/>
        </w:rPr>
        <w:t xml:space="preserve">Ongoing: </w:t>
      </w:r>
      <w:r w:rsidR="00EC1714" w:rsidRPr="0041731F">
        <w:rPr>
          <w:rFonts w:asciiTheme="minorHAnsi" w:hAnsiTheme="minorHAnsi" w:cstheme="minorHAnsi"/>
        </w:rPr>
        <w:t xml:space="preserve">Staff continue coordination with </w:t>
      </w:r>
      <w:r w:rsidRPr="0041731F">
        <w:rPr>
          <w:rFonts w:asciiTheme="minorHAnsi" w:hAnsiTheme="minorHAnsi" w:cstheme="minorHAnsi"/>
        </w:rPr>
        <w:t xml:space="preserve">PIs </w:t>
      </w:r>
      <w:r w:rsidR="00EC1714" w:rsidRPr="0041731F">
        <w:rPr>
          <w:rFonts w:asciiTheme="minorHAnsi" w:hAnsiTheme="minorHAnsi" w:cstheme="minorHAnsi"/>
        </w:rPr>
        <w:t xml:space="preserve">Lydia Olander and Katie Warnell at Duke in seeking grant funding to further refine the project </w:t>
      </w:r>
      <w:r w:rsidRPr="0041731F">
        <w:rPr>
          <w:rFonts w:asciiTheme="minorHAnsi" w:hAnsiTheme="minorHAnsi" w:cstheme="minorHAnsi"/>
        </w:rPr>
        <w:t xml:space="preserve">outputs </w:t>
      </w:r>
      <w:r w:rsidR="00EC1714" w:rsidRPr="0041731F">
        <w:rPr>
          <w:rFonts w:asciiTheme="minorHAnsi" w:hAnsiTheme="minorHAnsi" w:cstheme="minorHAnsi"/>
        </w:rPr>
        <w:t>for habitat restoration in specific areas (Pocosin wetlands, floodplains, etc.)</w:t>
      </w:r>
    </w:p>
    <w:p w14:paraId="525ED9D3" w14:textId="60D5E643" w:rsidR="00026996" w:rsidRDefault="00026996" w:rsidP="00026996">
      <w:pPr>
        <w:tabs>
          <w:tab w:val="left" w:pos="180"/>
          <w:tab w:val="left" w:pos="450"/>
        </w:tabs>
        <w:jc w:val="both"/>
        <w:rPr>
          <w:rFonts w:asciiTheme="minorHAnsi" w:hAnsiTheme="minorHAnsi" w:cstheme="minorHAnsi"/>
        </w:rPr>
      </w:pPr>
    </w:p>
    <w:p w14:paraId="6DA2EF70" w14:textId="77777777" w:rsidR="00C760CA" w:rsidRPr="00E00F3B" w:rsidRDefault="00C760CA" w:rsidP="00C760CA">
      <w:pPr>
        <w:tabs>
          <w:tab w:val="left" w:pos="180"/>
          <w:tab w:val="left" w:pos="450"/>
        </w:tabs>
        <w:jc w:val="both"/>
        <w:rPr>
          <w:rFonts w:asciiTheme="majorHAnsi" w:eastAsia="Cambria" w:hAnsiTheme="majorHAnsi" w:cstheme="majorHAnsi"/>
          <w:b/>
        </w:rPr>
      </w:pPr>
    </w:p>
    <w:p w14:paraId="1EC882A4" w14:textId="77777777" w:rsidR="00C760CA" w:rsidRPr="008F47F0" w:rsidRDefault="00C760CA" w:rsidP="00C760CA">
      <w:pPr>
        <w:tabs>
          <w:tab w:val="left" w:pos="180"/>
          <w:tab w:val="left" w:pos="450"/>
        </w:tabs>
        <w:jc w:val="both"/>
        <w:rPr>
          <w:rFonts w:asciiTheme="majorHAnsi" w:eastAsia="Cambria" w:hAnsiTheme="majorHAnsi" w:cstheme="majorHAnsi"/>
          <w:b/>
          <w:color w:val="214293"/>
          <w:sz w:val="32"/>
          <w:szCs w:val="32"/>
        </w:rPr>
      </w:pPr>
      <w:r w:rsidRPr="008F47F0">
        <w:rPr>
          <w:rFonts w:asciiTheme="majorHAnsi" w:eastAsia="Cambria" w:hAnsiTheme="majorHAnsi" w:cstheme="majorHAnsi"/>
          <w:b/>
          <w:color w:val="214293"/>
          <w:sz w:val="32"/>
          <w:szCs w:val="32"/>
        </w:rPr>
        <w:t>Public Outreach: Digital and Print Media Development</w:t>
      </w:r>
    </w:p>
    <w:p w14:paraId="0D48973C" w14:textId="77777777" w:rsidR="00C760CA" w:rsidRPr="00BC20BA" w:rsidRDefault="00C760CA" w:rsidP="00C760CA">
      <w:pPr>
        <w:tabs>
          <w:tab w:val="left" w:pos="180"/>
          <w:tab w:val="left" w:pos="450"/>
        </w:tabs>
        <w:jc w:val="both"/>
        <w:rPr>
          <w:rFonts w:ascii="Cambria" w:eastAsia="Cambria" w:hAnsi="Cambria" w:cs="Cambria"/>
        </w:rPr>
      </w:pPr>
      <w:r w:rsidRPr="00BC20BA">
        <w:rPr>
          <w:rFonts w:ascii="Cambria" w:eastAsia="Cambria" w:hAnsi="Cambria" w:cs="Cambria"/>
          <w:b/>
        </w:rPr>
        <w:t xml:space="preserve">Objectives: </w:t>
      </w:r>
      <w:r w:rsidRPr="00BC20BA">
        <w:rPr>
          <w:rFonts w:ascii="Cambria" w:eastAsia="Cambria" w:hAnsi="Cambria" w:cs="Cambria"/>
        </w:rPr>
        <w:t>Increase awareness of and access to APNEP and partner resources, increase knowledge and understanding of Albemarle-Pamlico region issues and promote environmental stewardship behaviors.</w:t>
      </w:r>
    </w:p>
    <w:p w14:paraId="34DEA17A" w14:textId="7D013E98" w:rsidR="00C760CA" w:rsidRPr="00BC20BA" w:rsidRDefault="00C760CA" w:rsidP="00C760CA">
      <w:pPr>
        <w:tabs>
          <w:tab w:val="left" w:pos="180"/>
          <w:tab w:val="left" w:pos="450"/>
        </w:tabs>
        <w:jc w:val="both"/>
        <w:rPr>
          <w:rFonts w:ascii="Cambria" w:eastAsia="Cambria" w:hAnsi="Cambria" w:cs="Cambria"/>
        </w:rPr>
      </w:pPr>
      <w:r w:rsidRPr="00BC20BA">
        <w:rPr>
          <w:rFonts w:ascii="Cambria" w:eastAsia="Cambria" w:hAnsi="Cambria" w:cs="Cambria"/>
          <w:b/>
        </w:rPr>
        <w:t>Description:</w:t>
      </w:r>
      <w:r w:rsidRPr="00BC20BA">
        <w:rPr>
          <w:rFonts w:ascii="Cambria" w:eastAsia="Cambria" w:hAnsi="Cambria" w:cs="Cambria"/>
        </w:rPr>
        <w:t xml:space="preserve"> APNEP produces a wide variety of communications materials to improve the Partnership’s ability to reach different audiences, including its partner organizations, local government, the </w:t>
      </w:r>
      <w:r w:rsidR="007A27C7" w:rsidRPr="00BC20BA">
        <w:rPr>
          <w:rFonts w:ascii="Cambria" w:eastAsia="Cambria" w:hAnsi="Cambria" w:cs="Cambria"/>
        </w:rPr>
        <w:t>public</w:t>
      </w:r>
      <w:r w:rsidRPr="00BC20BA">
        <w:rPr>
          <w:rFonts w:ascii="Cambria" w:eastAsia="Cambria" w:hAnsi="Cambria" w:cs="Cambria"/>
        </w:rPr>
        <w:t>, and scientists and researchers. APNEP accomplishes this through print and digital materials, including its website, social media platforms, blog, e-newsletter, and printed fact sheets and brochures.</w:t>
      </w:r>
    </w:p>
    <w:p w14:paraId="5BE5A680" w14:textId="77777777" w:rsidR="00C760CA" w:rsidRPr="00BC20BA" w:rsidRDefault="00C760CA" w:rsidP="00C760CA">
      <w:pPr>
        <w:tabs>
          <w:tab w:val="left" w:pos="180"/>
          <w:tab w:val="left" w:pos="450"/>
        </w:tabs>
        <w:jc w:val="both"/>
        <w:rPr>
          <w:rFonts w:ascii="Cambria" w:eastAsia="Cambria" w:hAnsi="Cambria" w:cs="Cambria"/>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C760CA" w:rsidRPr="00BC20BA" w14:paraId="64031345" w14:textId="77777777" w:rsidTr="003A3A3F">
        <w:trPr>
          <w:trHeight w:val="20"/>
        </w:trPr>
        <w:tc>
          <w:tcPr>
            <w:tcW w:w="3865" w:type="dxa"/>
          </w:tcPr>
          <w:p w14:paraId="14316CE5" w14:textId="77777777" w:rsidR="00C760CA" w:rsidRPr="00BC20BA" w:rsidRDefault="00C760CA" w:rsidP="003A3A3F">
            <w:pPr>
              <w:jc w:val="right"/>
              <w:rPr>
                <w:rFonts w:ascii="Cambria" w:eastAsia="Cambria" w:hAnsi="Cambria" w:cs="Cambria"/>
                <w:b/>
              </w:rPr>
            </w:pPr>
            <w:r w:rsidRPr="00BC20BA">
              <w:rPr>
                <w:rFonts w:ascii="Cambria" w:eastAsia="Cambria" w:hAnsi="Cambria" w:cs="Cambria"/>
                <w:b/>
              </w:rPr>
              <w:t>Year(s):</w:t>
            </w:r>
          </w:p>
        </w:tc>
        <w:tc>
          <w:tcPr>
            <w:tcW w:w="6205" w:type="dxa"/>
          </w:tcPr>
          <w:p w14:paraId="472B525A" w14:textId="77777777" w:rsidR="00C760CA" w:rsidRPr="00BC20BA" w:rsidRDefault="00C760CA" w:rsidP="003A3A3F">
            <w:pPr>
              <w:rPr>
                <w:rFonts w:ascii="Cambria" w:eastAsia="Cambria" w:hAnsi="Cambria" w:cs="Cambria"/>
              </w:rPr>
            </w:pPr>
            <w:r w:rsidRPr="00BC20BA">
              <w:rPr>
                <w:rFonts w:ascii="Cambria" w:eastAsia="Cambria" w:hAnsi="Cambria" w:cs="Cambria"/>
              </w:rPr>
              <w:t>Ongoing</w:t>
            </w:r>
          </w:p>
        </w:tc>
      </w:tr>
      <w:tr w:rsidR="00C760CA" w:rsidRPr="00BC20BA" w14:paraId="30CF7263" w14:textId="77777777" w:rsidTr="003A3A3F">
        <w:trPr>
          <w:trHeight w:val="20"/>
        </w:trPr>
        <w:tc>
          <w:tcPr>
            <w:tcW w:w="3865" w:type="dxa"/>
          </w:tcPr>
          <w:p w14:paraId="65073055" w14:textId="77777777" w:rsidR="00C760CA" w:rsidRPr="00BC20BA" w:rsidRDefault="00C760CA" w:rsidP="003A3A3F">
            <w:pPr>
              <w:jc w:val="right"/>
              <w:rPr>
                <w:rFonts w:ascii="Cambria" w:eastAsia="Cambria" w:hAnsi="Cambria" w:cs="Cambria"/>
                <w:b/>
              </w:rPr>
            </w:pPr>
            <w:r w:rsidRPr="00BC20BA">
              <w:rPr>
                <w:rFonts w:ascii="Cambria" w:eastAsia="Cambria" w:hAnsi="Cambria" w:cs="Cambria"/>
                <w:b/>
              </w:rPr>
              <w:t>Partners:</w:t>
            </w:r>
          </w:p>
        </w:tc>
        <w:tc>
          <w:tcPr>
            <w:tcW w:w="6205" w:type="dxa"/>
          </w:tcPr>
          <w:p w14:paraId="5FD606CB" w14:textId="77777777" w:rsidR="00C760CA" w:rsidRPr="00BC20BA" w:rsidRDefault="00C760CA" w:rsidP="003A3A3F">
            <w:pPr>
              <w:rPr>
                <w:rFonts w:ascii="Cambria" w:eastAsia="Cambria" w:hAnsi="Cambria" w:cs="Cambria"/>
              </w:rPr>
            </w:pPr>
            <w:r w:rsidRPr="00BC20BA">
              <w:rPr>
                <w:rFonts w:ascii="Cambria" w:eastAsia="Cambria" w:hAnsi="Cambria" w:cs="Cambria"/>
              </w:rPr>
              <w:t>Varies</w:t>
            </w:r>
          </w:p>
        </w:tc>
      </w:tr>
      <w:tr w:rsidR="00C760CA" w:rsidRPr="00BC20BA" w14:paraId="7464AA48" w14:textId="77777777" w:rsidTr="003A3A3F">
        <w:trPr>
          <w:trHeight w:val="20"/>
        </w:trPr>
        <w:tc>
          <w:tcPr>
            <w:tcW w:w="3865" w:type="dxa"/>
          </w:tcPr>
          <w:p w14:paraId="2164153C" w14:textId="77777777" w:rsidR="00C760CA" w:rsidRPr="00BC20BA" w:rsidRDefault="00C760CA" w:rsidP="003A3A3F">
            <w:pPr>
              <w:jc w:val="right"/>
              <w:rPr>
                <w:rFonts w:ascii="Cambria" w:eastAsia="Cambria" w:hAnsi="Cambria" w:cs="Cambria"/>
                <w:b/>
              </w:rPr>
            </w:pPr>
            <w:r w:rsidRPr="00BC20BA">
              <w:rPr>
                <w:rFonts w:ascii="Cambria" w:eastAsia="Cambria" w:hAnsi="Cambria" w:cs="Cambria"/>
                <w:b/>
              </w:rPr>
              <w:t>Outputs/Deliverables:</w:t>
            </w:r>
          </w:p>
        </w:tc>
        <w:tc>
          <w:tcPr>
            <w:tcW w:w="6205" w:type="dxa"/>
          </w:tcPr>
          <w:p w14:paraId="178F6D66" w14:textId="77777777" w:rsidR="00C760CA" w:rsidRPr="00BC20BA" w:rsidRDefault="00C760CA" w:rsidP="003A3A3F">
            <w:pPr>
              <w:rPr>
                <w:rFonts w:ascii="Cambria" w:eastAsia="Cambria" w:hAnsi="Cambria" w:cs="Cambria"/>
              </w:rPr>
            </w:pPr>
            <w:r w:rsidRPr="00BC20BA">
              <w:rPr>
                <w:rFonts w:ascii="Cambria" w:eastAsia="Cambria" w:hAnsi="Cambria" w:cs="Cambria"/>
              </w:rPr>
              <w:t>Regularly updated print and digital communications materials</w:t>
            </w:r>
          </w:p>
        </w:tc>
      </w:tr>
      <w:tr w:rsidR="00C760CA" w:rsidRPr="00BC20BA" w14:paraId="61A40F4B" w14:textId="77777777" w:rsidTr="003A3A3F">
        <w:trPr>
          <w:trHeight w:val="20"/>
        </w:trPr>
        <w:tc>
          <w:tcPr>
            <w:tcW w:w="3865" w:type="dxa"/>
          </w:tcPr>
          <w:p w14:paraId="54E59041" w14:textId="77777777" w:rsidR="00C760CA" w:rsidRPr="00BC20BA" w:rsidRDefault="00C760CA" w:rsidP="003A3A3F">
            <w:pPr>
              <w:jc w:val="right"/>
              <w:rPr>
                <w:rFonts w:ascii="Cambria" w:eastAsia="Cambria" w:hAnsi="Cambria" w:cs="Cambria"/>
                <w:b/>
              </w:rPr>
            </w:pPr>
            <w:r w:rsidRPr="00BC20BA">
              <w:rPr>
                <w:rFonts w:ascii="Cambria" w:eastAsia="Cambria" w:hAnsi="Cambria" w:cs="Cambria"/>
                <w:b/>
              </w:rPr>
              <w:t>Outcomes:</w:t>
            </w:r>
          </w:p>
        </w:tc>
        <w:tc>
          <w:tcPr>
            <w:tcW w:w="6205" w:type="dxa"/>
          </w:tcPr>
          <w:p w14:paraId="05DBF073" w14:textId="77777777" w:rsidR="00C760CA" w:rsidRPr="00BC20BA" w:rsidRDefault="00C760CA" w:rsidP="003A3A3F">
            <w:pPr>
              <w:rPr>
                <w:rFonts w:ascii="Cambria" w:eastAsia="Cambria" w:hAnsi="Cambria" w:cs="Cambria"/>
              </w:rPr>
            </w:pPr>
            <w:r w:rsidRPr="00BC20BA">
              <w:rPr>
                <w:rFonts w:ascii="Cambria" w:eastAsia="Cambria" w:hAnsi="Cambria" w:cs="Cambria"/>
              </w:rPr>
              <w:t>Increased understanding of the issues affecting the Albemarle-Pamlico region and awareness of APNEP’s role in the region</w:t>
            </w:r>
          </w:p>
        </w:tc>
      </w:tr>
      <w:tr w:rsidR="00C760CA" w:rsidRPr="00BC20BA" w14:paraId="06E0E4AF" w14:textId="77777777" w:rsidTr="003A3A3F">
        <w:trPr>
          <w:trHeight w:val="20"/>
        </w:trPr>
        <w:tc>
          <w:tcPr>
            <w:tcW w:w="3865" w:type="dxa"/>
          </w:tcPr>
          <w:p w14:paraId="6DEB8DD4" w14:textId="7223407D" w:rsidR="00C760CA" w:rsidRPr="00BC20BA" w:rsidRDefault="00C760CA" w:rsidP="003A3A3F">
            <w:pPr>
              <w:jc w:val="right"/>
              <w:rPr>
                <w:rFonts w:ascii="Cambria" w:eastAsia="Cambria" w:hAnsi="Cambria" w:cs="Cambria"/>
                <w:b/>
              </w:rPr>
            </w:pPr>
            <w:r w:rsidRPr="00BC20BA">
              <w:rPr>
                <w:rFonts w:ascii="Cambria" w:eastAsia="Cambria" w:hAnsi="Cambria" w:cs="Cambria"/>
                <w:b/>
              </w:rPr>
              <w:t>FY20</w:t>
            </w:r>
            <w:r>
              <w:rPr>
                <w:rFonts w:ascii="Cambria" w:eastAsia="Cambria" w:hAnsi="Cambria" w:cs="Cambria"/>
                <w:b/>
              </w:rPr>
              <w:t>20</w:t>
            </w:r>
            <w:r w:rsidRPr="00BC20BA">
              <w:rPr>
                <w:rFonts w:ascii="Cambria" w:eastAsia="Cambria" w:hAnsi="Cambria" w:cs="Cambria"/>
                <w:b/>
              </w:rPr>
              <w:t>-</w:t>
            </w:r>
            <w:r>
              <w:rPr>
                <w:rFonts w:ascii="Cambria" w:eastAsia="Cambria" w:hAnsi="Cambria" w:cs="Cambria"/>
                <w:b/>
              </w:rPr>
              <w:t>21</w:t>
            </w:r>
            <w:r w:rsidRPr="00BC20BA">
              <w:rPr>
                <w:rFonts w:ascii="Cambria" w:eastAsia="Cambria" w:hAnsi="Cambria" w:cs="Cambria"/>
                <w:b/>
              </w:rPr>
              <w:t xml:space="preserve"> Cost:</w:t>
            </w:r>
          </w:p>
        </w:tc>
        <w:tc>
          <w:tcPr>
            <w:tcW w:w="6205" w:type="dxa"/>
          </w:tcPr>
          <w:p w14:paraId="00ACF934" w14:textId="77777777" w:rsidR="00C760CA" w:rsidRPr="00BC20BA" w:rsidRDefault="00C760CA" w:rsidP="003A3A3F">
            <w:pPr>
              <w:rPr>
                <w:rFonts w:ascii="Cambria" w:eastAsia="Cambria" w:hAnsi="Cambria" w:cs="Cambria"/>
              </w:rPr>
            </w:pPr>
            <w:r w:rsidRPr="00BC20BA">
              <w:rPr>
                <w:rFonts w:ascii="Cambria" w:eastAsia="Cambria" w:hAnsi="Cambria" w:cs="Cambria"/>
              </w:rPr>
              <w:t>Staff Time</w:t>
            </w:r>
          </w:p>
        </w:tc>
      </w:tr>
      <w:tr w:rsidR="00C760CA" w:rsidRPr="00BC20BA" w14:paraId="307940F5" w14:textId="77777777" w:rsidTr="003A3A3F">
        <w:trPr>
          <w:trHeight w:val="20"/>
        </w:trPr>
        <w:tc>
          <w:tcPr>
            <w:tcW w:w="3865" w:type="dxa"/>
          </w:tcPr>
          <w:p w14:paraId="7CB1C82A" w14:textId="77777777" w:rsidR="00C760CA" w:rsidRPr="00BC20BA" w:rsidRDefault="00C760CA" w:rsidP="003A3A3F">
            <w:pPr>
              <w:jc w:val="right"/>
              <w:rPr>
                <w:rFonts w:ascii="Cambria" w:eastAsia="Cambria" w:hAnsi="Cambria" w:cs="Cambria"/>
                <w:b/>
              </w:rPr>
            </w:pPr>
            <w:r w:rsidRPr="00BC20BA">
              <w:rPr>
                <w:rFonts w:ascii="Cambria" w:eastAsia="Cambria" w:hAnsi="Cambria" w:cs="Cambria"/>
                <w:b/>
              </w:rPr>
              <w:t>Estimated Leverage:</w:t>
            </w:r>
          </w:p>
        </w:tc>
        <w:tc>
          <w:tcPr>
            <w:tcW w:w="6205" w:type="dxa"/>
          </w:tcPr>
          <w:p w14:paraId="4B59009C" w14:textId="0E641E83" w:rsidR="00C760CA" w:rsidRPr="00BC20BA" w:rsidRDefault="00C760CA" w:rsidP="003A3A3F">
            <w:pPr>
              <w:jc w:val="both"/>
              <w:rPr>
                <w:rFonts w:ascii="Cambria" w:eastAsia="Cambria" w:hAnsi="Cambria" w:cs="Cambria"/>
              </w:rPr>
            </w:pPr>
            <w:r>
              <w:rPr>
                <w:rFonts w:ascii="Cambria" w:eastAsia="Cambria" w:hAnsi="Cambria" w:cs="Cambria"/>
              </w:rPr>
              <w:t>$TB</w:t>
            </w:r>
            <w:r w:rsidR="00B14B7D">
              <w:rPr>
                <w:rFonts w:ascii="Cambria" w:eastAsia="Cambria" w:hAnsi="Cambria" w:cs="Cambria"/>
              </w:rPr>
              <w:t>D</w:t>
            </w:r>
          </w:p>
        </w:tc>
      </w:tr>
      <w:tr w:rsidR="00C760CA" w:rsidRPr="00BC20BA" w14:paraId="77DDA998" w14:textId="77777777" w:rsidTr="003A3A3F">
        <w:trPr>
          <w:trHeight w:val="20"/>
        </w:trPr>
        <w:tc>
          <w:tcPr>
            <w:tcW w:w="3865" w:type="dxa"/>
          </w:tcPr>
          <w:p w14:paraId="36BDBA24" w14:textId="77777777" w:rsidR="00C760CA" w:rsidRPr="00BC20BA" w:rsidRDefault="00C760CA" w:rsidP="003A3A3F">
            <w:pPr>
              <w:jc w:val="right"/>
              <w:rPr>
                <w:rFonts w:ascii="Cambria" w:eastAsia="Cambria" w:hAnsi="Cambria" w:cs="Cambria"/>
                <w:b/>
              </w:rPr>
            </w:pPr>
            <w:r w:rsidRPr="00BC20BA">
              <w:rPr>
                <w:rFonts w:ascii="Cambria" w:eastAsia="Cambria" w:hAnsi="Cambria" w:cs="Cambria"/>
                <w:b/>
              </w:rPr>
              <w:lastRenderedPageBreak/>
              <w:t>CCMP Actions:</w:t>
            </w:r>
          </w:p>
        </w:tc>
        <w:tc>
          <w:tcPr>
            <w:tcW w:w="6205" w:type="dxa"/>
          </w:tcPr>
          <w:p w14:paraId="279AC754" w14:textId="77777777" w:rsidR="00C760CA" w:rsidRPr="00BC20BA" w:rsidRDefault="00C760CA" w:rsidP="003A3A3F">
            <w:pPr>
              <w:rPr>
                <w:rFonts w:ascii="Cambria" w:eastAsia="Cambria" w:hAnsi="Cambria" w:cs="Cambria"/>
              </w:rPr>
            </w:pPr>
            <w:r w:rsidRPr="00BC20BA">
              <w:rPr>
                <w:rFonts w:ascii="Cambria" w:eastAsia="Cambria" w:hAnsi="Cambria" w:cs="Cambria"/>
              </w:rPr>
              <w:t>All</w:t>
            </w:r>
          </w:p>
        </w:tc>
      </w:tr>
      <w:tr w:rsidR="00C760CA" w:rsidRPr="00BC20BA" w14:paraId="0A3E9C32" w14:textId="77777777" w:rsidTr="003A3A3F">
        <w:trPr>
          <w:trHeight w:val="20"/>
        </w:trPr>
        <w:tc>
          <w:tcPr>
            <w:tcW w:w="3865" w:type="dxa"/>
          </w:tcPr>
          <w:p w14:paraId="0DC02262" w14:textId="77777777" w:rsidR="00C760CA" w:rsidRPr="00BC20BA" w:rsidRDefault="00C760CA" w:rsidP="003A3A3F">
            <w:pPr>
              <w:jc w:val="right"/>
              <w:rPr>
                <w:rFonts w:ascii="Cambria" w:eastAsia="Cambria" w:hAnsi="Cambria" w:cs="Cambria"/>
                <w:b/>
              </w:rPr>
            </w:pPr>
            <w:r w:rsidRPr="00BC20BA">
              <w:rPr>
                <w:rFonts w:ascii="Cambria" w:eastAsia="Cambria" w:hAnsi="Cambria" w:cs="Cambria"/>
                <w:b/>
              </w:rPr>
              <w:t>CCMP Outcomes:</w:t>
            </w:r>
          </w:p>
        </w:tc>
        <w:tc>
          <w:tcPr>
            <w:tcW w:w="6205" w:type="dxa"/>
          </w:tcPr>
          <w:p w14:paraId="1EF3CE50" w14:textId="77777777" w:rsidR="00C760CA" w:rsidRPr="00BC20BA" w:rsidRDefault="00C760CA" w:rsidP="003A3A3F">
            <w:pPr>
              <w:rPr>
                <w:rFonts w:ascii="Cambria" w:eastAsia="Cambria" w:hAnsi="Cambria" w:cs="Cambria"/>
              </w:rPr>
            </w:pPr>
            <w:r w:rsidRPr="00BC20BA">
              <w:rPr>
                <w:rFonts w:ascii="Cambria" w:eastAsia="Cambria" w:hAnsi="Cambria" w:cs="Cambria"/>
              </w:rPr>
              <w:t>All</w:t>
            </w:r>
            <w:r w:rsidRPr="00BC20BA">
              <w:rPr>
                <w:rFonts w:ascii="Cambria" w:eastAsia="Cambria" w:hAnsi="Cambria" w:cs="Cambria"/>
              </w:rPr>
              <w:tab/>
            </w:r>
          </w:p>
        </w:tc>
      </w:tr>
      <w:tr w:rsidR="00C760CA" w:rsidRPr="00BC20BA" w14:paraId="776636E4" w14:textId="77777777" w:rsidTr="003A3A3F">
        <w:trPr>
          <w:trHeight w:val="20"/>
        </w:trPr>
        <w:tc>
          <w:tcPr>
            <w:tcW w:w="3865" w:type="dxa"/>
          </w:tcPr>
          <w:p w14:paraId="1EFAE86F" w14:textId="77777777" w:rsidR="00C760CA" w:rsidRPr="00BC20BA" w:rsidRDefault="00C760CA" w:rsidP="003A3A3F">
            <w:pPr>
              <w:jc w:val="right"/>
              <w:rPr>
                <w:rFonts w:ascii="Cambria" w:eastAsia="Cambria" w:hAnsi="Cambria" w:cs="Cambria"/>
                <w:b/>
              </w:rPr>
            </w:pPr>
            <w:r w:rsidRPr="00BC20BA">
              <w:rPr>
                <w:rFonts w:ascii="Cambria" w:eastAsia="Cambria" w:hAnsi="Cambria" w:cs="Cambria"/>
                <w:b/>
              </w:rPr>
              <w:t>CWA Core Programs Addressed:</w:t>
            </w:r>
          </w:p>
        </w:tc>
        <w:tc>
          <w:tcPr>
            <w:tcW w:w="6205" w:type="dxa"/>
          </w:tcPr>
          <w:p w14:paraId="1AB39BA1" w14:textId="77777777" w:rsidR="00C760CA" w:rsidRPr="00BC20BA" w:rsidRDefault="00C760CA" w:rsidP="003A3A3F">
            <w:pPr>
              <w:jc w:val="both"/>
              <w:rPr>
                <w:rFonts w:ascii="Cambria" w:eastAsia="Cambria" w:hAnsi="Cambria" w:cs="Cambria"/>
              </w:rPr>
            </w:pPr>
            <w:r w:rsidRPr="00BC20BA">
              <w:rPr>
                <w:rFonts w:ascii="Cambria" w:eastAsia="Cambria" w:hAnsi="Cambria" w:cs="Cambria"/>
              </w:rPr>
              <w:t>(4) addressing diffuse, nonpoint sources of pollution, (5) protecting wetlands, (6) protecting coastal waters through the National Estuary Program</w:t>
            </w:r>
          </w:p>
        </w:tc>
      </w:tr>
      <w:tr w:rsidR="00C760CA" w:rsidRPr="00BC20BA" w14:paraId="495D385C" w14:textId="77777777" w:rsidTr="003A3A3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trHeight w:val="20"/>
        </w:trPr>
        <w:tc>
          <w:tcPr>
            <w:tcW w:w="3865" w:type="dxa"/>
          </w:tcPr>
          <w:p w14:paraId="2754CD01" w14:textId="77777777" w:rsidR="00C760CA" w:rsidRPr="00BC20BA" w:rsidRDefault="00C760CA" w:rsidP="003A3A3F">
            <w:pPr>
              <w:jc w:val="right"/>
              <w:rPr>
                <w:rFonts w:asciiTheme="minorHAnsi" w:eastAsia="Cambria" w:hAnsiTheme="minorHAnsi" w:cstheme="majorHAnsi"/>
                <w:b/>
              </w:rPr>
            </w:pPr>
            <w:r>
              <w:rPr>
                <w:rFonts w:asciiTheme="minorHAnsi" w:eastAsia="Cambria" w:hAnsiTheme="minorHAnsi" w:cstheme="majorHAnsi"/>
                <w:b/>
              </w:rPr>
              <w:t>EPA Element(s):</w:t>
            </w:r>
          </w:p>
        </w:tc>
        <w:tc>
          <w:tcPr>
            <w:tcW w:w="6205" w:type="dxa"/>
          </w:tcPr>
          <w:p w14:paraId="7B4962B8" w14:textId="77777777" w:rsidR="00C760CA" w:rsidRPr="00BC20BA" w:rsidRDefault="00C760CA" w:rsidP="003A3A3F">
            <w:pPr>
              <w:rPr>
                <w:rFonts w:ascii="Cambria" w:eastAsia="Cambria" w:hAnsi="Cambria" w:cs="Cambria"/>
              </w:rPr>
            </w:pPr>
            <w:r>
              <w:rPr>
                <w:rFonts w:ascii="Cambria" w:eastAsia="Cambria" w:hAnsi="Cambria" w:cs="Cambria"/>
              </w:rPr>
              <w:t>Direct Assistance</w:t>
            </w:r>
          </w:p>
        </w:tc>
      </w:tr>
    </w:tbl>
    <w:p w14:paraId="184803A8" w14:textId="77777777" w:rsidR="00C760CA" w:rsidRPr="00BC20BA" w:rsidRDefault="00C760CA" w:rsidP="00C760CA">
      <w:pPr>
        <w:pBdr>
          <w:top w:val="nil"/>
          <w:left w:val="nil"/>
          <w:bottom w:val="nil"/>
          <w:right w:val="nil"/>
          <w:between w:val="nil"/>
        </w:pBdr>
        <w:tabs>
          <w:tab w:val="left" w:pos="360"/>
        </w:tabs>
        <w:jc w:val="both"/>
        <w:rPr>
          <w:rFonts w:ascii="Cambria" w:eastAsia="Cambria" w:hAnsi="Cambria" w:cs="Cambria"/>
        </w:rPr>
      </w:pPr>
    </w:p>
    <w:p w14:paraId="1DC0FC88" w14:textId="77777777" w:rsidR="00C760CA" w:rsidRPr="008F47F0" w:rsidRDefault="00C760CA" w:rsidP="00C760CA">
      <w:pPr>
        <w:pBdr>
          <w:top w:val="nil"/>
          <w:left w:val="nil"/>
          <w:bottom w:val="nil"/>
          <w:right w:val="nil"/>
          <w:between w:val="nil"/>
        </w:pBdr>
        <w:tabs>
          <w:tab w:val="left" w:pos="360"/>
        </w:tabs>
        <w:rPr>
          <w:rFonts w:asciiTheme="majorHAnsi" w:eastAsia="Cambria" w:hAnsiTheme="majorHAnsi" w:cstheme="majorHAnsi"/>
          <w:b/>
          <w:sz w:val="28"/>
          <w:szCs w:val="28"/>
        </w:rPr>
      </w:pPr>
      <w:r w:rsidRPr="008F47F0">
        <w:rPr>
          <w:rFonts w:asciiTheme="majorHAnsi" w:eastAsia="Cambria" w:hAnsiTheme="majorHAnsi" w:cstheme="majorHAnsi"/>
          <w:b/>
          <w:sz w:val="28"/>
          <w:szCs w:val="28"/>
        </w:rPr>
        <w:t>Progress to Date:</w:t>
      </w:r>
    </w:p>
    <w:p w14:paraId="397D929F" w14:textId="5B613F4E" w:rsidR="00C760CA" w:rsidRDefault="00C760CA" w:rsidP="00C760CA">
      <w:pPr>
        <w:pBdr>
          <w:top w:val="nil"/>
          <w:left w:val="nil"/>
          <w:bottom w:val="nil"/>
          <w:right w:val="nil"/>
          <w:between w:val="nil"/>
        </w:pBdr>
        <w:tabs>
          <w:tab w:val="left" w:pos="360"/>
        </w:tabs>
        <w:jc w:val="both"/>
        <w:rPr>
          <w:rFonts w:ascii="Cambria" w:eastAsia="Cambria" w:hAnsi="Cambria" w:cs="Cambria"/>
        </w:rPr>
      </w:pPr>
      <w:r w:rsidRPr="00BC20BA">
        <w:rPr>
          <w:rFonts w:ascii="Cambria" w:eastAsia="Cambria" w:hAnsi="Cambria" w:cs="Cambria"/>
        </w:rPr>
        <w:t>In FY2018-2019, APNEP staff developed a new long-term Engagement Strategy for the Partnership</w:t>
      </w:r>
      <w:r>
        <w:rPr>
          <w:rFonts w:ascii="Cambria" w:eastAsia="Cambria" w:hAnsi="Cambria" w:cs="Cambria"/>
        </w:rPr>
        <w:t>, which presents</w:t>
      </w:r>
      <w:r w:rsidRPr="00BC20BA">
        <w:rPr>
          <w:rFonts w:ascii="Cambria" w:eastAsia="Cambria" w:hAnsi="Cambria" w:cs="Cambria"/>
        </w:rPr>
        <w:t xml:space="preserve"> a detailed vision for how APNEP </w:t>
      </w:r>
      <w:r>
        <w:rPr>
          <w:rFonts w:ascii="Cambria" w:eastAsia="Cambria" w:hAnsi="Cambria" w:cs="Cambria"/>
        </w:rPr>
        <w:t>plans to</w:t>
      </w:r>
      <w:r w:rsidRPr="00BC20BA">
        <w:rPr>
          <w:rFonts w:ascii="Cambria" w:eastAsia="Cambria" w:hAnsi="Cambria" w:cs="Cambria"/>
        </w:rPr>
        <w:t xml:space="preserve"> conduct its communications and outreach efforts going forward.</w:t>
      </w:r>
      <w:r>
        <w:rPr>
          <w:rFonts w:ascii="Cambria" w:eastAsia="Cambria" w:hAnsi="Cambria" w:cs="Cambria"/>
        </w:rPr>
        <w:t xml:space="preserve"> </w:t>
      </w:r>
      <w:r w:rsidRPr="00BC20BA">
        <w:rPr>
          <w:rFonts w:ascii="Cambria" w:eastAsia="Cambria" w:hAnsi="Cambria" w:cs="Cambria"/>
        </w:rPr>
        <w:t>In March 2019 APNEP launched a new website with an updated look</w:t>
      </w:r>
      <w:r>
        <w:rPr>
          <w:rFonts w:ascii="Cambria" w:eastAsia="Cambria" w:hAnsi="Cambria" w:cs="Cambria"/>
        </w:rPr>
        <w:t xml:space="preserve">, </w:t>
      </w:r>
      <w:r w:rsidRPr="00BC20BA">
        <w:rPr>
          <w:rFonts w:ascii="Cambria" w:eastAsia="Cambria" w:hAnsi="Cambria" w:cs="Cambria"/>
        </w:rPr>
        <w:t>feel and content.</w:t>
      </w:r>
      <w:r w:rsidR="00B14B7D">
        <w:rPr>
          <w:rFonts w:ascii="Cambria" w:eastAsia="Cambria" w:hAnsi="Cambria" w:cs="Cambria"/>
        </w:rPr>
        <w:t xml:space="preserve"> </w:t>
      </w:r>
      <w:r>
        <w:rPr>
          <w:rFonts w:ascii="Cambria" w:eastAsia="Cambria" w:hAnsi="Cambria" w:cs="Cambria"/>
        </w:rPr>
        <w:t xml:space="preserve">The website was updated again in early 2021 to adjust to software changes. </w:t>
      </w:r>
      <w:r w:rsidRPr="00BC20BA">
        <w:rPr>
          <w:rFonts w:ascii="Cambria" w:eastAsia="Cambria" w:hAnsi="Cambria" w:cs="Cambria"/>
        </w:rPr>
        <w:t xml:space="preserve">This new website is mobile-friendly and designed to meet accessibility standards. </w:t>
      </w:r>
    </w:p>
    <w:p w14:paraId="469C0915" w14:textId="77777777" w:rsidR="00B14B7D" w:rsidRPr="00BC20BA" w:rsidRDefault="00B14B7D" w:rsidP="00C760CA">
      <w:pPr>
        <w:pBdr>
          <w:top w:val="nil"/>
          <w:left w:val="nil"/>
          <w:bottom w:val="nil"/>
          <w:right w:val="nil"/>
          <w:between w:val="nil"/>
        </w:pBdr>
        <w:tabs>
          <w:tab w:val="left" w:pos="360"/>
        </w:tabs>
        <w:jc w:val="both"/>
        <w:rPr>
          <w:rFonts w:ascii="Cambria" w:eastAsia="Cambria" w:hAnsi="Cambria" w:cs="Cambria"/>
          <w:b/>
        </w:rPr>
      </w:pPr>
    </w:p>
    <w:p w14:paraId="216E9EBA" w14:textId="77777777" w:rsidR="00C760CA" w:rsidRPr="008F47F0" w:rsidRDefault="00C760CA" w:rsidP="00C760CA">
      <w:pPr>
        <w:pBdr>
          <w:top w:val="nil"/>
          <w:left w:val="nil"/>
          <w:bottom w:val="nil"/>
          <w:right w:val="nil"/>
          <w:between w:val="nil"/>
        </w:pBdr>
        <w:tabs>
          <w:tab w:val="left" w:pos="360"/>
        </w:tabs>
        <w:rPr>
          <w:rFonts w:asciiTheme="majorHAnsi" w:eastAsia="Cambria" w:hAnsiTheme="majorHAnsi" w:cstheme="majorHAnsi"/>
          <w:b/>
          <w:sz w:val="28"/>
          <w:szCs w:val="28"/>
        </w:rPr>
      </w:pPr>
      <w:r w:rsidRPr="008F47F0">
        <w:rPr>
          <w:rFonts w:asciiTheme="majorHAnsi" w:eastAsia="Cambria" w:hAnsiTheme="majorHAnsi" w:cstheme="majorHAnsi"/>
          <w:b/>
          <w:sz w:val="28"/>
          <w:szCs w:val="28"/>
        </w:rPr>
        <w:t>FY2020-2021 Plans:</w:t>
      </w:r>
    </w:p>
    <w:p w14:paraId="60E8E301" w14:textId="2C0A064F" w:rsidR="00C760CA" w:rsidRPr="00C760CA" w:rsidRDefault="00C760CA" w:rsidP="003A3A3F">
      <w:pPr>
        <w:pStyle w:val="ListParagraph"/>
        <w:numPr>
          <w:ilvl w:val="0"/>
          <w:numId w:val="11"/>
        </w:numPr>
        <w:pBdr>
          <w:top w:val="nil"/>
          <w:left w:val="nil"/>
          <w:bottom w:val="nil"/>
          <w:right w:val="nil"/>
          <w:between w:val="nil"/>
        </w:pBdr>
        <w:tabs>
          <w:tab w:val="left" w:pos="360"/>
        </w:tabs>
        <w:ind w:left="1080"/>
        <w:jc w:val="both"/>
        <w:rPr>
          <w:rFonts w:ascii="Cambria" w:eastAsia="Cambria" w:hAnsi="Cambria" w:cs="Cambria"/>
        </w:rPr>
      </w:pPr>
      <w:r w:rsidRPr="00C760CA">
        <w:rPr>
          <w:rFonts w:ascii="Cambria" w:eastAsia="Cambria" w:hAnsi="Cambria" w:cs="Cambria"/>
        </w:rPr>
        <w:t xml:space="preserve"> APNEP will be continuing to improve and maintain its new website, including its GIS map of past projects and its Soundings blog. Social media platforms, e-newsletter, and other digital products will be updated on a consistent and ongoing basis. </w:t>
      </w:r>
    </w:p>
    <w:p w14:paraId="61598091" w14:textId="37FCF3E9" w:rsidR="00C760CA" w:rsidRDefault="00C760CA" w:rsidP="00C760CA">
      <w:pPr>
        <w:pBdr>
          <w:top w:val="nil"/>
          <w:left w:val="nil"/>
          <w:bottom w:val="nil"/>
          <w:right w:val="nil"/>
          <w:between w:val="nil"/>
        </w:pBdr>
        <w:tabs>
          <w:tab w:val="left" w:pos="360"/>
        </w:tabs>
        <w:rPr>
          <w:rFonts w:ascii="Cambria" w:eastAsia="Cambria" w:hAnsi="Cambria" w:cs="Cambria"/>
        </w:rPr>
      </w:pPr>
    </w:p>
    <w:p w14:paraId="7E260DBA" w14:textId="77777777" w:rsidR="007548A6" w:rsidRPr="00BC20BA" w:rsidRDefault="007548A6" w:rsidP="00C760CA">
      <w:pPr>
        <w:pBdr>
          <w:top w:val="nil"/>
          <w:left w:val="nil"/>
          <w:bottom w:val="nil"/>
          <w:right w:val="nil"/>
          <w:between w:val="nil"/>
        </w:pBdr>
        <w:tabs>
          <w:tab w:val="left" w:pos="360"/>
        </w:tabs>
        <w:rPr>
          <w:rFonts w:ascii="Cambria" w:eastAsia="Cambria" w:hAnsi="Cambria" w:cs="Cambria"/>
        </w:rPr>
      </w:pPr>
    </w:p>
    <w:p w14:paraId="110C168C" w14:textId="21149E7B" w:rsidR="00AE320E" w:rsidRPr="008F47F0" w:rsidRDefault="00AE320E" w:rsidP="00AE320E">
      <w:pPr>
        <w:pBdr>
          <w:top w:val="nil"/>
          <w:left w:val="nil"/>
          <w:bottom w:val="nil"/>
          <w:right w:val="nil"/>
          <w:between w:val="nil"/>
        </w:pBdr>
        <w:tabs>
          <w:tab w:val="left" w:pos="360"/>
        </w:tabs>
        <w:rPr>
          <w:rFonts w:asciiTheme="majorHAnsi" w:eastAsia="Cambria" w:hAnsiTheme="majorHAnsi" w:cstheme="majorHAnsi"/>
          <w:b/>
          <w:color w:val="214293"/>
          <w:sz w:val="32"/>
          <w:szCs w:val="32"/>
        </w:rPr>
      </w:pPr>
      <w:r w:rsidRPr="008F47F0">
        <w:rPr>
          <w:rFonts w:asciiTheme="majorHAnsi" w:eastAsia="Cambria" w:hAnsiTheme="majorHAnsi" w:cstheme="majorHAnsi"/>
          <w:b/>
          <w:color w:val="214293"/>
          <w:sz w:val="32"/>
          <w:szCs w:val="32"/>
        </w:rPr>
        <w:t>Shad in the Classroom</w:t>
      </w:r>
    </w:p>
    <w:bookmarkEnd w:id="9"/>
    <w:p w14:paraId="17C9B4E1" w14:textId="7BB42FD3" w:rsidR="00AE320E" w:rsidRPr="00BC20BA" w:rsidRDefault="00AE320E" w:rsidP="00AE320E">
      <w:pPr>
        <w:pBdr>
          <w:top w:val="nil"/>
          <w:left w:val="nil"/>
          <w:bottom w:val="nil"/>
          <w:right w:val="nil"/>
          <w:between w:val="nil"/>
        </w:pBdr>
        <w:tabs>
          <w:tab w:val="left" w:pos="360"/>
        </w:tabs>
        <w:jc w:val="both"/>
        <w:rPr>
          <w:rFonts w:ascii="Cambria" w:eastAsia="Cambria" w:hAnsi="Cambria" w:cs="Cambria"/>
          <w:color w:val="000000" w:themeColor="text1"/>
        </w:rPr>
      </w:pPr>
      <w:r w:rsidRPr="00BC20BA">
        <w:rPr>
          <w:rFonts w:ascii="Cambria" w:eastAsia="Cambria" w:hAnsi="Cambria" w:cs="Cambria"/>
          <w:b/>
          <w:color w:val="000000" w:themeColor="text1"/>
        </w:rPr>
        <w:t xml:space="preserve">Objectives: </w:t>
      </w:r>
      <w:r w:rsidRPr="00BC20BA">
        <w:rPr>
          <w:rFonts w:ascii="Cambria" w:eastAsia="Cambria" w:hAnsi="Cambria" w:cs="Cambria"/>
          <w:color w:val="000000" w:themeColor="text1"/>
        </w:rPr>
        <w:t xml:space="preserve">Engage students in hands-on learning about American Shad and </w:t>
      </w:r>
      <w:r w:rsidR="00530E29" w:rsidRPr="00BC20BA">
        <w:rPr>
          <w:rFonts w:ascii="Cambria" w:eastAsia="Cambria" w:hAnsi="Cambria" w:cs="Cambria"/>
          <w:color w:val="000000" w:themeColor="text1"/>
        </w:rPr>
        <w:t>Albemarle-Pamlico</w:t>
      </w:r>
      <w:r w:rsidRPr="00BC20BA">
        <w:rPr>
          <w:rFonts w:ascii="Cambria" w:eastAsia="Cambria" w:hAnsi="Cambria" w:cs="Cambria"/>
          <w:color w:val="000000" w:themeColor="text1"/>
        </w:rPr>
        <w:t xml:space="preserve"> region river basins, foster environmental stewardship and understanding of watershed connections, contribute to the restoration of American Shad within the Neuse River Basin, </w:t>
      </w:r>
      <w:r w:rsidR="001A0DDD">
        <w:rPr>
          <w:rFonts w:ascii="Cambria" w:eastAsia="Cambria" w:hAnsi="Cambria" w:cs="Cambria"/>
          <w:color w:val="000000" w:themeColor="text1"/>
        </w:rPr>
        <w:t xml:space="preserve">and </w:t>
      </w:r>
      <w:r w:rsidRPr="00BC20BA">
        <w:rPr>
          <w:rFonts w:ascii="Cambria" w:eastAsia="Cambria" w:hAnsi="Cambria" w:cs="Cambria"/>
          <w:color w:val="000000" w:themeColor="text1"/>
        </w:rPr>
        <w:t>inspire a new generation of biologists and ecologists.</w:t>
      </w:r>
    </w:p>
    <w:p w14:paraId="302CE22C" w14:textId="16AB7956" w:rsidR="00AE320E" w:rsidRPr="00BC20BA" w:rsidRDefault="00AE320E" w:rsidP="00AE320E">
      <w:pPr>
        <w:pBdr>
          <w:top w:val="nil"/>
          <w:left w:val="nil"/>
          <w:bottom w:val="nil"/>
          <w:right w:val="nil"/>
          <w:between w:val="nil"/>
        </w:pBdr>
        <w:tabs>
          <w:tab w:val="left" w:pos="360"/>
        </w:tabs>
        <w:jc w:val="both"/>
        <w:rPr>
          <w:rFonts w:ascii="Cambria" w:eastAsia="Cambria" w:hAnsi="Cambria" w:cs="Cambria"/>
        </w:rPr>
      </w:pPr>
      <w:r w:rsidRPr="00BC20BA">
        <w:rPr>
          <w:rFonts w:ascii="Cambria" w:eastAsia="Cambria" w:hAnsi="Cambria" w:cs="Cambria"/>
          <w:b/>
        </w:rPr>
        <w:t>Description:</w:t>
      </w:r>
      <w:r w:rsidRPr="00BC20BA">
        <w:rPr>
          <w:rFonts w:ascii="Cambria" w:eastAsia="Cambria" w:hAnsi="Cambria" w:cs="Cambria"/>
        </w:rPr>
        <w:t xml:space="preserve"> The Shad in the Classroom project provides teachers with the training, resources, and support to raise American </w:t>
      </w:r>
      <w:r w:rsidR="00844EEF">
        <w:rPr>
          <w:rFonts w:ascii="Cambria" w:eastAsia="Cambria" w:hAnsi="Cambria" w:cs="Cambria"/>
        </w:rPr>
        <w:t>s</w:t>
      </w:r>
      <w:r w:rsidRPr="00BC20BA">
        <w:rPr>
          <w:rFonts w:ascii="Cambria" w:eastAsia="Cambria" w:hAnsi="Cambria" w:cs="Cambria"/>
        </w:rPr>
        <w:t>had from eggs to fry in their classrooms, and then release fry into the Neuse basin</w:t>
      </w:r>
      <w:r w:rsidR="001A0DDD">
        <w:rPr>
          <w:rFonts w:ascii="Cambria" w:eastAsia="Cambria" w:hAnsi="Cambria" w:cs="Cambria"/>
        </w:rPr>
        <w:t xml:space="preserve"> waters</w:t>
      </w:r>
      <w:r w:rsidRPr="00BC20BA">
        <w:rPr>
          <w:rFonts w:ascii="Cambria" w:eastAsia="Cambria" w:hAnsi="Cambria" w:cs="Cambria"/>
        </w:rPr>
        <w:t xml:space="preserve">. In doing this, students </w:t>
      </w:r>
      <w:r w:rsidR="007A27C7" w:rsidRPr="00BC20BA">
        <w:rPr>
          <w:rFonts w:ascii="Cambria" w:eastAsia="Cambria" w:hAnsi="Cambria" w:cs="Cambria"/>
        </w:rPr>
        <w:t>can</w:t>
      </w:r>
      <w:r w:rsidRPr="00BC20BA">
        <w:rPr>
          <w:rFonts w:ascii="Cambria" w:eastAsia="Cambria" w:hAnsi="Cambria" w:cs="Cambria"/>
        </w:rPr>
        <w:t xml:space="preserve"> learn about water quality issues, watershed connections, and aquatic ecosystems through hands-on activities and outdoor education. Teachers are also able to utilize extension activities facilitated by the Shad in the Classroom program, including fish dissections, gyotaku (fish printing), and other lesson plans. </w:t>
      </w:r>
      <w:r w:rsidR="00844EEF">
        <w:rPr>
          <w:rFonts w:ascii="Cambria" w:eastAsia="Cambria" w:hAnsi="Cambria" w:cs="Cambria"/>
        </w:rPr>
        <w:t>R</w:t>
      </w:r>
      <w:r w:rsidRPr="00BC20BA">
        <w:rPr>
          <w:rFonts w:ascii="Cambria" w:eastAsia="Cambria" w:hAnsi="Cambria" w:cs="Cambria"/>
        </w:rPr>
        <w:t>aising and releasing shad contributes to the U</w:t>
      </w:r>
      <w:r w:rsidR="001A0DDD">
        <w:rPr>
          <w:rFonts w:ascii="Cambria" w:eastAsia="Cambria" w:hAnsi="Cambria" w:cs="Cambria"/>
        </w:rPr>
        <w:t>.</w:t>
      </w:r>
      <w:r w:rsidRPr="00BC20BA">
        <w:rPr>
          <w:rFonts w:ascii="Cambria" w:eastAsia="Cambria" w:hAnsi="Cambria" w:cs="Cambria"/>
        </w:rPr>
        <w:t>S</w:t>
      </w:r>
      <w:r w:rsidR="001A0DDD">
        <w:rPr>
          <w:rFonts w:ascii="Cambria" w:eastAsia="Cambria" w:hAnsi="Cambria" w:cs="Cambria"/>
        </w:rPr>
        <w:t>.</w:t>
      </w:r>
      <w:r w:rsidRPr="00BC20BA">
        <w:rPr>
          <w:rFonts w:ascii="Cambria" w:eastAsia="Cambria" w:hAnsi="Cambria" w:cs="Cambria"/>
        </w:rPr>
        <w:t xml:space="preserve"> Fish and Wildlife Service’s and </w:t>
      </w:r>
      <w:r w:rsidR="00623308">
        <w:rPr>
          <w:rFonts w:ascii="Cambria" w:eastAsia="Cambria" w:hAnsi="Cambria" w:cs="Cambria"/>
        </w:rPr>
        <w:t>N.C.</w:t>
      </w:r>
      <w:r w:rsidRPr="00BC20BA">
        <w:rPr>
          <w:rFonts w:ascii="Cambria" w:eastAsia="Cambria" w:hAnsi="Cambria" w:cs="Cambria"/>
        </w:rPr>
        <w:t xml:space="preserve"> Wildlife Resource Commission’s goals for restoring American </w:t>
      </w:r>
      <w:r w:rsidR="00844EEF">
        <w:rPr>
          <w:rFonts w:ascii="Cambria" w:eastAsia="Cambria" w:hAnsi="Cambria" w:cs="Cambria"/>
        </w:rPr>
        <w:t>s</w:t>
      </w:r>
      <w:r w:rsidRPr="00BC20BA">
        <w:rPr>
          <w:rFonts w:ascii="Cambria" w:eastAsia="Cambria" w:hAnsi="Cambria" w:cs="Cambria"/>
        </w:rPr>
        <w:t xml:space="preserve">had populations in these river basins. The collaborative project provides students with an understanding of the scientific process, an inspiration for careers in science, and a desire to protect our waterways. </w:t>
      </w:r>
    </w:p>
    <w:p w14:paraId="44ED81EF" w14:textId="208FFD06" w:rsidR="00AE320E" w:rsidRPr="00BC20BA" w:rsidRDefault="00AE320E" w:rsidP="00AE320E">
      <w:pPr>
        <w:pBdr>
          <w:top w:val="nil"/>
          <w:left w:val="nil"/>
          <w:bottom w:val="nil"/>
          <w:right w:val="nil"/>
          <w:between w:val="nil"/>
        </w:pBdr>
        <w:tabs>
          <w:tab w:val="left" w:pos="360"/>
        </w:tabs>
        <w:ind w:hanging="360"/>
        <w:rPr>
          <w:rFonts w:ascii="Cambria" w:eastAsia="Cambria" w:hAnsi="Cambria" w:cs="Cambria"/>
          <w:color w:val="FF0000"/>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AE320E" w:rsidRPr="00BC20BA" w14:paraId="339D73F5" w14:textId="77777777" w:rsidTr="007D77E3">
        <w:trPr>
          <w:trHeight w:val="20"/>
        </w:trPr>
        <w:tc>
          <w:tcPr>
            <w:tcW w:w="3865" w:type="dxa"/>
          </w:tcPr>
          <w:p w14:paraId="669E8065"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Year(s):</w:t>
            </w:r>
          </w:p>
        </w:tc>
        <w:tc>
          <w:tcPr>
            <w:tcW w:w="6205" w:type="dxa"/>
          </w:tcPr>
          <w:p w14:paraId="69B082F9" w14:textId="77777777" w:rsidR="00AE320E" w:rsidRPr="00BC20BA" w:rsidRDefault="00AE320E" w:rsidP="007D77E3">
            <w:pPr>
              <w:rPr>
                <w:rFonts w:ascii="Cambria" w:eastAsia="Cambria" w:hAnsi="Cambria" w:cs="Cambria"/>
              </w:rPr>
            </w:pPr>
            <w:r w:rsidRPr="00BC20BA">
              <w:rPr>
                <w:rFonts w:ascii="Cambria" w:eastAsia="Cambria" w:hAnsi="Cambria" w:cs="Cambria"/>
              </w:rPr>
              <w:t>2011-Present</w:t>
            </w:r>
          </w:p>
        </w:tc>
      </w:tr>
      <w:tr w:rsidR="00AE320E" w:rsidRPr="00BC20BA" w14:paraId="3A8D0B77" w14:textId="77777777" w:rsidTr="007D77E3">
        <w:trPr>
          <w:trHeight w:val="20"/>
        </w:trPr>
        <w:tc>
          <w:tcPr>
            <w:tcW w:w="3865" w:type="dxa"/>
          </w:tcPr>
          <w:p w14:paraId="3A764E41"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Partners:</w:t>
            </w:r>
          </w:p>
        </w:tc>
        <w:tc>
          <w:tcPr>
            <w:tcW w:w="6205" w:type="dxa"/>
          </w:tcPr>
          <w:p w14:paraId="67A4DBB1" w14:textId="73C12C7A" w:rsidR="00AE320E" w:rsidRPr="00BC20BA" w:rsidRDefault="00623308" w:rsidP="00070F15">
            <w:pPr>
              <w:rPr>
                <w:rFonts w:ascii="Cambria" w:eastAsia="Cambria" w:hAnsi="Cambria" w:cs="Cambria"/>
              </w:rPr>
            </w:pPr>
            <w:r>
              <w:rPr>
                <w:rFonts w:ascii="Cambria" w:eastAsia="Cambria" w:hAnsi="Cambria" w:cs="Cambria"/>
                <w:color w:val="000000"/>
              </w:rPr>
              <w:t>N.C.</w:t>
            </w:r>
            <w:r w:rsidR="00AE320E" w:rsidRPr="00BC20BA">
              <w:rPr>
                <w:rFonts w:ascii="Cambria" w:eastAsia="Cambria" w:hAnsi="Cambria" w:cs="Cambria"/>
                <w:color w:val="000000"/>
              </w:rPr>
              <w:t xml:space="preserve"> Museum of Natural Sciences (Lead), US Fish and Wildlife Service, </w:t>
            </w:r>
            <w:r>
              <w:rPr>
                <w:rFonts w:ascii="Cambria" w:eastAsia="Cambria" w:hAnsi="Cambria" w:cs="Cambria"/>
                <w:color w:val="000000"/>
              </w:rPr>
              <w:t>N.C.</w:t>
            </w:r>
            <w:r w:rsidR="00AE320E" w:rsidRPr="00BC20BA">
              <w:rPr>
                <w:rFonts w:ascii="Cambria" w:eastAsia="Cambria" w:hAnsi="Cambria" w:cs="Cambria"/>
                <w:color w:val="000000"/>
              </w:rPr>
              <w:t xml:space="preserve"> Wildlife Resources Commission</w:t>
            </w:r>
            <w:r w:rsidR="00AE320E" w:rsidRPr="00BC20BA">
              <w:rPr>
                <w:rFonts w:ascii="Cambria" w:eastAsia="Cambria" w:hAnsi="Cambria" w:cs="Cambria"/>
              </w:rPr>
              <w:t xml:space="preserve">, </w:t>
            </w:r>
            <w:r>
              <w:rPr>
                <w:rFonts w:ascii="Cambria" w:eastAsia="Cambria" w:hAnsi="Cambria" w:cs="Cambria"/>
              </w:rPr>
              <w:t>N.C.</w:t>
            </w:r>
            <w:r w:rsidR="00AE320E" w:rsidRPr="00BC20BA">
              <w:rPr>
                <w:rFonts w:ascii="Cambria" w:eastAsia="Cambria" w:hAnsi="Cambria" w:cs="Cambria"/>
              </w:rPr>
              <w:t xml:space="preserve"> State University, East Carolina University</w:t>
            </w:r>
          </w:p>
        </w:tc>
      </w:tr>
      <w:tr w:rsidR="00AE320E" w:rsidRPr="00BC20BA" w14:paraId="3F1C73F3" w14:textId="77777777" w:rsidTr="007D77E3">
        <w:trPr>
          <w:trHeight w:val="20"/>
        </w:trPr>
        <w:tc>
          <w:tcPr>
            <w:tcW w:w="3865" w:type="dxa"/>
          </w:tcPr>
          <w:p w14:paraId="4FFD98DD"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Outputs/Deliverables:</w:t>
            </w:r>
          </w:p>
        </w:tc>
        <w:tc>
          <w:tcPr>
            <w:tcW w:w="6205" w:type="dxa"/>
          </w:tcPr>
          <w:p w14:paraId="4EDE3ECF" w14:textId="6B647C4F" w:rsidR="00AE320E" w:rsidRPr="00BC20BA" w:rsidRDefault="00AE320E" w:rsidP="00070F15">
            <w:pPr>
              <w:rPr>
                <w:rFonts w:ascii="Cambria" w:eastAsia="Cambria" w:hAnsi="Cambria" w:cs="Cambria"/>
                <w:color w:val="000000" w:themeColor="text1"/>
              </w:rPr>
            </w:pPr>
            <w:r w:rsidRPr="00BC20BA">
              <w:rPr>
                <w:rFonts w:ascii="Cambria" w:eastAsia="Cambria" w:hAnsi="Cambria" w:cs="Cambria"/>
                <w:color w:val="000000" w:themeColor="text1"/>
              </w:rPr>
              <w:t xml:space="preserve">American </w:t>
            </w:r>
            <w:r w:rsidR="00844EEF">
              <w:rPr>
                <w:rFonts w:ascii="Cambria" w:eastAsia="Cambria" w:hAnsi="Cambria" w:cs="Cambria"/>
                <w:color w:val="000000" w:themeColor="text1"/>
              </w:rPr>
              <w:t>s</w:t>
            </w:r>
            <w:r w:rsidRPr="00BC20BA">
              <w:rPr>
                <w:rFonts w:ascii="Cambria" w:eastAsia="Cambria" w:hAnsi="Cambria" w:cs="Cambria"/>
                <w:color w:val="000000" w:themeColor="text1"/>
              </w:rPr>
              <w:t xml:space="preserve">had fry released into the Neuse River in conjunction with USFWS and </w:t>
            </w:r>
            <w:r w:rsidR="00623308">
              <w:rPr>
                <w:rFonts w:ascii="Cambria" w:eastAsia="Cambria" w:hAnsi="Cambria" w:cs="Cambria"/>
                <w:color w:val="000000" w:themeColor="text1"/>
              </w:rPr>
              <w:t>N.C.</w:t>
            </w:r>
            <w:r w:rsidRPr="00BC20BA">
              <w:rPr>
                <w:rFonts w:ascii="Cambria" w:eastAsia="Cambria" w:hAnsi="Cambria" w:cs="Cambria"/>
                <w:color w:val="000000" w:themeColor="text1"/>
              </w:rPr>
              <w:t xml:space="preserve">WRC restoration efforts, ~30 educators/year trained on rearing and releasing American </w:t>
            </w:r>
            <w:r w:rsidR="00844EEF">
              <w:rPr>
                <w:rFonts w:ascii="Cambria" w:eastAsia="Cambria" w:hAnsi="Cambria" w:cs="Cambria"/>
                <w:color w:val="000000" w:themeColor="text1"/>
              </w:rPr>
              <w:t>s</w:t>
            </w:r>
            <w:r w:rsidRPr="00BC20BA">
              <w:rPr>
                <w:rFonts w:ascii="Cambria" w:eastAsia="Cambria" w:hAnsi="Cambria" w:cs="Cambria"/>
                <w:color w:val="000000" w:themeColor="text1"/>
              </w:rPr>
              <w:t>had, 1000+ students participating/year</w:t>
            </w:r>
            <w:r w:rsidR="00844EEF">
              <w:rPr>
                <w:rFonts w:ascii="Cambria" w:eastAsia="Cambria" w:hAnsi="Cambria" w:cs="Cambria"/>
                <w:color w:val="000000" w:themeColor="text1"/>
              </w:rPr>
              <w:t>.</w:t>
            </w:r>
            <w:r w:rsidRPr="00BC20BA">
              <w:rPr>
                <w:rFonts w:ascii="Cambria" w:eastAsia="Cambria" w:hAnsi="Cambria" w:cs="Cambria"/>
                <w:color w:val="000000" w:themeColor="text1"/>
              </w:rPr>
              <w:t xml:space="preserve"> </w:t>
            </w:r>
          </w:p>
        </w:tc>
      </w:tr>
      <w:tr w:rsidR="00AE320E" w:rsidRPr="00BC20BA" w14:paraId="103B5D26" w14:textId="77777777" w:rsidTr="007D77E3">
        <w:trPr>
          <w:trHeight w:val="20"/>
        </w:trPr>
        <w:tc>
          <w:tcPr>
            <w:tcW w:w="3865" w:type="dxa"/>
          </w:tcPr>
          <w:p w14:paraId="41990892"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lastRenderedPageBreak/>
              <w:t>Outcomes:</w:t>
            </w:r>
          </w:p>
        </w:tc>
        <w:tc>
          <w:tcPr>
            <w:tcW w:w="6205" w:type="dxa"/>
          </w:tcPr>
          <w:p w14:paraId="26EA93F8" w14:textId="17E15027" w:rsidR="00AE320E" w:rsidRPr="00BC20BA" w:rsidRDefault="00AE320E" w:rsidP="00070F15">
            <w:pPr>
              <w:rPr>
                <w:rFonts w:ascii="Cambria" w:eastAsia="Cambria" w:hAnsi="Cambria" w:cs="Cambria"/>
                <w:color w:val="000000" w:themeColor="text1"/>
              </w:rPr>
            </w:pPr>
            <w:r w:rsidRPr="00BC20BA">
              <w:rPr>
                <w:rFonts w:ascii="Cambria" w:eastAsia="Cambria" w:hAnsi="Cambria" w:cs="Cambria"/>
                <w:color w:val="000000" w:themeColor="text1"/>
              </w:rPr>
              <w:t>Increased community involvement in water quality and habitat protection</w:t>
            </w:r>
            <w:r w:rsidR="00844EEF">
              <w:rPr>
                <w:rFonts w:ascii="Cambria" w:eastAsia="Cambria" w:hAnsi="Cambria" w:cs="Cambria"/>
                <w:color w:val="000000" w:themeColor="text1"/>
              </w:rPr>
              <w:t>.</w:t>
            </w:r>
          </w:p>
        </w:tc>
      </w:tr>
      <w:tr w:rsidR="00AE320E" w:rsidRPr="00BC20BA" w14:paraId="0B0464F6" w14:textId="77777777" w:rsidTr="007D77E3">
        <w:trPr>
          <w:trHeight w:val="20"/>
        </w:trPr>
        <w:tc>
          <w:tcPr>
            <w:tcW w:w="3865" w:type="dxa"/>
          </w:tcPr>
          <w:p w14:paraId="50713C4B" w14:textId="2539DA77" w:rsidR="00AE320E" w:rsidRPr="00BC20BA" w:rsidRDefault="002A77AC" w:rsidP="007D77E3">
            <w:pPr>
              <w:jc w:val="right"/>
              <w:rPr>
                <w:rFonts w:ascii="Cambria" w:eastAsia="Cambria" w:hAnsi="Cambria" w:cs="Cambria"/>
                <w:b/>
              </w:rPr>
            </w:pPr>
            <w:r w:rsidRPr="00BC20BA">
              <w:rPr>
                <w:rFonts w:ascii="Cambria" w:eastAsia="Cambria" w:hAnsi="Cambria" w:cs="Cambria"/>
                <w:b/>
              </w:rPr>
              <w:t>FY20</w:t>
            </w:r>
            <w:r w:rsidR="000A29E8">
              <w:rPr>
                <w:rFonts w:ascii="Cambria" w:eastAsia="Cambria" w:hAnsi="Cambria" w:cs="Cambria"/>
                <w:b/>
              </w:rPr>
              <w:t>20</w:t>
            </w:r>
            <w:r w:rsidR="00AE320E" w:rsidRPr="00BC20BA">
              <w:rPr>
                <w:rFonts w:ascii="Cambria" w:eastAsia="Cambria" w:hAnsi="Cambria" w:cs="Cambria"/>
                <w:b/>
              </w:rPr>
              <w:t>-</w:t>
            </w:r>
            <w:r>
              <w:rPr>
                <w:rFonts w:ascii="Cambria" w:eastAsia="Cambria" w:hAnsi="Cambria" w:cs="Cambria"/>
                <w:b/>
              </w:rPr>
              <w:t>2</w:t>
            </w:r>
            <w:r w:rsidR="000A29E8">
              <w:rPr>
                <w:rFonts w:ascii="Cambria" w:eastAsia="Cambria" w:hAnsi="Cambria" w:cs="Cambria"/>
                <w:b/>
              </w:rPr>
              <w:t>1</w:t>
            </w:r>
            <w:r w:rsidRPr="00BC20BA">
              <w:rPr>
                <w:rFonts w:ascii="Cambria" w:eastAsia="Cambria" w:hAnsi="Cambria" w:cs="Cambria"/>
                <w:b/>
              </w:rPr>
              <w:t xml:space="preserve"> </w:t>
            </w:r>
            <w:r w:rsidR="00AE320E" w:rsidRPr="00BC20BA">
              <w:rPr>
                <w:rFonts w:ascii="Cambria" w:eastAsia="Cambria" w:hAnsi="Cambria" w:cs="Cambria"/>
                <w:b/>
              </w:rPr>
              <w:t>Cost:</w:t>
            </w:r>
          </w:p>
        </w:tc>
        <w:tc>
          <w:tcPr>
            <w:tcW w:w="6205" w:type="dxa"/>
          </w:tcPr>
          <w:p w14:paraId="2322D9A5" w14:textId="77777777" w:rsidR="00AE320E" w:rsidRPr="00BC20BA" w:rsidRDefault="00AE320E" w:rsidP="007D77E3">
            <w:pPr>
              <w:rPr>
                <w:rFonts w:ascii="Cambria" w:eastAsia="Cambria" w:hAnsi="Cambria" w:cs="Cambria"/>
              </w:rPr>
            </w:pPr>
            <w:r w:rsidRPr="00BC20BA">
              <w:rPr>
                <w:rFonts w:ascii="Cambria" w:eastAsia="Cambria" w:hAnsi="Cambria" w:cs="Cambria"/>
              </w:rPr>
              <w:t>$ 20,000</w:t>
            </w:r>
          </w:p>
        </w:tc>
      </w:tr>
      <w:tr w:rsidR="00AE320E" w:rsidRPr="00BC20BA" w14:paraId="13C38D2B" w14:textId="77777777" w:rsidTr="007D77E3">
        <w:trPr>
          <w:trHeight w:val="300"/>
        </w:trPr>
        <w:tc>
          <w:tcPr>
            <w:tcW w:w="3865" w:type="dxa"/>
          </w:tcPr>
          <w:p w14:paraId="42A1F8ED"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Estimated Leverage:</w:t>
            </w:r>
          </w:p>
        </w:tc>
        <w:tc>
          <w:tcPr>
            <w:tcW w:w="6205" w:type="dxa"/>
          </w:tcPr>
          <w:p w14:paraId="5AD7617B" w14:textId="77777777" w:rsidR="00AE320E" w:rsidRPr="00BC20BA" w:rsidRDefault="00AE320E" w:rsidP="007D77E3">
            <w:pPr>
              <w:jc w:val="both"/>
              <w:rPr>
                <w:rFonts w:ascii="Cambria" w:eastAsia="Cambria" w:hAnsi="Cambria" w:cs="Cambria"/>
              </w:rPr>
            </w:pPr>
            <w:r w:rsidRPr="00BC20BA">
              <w:rPr>
                <w:rFonts w:ascii="Cambria" w:eastAsia="Cambria" w:hAnsi="Cambria" w:cs="Cambria"/>
              </w:rPr>
              <w:t>$ 11,000</w:t>
            </w:r>
          </w:p>
        </w:tc>
      </w:tr>
      <w:tr w:rsidR="00AE320E" w:rsidRPr="00BC20BA" w14:paraId="6CB38FAB" w14:textId="77777777" w:rsidTr="007D77E3">
        <w:trPr>
          <w:trHeight w:val="180"/>
        </w:trPr>
        <w:tc>
          <w:tcPr>
            <w:tcW w:w="3865" w:type="dxa"/>
          </w:tcPr>
          <w:p w14:paraId="706D618D"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CCMP Actions:</w:t>
            </w:r>
          </w:p>
        </w:tc>
        <w:tc>
          <w:tcPr>
            <w:tcW w:w="6205" w:type="dxa"/>
          </w:tcPr>
          <w:p w14:paraId="2F445D14" w14:textId="77777777" w:rsidR="00AE320E" w:rsidRPr="00BC20BA" w:rsidRDefault="00AE320E" w:rsidP="007D77E3">
            <w:pPr>
              <w:rPr>
                <w:rFonts w:ascii="Cambria" w:eastAsia="Cambria" w:hAnsi="Cambria" w:cs="Cambria"/>
              </w:rPr>
            </w:pPr>
            <w:r w:rsidRPr="00BC20BA">
              <w:rPr>
                <w:rFonts w:ascii="Cambria" w:eastAsia="Cambria" w:hAnsi="Cambria" w:cs="Cambria"/>
              </w:rPr>
              <w:t>D2.1, D2.2, D2.3</w:t>
            </w:r>
          </w:p>
        </w:tc>
      </w:tr>
      <w:tr w:rsidR="00AE320E" w:rsidRPr="00BC20BA" w14:paraId="01406C40" w14:textId="77777777" w:rsidTr="007D77E3">
        <w:trPr>
          <w:trHeight w:val="20"/>
        </w:trPr>
        <w:tc>
          <w:tcPr>
            <w:tcW w:w="3865" w:type="dxa"/>
          </w:tcPr>
          <w:p w14:paraId="3F9B974C" w14:textId="77777777" w:rsidR="00AE320E" w:rsidRPr="00BC20BA" w:rsidRDefault="00AE320E" w:rsidP="007D77E3">
            <w:pPr>
              <w:jc w:val="right"/>
              <w:rPr>
                <w:rFonts w:ascii="Cambria" w:eastAsia="Cambria" w:hAnsi="Cambria" w:cs="Cambria"/>
                <w:b/>
              </w:rPr>
            </w:pPr>
            <w:r w:rsidRPr="00BC20BA">
              <w:rPr>
                <w:rFonts w:ascii="Cambria" w:eastAsia="Cambria" w:hAnsi="Cambria" w:cs="Cambria"/>
                <w:b/>
              </w:rPr>
              <w:t>CCMP Outcomes:</w:t>
            </w:r>
          </w:p>
        </w:tc>
        <w:tc>
          <w:tcPr>
            <w:tcW w:w="6205" w:type="dxa"/>
          </w:tcPr>
          <w:p w14:paraId="4F0801F8" w14:textId="77777777" w:rsidR="00AE320E" w:rsidRPr="00BC20BA" w:rsidRDefault="00AE320E" w:rsidP="007D77E3">
            <w:pPr>
              <w:rPr>
                <w:rFonts w:ascii="Cambria" w:eastAsia="Cambria" w:hAnsi="Cambria" w:cs="Cambria"/>
              </w:rPr>
            </w:pPr>
            <w:r w:rsidRPr="00BC20BA">
              <w:rPr>
                <w:rFonts w:ascii="Cambria" w:eastAsia="Cambria" w:hAnsi="Cambria" w:cs="Cambria"/>
              </w:rPr>
              <w:t>1a, 1b, 1c, 1d, 1e, 2a, 2b, 2c, 3b</w:t>
            </w:r>
            <w:r w:rsidRPr="00BC20BA">
              <w:rPr>
                <w:rFonts w:ascii="Cambria" w:eastAsia="Cambria" w:hAnsi="Cambria" w:cs="Cambria"/>
              </w:rPr>
              <w:tab/>
            </w:r>
          </w:p>
        </w:tc>
      </w:tr>
      <w:tr w:rsidR="00AE320E" w:rsidRPr="00BC20BA" w14:paraId="332A3263" w14:textId="77777777" w:rsidTr="007D77E3">
        <w:trPr>
          <w:trHeight w:val="20"/>
        </w:trPr>
        <w:tc>
          <w:tcPr>
            <w:tcW w:w="3865" w:type="dxa"/>
          </w:tcPr>
          <w:p w14:paraId="1F858EF8" w14:textId="77777777" w:rsidR="00AE320E" w:rsidRPr="00BC20BA" w:rsidRDefault="00AE320E" w:rsidP="007D77E3">
            <w:pPr>
              <w:jc w:val="right"/>
              <w:rPr>
                <w:rFonts w:ascii="Cambria" w:eastAsia="Cambria" w:hAnsi="Cambria" w:cs="Cambria"/>
                <w:b/>
                <w:color w:val="000000" w:themeColor="text1"/>
              </w:rPr>
            </w:pPr>
            <w:r w:rsidRPr="00BC20BA">
              <w:rPr>
                <w:rFonts w:ascii="Cambria" w:eastAsia="Cambria" w:hAnsi="Cambria" w:cs="Cambria"/>
                <w:b/>
                <w:color w:val="000000" w:themeColor="text1"/>
              </w:rPr>
              <w:t>CWA Core Programs Addressed:</w:t>
            </w:r>
          </w:p>
        </w:tc>
        <w:tc>
          <w:tcPr>
            <w:tcW w:w="6205" w:type="dxa"/>
          </w:tcPr>
          <w:p w14:paraId="61CA9104" w14:textId="77777777" w:rsidR="00AE320E" w:rsidRPr="00BC20BA" w:rsidRDefault="00AE320E" w:rsidP="007D77E3">
            <w:pPr>
              <w:rPr>
                <w:rFonts w:ascii="Cambria" w:eastAsia="Cambria" w:hAnsi="Cambria" w:cs="Cambria"/>
                <w:color w:val="000000" w:themeColor="text1"/>
              </w:rPr>
            </w:pPr>
            <w:r w:rsidRPr="00BC20BA">
              <w:rPr>
                <w:rFonts w:ascii="Cambria" w:eastAsia="Cambria" w:hAnsi="Cambria" w:cs="Cambria"/>
                <w:color w:val="000000" w:themeColor="text1"/>
              </w:rPr>
              <w:t>(4) addressing diffuse, nonpoint sources of pollution, (5) protecting wetlands, (6) protecting coastal waters through the National Estuary Program</w:t>
            </w:r>
          </w:p>
        </w:tc>
      </w:tr>
      <w:tr w:rsidR="007C6E9F" w:rsidRPr="00BC20BA" w14:paraId="762E8233" w14:textId="77777777" w:rsidTr="007C6E9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trHeight w:val="20"/>
        </w:trPr>
        <w:tc>
          <w:tcPr>
            <w:tcW w:w="3865" w:type="dxa"/>
          </w:tcPr>
          <w:p w14:paraId="34277617" w14:textId="77777777" w:rsidR="007C6E9F" w:rsidRPr="00BC20BA" w:rsidRDefault="007C6E9F" w:rsidP="00BE35D7">
            <w:pPr>
              <w:jc w:val="right"/>
              <w:rPr>
                <w:rFonts w:asciiTheme="minorHAnsi" w:eastAsia="Cambria" w:hAnsiTheme="minorHAnsi" w:cstheme="majorHAnsi"/>
                <w:b/>
              </w:rPr>
            </w:pPr>
            <w:r>
              <w:rPr>
                <w:rFonts w:asciiTheme="minorHAnsi" w:eastAsia="Cambria" w:hAnsiTheme="minorHAnsi" w:cstheme="majorHAnsi"/>
                <w:b/>
              </w:rPr>
              <w:t>EPA Element(s):</w:t>
            </w:r>
          </w:p>
        </w:tc>
        <w:tc>
          <w:tcPr>
            <w:tcW w:w="6205" w:type="dxa"/>
          </w:tcPr>
          <w:p w14:paraId="68EA0E2B" w14:textId="7FB43C42" w:rsidR="007C6E9F" w:rsidRPr="00BC20BA" w:rsidRDefault="008929F4" w:rsidP="00BE35D7">
            <w:pPr>
              <w:rPr>
                <w:rFonts w:ascii="Cambria" w:eastAsia="Cambria" w:hAnsi="Cambria" w:cs="Cambria"/>
              </w:rPr>
            </w:pPr>
            <w:r>
              <w:rPr>
                <w:rFonts w:ascii="Cambria" w:eastAsia="Cambria" w:hAnsi="Cambria" w:cs="Cambria"/>
              </w:rPr>
              <w:t>Trainings, Direct Assistance</w:t>
            </w:r>
          </w:p>
        </w:tc>
      </w:tr>
    </w:tbl>
    <w:p w14:paraId="74DBDFB8" w14:textId="4EEA8188" w:rsidR="00AE320E" w:rsidRPr="00BC20BA" w:rsidRDefault="00AE320E" w:rsidP="00AE320E">
      <w:pPr>
        <w:pBdr>
          <w:top w:val="nil"/>
          <w:left w:val="nil"/>
          <w:bottom w:val="nil"/>
          <w:right w:val="nil"/>
          <w:between w:val="nil"/>
        </w:pBdr>
        <w:tabs>
          <w:tab w:val="left" w:pos="360"/>
        </w:tabs>
        <w:jc w:val="both"/>
        <w:rPr>
          <w:rFonts w:ascii="Cambria" w:eastAsia="Cambria" w:hAnsi="Cambria" w:cs="Cambria"/>
          <w:color w:val="000000" w:themeColor="text1"/>
        </w:rPr>
      </w:pPr>
    </w:p>
    <w:p w14:paraId="32229B4B" w14:textId="69766C82" w:rsidR="00AE320E" w:rsidRPr="00844EEF" w:rsidRDefault="00AE320E" w:rsidP="00AE320E">
      <w:pPr>
        <w:pBdr>
          <w:top w:val="nil"/>
          <w:left w:val="nil"/>
          <w:bottom w:val="nil"/>
          <w:right w:val="nil"/>
          <w:between w:val="nil"/>
        </w:pBdr>
        <w:tabs>
          <w:tab w:val="left" w:pos="360"/>
        </w:tabs>
        <w:rPr>
          <w:rFonts w:asciiTheme="majorHAnsi" w:eastAsia="Cambria" w:hAnsiTheme="majorHAnsi" w:cstheme="majorHAnsi"/>
          <w:b/>
          <w:color w:val="000000" w:themeColor="text1"/>
          <w:sz w:val="28"/>
          <w:szCs w:val="28"/>
        </w:rPr>
      </w:pPr>
      <w:r w:rsidRPr="00844EEF">
        <w:rPr>
          <w:rFonts w:asciiTheme="majorHAnsi" w:eastAsia="Cambria" w:hAnsiTheme="majorHAnsi" w:cstheme="majorHAnsi"/>
          <w:b/>
          <w:color w:val="000000" w:themeColor="text1"/>
          <w:sz w:val="28"/>
          <w:szCs w:val="28"/>
        </w:rPr>
        <w:t>Progress to Date:</w:t>
      </w:r>
      <w:r w:rsidR="00186CA9" w:rsidRPr="00844EEF">
        <w:rPr>
          <w:rFonts w:ascii="Calibri" w:eastAsia="Calibri" w:hAnsi="Calibri" w:cs="Calibri"/>
          <w:noProof/>
          <w:color w:val="214293"/>
          <w:sz w:val="28"/>
          <w:szCs w:val="28"/>
        </w:rPr>
        <w:t xml:space="preserve"> </w:t>
      </w:r>
    </w:p>
    <w:p w14:paraId="74AC530D" w14:textId="6C35FD6F" w:rsidR="00AE320E" w:rsidRPr="00BC20BA" w:rsidRDefault="00E17B91" w:rsidP="00AE320E">
      <w:pPr>
        <w:pBdr>
          <w:top w:val="nil"/>
          <w:left w:val="nil"/>
          <w:bottom w:val="nil"/>
          <w:right w:val="nil"/>
          <w:between w:val="nil"/>
        </w:pBdr>
        <w:tabs>
          <w:tab w:val="left" w:pos="360"/>
        </w:tabs>
        <w:jc w:val="both"/>
        <w:rPr>
          <w:rFonts w:ascii="Cambria" w:eastAsia="Cambria" w:hAnsi="Cambria" w:cs="Cambria"/>
          <w:color w:val="000000" w:themeColor="text1"/>
        </w:rPr>
      </w:pPr>
      <w:r>
        <w:rPr>
          <w:rFonts w:ascii="Cambria" w:eastAsia="Cambria" w:hAnsi="Cambria" w:cs="Cambria"/>
          <w:color w:val="000000" w:themeColor="text1"/>
        </w:rPr>
        <w:t xml:space="preserve">Most years </w:t>
      </w:r>
      <w:r w:rsidR="00AE320E" w:rsidRPr="00BC20BA">
        <w:rPr>
          <w:rFonts w:ascii="Cambria" w:eastAsia="Cambria" w:hAnsi="Cambria" w:cs="Cambria"/>
          <w:color w:val="000000" w:themeColor="text1"/>
        </w:rPr>
        <w:t>Shad in the Classroom reaches over 1</w:t>
      </w:r>
      <w:r w:rsidR="001A0DDD">
        <w:rPr>
          <w:rFonts w:ascii="Cambria" w:eastAsia="Cambria" w:hAnsi="Cambria" w:cs="Cambria"/>
          <w:color w:val="000000" w:themeColor="text1"/>
        </w:rPr>
        <w:t>,</w:t>
      </w:r>
      <w:r w:rsidR="00AE320E" w:rsidRPr="00BC20BA">
        <w:rPr>
          <w:rFonts w:ascii="Cambria" w:eastAsia="Cambria" w:hAnsi="Cambria" w:cs="Cambria"/>
          <w:color w:val="000000" w:themeColor="text1"/>
        </w:rPr>
        <w:t xml:space="preserve">000 students through 20-30 classrooms that participate in the program. This initiative has consistently grown since its inception, with demand that outstrips the program’s capacity to accommodate additional classroom participation. The limiting factor for the program’s growth is staff capacity - currently, the program is coordinated by one part-time </w:t>
      </w:r>
      <w:r w:rsidR="001A0DDD">
        <w:rPr>
          <w:rFonts w:ascii="Cambria" w:eastAsia="Cambria" w:hAnsi="Cambria" w:cs="Cambria"/>
          <w:color w:val="000000" w:themeColor="text1"/>
        </w:rPr>
        <w:t xml:space="preserve">N.C. Museum of Natural Sciences </w:t>
      </w:r>
      <w:r w:rsidR="00AE320E" w:rsidRPr="00BC20BA">
        <w:rPr>
          <w:rFonts w:ascii="Cambria" w:eastAsia="Cambria" w:hAnsi="Cambria" w:cs="Cambria"/>
          <w:color w:val="000000" w:themeColor="text1"/>
        </w:rPr>
        <w:t xml:space="preserve">staff member and it has reached the limits of </w:t>
      </w:r>
      <w:r w:rsidR="00530E29" w:rsidRPr="00BC20BA">
        <w:rPr>
          <w:rFonts w:ascii="Cambria" w:eastAsia="Cambria" w:hAnsi="Cambria" w:cs="Cambria"/>
          <w:color w:val="000000" w:themeColor="text1"/>
        </w:rPr>
        <w:t>that person’s ability to manage the program.</w:t>
      </w:r>
      <w:r w:rsidR="00AE320E" w:rsidRPr="00BC20BA">
        <w:rPr>
          <w:rFonts w:ascii="Cambria" w:eastAsia="Cambria" w:hAnsi="Cambria" w:cs="Cambria"/>
          <w:color w:val="000000" w:themeColor="text1"/>
        </w:rPr>
        <w:t xml:space="preserve"> </w:t>
      </w:r>
      <w:r w:rsidR="00070F15">
        <w:rPr>
          <w:rFonts w:ascii="Cambria" w:eastAsia="Cambria" w:hAnsi="Cambria" w:cs="Cambria"/>
          <w:color w:val="000000" w:themeColor="text1"/>
        </w:rPr>
        <w:t xml:space="preserve">APNEP’s funding supports the salary of this staff member, and in addition APNEP staff </w:t>
      </w:r>
      <w:r w:rsidR="007A27C7">
        <w:rPr>
          <w:rFonts w:ascii="Cambria" w:eastAsia="Cambria" w:hAnsi="Cambria" w:cs="Cambria"/>
          <w:color w:val="000000" w:themeColor="text1"/>
        </w:rPr>
        <w:t>aid</w:t>
      </w:r>
      <w:r w:rsidR="00070F15">
        <w:rPr>
          <w:rFonts w:ascii="Cambria" w:eastAsia="Cambria" w:hAnsi="Cambria" w:cs="Cambria"/>
          <w:color w:val="000000" w:themeColor="text1"/>
        </w:rPr>
        <w:t xml:space="preserve"> with egg deliveries to schools and shad release day events.</w:t>
      </w:r>
    </w:p>
    <w:p w14:paraId="11FB0C84" w14:textId="77777777" w:rsidR="00AE320E" w:rsidRPr="00BC20BA" w:rsidRDefault="00AE320E" w:rsidP="00AE320E">
      <w:pPr>
        <w:pBdr>
          <w:top w:val="nil"/>
          <w:left w:val="nil"/>
          <w:bottom w:val="nil"/>
          <w:right w:val="nil"/>
          <w:between w:val="nil"/>
        </w:pBdr>
        <w:tabs>
          <w:tab w:val="left" w:pos="360"/>
        </w:tabs>
        <w:ind w:hanging="360"/>
        <w:jc w:val="both"/>
        <w:rPr>
          <w:rFonts w:ascii="Cambria" w:eastAsia="Cambria" w:hAnsi="Cambria" w:cs="Cambria"/>
          <w:color w:val="000000" w:themeColor="text1"/>
        </w:rPr>
      </w:pPr>
    </w:p>
    <w:p w14:paraId="671BE1EB" w14:textId="257B8E1B" w:rsidR="00AE320E" w:rsidRDefault="00AE320E" w:rsidP="00AE320E">
      <w:pPr>
        <w:pBdr>
          <w:top w:val="nil"/>
          <w:left w:val="nil"/>
          <w:bottom w:val="nil"/>
          <w:right w:val="nil"/>
          <w:between w:val="nil"/>
        </w:pBdr>
        <w:tabs>
          <w:tab w:val="left" w:pos="360"/>
        </w:tabs>
        <w:jc w:val="both"/>
        <w:rPr>
          <w:rFonts w:ascii="Cambria" w:eastAsia="Cambria" w:hAnsi="Cambria" w:cs="Cambria"/>
          <w:color w:val="000000" w:themeColor="text1"/>
        </w:rPr>
      </w:pPr>
      <w:r w:rsidRPr="00BC20BA">
        <w:rPr>
          <w:rFonts w:ascii="Cambria" w:eastAsia="Cambria" w:hAnsi="Cambria" w:cs="Cambria"/>
          <w:color w:val="000000" w:themeColor="text1"/>
        </w:rPr>
        <w:t xml:space="preserve">American </w:t>
      </w:r>
      <w:r w:rsidR="00844EEF">
        <w:rPr>
          <w:rFonts w:ascii="Cambria" w:eastAsia="Cambria" w:hAnsi="Cambria" w:cs="Cambria"/>
          <w:color w:val="000000" w:themeColor="text1"/>
        </w:rPr>
        <w:t>s</w:t>
      </w:r>
      <w:r w:rsidRPr="00BC20BA">
        <w:rPr>
          <w:rFonts w:ascii="Cambria" w:eastAsia="Cambria" w:hAnsi="Cambria" w:cs="Cambria"/>
          <w:color w:val="000000" w:themeColor="text1"/>
        </w:rPr>
        <w:t xml:space="preserve">had were chosen as the fish species for the program because they have cultural and historic importance in eastern North Carolina and there are active efforts by the </w:t>
      </w:r>
      <w:r w:rsidR="00623308">
        <w:rPr>
          <w:rFonts w:ascii="Cambria" w:eastAsia="Cambria" w:hAnsi="Cambria" w:cs="Cambria"/>
          <w:color w:val="000000" w:themeColor="text1"/>
        </w:rPr>
        <w:t>N.C.</w:t>
      </w:r>
      <w:r w:rsidRPr="00BC20BA">
        <w:rPr>
          <w:rFonts w:ascii="Cambria" w:eastAsia="Cambria" w:hAnsi="Cambria" w:cs="Cambria"/>
          <w:color w:val="000000" w:themeColor="text1"/>
        </w:rPr>
        <w:t xml:space="preserve"> Wildlife Resources Commission to restore their populations in the Roanoke and Neuse river basins. While Shad in the Classroom doe</w:t>
      </w:r>
      <w:r w:rsidR="00844EEF">
        <w:rPr>
          <w:rFonts w:ascii="Cambria" w:eastAsia="Cambria" w:hAnsi="Cambria" w:cs="Cambria"/>
          <w:color w:val="000000" w:themeColor="text1"/>
        </w:rPr>
        <w:t>s not</w:t>
      </w:r>
      <w:r w:rsidRPr="00BC20BA">
        <w:rPr>
          <w:rFonts w:ascii="Cambria" w:eastAsia="Cambria" w:hAnsi="Cambria" w:cs="Cambria"/>
          <w:color w:val="000000" w:themeColor="text1"/>
        </w:rPr>
        <w:t xml:space="preserve"> contribute significantly to population restoration efforts, it raises awareness about the issue. </w:t>
      </w:r>
    </w:p>
    <w:p w14:paraId="10075D01" w14:textId="77777777" w:rsidR="0048542E" w:rsidRPr="0016188C" w:rsidRDefault="0048542E" w:rsidP="00AE320E">
      <w:pPr>
        <w:pBdr>
          <w:top w:val="nil"/>
          <w:left w:val="nil"/>
          <w:bottom w:val="nil"/>
          <w:right w:val="nil"/>
          <w:between w:val="nil"/>
        </w:pBdr>
        <w:tabs>
          <w:tab w:val="left" w:pos="360"/>
        </w:tabs>
        <w:jc w:val="both"/>
        <w:rPr>
          <w:rFonts w:ascii="Cambria" w:eastAsia="Cambria" w:hAnsi="Cambria" w:cs="Cambria"/>
          <w:color w:val="000000" w:themeColor="text1"/>
        </w:rPr>
      </w:pPr>
    </w:p>
    <w:p w14:paraId="57821FC7" w14:textId="77777777" w:rsidR="000A29E8" w:rsidRPr="00BC20BA" w:rsidRDefault="000A29E8" w:rsidP="000A29E8">
      <w:pPr>
        <w:pBdr>
          <w:top w:val="nil"/>
          <w:left w:val="nil"/>
          <w:bottom w:val="nil"/>
          <w:right w:val="nil"/>
          <w:between w:val="nil"/>
        </w:pBdr>
        <w:tabs>
          <w:tab w:val="left" w:pos="360"/>
        </w:tabs>
        <w:rPr>
          <w:rFonts w:ascii="Cambria" w:eastAsia="Cambria" w:hAnsi="Cambria" w:cs="Cambria"/>
          <w:b/>
          <w:color w:val="000000" w:themeColor="text1"/>
        </w:rPr>
      </w:pPr>
      <w:r w:rsidRPr="00BC20BA">
        <w:rPr>
          <w:rFonts w:ascii="Cambria" w:eastAsia="Cambria" w:hAnsi="Cambria" w:cs="Cambria"/>
          <w:b/>
          <w:color w:val="000000" w:themeColor="text1"/>
        </w:rPr>
        <w:t>Milestones:</w:t>
      </w:r>
    </w:p>
    <w:p w14:paraId="3609F009" w14:textId="77777777" w:rsidR="000A29E8" w:rsidRPr="00BC20BA" w:rsidRDefault="000A29E8" w:rsidP="000A29E8">
      <w:pPr>
        <w:pStyle w:val="ListParagraph"/>
        <w:numPr>
          <w:ilvl w:val="0"/>
          <w:numId w:val="10"/>
        </w:numPr>
        <w:pBdr>
          <w:top w:val="nil"/>
          <w:left w:val="nil"/>
          <w:bottom w:val="nil"/>
          <w:right w:val="nil"/>
          <w:between w:val="nil"/>
        </w:pBdr>
        <w:tabs>
          <w:tab w:val="left" w:pos="360"/>
        </w:tabs>
        <w:ind w:left="1080"/>
        <w:jc w:val="both"/>
        <w:rPr>
          <w:rFonts w:ascii="Cambria" w:eastAsia="Cambria" w:hAnsi="Cambria" w:cs="Cambria"/>
          <w:color w:val="000000" w:themeColor="text1"/>
        </w:rPr>
      </w:pPr>
      <w:r w:rsidRPr="00BC20BA">
        <w:rPr>
          <w:rFonts w:ascii="Cambria" w:eastAsia="Cambria" w:hAnsi="Cambria" w:cs="Cambria"/>
          <w:color w:val="000000" w:themeColor="text1"/>
        </w:rPr>
        <w:t>April-June 20</w:t>
      </w:r>
      <w:r>
        <w:rPr>
          <w:rFonts w:ascii="Cambria" w:eastAsia="Cambria" w:hAnsi="Cambria" w:cs="Cambria"/>
          <w:color w:val="000000" w:themeColor="text1"/>
        </w:rPr>
        <w:t>20</w:t>
      </w:r>
      <w:r w:rsidRPr="00BC20BA">
        <w:rPr>
          <w:rFonts w:ascii="Cambria" w:eastAsia="Cambria" w:hAnsi="Cambria" w:cs="Cambria"/>
          <w:color w:val="000000" w:themeColor="text1"/>
        </w:rPr>
        <w:t xml:space="preserve">: </w:t>
      </w:r>
      <w:r>
        <w:rPr>
          <w:rFonts w:ascii="Cambria" w:eastAsia="Cambria" w:hAnsi="Cambria" w:cs="Cambria"/>
          <w:color w:val="000000" w:themeColor="text1"/>
        </w:rPr>
        <w:t>Due to school and field trip closures as a result of the Covid-19 pandemic, in-person activities for Shad in the Classroom were cancelled for 2020. In lieu of in-person activities, the Shad in the Classroom Coordinator completed data entry and evaluation of results from previous years’ student pre- and post- surveys. The coordinator also purchased needed materials for 2021 Shad in the Classroom and reevaluated program materials.</w:t>
      </w:r>
    </w:p>
    <w:p w14:paraId="364A49DC" w14:textId="77777777" w:rsidR="000A29E8" w:rsidRPr="00BC20BA" w:rsidRDefault="000A29E8" w:rsidP="000A29E8">
      <w:pPr>
        <w:pStyle w:val="ListParagraph"/>
        <w:numPr>
          <w:ilvl w:val="0"/>
          <w:numId w:val="10"/>
        </w:numPr>
        <w:pBdr>
          <w:top w:val="nil"/>
          <w:left w:val="nil"/>
          <w:bottom w:val="nil"/>
          <w:right w:val="nil"/>
          <w:between w:val="nil"/>
        </w:pBdr>
        <w:tabs>
          <w:tab w:val="left" w:pos="360"/>
        </w:tabs>
        <w:ind w:left="1080"/>
        <w:jc w:val="both"/>
        <w:rPr>
          <w:rFonts w:ascii="Cambria" w:eastAsia="Cambria" w:hAnsi="Cambria" w:cs="Cambria"/>
          <w:color w:val="000000" w:themeColor="text1"/>
        </w:rPr>
      </w:pPr>
      <w:r w:rsidRPr="00BC20BA">
        <w:rPr>
          <w:rFonts w:ascii="Cambria" w:eastAsia="Cambria" w:hAnsi="Cambria" w:cs="Cambria"/>
          <w:color w:val="000000" w:themeColor="text1"/>
        </w:rPr>
        <w:t>July-September 20</w:t>
      </w:r>
      <w:r>
        <w:rPr>
          <w:rFonts w:ascii="Cambria" w:eastAsia="Cambria" w:hAnsi="Cambria" w:cs="Cambria"/>
          <w:color w:val="000000" w:themeColor="text1"/>
        </w:rPr>
        <w:t>20</w:t>
      </w:r>
      <w:r w:rsidRPr="00BC20BA">
        <w:rPr>
          <w:rFonts w:ascii="Cambria" w:eastAsia="Cambria" w:hAnsi="Cambria" w:cs="Cambria"/>
          <w:color w:val="000000" w:themeColor="text1"/>
        </w:rPr>
        <w:t>: Communication with interested teachers for 202</w:t>
      </w:r>
      <w:r>
        <w:rPr>
          <w:rFonts w:ascii="Cambria" w:eastAsia="Cambria" w:hAnsi="Cambria" w:cs="Cambria"/>
          <w:color w:val="000000" w:themeColor="text1"/>
        </w:rPr>
        <w:t>1</w:t>
      </w:r>
      <w:r w:rsidRPr="00BC20BA">
        <w:rPr>
          <w:rFonts w:ascii="Cambria" w:eastAsia="Cambria" w:hAnsi="Cambria" w:cs="Cambria"/>
          <w:color w:val="000000" w:themeColor="text1"/>
        </w:rPr>
        <w:t xml:space="preserve"> program. Data entry and analysis of student survey.</w:t>
      </w:r>
    </w:p>
    <w:p w14:paraId="5B00466D" w14:textId="77777777" w:rsidR="000A29E8" w:rsidRPr="00BC20BA" w:rsidRDefault="000A29E8" w:rsidP="000A29E8">
      <w:pPr>
        <w:pStyle w:val="ListParagraph"/>
        <w:numPr>
          <w:ilvl w:val="0"/>
          <w:numId w:val="10"/>
        </w:numPr>
        <w:pBdr>
          <w:top w:val="nil"/>
          <w:left w:val="nil"/>
          <w:bottom w:val="nil"/>
          <w:right w:val="nil"/>
          <w:between w:val="nil"/>
        </w:pBdr>
        <w:tabs>
          <w:tab w:val="left" w:pos="360"/>
        </w:tabs>
        <w:ind w:left="1080"/>
        <w:jc w:val="both"/>
        <w:rPr>
          <w:rFonts w:ascii="Cambria" w:eastAsia="Cambria" w:hAnsi="Cambria" w:cs="Cambria"/>
          <w:color w:val="000000" w:themeColor="text1"/>
        </w:rPr>
      </w:pPr>
      <w:r w:rsidRPr="00BC20BA">
        <w:rPr>
          <w:rFonts w:ascii="Cambria" w:eastAsia="Cambria" w:hAnsi="Cambria" w:cs="Cambria"/>
          <w:color w:val="000000" w:themeColor="text1"/>
        </w:rPr>
        <w:t>October-December 20</w:t>
      </w:r>
      <w:r>
        <w:rPr>
          <w:rFonts w:ascii="Cambria" w:eastAsia="Cambria" w:hAnsi="Cambria" w:cs="Cambria"/>
          <w:color w:val="000000" w:themeColor="text1"/>
        </w:rPr>
        <w:t>20</w:t>
      </w:r>
      <w:r w:rsidRPr="00BC20BA">
        <w:rPr>
          <w:rFonts w:ascii="Cambria" w:eastAsia="Cambria" w:hAnsi="Cambria" w:cs="Cambria"/>
          <w:color w:val="000000" w:themeColor="text1"/>
        </w:rPr>
        <w:t>: Applications distributed, supplies inventoried, tanks retrieved and/or refurbished, planning for 202</w:t>
      </w:r>
      <w:r>
        <w:rPr>
          <w:rFonts w:ascii="Cambria" w:eastAsia="Cambria" w:hAnsi="Cambria" w:cs="Cambria"/>
          <w:color w:val="000000" w:themeColor="text1"/>
        </w:rPr>
        <w:t>1</w:t>
      </w:r>
      <w:r w:rsidRPr="00BC20BA">
        <w:rPr>
          <w:rFonts w:ascii="Cambria" w:eastAsia="Cambria" w:hAnsi="Cambria" w:cs="Cambria"/>
          <w:color w:val="000000" w:themeColor="text1"/>
        </w:rPr>
        <w:t xml:space="preserve"> season begins.</w:t>
      </w:r>
    </w:p>
    <w:p w14:paraId="349AA4B5" w14:textId="77777777" w:rsidR="000A29E8" w:rsidRPr="00BC20BA" w:rsidRDefault="000A29E8" w:rsidP="000A29E8">
      <w:pPr>
        <w:pStyle w:val="ListParagraph"/>
        <w:numPr>
          <w:ilvl w:val="0"/>
          <w:numId w:val="10"/>
        </w:numPr>
        <w:pBdr>
          <w:top w:val="nil"/>
          <w:left w:val="nil"/>
          <w:bottom w:val="nil"/>
          <w:right w:val="nil"/>
          <w:between w:val="nil"/>
        </w:pBdr>
        <w:tabs>
          <w:tab w:val="left" w:pos="360"/>
        </w:tabs>
        <w:ind w:left="1080"/>
        <w:jc w:val="both"/>
        <w:rPr>
          <w:rFonts w:ascii="Cambria" w:eastAsia="Cambria" w:hAnsi="Cambria" w:cs="Cambria"/>
          <w:color w:val="000000" w:themeColor="text1"/>
        </w:rPr>
      </w:pPr>
      <w:r w:rsidRPr="00BC20BA">
        <w:rPr>
          <w:rFonts w:ascii="Cambria" w:eastAsia="Cambria" w:hAnsi="Cambria" w:cs="Cambria"/>
          <w:color w:val="000000" w:themeColor="text1"/>
        </w:rPr>
        <w:t>January-March 202</w:t>
      </w:r>
      <w:r>
        <w:rPr>
          <w:rFonts w:ascii="Cambria" w:eastAsia="Cambria" w:hAnsi="Cambria" w:cs="Cambria"/>
          <w:color w:val="000000" w:themeColor="text1"/>
        </w:rPr>
        <w:t>1</w:t>
      </w:r>
      <w:r w:rsidRPr="00BC20BA">
        <w:rPr>
          <w:rFonts w:ascii="Cambria" w:eastAsia="Cambria" w:hAnsi="Cambria" w:cs="Cambria"/>
          <w:color w:val="000000" w:themeColor="text1"/>
        </w:rPr>
        <w:t xml:space="preserve">: Applications reviewed, teachers selected, supplies purchased, teacher training session scheduled and facilitated, shad weeks scheduled with USFWS, </w:t>
      </w:r>
      <w:r>
        <w:rPr>
          <w:rFonts w:ascii="Cambria" w:eastAsia="Cambria" w:hAnsi="Cambria" w:cs="Cambria"/>
          <w:color w:val="000000" w:themeColor="text1"/>
        </w:rPr>
        <w:t xml:space="preserve">N.C. </w:t>
      </w:r>
      <w:r w:rsidRPr="00BC20BA">
        <w:rPr>
          <w:rFonts w:ascii="Cambria" w:eastAsia="Cambria" w:hAnsi="Cambria" w:cs="Cambria"/>
          <w:color w:val="000000" w:themeColor="text1"/>
        </w:rPr>
        <w:t xml:space="preserve">WRC, classrooms, </w:t>
      </w:r>
      <w:r>
        <w:rPr>
          <w:rFonts w:ascii="Cambria" w:eastAsia="Cambria" w:hAnsi="Cambria" w:cs="Cambria"/>
          <w:color w:val="000000" w:themeColor="text1"/>
        </w:rPr>
        <w:t xml:space="preserve">and </w:t>
      </w:r>
      <w:r w:rsidRPr="00BC20BA">
        <w:rPr>
          <w:rFonts w:ascii="Cambria" w:eastAsia="Cambria" w:hAnsi="Cambria" w:cs="Cambria"/>
          <w:color w:val="000000" w:themeColor="text1"/>
        </w:rPr>
        <w:t>extension educational activities coordinated.</w:t>
      </w:r>
    </w:p>
    <w:p w14:paraId="2BAD76D1" w14:textId="12D8A45C" w:rsidR="000A29E8" w:rsidRDefault="000A29E8" w:rsidP="000A29E8">
      <w:pPr>
        <w:pStyle w:val="ListParagraph"/>
        <w:numPr>
          <w:ilvl w:val="0"/>
          <w:numId w:val="10"/>
        </w:numPr>
        <w:tabs>
          <w:tab w:val="left" w:pos="360"/>
        </w:tabs>
        <w:ind w:left="1080"/>
        <w:jc w:val="both"/>
        <w:rPr>
          <w:rFonts w:ascii="Cambria" w:eastAsia="Cambria" w:hAnsi="Cambria" w:cs="Cambria"/>
          <w:color w:val="000000" w:themeColor="text1"/>
        </w:rPr>
      </w:pPr>
      <w:r w:rsidRPr="00BC20BA">
        <w:rPr>
          <w:rFonts w:ascii="Cambria" w:eastAsia="Cambria" w:hAnsi="Cambria" w:cs="Cambria"/>
          <w:color w:val="000000" w:themeColor="text1"/>
        </w:rPr>
        <w:t>April-June 202</w:t>
      </w:r>
      <w:r>
        <w:rPr>
          <w:rFonts w:ascii="Cambria" w:eastAsia="Cambria" w:hAnsi="Cambria" w:cs="Cambria"/>
          <w:color w:val="000000" w:themeColor="text1"/>
        </w:rPr>
        <w:t>1</w:t>
      </w:r>
      <w:r w:rsidRPr="00BC20BA">
        <w:rPr>
          <w:rFonts w:ascii="Cambria" w:eastAsia="Cambria" w:hAnsi="Cambria" w:cs="Cambria"/>
          <w:color w:val="000000" w:themeColor="text1"/>
        </w:rPr>
        <w:t xml:space="preserve">: Shad delivered to classrooms, raised, </w:t>
      </w:r>
      <w:r>
        <w:rPr>
          <w:rFonts w:ascii="Cambria" w:eastAsia="Cambria" w:hAnsi="Cambria" w:cs="Cambria"/>
          <w:color w:val="000000" w:themeColor="text1"/>
        </w:rPr>
        <w:t xml:space="preserve">and </w:t>
      </w:r>
      <w:r w:rsidRPr="00BC20BA">
        <w:rPr>
          <w:rFonts w:ascii="Cambria" w:eastAsia="Cambria" w:hAnsi="Cambria" w:cs="Cambria"/>
          <w:color w:val="000000" w:themeColor="text1"/>
        </w:rPr>
        <w:t>released. Extension education activities coordinated. Hatchery field trip for teachers. Evaluations returned from classrooms and summary of program completed.</w:t>
      </w:r>
    </w:p>
    <w:p w14:paraId="1C260DE7" w14:textId="6FF73EB6" w:rsidR="00CA582E" w:rsidRPr="00BC20BA" w:rsidRDefault="00CA582E" w:rsidP="000A29E8">
      <w:pPr>
        <w:pStyle w:val="ListParagraph"/>
        <w:numPr>
          <w:ilvl w:val="0"/>
          <w:numId w:val="10"/>
        </w:numPr>
        <w:tabs>
          <w:tab w:val="left" w:pos="360"/>
        </w:tabs>
        <w:ind w:left="1080"/>
        <w:jc w:val="both"/>
        <w:rPr>
          <w:rFonts w:ascii="Cambria" w:eastAsia="Cambria" w:hAnsi="Cambria" w:cs="Cambria"/>
          <w:color w:val="000000" w:themeColor="text1"/>
        </w:rPr>
      </w:pPr>
      <w:r>
        <w:rPr>
          <w:rFonts w:ascii="Cambria" w:eastAsia="Cambria" w:hAnsi="Cambria" w:cs="Cambria"/>
          <w:color w:val="000000" w:themeColor="text1"/>
        </w:rPr>
        <w:t>September 2021: Final Report</w:t>
      </w:r>
    </w:p>
    <w:p w14:paraId="19484451" w14:textId="77777777" w:rsidR="000A29E8" w:rsidRDefault="000A29E8" w:rsidP="00AE320E">
      <w:pPr>
        <w:pBdr>
          <w:top w:val="nil"/>
          <w:left w:val="nil"/>
          <w:bottom w:val="nil"/>
          <w:right w:val="nil"/>
          <w:between w:val="nil"/>
        </w:pBdr>
        <w:tabs>
          <w:tab w:val="left" w:pos="360"/>
        </w:tabs>
        <w:rPr>
          <w:rFonts w:asciiTheme="majorHAnsi" w:eastAsia="Cambria" w:hAnsiTheme="majorHAnsi" w:cstheme="majorHAnsi"/>
          <w:b/>
          <w:color w:val="000000" w:themeColor="text1"/>
          <w:sz w:val="28"/>
          <w:szCs w:val="28"/>
        </w:rPr>
      </w:pPr>
    </w:p>
    <w:p w14:paraId="7D0DA7F1" w14:textId="37F044C8" w:rsidR="00AE320E" w:rsidRPr="00844EEF" w:rsidRDefault="002A77AC" w:rsidP="00AE320E">
      <w:pPr>
        <w:pBdr>
          <w:top w:val="nil"/>
          <w:left w:val="nil"/>
          <w:bottom w:val="nil"/>
          <w:right w:val="nil"/>
          <w:between w:val="nil"/>
        </w:pBdr>
        <w:tabs>
          <w:tab w:val="left" w:pos="360"/>
        </w:tabs>
        <w:rPr>
          <w:rFonts w:asciiTheme="majorHAnsi" w:eastAsia="Cambria" w:hAnsiTheme="majorHAnsi" w:cstheme="majorHAnsi"/>
          <w:b/>
          <w:color w:val="000000" w:themeColor="text1"/>
          <w:sz w:val="28"/>
          <w:szCs w:val="28"/>
        </w:rPr>
      </w:pPr>
      <w:r w:rsidRPr="00844EEF">
        <w:rPr>
          <w:rFonts w:asciiTheme="majorHAnsi" w:eastAsia="Cambria" w:hAnsiTheme="majorHAnsi" w:cstheme="majorHAnsi"/>
          <w:b/>
          <w:color w:val="000000" w:themeColor="text1"/>
          <w:sz w:val="28"/>
          <w:szCs w:val="28"/>
        </w:rPr>
        <w:lastRenderedPageBreak/>
        <w:t>FY202</w:t>
      </w:r>
      <w:r w:rsidR="000A29E8">
        <w:rPr>
          <w:rFonts w:asciiTheme="majorHAnsi" w:eastAsia="Cambria" w:hAnsiTheme="majorHAnsi" w:cstheme="majorHAnsi"/>
          <w:b/>
          <w:color w:val="000000" w:themeColor="text1"/>
          <w:sz w:val="28"/>
          <w:szCs w:val="28"/>
        </w:rPr>
        <w:t>1</w:t>
      </w:r>
      <w:r w:rsidR="00AE320E" w:rsidRPr="00844EEF">
        <w:rPr>
          <w:rFonts w:asciiTheme="majorHAnsi" w:eastAsia="Cambria" w:hAnsiTheme="majorHAnsi" w:cstheme="majorHAnsi"/>
          <w:b/>
          <w:color w:val="000000" w:themeColor="text1"/>
          <w:sz w:val="28"/>
          <w:szCs w:val="28"/>
        </w:rPr>
        <w:t>-</w:t>
      </w:r>
      <w:r w:rsidRPr="00844EEF">
        <w:rPr>
          <w:rFonts w:asciiTheme="majorHAnsi" w:eastAsia="Cambria" w:hAnsiTheme="majorHAnsi" w:cstheme="majorHAnsi"/>
          <w:b/>
          <w:color w:val="000000" w:themeColor="text1"/>
          <w:sz w:val="28"/>
          <w:szCs w:val="28"/>
        </w:rPr>
        <w:t>202</w:t>
      </w:r>
      <w:r w:rsidR="000A29E8">
        <w:rPr>
          <w:rFonts w:asciiTheme="majorHAnsi" w:eastAsia="Cambria" w:hAnsiTheme="majorHAnsi" w:cstheme="majorHAnsi"/>
          <w:b/>
          <w:color w:val="000000" w:themeColor="text1"/>
          <w:sz w:val="28"/>
          <w:szCs w:val="28"/>
        </w:rPr>
        <w:t>2</w:t>
      </w:r>
      <w:r w:rsidRPr="00844EEF">
        <w:rPr>
          <w:rFonts w:asciiTheme="majorHAnsi" w:eastAsia="Cambria" w:hAnsiTheme="majorHAnsi" w:cstheme="majorHAnsi"/>
          <w:b/>
          <w:color w:val="000000" w:themeColor="text1"/>
          <w:sz w:val="28"/>
          <w:szCs w:val="28"/>
        </w:rPr>
        <w:t xml:space="preserve"> </w:t>
      </w:r>
      <w:r w:rsidR="00AE320E" w:rsidRPr="00844EEF">
        <w:rPr>
          <w:rFonts w:asciiTheme="majorHAnsi" w:eastAsia="Cambria" w:hAnsiTheme="majorHAnsi" w:cstheme="majorHAnsi"/>
          <w:b/>
          <w:color w:val="000000" w:themeColor="text1"/>
          <w:sz w:val="28"/>
          <w:szCs w:val="28"/>
        </w:rPr>
        <w:t>Plans:</w:t>
      </w:r>
    </w:p>
    <w:p w14:paraId="0FF0BDD1" w14:textId="58B0675A" w:rsidR="00AE320E" w:rsidRPr="000A29E8" w:rsidRDefault="000A29E8" w:rsidP="00AE320E">
      <w:pPr>
        <w:pBdr>
          <w:top w:val="nil"/>
          <w:left w:val="nil"/>
          <w:bottom w:val="nil"/>
          <w:right w:val="nil"/>
          <w:between w:val="nil"/>
        </w:pBdr>
        <w:tabs>
          <w:tab w:val="left" w:pos="360"/>
        </w:tabs>
        <w:jc w:val="both"/>
        <w:rPr>
          <w:rFonts w:ascii="Cambria" w:eastAsia="Cambria" w:hAnsi="Cambria" w:cs="Cambria"/>
          <w:bCs/>
          <w:color w:val="000000" w:themeColor="text1"/>
        </w:rPr>
      </w:pPr>
      <w:r>
        <w:rPr>
          <w:rFonts w:ascii="Cambria" w:eastAsia="Cambria" w:hAnsi="Cambria" w:cs="Cambria"/>
          <w:b/>
          <w:color w:val="000000" w:themeColor="text1"/>
        </w:rPr>
        <w:t xml:space="preserve"> </w:t>
      </w:r>
      <w:r>
        <w:rPr>
          <w:rFonts w:ascii="Cambria" w:eastAsia="Cambria" w:hAnsi="Cambria" w:cs="Cambria"/>
          <w:b/>
          <w:color w:val="000000" w:themeColor="text1"/>
        </w:rPr>
        <w:tab/>
      </w:r>
      <w:r w:rsidRPr="000A29E8">
        <w:rPr>
          <w:rFonts w:ascii="Cambria" w:eastAsia="Cambria" w:hAnsi="Cambria" w:cs="Cambria"/>
          <w:bCs/>
          <w:color w:val="000000" w:themeColor="text1"/>
        </w:rPr>
        <w:t>Project to be discontinued and funds posted to RFP.</w:t>
      </w:r>
    </w:p>
    <w:p w14:paraId="1C695C71" w14:textId="24A8C0C5" w:rsidR="00AE320E" w:rsidRPr="00E17B91" w:rsidRDefault="00AE320E" w:rsidP="00E17B91">
      <w:pPr>
        <w:pBdr>
          <w:top w:val="nil"/>
          <w:left w:val="nil"/>
          <w:bottom w:val="nil"/>
          <w:right w:val="nil"/>
          <w:between w:val="nil"/>
        </w:pBdr>
        <w:tabs>
          <w:tab w:val="left" w:pos="360"/>
        </w:tabs>
        <w:rPr>
          <w:rFonts w:ascii="Cambria" w:eastAsia="Cambria" w:hAnsi="Cambria" w:cs="Cambria"/>
          <w:color w:val="000000" w:themeColor="text1"/>
        </w:rPr>
      </w:pPr>
    </w:p>
    <w:p w14:paraId="74A9618D" w14:textId="77777777" w:rsidR="00844EEF" w:rsidRPr="00BC20BA" w:rsidRDefault="00844EEF">
      <w:pPr>
        <w:pBdr>
          <w:top w:val="nil"/>
          <w:left w:val="nil"/>
          <w:bottom w:val="nil"/>
          <w:right w:val="nil"/>
          <w:between w:val="nil"/>
        </w:pBdr>
        <w:tabs>
          <w:tab w:val="left" w:pos="180"/>
          <w:tab w:val="left" w:pos="450"/>
        </w:tabs>
        <w:jc w:val="both"/>
        <w:rPr>
          <w:rFonts w:asciiTheme="majorHAnsi" w:eastAsia="Cambria" w:hAnsiTheme="majorHAnsi" w:cstheme="majorHAnsi"/>
          <w:b/>
          <w:color w:val="000000"/>
        </w:rPr>
      </w:pPr>
    </w:p>
    <w:p w14:paraId="29EBCCE2" w14:textId="5661A1DD" w:rsidR="00416BEA" w:rsidRPr="00844EEF" w:rsidRDefault="00F12712">
      <w:pPr>
        <w:pBdr>
          <w:top w:val="nil"/>
          <w:left w:val="nil"/>
          <w:bottom w:val="nil"/>
          <w:right w:val="nil"/>
          <w:between w:val="nil"/>
        </w:pBdr>
        <w:tabs>
          <w:tab w:val="left" w:pos="180"/>
          <w:tab w:val="left" w:pos="450"/>
        </w:tabs>
        <w:jc w:val="both"/>
        <w:rPr>
          <w:rFonts w:asciiTheme="majorHAnsi" w:eastAsia="Cambria" w:hAnsiTheme="majorHAnsi" w:cstheme="majorHAnsi"/>
          <w:color w:val="214293"/>
          <w:sz w:val="32"/>
          <w:szCs w:val="32"/>
        </w:rPr>
      </w:pPr>
      <w:r w:rsidRPr="00844EEF">
        <w:rPr>
          <w:rFonts w:asciiTheme="majorHAnsi" w:eastAsia="Cambria" w:hAnsiTheme="majorHAnsi" w:cstheme="majorHAnsi"/>
          <w:b/>
          <w:color w:val="214293"/>
          <w:sz w:val="32"/>
          <w:szCs w:val="32"/>
        </w:rPr>
        <w:t xml:space="preserve">Summer Teacher Institute  </w:t>
      </w:r>
      <w:r w:rsidRPr="00844EEF">
        <w:rPr>
          <w:rFonts w:asciiTheme="majorHAnsi" w:eastAsia="Cambria" w:hAnsiTheme="majorHAnsi" w:cstheme="majorHAnsi"/>
          <w:color w:val="214293"/>
          <w:sz w:val="32"/>
          <w:szCs w:val="32"/>
        </w:rPr>
        <w:t xml:space="preserve"> </w:t>
      </w:r>
    </w:p>
    <w:bookmarkEnd w:id="8"/>
    <w:p w14:paraId="561FCB8C" w14:textId="73C7B3C6" w:rsidR="00416BEA" w:rsidRPr="00BC20BA" w:rsidRDefault="00F12712">
      <w:pPr>
        <w:pBdr>
          <w:top w:val="nil"/>
          <w:left w:val="nil"/>
          <w:bottom w:val="nil"/>
          <w:right w:val="nil"/>
          <w:between w:val="nil"/>
        </w:pBdr>
        <w:tabs>
          <w:tab w:val="left" w:pos="180"/>
          <w:tab w:val="left" w:pos="450"/>
        </w:tabs>
        <w:jc w:val="both"/>
        <w:rPr>
          <w:rFonts w:ascii="Cambria" w:eastAsia="Cambria" w:hAnsi="Cambria" w:cs="Cambria"/>
          <w:color w:val="000000" w:themeColor="text1"/>
        </w:rPr>
      </w:pPr>
      <w:r w:rsidRPr="00BC20BA">
        <w:rPr>
          <w:rFonts w:ascii="Cambria" w:eastAsia="Cambria" w:hAnsi="Cambria" w:cs="Cambria"/>
          <w:b/>
          <w:color w:val="000000" w:themeColor="text1"/>
        </w:rPr>
        <w:t>Objectives:</w:t>
      </w:r>
      <w:r w:rsidRPr="00BC20BA">
        <w:rPr>
          <w:rFonts w:ascii="Cambria" w:eastAsia="Cambria" w:hAnsi="Cambria" w:cs="Cambria"/>
          <w:color w:val="000000" w:themeColor="text1"/>
        </w:rPr>
        <w:t xml:space="preserve"> </w:t>
      </w:r>
      <w:r w:rsidR="001A0DDD">
        <w:rPr>
          <w:rFonts w:ascii="Cambria" w:eastAsia="Cambria" w:hAnsi="Cambria" w:cs="Cambria"/>
          <w:color w:val="000000" w:themeColor="text1"/>
        </w:rPr>
        <w:t>I</w:t>
      </w:r>
      <w:r w:rsidRPr="00BC20BA">
        <w:rPr>
          <w:rFonts w:ascii="Cambria" w:eastAsia="Cambria" w:hAnsi="Cambria" w:cs="Cambria"/>
          <w:color w:val="000000" w:themeColor="text1"/>
        </w:rPr>
        <w:t>ncrease teacher knowledge of watershed science, provide resources to teach watershed science, and increase teacher confidence in utilizing immersive, hands-on, inquiry-based, and outdoor-focused curricula in their classrooms.</w:t>
      </w:r>
    </w:p>
    <w:p w14:paraId="1CD0A4B6" w14:textId="6FC46FB9" w:rsidR="00416BEA" w:rsidRPr="00BC20BA" w:rsidRDefault="00F12712">
      <w:pPr>
        <w:jc w:val="both"/>
        <w:rPr>
          <w:rFonts w:ascii="Cambria" w:eastAsia="Cambria" w:hAnsi="Cambria" w:cs="Cambria"/>
        </w:rPr>
      </w:pPr>
      <w:r w:rsidRPr="00BC20BA">
        <w:rPr>
          <w:rFonts w:ascii="Cambria" w:eastAsia="Cambria" w:hAnsi="Cambria" w:cs="Cambria"/>
          <w:b/>
        </w:rPr>
        <w:t>Description:</w:t>
      </w:r>
      <w:r w:rsidRPr="00BC20BA">
        <w:rPr>
          <w:rFonts w:ascii="Cambria" w:eastAsia="Cambria" w:hAnsi="Cambria" w:cs="Cambria"/>
        </w:rPr>
        <w:t xml:space="preserve"> Since 2004, APNEP has worked with partner organizations to offer a multi-day professional development opportunity for teachers in the Albemarle-Pamlico region that focuses on the development of skills and knowledge in environmental education methods that support teachers in integrating the outdoors into their curricula. Th</w:t>
      </w:r>
      <w:r w:rsidR="00844EEF">
        <w:rPr>
          <w:rFonts w:ascii="Cambria" w:eastAsia="Cambria" w:hAnsi="Cambria" w:cs="Cambria"/>
        </w:rPr>
        <w:t>is</w:t>
      </w:r>
      <w:r w:rsidRPr="00BC20BA">
        <w:rPr>
          <w:rFonts w:ascii="Cambria" w:eastAsia="Cambria" w:hAnsi="Cambria" w:cs="Cambria"/>
        </w:rPr>
        <w:t xml:space="preserve"> experience varies each year depending on identified topic and grade level needs but includes curriculum training in earth and environmental sciences with hands-on activities, site visits, and specific content to support inquiry, experiential, and research-based instruction on estuarine and watershed resources. Teachers </w:t>
      </w:r>
      <w:r w:rsidR="007A27C7" w:rsidRPr="00BC20BA">
        <w:rPr>
          <w:rFonts w:ascii="Cambria" w:eastAsia="Cambria" w:hAnsi="Cambria" w:cs="Cambria"/>
        </w:rPr>
        <w:t>can</w:t>
      </w:r>
      <w:r w:rsidRPr="00BC20BA">
        <w:rPr>
          <w:rFonts w:ascii="Cambria" w:eastAsia="Cambria" w:hAnsi="Cambria" w:cs="Cambria"/>
        </w:rPr>
        <w:t xml:space="preserve"> participate in authentic outdoor learning experiences, including exploration of maritime forest, estuary, and salt marsh ecosystems. </w:t>
      </w:r>
    </w:p>
    <w:p w14:paraId="0B4B8E59" w14:textId="75D455D6" w:rsidR="00416BEA" w:rsidRPr="00BC20BA" w:rsidRDefault="00416BEA">
      <w:pPr>
        <w:jc w:val="both"/>
        <w:rPr>
          <w:rFonts w:ascii="Cambria" w:eastAsia="Cambria" w:hAnsi="Cambria" w:cs="Cambria"/>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416BEA" w:rsidRPr="00BC20BA" w14:paraId="0A88E1AD" w14:textId="77777777">
        <w:trPr>
          <w:trHeight w:val="260"/>
        </w:trPr>
        <w:tc>
          <w:tcPr>
            <w:tcW w:w="3865" w:type="dxa"/>
          </w:tcPr>
          <w:p w14:paraId="6CA09098" w14:textId="77777777" w:rsidR="00416BEA" w:rsidRPr="00BC20BA" w:rsidRDefault="00F12712" w:rsidP="006A6F33">
            <w:pPr>
              <w:jc w:val="right"/>
              <w:rPr>
                <w:rFonts w:ascii="Cambria" w:eastAsia="Cambria" w:hAnsi="Cambria" w:cs="Cambria"/>
                <w:b/>
              </w:rPr>
            </w:pPr>
            <w:r w:rsidRPr="00BC20BA">
              <w:rPr>
                <w:rFonts w:ascii="Cambria" w:eastAsia="Cambria" w:hAnsi="Cambria" w:cs="Cambria"/>
                <w:b/>
              </w:rPr>
              <w:t>Year(s):</w:t>
            </w:r>
          </w:p>
        </w:tc>
        <w:tc>
          <w:tcPr>
            <w:tcW w:w="6205" w:type="dxa"/>
          </w:tcPr>
          <w:p w14:paraId="66D8141F" w14:textId="77777777" w:rsidR="00416BEA" w:rsidRPr="00BC20BA" w:rsidRDefault="00F12712">
            <w:pPr>
              <w:rPr>
                <w:rFonts w:ascii="Cambria" w:eastAsia="Cambria" w:hAnsi="Cambria" w:cs="Cambria"/>
              </w:rPr>
            </w:pPr>
            <w:r w:rsidRPr="00BC20BA">
              <w:rPr>
                <w:rFonts w:ascii="Cambria" w:eastAsia="Cambria" w:hAnsi="Cambria" w:cs="Cambria"/>
              </w:rPr>
              <w:t>2004 - Present</w:t>
            </w:r>
          </w:p>
        </w:tc>
      </w:tr>
      <w:tr w:rsidR="00416BEA" w:rsidRPr="00BC20BA" w14:paraId="2B532DD7" w14:textId="77777777">
        <w:trPr>
          <w:trHeight w:val="20"/>
        </w:trPr>
        <w:tc>
          <w:tcPr>
            <w:tcW w:w="3865" w:type="dxa"/>
          </w:tcPr>
          <w:p w14:paraId="4046595A" w14:textId="77777777" w:rsidR="00416BEA" w:rsidRPr="00BC20BA" w:rsidRDefault="00F12712" w:rsidP="006A6F33">
            <w:pPr>
              <w:jc w:val="right"/>
              <w:rPr>
                <w:rFonts w:ascii="Cambria" w:eastAsia="Cambria" w:hAnsi="Cambria" w:cs="Cambria"/>
                <w:b/>
              </w:rPr>
            </w:pPr>
            <w:r w:rsidRPr="00BC20BA">
              <w:rPr>
                <w:rFonts w:ascii="Cambria" w:eastAsia="Cambria" w:hAnsi="Cambria" w:cs="Cambria"/>
                <w:b/>
              </w:rPr>
              <w:t>Partners:</w:t>
            </w:r>
          </w:p>
        </w:tc>
        <w:tc>
          <w:tcPr>
            <w:tcW w:w="6205" w:type="dxa"/>
          </w:tcPr>
          <w:p w14:paraId="65DEB1AD" w14:textId="6ABBBAF8" w:rsidR="00416BEA" w:rsidRPr="00BC20BA" w:rsidRDefault="00F12712" w:rsidP="00070F15">
            <w:pPr>
              <w:rPr>
                <w:rFonts w:ascii="Cambria" w:eastAsia="Cambria" w:hAnsi="Cambria" w:cs="Cambria"/>
                <w:color w:val="FF0000"/>
              </w:rPr>
            </w:pPr>
            <w:r w:rsidRPr="00BC20BA">
              <w:rPr>
                <w:rFonts w:ascii="Cambria" w:eastAsia="Cambria" w:hAnsi="Cambria" w:cs="Cambria"/>
                <w:color w:val="000000"/>
              </w:rPr>
              <w:t>U</w:t>
            </w:r>
            <w:r w:rsidR="00623308">
              <w:rPr>
                <w:rFonts w:ascii="Cambria" w:eastAsia="Cambria" w:hAnsi="Cambria" w:cs="Cambria"/>
                <w:color w:val="000000"/>
              </w:rPr>
              <w:t>NC</w:t>
            </w:r>
            <w:r w:rsidRPr="00BC20BA">
              <w:rPr>
                <w:rFonts w:ascii="Cambria" w:eastAsia="Cambria" w:hAnsi="Cambria" w:cs="Cambria"/>
                <w:color w:val="000000"/>
              </w:rPr>
              <w:t xml:space="preserve"> Institute for the Environment (Lead), </w:t>
            </w:r>
            <w:r w:rsidR="00623308">
              <w:rPr>
                <w:rFonts w:ascii="Cambria" w:eastAsia="Cambria" w:hAnsi="Cambria" w:cs="Cambria"/>
                <w:color w:val="000000"/>
              </w:rPr>
              <w:t>N.C.</w:t>
            </w:r>
            <w:r w:rsidRPr="00BC20BA">
              <w:rPr>
                <w:rFonts w:ascii="Cambria" w:eastAsia="Cambria" w:hAnsi="Cambria" w:cs="Cambria"/>
                <w:color w:val="000000"/>
              </w:rPr>
              <w:t xml:space="preserve"> Museum of Natural Sciences, </w:t>
            </w:r>
            <w:r w:rsidR="00623308">
              <w:rPr>
                <w:rFonts w:ascii="Cambria" w:eastAsia="Cambria" w:hAnsi="Cambria" w:cs="Cambria"/>
                <w:color w:val="000000"/>
              </w:rPr>
              <w:t>N</w:t>
            </w:r>
            <w:r w:rsidR="00F8470D">
              <w:rPr>
                <w:rFonts w:ascii="Cambria" w:eastAsia="Cambria" w:hAnsi="Cambria" w:cs="Cambria"/>
                <w:color w:val="000000"/>
              </w:rPr>
              <w:t xml:space="preserve">orth </w:t>
            </w:r>
            <w:r w:rsidR="00623308">
              <w:rPr>
                <w:rFonts w:ascii="Cambria" w:eastAsia="Cambria" w:hAnsi="Cambria" w:cs="Cambria"/>
                <w:color w:val="000000"/>
              </w:rPr>
              <w:t>C</w:t>
            </w:r>
            <w:r w:rsidR="00F8470D">
              <w:rPr>
                <w:rFonts w:ascii="Cambria" w:eastAsia="Cambria" w:hAnsi="Cambria" w:cs="Cambria"/>
                <w:color w:val="000000"/>
              </w:rPr>
              <w:t>arolina</w:t>
            </w:r>
            <w:r w:rsidRPr="00BC20BA">
              <w:rPr>
                <w:rFonts w:ascii="Cambria" w:eastAsia="Cambria" w:hAnsi="Cambria" w:cs="Cambria"/>
                <w:color w:val="000000"/>
              </w:rPr>
              <w:t xml:space="preserve"> Coastal Federation, </w:t>
            </w:r>
            <w:r w:rsidR="00F8470D">
              <w:rPr>
                <w:rFonts w:ascii="Cambria" w:eastAsia="Cambria" w:hAnsi="Cambria" w:cs="Cambria"/>
              </w:rPr>
              <w:t>EPA</w:t>
            </w:r>
            <w:r w:rsidRPr="00BC20BA">
              <w:rPr>
                <w:rFonts w:ascii="Cambria" w:eastAsia="Cambria" w:hAnsi="Cambria" w:cs="Cambria"/>
              </w:rPr>
              <w:t xml:space="preserve">, </w:t>
            </w:r>
            <w:r w:rsidR="001A53B9">
              <w:rPr>
                <w:rFonts w:ascii="Cambria" w:eastAsia="Cambria" w:hAnsi="Cambria" w:cs="Cambria"/>
              </w:rPr>
              <w:t>N.C.</w:t>
            </w:r>
            <w:r w:rsidRPr="00BC20BA">
              <w:rPr>
                <w:rFonts w:ascii="Cambria" w:eastAsia="Cambria" w:hAnsi="Cambria" w:cs="Cambria"/>
              </w:rPr>
              <w:t xml:space="preserve"> Sea Grant, </w:t>
            </w:r>
            <w:r w:rsidR="00623308">
              <w:rPr>
                <w:rFonts w:ascii="Cambria" w:eastAsia="Cambria" w:hAnsi="Cambria" w:cs="Cambria"/>
              </w:rPr>
              <w:t>N.C.</w:t>
            </w:r>
            <w:r w:rsidRPr="00BC20BA">
              <w:rPr>
                <w:rFonts w:ascii="Cambria" w:eastAsia="Cambria" w:hAnsi="Cambria" w:cs="Cambria"/>
              </w:rPr>
              <w:t xml:space="preserve"> Aquariums</w:t>
            </w:r>
          </w:p>
        </w:tc>
      </w:tr>
      <w:tr w:rsidR="00416BEA" w:rsidRPr="00BC20BA" w14:paraId="0F4774CE" w14:textId="77777777">
        <w:trPr>
          <w:trHeight w:val="20"/>
        </w:trPr>
        <w:tc>
          <w:tcPr>
            <w:tcW w:w="3865" w:type="dxa"/>
          </w:tcPr>
          <w:p w14:paraId="31124B7A" w14:textId="77777777" w:rsidR="00416BEA" w:rsidRPr="00BC20BA" w:rsidRDefault="00F12712" w:rsidP="006A6F33">
            <w:pPr>
              <w:jc w:val="right"/>
              <w:rPr>
                <w:rFonts w:ascii="Cambria" w:eastAsia="Cambria" w:hAnsi="Cambria" w:cs="Cambria"/>
                <w:b/>
              </w:rPr>
            </w:pPr>
            <w:r w:rsidRPr="00BC20BA">
              <w:rPr>
                <w:rFonts w:ascii="Cambria" w:eastAsia="Cambria" w:hAnsi="Cambria" w:cs="Cambria"/>
                <w:b/>
              </w:rPr>
              <w:t>Outputs/Deliverables:</w:t>
            </w:r>
          </w:p>
        </w:tc>
        <w:tc>
          <w:tcPr>
            <w:tcW w:w="6205" w:type="dxa"/>
          </w:tcPr>
          <w:p w14:paraId="25E64DE8" w14:textId="71D7DC83" w:rsidR="00416BEA" w:rsidRPr="00BC20BA" w:rsidRDefault="00F12712" w:rsidP="00070F15">
            <w:pPr>
              <w:rPr>
                <w:rFonts w:ascii="Cambria" w:eastAsia="Cambria" w:hAnsi="Cambria" w:cs="Cambria"/>
              </w:rPr>
            </w:pPr>
            <w:r w:rsidRPr="00BC20BA">
              <w:rPr>
                <w:rFonts w:ascii="Cambria" w:eastAsia="Cambria" w:hAnsi="Cambria" w:cs="Cambria"/>
              </w:rPr>
              <w:t>Approximately 25 teachers trained in hands-on, outdoor environmental education, water quality, and watershed curricula</w:t>
            </w:r>
            <w:r w:rsidR="00844EEF">
              <w:rPr>
                <w:rFonts w:ascii="Cambria" w:eastAsia="Cambria" w:hAnsi="Cambria" w:cs="Cambria"/>
              </w:rPr>
              <w:t>.</w:t>
            </w:r>
          </w:p>
        </w:tc>
      </w:tr>
      <w:tr w:rsidR="00416BEA" w:rsidRPr="00BC20BA" w14:paraId="2CA8EA57" w14:textId="77777777">
        <w:trPr>
          <w:trHeight w:val="20"/>
        </w:trPr>
        <w:tc>
          <w:tcPr>
            <w:tcW w:w="3865" w:type="dxa"/>
          </w:tcPr>
          <w:p w14:paraId="4358CD2A" w14:textId="77777777" w:rsidR="00416BEA" w:rsidRPr="00BC20BA" w:rsidRDefault="00F12712" w:rsidP="006A6F33">
            <w:pPr>
              <w:jc w:val="right"/>
              <w:rPr>
                <w:rFonts w:ascii="Cambria" w:eastAsia="Cambria" w:hAnsi="Cambria" w:cs="Cambria"/>
                <w:b/>
              </w:rPr>
            </w:pPr>
            <w:r w:rsidRPr="00BC20BA">
              <w:rPr>
                <w:rFonts w:ascii="Cambria" w:eastAsia="Cambria" w:hAnsi="Cambria" w:cs="Cambria"/>
                <w:b/>
              </w:rPr>
              <w:t>Outcomes:</w:t>
            </w:r>
          </w:p>
        </w:tc>
        <w:tc>
          <w:tcPr>
            <w:tcW w:w="6205" w:type="dxa"/>
          </w:tcPr>
          <w:p w14:paraId="40C3A54A" w14:textId="4FE5D3A2" w:rsidR="00416BEA" w:rsidRPr="00BC20BA" w:rsidRDefault="00F12712" w:rsidP="00070F15">
            <w:pPr>
              <w:rPr>
                <w:rFonts w:ascii="Cambria" w:eastAsia="Cambria" w:hAnsi="Cambria" w:cs="Cambria"/>
              </w:rPr>
            </w:pPr>
            <w:r w:rsidRPr="00BC20BA">
              <w:rPr>
                <w:rFonts w:ascii="Cambria" w:eastAsia="Cambria" w:hAnsi="Cambria" w:cs="Cambria"/>
              </w:rPr>
              <w:t>Increased use of environmental education curricula in North Carolina schools</w:t>
            </w:r>
            <w:r w:rsidR="00844EEF">
              <w:rPr>
                <w:rFonts w:ascii="Cambria" w:eastAsia="Cambria" w:hAnsi="Cambria" w:cs="Cambria"/>
              </w:rPr>
              <w:t>.</w:t>
            </w:r>
            <w:r w:rsidRPr="00BC20BA">
              <w:rPr>
                <w:rFonts w:ascii="Cambria" w:eastAsia="Cambria" w:hAnsi="Cambria" w:cs="Cambria"/>
              </w:rPr>
              <w:t xml:space="preserve"> </w:t>
            </w:r>
          </w:p>
        </w:tc>
      </w:tr>
      <w:tr w:rsidR="00416BEA" w:rsidRPr="00BC20BA" w14:paraId="58953388" w14:textId="77777777">
        <w:trPr>
          <w:trHeight w:val="20"/>
        </w:trPr>
        <w:tc>
          <w:tcPr>
            <w:tcW w:w="3865" w:type="dxa"/>
          </w:tcPr>
          <w:p w14:paraId="6732D901" w14:textId="091BFC13" w:rsidR="00416BEA" w:rsidRPr="00BC20BA" w:rsidRDefault="00F12712" w:rsidP="006A6F33">
            <w:pPr>
              <w:jc w:val="right"/>
              <w:rPr>
                <w:rFonts w:ascii="Cambria" w:eastAsia="Cambria" w:hAnsi="Cambria" w:cs="Cambria"/>
                <w:b/>
              </w:rPr>
            </w:pPr>
            <w:r w:rsidRPr="00BC20BA">
              <w:rPr>
                <w:rFonts w:ascii="Cambria" w:eastAsia="Cambria" w:hAnsi="Cambria" w:cs="Cambria"/>
                <w:b/>
              </w:rPr>
              <w:t>FY201</w:t>
            </w:r>
            <w:r w:rsidR="002A77AC">
              <w:rPr>
                <w:rFonts w:ascii="Cambria" w:eastAsia="Cambria" w:hAnsi="Cambria" w:cs="Cambria"/>
                <w:b/>
              </w:rPr>
              <w:t xml:space="preserve">9-20 </w:t>
            </w:r>
            <w:r w:rsidRPr="00BC20BA">
              <w:rPr>
                <w:rFonts w:ascii="Cambria" w:eastAsia="Cambria" w:hAnsi="Cambria" w:cs="Cambria"/>
                <w:b/>
              </w:rPr>
              <w:t>Cost:</w:t>
            </w:r>
          </w:p>
        </w:tc>
        <w:tc>
          <w:tcPr>
            <w:tcW w:w="6205" w:type="dxa"/>
          </w:tcPr>
          <w:p w14:paraId="24BBED8E" w14:textId="77777777" w:rsidR="00416BEA" w:rsidRPr="00BC20BA" w:rsidRDefault="00F12712">
            <w:pPr>
              <w:rPr>
                <w:rFonts w:ascii="Cambria" w:eastAsia="Cambria" w:hAnsi="Cambria" w:cs="Cambria"/>
              </w:rPr>
            </w:pPr>
            <w:r w:rsidRPr="00BC20BA">
              <w:rPr>
                <w:rFonts w:ascii="Cambria" w:eastAsia="Cambria" w:hAnsi="Cambria" w:cs="Cambria"/>
              </w:rPr>
              <w:t>$ 20,000</w:t>
            </w:r>
          </w:p>
        </w:tc>
      </w:tr>
      <w:tr w:rsidR="00416BEA" w:rsidRPr="00BC20BA" w14:paraId="3B26B526" w14:textId="77777777">
        <w:trPr>
          <w:trHeight w:val="20"/>
        </w:trPr>
        <w:tc>
          <w:tcPr>
            <w:tcW w:w="3865" w:type="dxa"/>
          </w:tcPr>
          <w:p w14:paraId="6EE6C52A" w14:textId="77777777" w:rsidR="00416BEA" w:rsidRPr="00BC20BA" w:rsidRDefault="00F12712" w:rsidP="006A6F33">
            <w:pPr>
              <w:jc w:val="right"/>
              <w:rPr>
                <w:rFonts w:ascii="Cambria" w:eastAsia="Cambria" w:hAnsi="Cambria" w:cs="Cambria"/>
                <w:b/>
              </w:rPr>
            </w:pPr>
            <w:r w:rsidRPr="00BC20BA">
              <w:rPr>
                <w:rFonts w:ascii="Cambria" w:eastAsia="Cambria" w:hAnsi="Cambria" w:cs="Cambria"/>
                <w:b/>
              </w:rPr>
              <w:t>Estimated Leverage:</w:t>
            </w:r>
          </w:p>
        </w:tc>
        <w:tc>
          <w:tcPr>
            <w:tcW w:w="6205" w:type="dxa"/>
          </w:tcPr>
          <w:p w14:paraId="2626D784" w14:textId="77777777" w:rsidR="00416BEA" w:rsidRPr="00BC20BA" w:rsidRDefault="00F12712">
            <w:pPr>
              <w:jc w:val="both"/>
              <w:rPr>
                <w:rFonts w:ascii="Cambria" w:eastAsia="Cambria" w:hAnsi="Cambria" w:cs="Cambria"/>
              </w:rPr>
            </w:pPr>
            <w:r w:rsidRPr="00BC20BA">
              <w:rPr>
                <w:rFonts w:ascii="Cambria" w:eastAsia="Cambria" w:hAnsi="Cambria" w:cs="Cambria"/>
              </w:rPr>
              <w:t>$ 11,000</w:t>
            </w:r>
          </w:p>
        </w:tc>
      </w:tr>
      <w:tr w:rsidR="00416BEA" w:rsidRPr="00BC20BA" w14:paraId="2E86934E" w14:textId="77777777">
        <w:trPr>
          <w:trHeight w:val="20"/>
        </w:trPr>
        <w:tc>
          <w:tcPr>
            <w:tcW w:w="3865" w:type="dxa"/>
          </w:tcPr>
          <w:p w14:paraId="28A168E7" w14:textId="38B53874" w:rsidR="00416BEA" w:rsidRPr="00BC20BA" w:rsidRDefault="00F12712" w:rsidP="006A6F33">
            <w:pPr>
              <w:jc w:val="right"/>
              <w:rPr>
                <w:rFonts w:ascii="Cambria" w:eastAsia="Cambria" w:hAnsi="Cambria" w:cs="Cambria"/>
                <w:b/>
              </w:rPr>
            </w:pPr>
            <w:r w:rsidRPr="00BC20BA">
              <w:rPr>
                <w:rFonts w:ascii="Cambria" w:eastAsia="Cambria" w:hAnsi="Cambria" w:cs="Cambria"/>
                <w:b/>
              </w:rPr>
              <w:t>CCMP Actions:</w:t>
            </w:r>
          </w:p>
        </w:tc>
        <w:tc>
          <w:tcPr>
            <w:tcW w:w="6205" w:type="dxa"/>
          </w:tcPr>
          <w:p w14:paraId="534238B6" w14:textId="77777777" w:rsidR="00416BEA" w:rsidRPr="00BC20BA" w:rsidRDefault="00F12712">
            <w:pPr>
              <w:rPr>
                <w:rFonts w:ascii="Cambria" w:eastAsia="Cambria" w:hAnsi="Cambria" w:cs="Cambria"/>
              </w:rPr>
            </w:pPr>
            <w:r w:rsidRPr="00BC20BA">
              <w:rPr>
                <w:rFonts w:ascii="Cambria" w:eastAsia="Cambria" w:hAnsi="Cambria" w:cs="Cambria"/>
              </w:rPr>
              <w:t>D2.1, D2.2, D2.3</w:t>
            </w:r>
          </w:p>
        </w:tc>
      </w:tr>
      <w:tr w:rsidR="00416BEA" w:rsidRPr="00BC20BA" w14:paraId="5B42558B" w14:textId="77777777">
        <w:trPr>
          <w:trHeight w:val="20"/>
        </w:trPr>
        <w:tc>
          <w:tcPr>
            <w:tcW w:w="3865" w:type="dxa"/>
          </w:tcPr>
          <w:p w14:paraId="7BCDF478" w14:textId="77777777" w:rsidR="00416BEA" w:rsidRPr="00BC20BA" w:rsidRDefault="00F12712" w:rsidP="006A6F33">
            <w:pPr>
              <w:jc w:val="right"/>
              <w:rPr>
                <w:rFonts w:ascii="Cambria" w:eastAsia="Cambria" w:hAnsi="Cambria" w:cs="Cambria"/>
                <w:b/>
              </w:rPr>
            </w:pPr>
            <w:r w:rsidRPr="00BC20BA">
              <w:rPr>
                <w:rFonts w:ascii="Cambria" w:eastAsia="Cambria" w:hAnsi="Cambria" w:cs="Cambria"/>
                <w:b/>
              </w:rPr>
              <w:t>CCMP Outcomes:</w:t>
            </w:r>
          </w:p>
        </w:tc>
        <w:tc>
          <w:tcPr>
            <w:tcW w:w="6205" w:type="dxa"/>
          </w:tcPr>
          <w:p w14:paraId="27289755" w14:textId="77777777" w:rsidR="00416BEA" w:rsidRPr="00BC20BA" w:rsidRDefault="00F12712">
            <w:pPr>
              <w:rPr>
                <w:rFonts w:ascii="Cambria" w:eastAsia="Cambria" w:hAnsi="Cambria" w:cs="Cambria"/>
              </w:rPr>
            </w:pPr>
            <w:r w:rsidRPr="00BC20BA">
              <w:rPr>
                <w:rFonts w:ascii="Cambria" w:eastAsia="Cambria" w:hAnsi="Cambria" w:cs="Cambria"/>
              </w:rPr>
              <w:t>1a, 1b, 1c, 1d, 1e, 2a, 2b, 2c, 3b</w:t>
            </w:r>
            <w:r w:rsidRPr="00BC20BA">
              <w:rPr>
                <w:rFonts w:ascii="Cambria" w:eastAsia="Cambria" w:hAnsi="Cambria" w:cs="Cambria"/>
              </w:rPr>
              <w:tab/>
            </w:r>
          </w:p>
        </w:tc>
      </w:tr>
      <w:tr w:rsidR="00416BEA" w:rsidRPr="00BC20BA" w14:paraId="09E367F5" w14:textId="77777777">
        <w:trPr>
          <w:trHeight w:val="20"/>
        </w:trPr>
        <w:tc>
          <w:tcPr>
            <w:tcW w:w="3865" w:type="dxa"/>
          </w:tcPr>
          <w:p w14:paraId="1AD8A225" w14:textId="69713187" w:rsidR="00416BEA" w:rsidRPr="00BC20BA" w:rsidRDefault="00F12712" w:rsidP="006A6F33">
            <w:pPr>
              <w:jc w:val="right"/>
              <w:rPr>
                <w:rFonts w:ascii="Cambria" w:eastAsia="Cambria" w:hAnsi="Cambria" w:cs="Cambria"/>
                <w:b/>
              </w:rPr>
            </w:pPr>
            <w:r w:rsidRPr="00BC20BA">
              <w:rPr>
                <w:rFonts w:ascii="Cambria" w:eastAsia="Cambria" w:hAnsi="Cambria" w:cs="Cambria"/>
                <w:b/>
              </w:rPr>
              <w:t>CWA Core Programs Addressed:</w:t>
            </w:r>
          </w:p>
        </w:tc>
        <w:tc>
          <w:tcPr>
            <w:tcW w:w="6205" w:type="dxa"/>
          </w:tcPr>
          <w:p w14:paraId="03D12775" w14:textId="77777777" w:rsidR="00416BEA" w:rsidRPr="00BC20BA" w:rsidRDefault="00F12712">
            <w:pPr>
              <w:rPr>
                <w:rFonts w:ascii="Cambria" w:eastAsia="Cambria" w:hAnsi="Cambria" w:cs="Cambria"/>
              </w:rPr>
            </w:pPr>
            <w:r w:rsidRPr="00BC20BA">
              <w:rPr>
                <w:rFonts w:ascii="Cambria" w:eastAsia="Cambria" w:hAnsi="Cambria" w:cs="Cambria"/>
              </w:rPr>
              <w:t>(4) addressing diffuse, nonpoint sources of pollution, (5) protecting wetlands, (6) protecting coastal waters through the National Estuary Program</w:t>
            </w:r>
          </w:p>
        </w:tc>
      </w:tr>
      <w:tr w:rsidR="007C6E9F" w:rsidRPr="00BC20BA" w14:paraId="343197EA" w14:textId="77777777" w:rsidTr="007C6E9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trHeight w:val="20"/>
        </w:trPr>
        <w:tc>
          <w:tcPr>
            <w:tcW w:w="3865" w:type="dxa"/>
          </w:tcPr>
          <w:p w14:paraId="7E01480B" w14:textId="77777777" w:rsidR="007C6E9F" w:rsidRPr="00BC20BA" w:rsidRDefault="007C6E9F" w:rsidP="00BE35D7">
            <w:pPr>
              <w:jc w:val="right"/>
              <w:rPr>
                <w:rFonts w:asciiTheme="minorHAnsi" w:eastAsia="Cambria" w:hAnsiTheme="minorHAnsi" w:cstheme="majorHAnsi"/>
                <w:b/>
              </w:rPr>
            </w:pPr>
            <w:r>
              <w:rPr>
                <w:rFonts w:asciiTheme="minorHAnsi" w:eastAsia="Cambria" w:hAnsiTheme="minorHAnsi" w:cstheme="majorHAnsi"/>
                <w:b/>
              </w:rPr>
              <w:t>EPA Element(s):</w:t>
            </w:r>
          </w:p>
        </w:tc>
        <w:tc>
          <w:tcPr>
            <w:tcW w:w="6205" w:type="dxa"/>
          </w:tcPr>
          <w:p w14:paraId="1235C775" w14:textId="51B1EC3C" w:rsidR="007C6E9F" w:rsidRPr="00BC20BA" w:rsidRDefault="008929F4" w:rsidP="00BE35D7">
            <w:pPr>
              <w:rPr>
                <w:rFonts w:ascii="Cambria" w:eastAsia="Cambria" w:hAnsi="Cambria" w:cs="Cambria"/>
              </w:rPr>
            </w:pPr>
            <w:r>
              <w:rPr>
                <w:rFonts w:ascii="Cambria" w:eastAsia="Cambria" w:hAnsi="Cambria" w:cs="Cambria"/>
              </w:rPr>
              <w:t>Trainings, Direct Assistance</w:t>
            </w:r>
          </w:p>
        </w:tc>
      </w:tr>
    </w:tbl>
    <w:p w14:paraId="7417DB2C" w14:textId="6DEDF351" w:rsidR="00416BEA" w:rsidRPr="00BC20BA" w:rsidRDefault="00416BEA">
      <w:pPr>
        <w:pBdr>
          <w:top w:val="nil"/>
          <w:left w:val="nil"/>
          <w:bottom w:val="nil"/>
          <w:right w:val="nil"/>
          <w:between w:val="nil"/>
        </w:pBdr>
        <w:tabs>
          <w:tab w:val="left" w:pos="360"/>
        </w:tabs>
        <w:jc w:val="both"/>
        <w:rPr>
          <w:rFonts w:ascii="Cambria" w:eastAsia="Cambria" w:hAnsi="Cambria" w:cs="Cambria"/>
        </w:rPr>
      </w:pPr>
    </w:p>
    <w:p w14:paraId="52401787" w14:textId="25CDED41" w:rsidR="00416BEA" w:rsidRPr="00BC20BA" w:rsidRDefault="00F12712" w:rsidP="006A6F33">
      <w:pPr>
        <w:pBdr>
          <w:top w:val="nil"/>
          <w:left w:val="nil"/>
          <w:bottom w:val="nil"/>
          <w:right w:val="nil"/>
          <w:between w:val="nil"/>
        </w:pBdr>
        <w:tabs>
          <w:tab w:val="left" w:pos="360"/>
        </w:tabs>
        <w:rPr>
          <w:rFonts w:asciiTheme="majorHAnsi" w:eastAsia="Cambria" w:hAnsiTheme="majorHAnsi" w:cstheme="majorHAnsi"/>
          <w:b/>
          <w:sz w:val="28"/>
          <w:szCs w:val="28"/>
        </w:rPr>
      </w:pPr>
      <w:r w:rsidRPr="00BC20BA">
        <w:rPr>
          <w:rFonts w:asciiTheme="majorHAnsi" w:eastAsia="Cambria" w:hAnsiTheme="majorHAnsi" w:cstheme="majorHAnsi"/>
          <w:b/>
          <w:sz w:val="28"/>
          <w:szCs w:val="28"/>
        </w:rPr>
        <w:t>Progress to Date:</w:t>
      </w:r>
      <w:r w:rsidR="00186CA9" w:rsidRPr="00186CA9">
        <w:rPr>
          <w:rFonts w:ascii="Calibri" w:eastAsia="Calibri" w:hAnsi="Calibri" w:cs="Calibri"/>
          <w:noProof/>
          <w:color w:val="214293"/>
          <w:sz w:val="48"/>
          <w:szCs w:val="48"/>
        </w:rPr>
        <w:t xml:space="preserve"> </w:t>
      </w:r>
    </w:p>
    <w:p w14:paraId="7FD36949" w14:textId="1C6A912E" w:rsidR="00416BEA" w:rsidRPr="00BC20BA" w:rsidRDefault="00F12712" w:rsidP="006A6F33">
      <w:pPr>
        <w:pBdr>
          <w:top w:val="nil"/>
          <w:left w:val="nil"/>
          <w:bottom w:val="nil"/>
          <w:right w:val="nil"/>
          <w:between w:val="nil"/>
        </w:pBdr>
        <w:tabs>
          <w:tab w:val="left" w:pos="360"/>
        </w:tabs>
        <w:jc w:val="both"/>
        <w:rPr>
          <w:rFonts w:ascii="Cambria" w:eastAsia="Cambria" w:hAnsi="Cambria" w:cs="Cambria"/>
          <w:highlight w:val="white"/>
        </w:rPr>
      </w:pPr>
      <w:r w:rsidRPr="00BC20BA">
        <w:rPr>
          <w:rFonts w:ascii="Cambria" w:eastAsia="Cambria" w:hAnsi="Cambria" w:cs="Cambria"/>
          <w:highlight w:val="white"/>
        </w:rPr>
        <w:t>U</w:t>
      </w:r>
      <w:r w:rsidR="00623308">
        <w:rPr>
          <w:rFonts w:ascii="Cambria" w:eastAsia="Cambria" w:hAnsi="Cambria" w:cs="Cambria"/>
          <w:highlight w:val="white"/>
        </w:rPr>
        <w:t>NC</w:t>
      </w:r>
      <w:r w:rsidRPr="00BC20BA">
        <w:rPr>
          <w:rFonts w:ascii="Cambria" w:eastAsia="Cambria" w:hAnsi="Cambria" w:cs="Cambria"/>
          <w:highlight w:val="white"/>
        </w:rPr>
        <w:t xml:space="preserve"> Institute for the Environment is the longtime facilitator of this institute, and in 2017 and 2018 incorporated the summer institute into a year-long professional development program called </w:t>
      </w:r>
      <w:proofErr w:type="spellStart"/>
      <w:r w:rsidRPr="006857BC">
        <w:rPr>
          <w:rFonts w:ascii="Cambria" w:eastAsia="Cambria" w:hAnsi="Cambria" w:cs="Cambria"/>
          <w:highlight w:val="white"/>
        </w:rPr>
        <w:t>ExPLORE</w:t>
      </w:r>
      <w:proofErr w:type="spellEnd"/>
      <w:r w:rsidRPr="006857BC">
        <w:rPr>
          <w:rFonts w:ascii="Cambria" w:eastAsia="Cambria" w:hAnsi="Cambria" w:cs="Cambria"/>
          <w:highlight w:val="white"/>
        </w:rPr>
        <w:t xml:space="preserve"> </w:t>
      </w:r>
      <w:r w:rsidR="00623308">
        <w:rPr>
          <w:rFonts w:ascii="Cambria" w:eastAsia="Cambria" w:hAnsi="Cambria" w:cs="Cambria"/>
          <w:highlight w:val="white"/>
        </w:rPr>
        <w:t>N</w:t>
      </w:r>
      <w:r w:rsidR="00B67932">
        <w:rPr>
          <w:rFonts w:ascii="Cambria" w:eastAsia="Cambria" w:hAnsi="Cambria" w:cs="Cambria"/>
          <w:highlight w:val="white"/>
        </w:rPr>
        <w:t xml:space="preserve">orth </w:t>
      </w:r>
      <w:r w:rsidR="00623308">
        <w:rPr>
          <w:rFonts w:ascii="Cambria" w:eastAsia="Cambria" w:hAnsi="Cambria" w:cs="Cambria"/>
          <w:highlight w:val="white"/>
        </w:rPr>
        <w:t>C</w:t>
      </w:r>
      <w:r w:rsidR="00B67932">
        <w:rPr>
          <w:rFonts w:ascii="Cambria" w:eastAsia="Cambria" w:hAnsi="Cambria" w:cs="Cambria"/>
          <w:highlight w:val="white"/>
        </w:rPr>
        <w:t>arolina</w:t>
      </w:r>
      <w:r w:rsidR="00623308">
        <w:rPr>
          <w:rFonts w:ascii="Cambria" w:eastAsia="Cambria" w:hAnsi="Cambria" w:cs="Cambria"/>
          <w:highlight w:val="white"/>
        </w:rPr>
        <w:t>.</w:t>
      </w:r>
      <w:r w:rsidRPr="0016188C">
        <w:rPr>
          <w:rFonts w:ascii="Cambria" w:eastAsia="Cambria" w:hAnsi="Cambria" w:cs="Cambria"/>
          <w:highlight w:val="white"/>
        </w:rPr>
        <w:t xml:space="preserve"> that targeted 4th and 5th grade teachers. Both the Teacher Institute and larger </w:t>
      </w:r>
      <w:proofErr w:type="spellStart"/>
      <w:r w:rsidRPr="0016188C">
        <w:rPr>
          <w:rFonts w:ascii="Cambria" w:eastAsia="Cambria" w:hAnsi="Cambria" w:cs="Cambria"/>
          <w:highlight w:val="white"/>
        </w:rPr>
        <w:t>ExPLORE</w:t>
      </w:r>
      <w:proofErr w:type="spellEnd"/>
      <w:r w:rsidRPr="0016188C">
        <w:rPr>
          <w:rFonts w:ascii="Cambria" w:eastAsia="Cambria" w:hAnsi="Cambria" w:cs="Cambria"/>
          <w:highlight w:val="white"/>
        </w:rPr>
        <w:t xml:space="preserve"> </w:t>
      </w:r>
      <w:r w:rsidR="00623308">
        <w:rPr>
          <w:rFonts w:ascii="Cambria" w:eastAsia="Cambria" w:hAnsi="Cambria" w:cs="Cambria"/>
          <w:highlight w:val="white"/>
        </w:rPr>
        <w:t>N</w:t>
      </w:r>
      <w:r w:rsidR="00B67932">
        <w:rPr>
          <w:rFonts w:ascii="Cambria" w:eastAsia="Cambria" w:hAnsi="Cambria" w:cs="Cambria"/>
          <w:highlight w:val="white"/>
        </w:rPr>
        <w:t>orth Carolina</w:t>
      </w:r>
      <w:r w:rsidRPr="0016188C">
        <w:rPr>
          <w:rFonts w:ascii="Cambria" w:eastAsia="Cambria" w:hAnsi="Cambria" w:cs="Cambria"/>
          <w:highlight w:val="white"/>
        </w:rPr>
        <w:t xml:space="preserve"> program showed educators how to utilize place- and inquiry-based learnin</w:t>
      </w:r>
      <w:r w:rsidRPr="00BC20BA">
        <w:rPr>
          <w:rFonts w:ascii="Cambria" w:eastAsia="Cambria" w:hAnsi="Cambria" w:cs="Cambria"/>
          <w:highlight w:val="white"/>
        </w:rPr>
        <w:t>g strategies to help students learn about North Carolina's rivers, coasts, and watersheds. The main themes of the program are (1) learning from the headwaters to the ocean, (2) involvement of scientists and experts, and (3) integration of new and existing instructional materials/</w:t>
      </w:r>
      <w:r w:rsidR="00F6650E">
        <w:rPr>
          <w:rFonts w:ascii="Cambria" w:eastAsia="Cambria" w:hAnsi="Cambria" w:cs="Cambria"/>
          <w:highlight w:val="white"/>
        </w:rPr>
        <w:t>environmental education</w:t>
      </w:r>
      <w:r w:rsidR="00F6650E" w:rsidRPr="00BC20BA">
        <w:rPr>
          <w:rFonts w:ascii="Cambria" w:eastAsia="Cambria" w:hAnsi="Cambria" w:cs="Cambria"/>
          <w:highlight w:val="white"/>
        </w:rPr>
        <w:t xml:space="preserve"> </w:t>
      </w:r>
      <w:r w:rsidRPr="00BC20BA">
        <w:rPr>
          <w:rFonts w:ascii="Cambria" w:eastAsia="Cambria" w:hAnsi="Cambria" w:cs="Cambria"/>
          <w:highlight w:val="white"/>
        </w:rPr>
        <w:t>resources.</w:t>
      </w:r>
      <w:r w:rsidR="00FB0BEC">
        <w:rPr>
          <w:rFonts w:ascii="Cambria" w:eastAsia="Cambria" w:hAnsi="Cambria" w:cs="Cambria"/>
          <w:highlight w:val="white"/>
        </w:rPr>
        <w:t xml:space="preserve"> </w:t>
      </w:r>
    </w:p>
    <w:p w14:paraId="6C7B0E27" w14:textId="77777777" w:rsidR="00416BEA" w:rsidRPr="00BC20BA" w:rsidRDefault="00416BEA">
      <w:pPr>
        <w:pBdr>
          <w:top w:val="nil"/>
          <w:left w:val="nil"/>
          <w:bottom w:val="nil"/>
          <w:right w:val="nil"/>
          <w:between w:val="nil"/>
        </w:pBdr>
        <w:tabs>
          <w:tab w:val="left" w:pos="360"/>
        </w:tabs>
        <w:ind w:hanging="360"/>
        <w:rPr>
          <w:rFonts w:ascii="Cambria" w:eastAsia="Cambria" w:hAnsi="Cambria" w:cs="Cambria"/>
          <w:highlight w:val="white"/>
        </w:rPr>
      </w:pPr>
    </w:p>
    <w:p w14:paraId="05CB5121" w14:textId="7B2DC1E7" w:rsidR="000A29E8" w:rsidRDefault="000A29E8" w:rsidP="00CA582E">
      <w:pPr>
        <w:pBdr>
          <w:top w:val="nil"/>
          <w:left w:val="nil"/>
          <w:bottom w:val="nil"/>
          <w:right w:val="nil"/>
          <w:between w:val="nil"/>
        </w:pBdr>
        <w:tabs>
          <w:tab w:val="left" w:pos="360"/>
        </w:tabs>
        <w:ind w:hanging="360"/>
        <w:rPr>
          <w:rFonts w:asciiTheme="majorHAnsi" w:eastAsia="Cambria" w:hAnsiTheme="majorHAnsi" w:cstheme="majorHAnsi"/>
          <w:b/>
          <w:color w:val="000000" w:themeColor="text1"/>
          <w:sz w:val="28"/>
          <w:szCs w:val="28"/>
        </w:rPr>
      </w:pPr>
      <w:r>
        <w:rPr>
          <w:rFonts w:ascii="Cambria" w:eastAsia="Cambria" w:hAnsi="Cambria" w:cs="Cambria"/>
        </w:rPr>
        <w:t xml:space="preserve"> </w:t>
      </w:r>
      <w:r w:rsidR="002A77AC" w:rsidRPr="00BC20BA">
        <w:rPr>
          <w:rFonts w:asciiTheme="majorHAnsi" w:eastAsia="Cambria" w:hAnsiTheme="majorHAnsi" w:cstheme="majorHAnsi"/>
          <w:b/>
          <w:color w:val="000000" w:themeColor="text1"/>
          <w:sz w:val="28"/>
          <w:szCs w:val="28"/>
        </w:rPr>
        <w:t>FY20</w:t>
      </w:r>
      <w:r w:rsidR="002A77AC">
        <w:rPr>
          <w:rFonts w:asciiTheme="majorHAnsi" w:eastAsia="Cambria" w:hAnsiTheme="majorHAnsi" w:cstheme="majorHAnsi"/>
          <w:b/>
          <w:color w:val="000000" w:themeColor="text1"/>
          <w:sz w:val="28"/>
          <w:szCs w:val="28"/>
        </w:rPr>
        <w:t>20</w:t>
      </w:r>
      <w:r w:rsidR="00F12712" w:rsidRPr="00BC20BA">
        <w:rPr>
          <w:rFonts w:asciiTheme="majorHAnsi" w:eastAsia="Cambria" w:hAnsiTheme="majorHAnsi" w:cstheme="majorHAnsi"/>
          <w:b/>
          <w:color w:val="000000" w:themeColor="text1"/>
          <w:sz w:val="28"/>
          <w:szCs w:val="28"/>
        </w:rPr>
        <w:t>-</w:t>
      </w:r>
      <w:r w:rsidR="002A77AC" w:rsidRPr="00BC20BA">
        <w:rPr>
          <w:rFonts w:asciiTheme="majorHAnsi" w:eastAsia="Cambria" w:hAnsiTheme="majorHAnsi" w:cstheme="majorHAnsi"/>
          <w:b/>
          <w:color w:val="000000" w:themeColor="text1"/>
          <w:sz w:val="28"/>
          <w:szCs w:val="28"/>
        </w:rPr>
        <w:t>202</w:t>
      </w:r>
      <w:r w:rsidR="002A77AC">
        <w:rPr>
          <w:rFonts w:asciiTheme="majorHAnsi" w:eastAsia="Cambria" w:hAnsiTheme="majorHAnsi" w:cstheme="majorHAnsi"/>
          <w:b/>
          <w:color w:val="000000" w:themeColor="text1"/>
          <w:sz w:val="28"/>
          <w:szCs w:val="28"/>
        </w:rPr>
        <w:t>1</w:t>
      </w:r>
      <w:r w:rsidR="002A77AC" w:rsidRPr="00BC20BA">
        <w:rPr>
          <w:rFonts w:asciiTheme="majorHAnsi" w:eastAsia="Cambria" w:hAnsiTheme="majorHAnsi" w:cstheme="majorHAnsi"/>
          <w:b/>
          <w:color w:val="000000" w:themeColor="text1"/>
          <w:sz w:val="28"/>
          <w:szCs w:val="28"/>
        </w:rPr>
        <w:t xml:space="preserve"> </w:t>
      </w:r>
    </w:p>
    <w:p w14:paraId="4F72EE9D" w14:textId="2B2000CC" w:rsidR="00416BEA" w:rsidRPr="00BC20BA" w:rsidRDefault="00530E29" w:rsidP="000A29E8">
      <w:pPr>
        <w:pBdr>
          <w:top w:val="nil"/>
          <w:left w:val="nil"/>
          <w:bottom w:val="nil"/>
          <w:right w:val="nil"/>
          <w:between w:val="nil"/>
        </w:pBdr>
        <w:tabs>
          <w:tab w:val="left" w:pos="360"/>
        </w:tabs>
        <w:rPr>
          <w:rFonts w:ascii="Cambria" w:eastAsia="Cambria" w:hAnsi="Cambria" w:cs="Cambria"/>
          <w:b/>
          <w:color w:val="000000" w:themeColor="text1"/>
        </w:rPr>
      </w:pPr>
      <w:r w:rsidRPr="00BC20BA">
        <w:rPr>
          <w:rFonts w:ascii="Cambria" w:eastAsia="Cambria" w:hAnsi="Cambria" w:cs="Cambria"/>
          <w:b/>
          <w:color w:val="000000" w:themeColor="text1"/>
        </w:rPr>
        <w:tab/>
      </w:r>
      <w:r w:rsidR="00F12712" w:rsidRPr="00BC20BA">
        <w:rPr>
          <w:rFonts w:ascii="Cambria" w:eastAsia="Cambria" w:hAnsi="Cambria" w:cs="Cambria"/>
          <w:b/>
          <w:color w:val="000000" w:themeColor="text1"/>
        </w:rPr>
        <w:t xml:space="preserve">Milestones: </w:t>
      </w:r>
    </w:p>
    <w:p w14:paraId="0738D049" w14:textId="5091CE41" w:rsidR="00416BEA" w:rsidRPr="00BC20BA" w:rsidRDefault="00F12712" w:rsidP="000B63B9">
      <w:pPr>
        <w:pStyle w:val="ListParagraph"/>
        <w:numPr>
          <w:ilvl w:val="0"/>
          <w:numId w:val="9"/>
        </w:numPr>
        <w:pBdr>
          <w:top w:val="nil"/>
          <w:left w:val="nil"/>
          <w:bottom w:val="nil"/>
          <w:right w:val="nil"/>
          <w:between w:val="nil"/>
        </w:pBdr>
        <w:tabs>
          <w:tab w:val="left" w:pos="360"/>
        </w:tabs>
        <w:ind w:left="1080"/>
        <w:rPr>
          <w:rFonts w:ascii="Cambria" w:eastAsia="Cambria" w:hAnsi="Cambria" w:cs="Cambria"/>
          <w:color w:val="000000" w:themeColor="text1"/>
        </w:rPr>
      </w:pPr>
      <w:r w:rsidRPr="00BC20BA">
        <w:rPr>
          <w:rFonts w:ascii="Cambria" w:eastAsia="Cambria" w:hAnsi="Cambria" w:cs="Cambria"/>
          <w:color w:val="000000" w:themeColor="text1"/>
        </w:rPr>
        <w:t xml:space="preserve">July </w:t>
      </w:r>
      <w:r w:rsidR="00B1523A" w:rsidRPr="00BC20BA">
        <w:rPr>
          <w:rFonts w:ascii="Cambria" w:eastAsia="Cambria" w:hAnsi="Cambria" w:cs="Cambria"/>
          <w:color w:val="000000" w:themeColor="text1"/>
        </w:rPr>
        <w:t>20</w:t>
      </w:r>
      <w:r w:rsidR="00B1523A">
        <w:rPr>
          <w:rFonts w:ascii="Cambria" w:eastAsia="Cambria" w:hAnsi="Cambria" w:cs="Cambria"/>
          <w:color w:val="000000" w:themeColor="text1"/>
        </w:rPr>
        <w:t>20</w:t>
      </w:r>
      <w:r w:rsidRPr="00BC20BA">
        <w:rPr>
          <w:rFonts w:ascii="Cambria" w:eastAsia="Cambria" w:hAnsi="Cambria" w:cs="Cambria"/>
          <w:color w:val="000000" w:themeColor="text1"/>
        </w:rPr>
        <w:t xml:space="preserve">: Summer Teacher Institute </w:t>
      </w:r>
      <w:r w:rsidR="00CD0A3B">
        <w:rPr>
          <w:rFonts w:ascii="Cambria" w:eastAsia="Cambria" w:hAnsi="Cambria" w:cs="Cambria"/>
          <w:color w:val="000000" w:themeColor="text1"/>
        </w:rPr>
        <w:t>(Virtual Conference due to Covid-19 restrictions)</w:t>
      </w:r>
    </w:p>
    <w:p w14:paraId="299B2C6E" w14:textId="147A29BB" w:rsidR="00416BEA" w:rsidRPr="00BC20BA" w:rsidRDefault="002A77AC" w:rsidP="000B63B9">
      <w:pPr>
        <w:pStyle w:val="ListParagraph"/>
        <w:numPr>
          <w:ilvl w:val="0"/>
          <w:numId w:val="9"/>
        </w:numPr>
        <w:pBdr>
          <w:top w:val="nil"/>
          <w:left w:val="nil"/>
          <w:bottom w:val="nil"/>
          <w:right w:val="nil"/>
          <w:between w:val="nil"/>
        </w:pBdr>
        <w:tabs>
          <w:tab w:val="left" w:pos="360"/>
        </w:tabs>
        <w:ind w:left="1080"/>
        <w:rPr>
          <w:rFonts w:ascii="Cambria" w:eastAsia="Cambria" w:hAnsi="Cambria" w:cs="Cambria"/>
          <w:color w:val="000000" w:themeColor="text1"/>
        </w:rPr>
      </w:pPr>
      <w:r>
        <w:rPr>
          <w:rFonts w:ascii="Cambria" w:eastAsia="Cambria" w:hAnsi="Cambria" w:cs="Cambria"/>
          <w:color w:val="000000" w:themeColor="text1"/>
        </w:rPr>
        <w:t>March 13</w:t>
      </w:r>
      <w:r w:rsidR="00F12712" w:rsidRPr="00BC20BA">
        <w:rPr>
          <w:rFonts w:ascii="Cambria" w:eastAsia="Cambria" w:hAnsi="Cambria" w:cs="Cambria"/>
          <w:color w:val="000000" w:themeColor="text1"/>
        </w:rPr>
        <w:t xml:space="preserve">, </w:t>
      </w:r>
      <w:r w:rsidR="00B1523A" w:rsidRPr="00BC20BA">
        <w:rPr>
          <w:rFonts w:ascii="Cambria" w:eastAsia="Cambria" w:hAnsi="Cambria" w:cs="Cambria"/>
          <w:color w:val="000000" w:themeColor="text1"/>
        </w:rPr>
        <w:t>20</w:t>
      </w:r>
      <w:r w:rsidR="00B1523A">
        <w:rPr>
          <w:rFonts w:ascii="Cambria" w:eastAsia="Cambria" w:hAnsi="Cambria" w:cs="Cambria"/>
          <w:color w:val="000000" w:themeColor="text1"/>
        </w:rPr>
        <w:t>21</w:t>
      </w:r>
      <w:r w:rsidR="00F12712" w:rsidRPr="00BC20BA">
        <w:rPr>
          <w:rFonts w:ascii="Cambria" w:eastAsia="Cambria" w:hAnsi="Cambria" w:cs="Cambria"/>
          <w:color w:val="000000" w:themeColor="text1"/>
        </w:rPr>
        <w:t xml:space="preserve">: Applications due for </w:t>
      </w:r>
      <w:r w:rsidR="00B1523A" w:rsidRPr="00BC20BA">
        <w:rPr>
          <w:rFonts w:ascii="Cambria" w:eastAsia="Cambria" w:hAnsi="Cambria" w:cs="Cambria"/>
          <w:color w:val="000000" w:themeColor="text1"/>
        </w:rPr>
        <w:t>20</w:t>
      </w:r>
      <w:r w:rsidR="00B1523A">
        <w:rPr>
          <w:rFonts w:ascii="Cambria" w:eastAsia="Cambria" w:hAnsi="Cambria" w:cs="Cambria"/>
          <w:color w:val="000000" w:themeColor="text1"/>
        </w:rPr>
        <w:t>21</w:t>
      </w:r>
      <w:r w:rsidR="00B1523A" w:rsidRPr="00BC20BA">
        <w:rPr>
          <w:rFonts w:ascii="Cambria" w:eastAsia="Cambria" w:hAnsi="Cambria" w:cs="Cambria"/>
          <w:color w:val="000000" w:themeColor="text1"/>
        </w:rPr>
        <w:t xml:space="preserve"> </w:t>
      </w:r>
      <w:r w:rsidR="00F12712" w:rsidRPr="00BC20BA">
        <w:rPr>
          <w:rFonts w:ascii="Cambria" w:eastAsia="Cambria" w:hAnsi="Cambria" w:cs="Cambria"/>
          <w:color w:val="000000" w:themeColor="text1"/>
        </w:rPr>
        <w:t>Summer Teacher Institute</w:t>
      </w:r>
    </w:p>
    <w:p w14:paraId="41043C5F" w14:textId="04CB69FE" w:rsidR="00416BEA" w:rsidRPr="00BC20BA" w:rsidRDefault="00F12712" w:rsidP="000B63B9">
      <w:pPr>
        <w:pStyle w:val="ListParagraph"/>
        <w:numPr>
          <w:ilvl w:val="0"/>
          <w:numId w:val="9"/>
        </w:numPr>
        <w:pBdr>
          <w:top w:val="nil"/>
          <w:left w:val="nil"/>
          <w:bottom w:val="nil"/>
          <w:right w:val="nil"/>
          <w:between w:val="nil"/>
        </w:pBdr>
        <w:tabs>
          <w:tab w:val="left" w:pos="360"/>
        </w:tabs>
        <w:ind w:left="1080"/>
        <w:rPr>
          <w:rFonts w:ascii="Cambria" w:eastAsia="Cambria" w:hAnsi="Cambria" w:cs="Cambria"/>
          <w:color w:val="000000" w:themeColor="text1"/>
        </w:rPr>
      </w:pPr>
      <w:r w:rsidRPr="00BC20BA">
        <w:rPr>
          <w:rFonts w:ascii="Cambria" w:eastAsia="Cambria" w:hAnsi="Cambria" w:cs="Cambria"/>
          <w:color w:val="000000" w:themeColor="text1"/>
        </w:rPr>
        <w:t xml:space="preserve">July </w:t>
      </w:r>
      <w:r w:rsidR="00B1523A" w:rsidRPr="00BC20BA">
        <w:rPr>
          <w:rFonts w:ascii="Cambria" w:eastAsia="Cambria" w:hAnsi="Cambria" w:cs="Cambria"/>
          <w:color w:val="000000" w:themeColor="text1"/>
        </w:rPr>
        <w:t>20</w:t>
      </w:r>
      <w:r w:rsidR="00B1523A">
        <w:rPr>
          <w:rFonts w:ascii="Cambria" w:eastAsia="Cambria" w:hAnsi="Cambria" w:cs="Cambria"/>
          <w:color w:val="000000" w:themeColor="text1"/>
        </w:rPr>
        <w:t>21</w:t>
      </w:r>
      <w:r w:rsidRPr="00BC20BA">
        <w:rPr>
          <w:rFonts w:ascii="Cambria" w:eastAsia="Cambria" w:hAnsi="Cambria" w:cs="Cambria"/>
          <w:color w:val="000000" w:themeColor="text1"/>
        </w:rPr>
        <w:t>: Summer Teacher Institute takes place</w:t>
      </w:r>
    </w:p>
    <w:p w14:paraId="5A8CDC21" w14:textId="77777777" w:rsidR="00416BEA" w:rsidRPr="00BC20BA" w:rsidRDefault="00416BEA" w:rsidP="00E032F9">
      <w:pPr>
        <w:pBdr>
          <w:top w:val="nil"/>
          <w:left w:val="nil"/>
          <w:bottom w:val="nil"/>
          <w:right w:val="nil"/>
          <w:between w:val="nil"/>
        </w:pBdr>
        <w:tabs>
          <w:tab w:val="left" w:pos="360"/>
        </w:tabs>
        <w:rPr>
          <w:rFonts w:ascii="Cambria" w:eastAsia="Cambria" w:hAnsi="Cambria" w:cs="Cambria"/>
        </w:rPr>
      </w:pPr>
    </w:p>
    <w:p w14:paraId="10901A43" w14:textId="77777777" w:rsidR="000A29E8" w:rsidRPr="00844EEF" w:rsidRDefault="000A29E8" w:rsidP="000A29E8">
      <w:pPr>
        <w:pBdr>
          <w:top w:val="nil"/>
          <w:left w:val="nil"/>
          <w:bottom w:val="nil"/>
          <w:right w:val="nil"/>
          <w:between w:val="nil"/>
        </w:pBdr>
        <w:tabs>
          <w:tab w:val="left" w:pos="360"/>
        </w:tabs>
        <w:rPr>
          <w:rFonts w:asciiTheme="majorHAnsi" w:eastAsia="Cambria" w:hAnsiTheme="majorHAnsi" w:cstheme="majorHAnsi"/>
          <w:b/>
          <w:color w:val="000000" w:themeColor="text1"/>
          <w:sz w:val="28"/>
          <w:szCs w:val="28"/>
        </w:rPr>
      </w:pPr>
      <w:r w:rsidRPr="00844EEF">
        <w:rPr>
          <w:rFonts w:asciiTheme="majorHAnsi" w:eastAsia="Cambria" w:hAnsiTheme="majorHAnsi" w:cstheme="majorHAnsi"/>
          <w:b/>
          <w:color w:val="000000" w:themeColor="text1"/>
          <w:sz w:val="28"/>
          <w:szCs w:val="28"/>
        </w:rPr>
        <w:t>FY202</w:t>
      </w:r>
      <w:r>
        <w:rPr>
          <w:rFonts w:asciiTheme="majorHAnsi" w:eastAsia="Cambria" w:hAnsiTheme="majorHAnsi" w:cstheme="majorHAnsi"/>
          <w:b/>
          <w:color w:val="000000" w:themeColor="text1"/>
          <w:sz w:val="28"/>
          <w:szCs w:val="28"/>
        </w:rPr>
        <w:t>1</w:t>
      </w:r>
      <w:r w:rsidRPr="00844EEF">
        <w:rPr>
          <w:rFonts w:asciiTheme="majorHAnsi" w:eastAsia="Cambria" w:hAnsiTheme="majorHAnsi" w:cstheme="majorHAnsi"/>
          <w:b/>
          <w:color w:val="000000" w:themeColor="text1"/>
          <w:sz w:val="28"/>
          <w:szCs w:val="28"/>
        </w:rPr>
        <w:t>-202</w:t>
      </w:r>
      <w:r>
        <w:rPr>
          <w:rFonts w:asciiTheme="majorHAnsi" w:eastAsia="Cambria" w:hAnsiTheme="majorHAnsi" w:cstheme="majorHAnsi"/>
          <w:b/>
          <w:color w:val="000000" w:themeColor="text1"/>
          <w:sz w:val="28"/>
          <w:szCs w:val="28"/>
        </w:rPr>
        <w:t>2</w:t>
      </w:r>
      <w:r w:rsidRPr="00844EEF">
        <w:rPr>
          <w:rFonts w:asciiTheme="majorHAnsi" w:eastAsia="Cambria" w:hAnsiTheme="majorHAnsi" w:cstheme="majorHAnsi"/>
          <w:b/>
          <w:color w:val="000000" w:themeColor="text1"/>
          <w:sz w:val="28"/>
          <w:szCs w:val="28"/>
        </w:rPr>
        <w:t xml:space="preserve"> Plans:</w:t>
      </w:r>
    </w:p>
    <w:p w14:paraId="034C3EE1" w14:textId="77777777" w:rsidR="000A29E8" w:rsidRPr="000A29E8" w:rsidRDefault="000A29E8" w:rsidP="000A29E8">
      <w:pPr>
        <w:pBdr>
          <w:top w:val="nil"/>
          <w:left w:val="nil"/>
          <w:bottom w:val="nil"/>
          <w:right w:val="nil"/>
          <w:between w:val="nil"/>
        </w:pBdr>
        <w:tabs>
          <w:tab w:val="left" w:pos="360"/>
        </w:tabs>
        <w:jc w:val="both"/>
        <w:rPr>
          <w:rFonts w:ascii="Cambria" w:eastAsia="Cambria" w:hAnsi="Cambria" w:cs="Cambria"/>
          <w:bCs/>
          <w:color w:val="000000" w:themeColor="text1"/>
        </w:rPr>
      </w:pPr>
      <w:r>
        <w:rPr>
          <w:rFonts w:ascii="Cambria" w:eastAsia="Cambria" w:hAnsi="Cambria" w:cs="Cambria"/>
          <w:b/>
          <w:color w:val="000000" w:themeColor="text1"/>
        </w:rPr>
        <w:t xml:space="preserve"> </w:t>
      </w:r>
      <w:r>
        <w:rPr>
          <w:rFonts w:ascii="Cambria" w:eastAsia="Cambria" w:hAnsi="Cambria" w:cs="Cambria"/>
          <w:b/>
          <w:color w:val="000000" w:themeColor="text1"/>
        </w:rPr>
        <w:tab/>
      </w:r>
      <w:r w:rsidRPr="000A29E8">
        <w:rPr>
          <w:rFonts w:ascii="Cambria" w:eastAsia="Cambria" w:hAnsi="Cambria" w:cs="Cambria"/>
          <w:bCs/>
          <w:color w:val="000000" w:themeColor="text1"/>
        </w:rPr>
        <w:t>Project to be discontinued and funds posted to RFP.</w:t>
      </w:r>
    </w:p>
    <w:p w14:paraId="3EEECB2D" w14:textId="14E9A1D8" w:rsidR="006857BC" w:rsidRDefault="006857BC" w:rsidP="00E032F9">
      <w:pPr>
        <w:pBdr>
          <w:top w:val="nil"/>
          <w:left w:val="nil"/>
          <w:bottom w:val="nil"/>
          <w:right w:val="nil"/>
          <w:between w:val="nil"/>
        </w:pBdr>
        <w:tabs>
          <w:tab w:val="left" w:pos="360"/>
        </w:tabs>
        <w:jc w:val="both"/>
        <w:rPr>
          <w:rFonts w:ascii="Cambria" w:eastAsia="Cambria" w:hAnsi="Cambria" w:cs="Cambria"/>
          <w:color w:val="1155CC"/>
          <w:u w:val="single"/>
        </w:rPr>
      </w:pPr>
    </w:p>
    <w:p w14:paraId="61F285F4" w14:textId="77777777" w:rsidR="007548A6" w:rsidRDefault="007548A6" w:rsidP="00E032F9">
      <w:pPr>
        <w:pBdr>
          <w:top w:val="nil"/>
          <w:left w:val="nil"/>
          <w:bottom w:val="nil"/>
          <w:right w:val="nil"/>
          <w:between w:val="nil"/>
        </w:pBdr>
        <w:tabs>
          <w:tab w:val="left" w:pos="360"/>
        </w:tabs>
        <w:jc w:val="both"/>
        <w:rPr>
          <w:rFonts w:ascii="Cambria" w:eastAsia="Cambria" w:hAnsi="Cambria" w:cs="Cambria"/>
          <w:color w:val="1155CC"/>
          <w:u w:val="single"/>
        </w:rPr>
      </w:pPr>
    </w:p>
    <w:p w14:paraId="1D1E528A" w14:textId="44A16834" w:rsidR="00416BEA" w:rsidRPr="006857BC" w:rsidRDefault="00623308">
      <w:pPr>
        <w:tabs>
          <w:tab w:val="left" w:pos="0"/>
        </w:tabs>
        <w:jc w:val="both"/>
        <w:rPr>
          <w:rFonts w:asciiTheme="majorHAnsi" w:eastAsia="Cambria" w:hAnsiTheme="majorHAnsi" w:cstheme="majorHAnsi"/>
          <w:b/>
          <w:color w:val="214293"/>
          <w:sz w:val="32"/>
          <w:szCs w:val="32"/>
        </w:rPr>
      </w:pPr>
      <w:r>
        <w:rPr>
          <w:rFonts w:asciiTheme="majorHAnsi" w:eastAsia="Cambria" w:hAnsiTheme="majorHAnsi" w:cstheme="majorHAnsi"/>
          <w:b/>
          <w:color w:val="214293"/>
          <w:sz w:val="32"/>
          <w:szCs w:val="32"/>
        </w:rPr>
        <w:t>V</w:t>
      </w:r>
      <w:r w:rsidR="00B67932">
        <w:rPr>
          <w:rFonts w:asciiTheme="majorHAnsi" w:eastAsia="Cambria" w:hAnsiTheme="majorHAnsi" w:cstheme="majorHAnsi"/>
          <w:b/>
          <w:color w:val="214293"/>
          <w:sz w:val="32"/>
          <w:szCs w:val="32"/>
        </w:rPr>
        <w:t>irginia-</w:t>
      </w:r>
      <w:r>
        <w:rPr>
          <w:rFonts w:asciiTheme="majorHAnsi" w:eastAsia="Cambria" w:hAnsiTheme="majorHAnsi" w:cstheme="majorHAnsi"/>
          <w:b/>
          <w:color w:val="214293"/>
          <w:sz w:val="32"/>
          <w:szCs w:val="32"/>
        </w:rPr>
        <w:t>N</w:t>
      </w:r>
      <w:r w:rsidR="00B67932">
        <w:rPr>
          <w:rFonts w:asciiTheme="majorHAnsi" w:eastAsia="Cambria" w:hAnsiTheme="majorHAnsi" w:cstheme="majorHAnsi"/>
          <w:b/>
          <w:color w:val="214293"/>
          <w:sz w:val="32"/>
          <w:szCs w:val="32"/>
        </w:rPr>
        <w:t xml:space="preserve">orth </w:t>
      </w:r>
      <w:r>
        <w:rPr>
          <w:rFonts w:asciiTheme="majorHAnsi" w:eastAsia="Cambria" w:hAnsiTheme="majorHAnsi" w:cstheme="majorHAnsi"/>
          <w:b/>
          <w:color w:val="214293"/>
          <w:sz w:val="32"/>
          <w:szCs w:val="32"/>
        </w:rPr>
        <w:t>C</w:t>
      </w:r>
      <w:r w:rsidR="00B67932">
        <w:rPr>
          <w:rFonts w:asciiTheme="majorHAnsi" w:eastAsia="Cambria" w:hAnsiTheme="majorHAnsi" w:cstheme="majorHAnsi"/>
          <w:b/>
          <w:color w:val="214293"/>
          <w:sz w:val="32"/>
          <w:szCs w:val="32"/>
        </w:rPr>
        <w:t>arolina</w:t>
      </w:r>
      <w:r w:rsidR="00F12712" w:rsidRPr="006857BC">
        <w:rPr>
          <w:rFonts w:asciiTheme="majorHAnsi" w:eastAsia="Cambria" w:hAnsiTheme="majorHAnsi" w:cstheme="majorHAnsi"/>
          <w:b/>
          <w:color w:val="214293"/>
          <w:sz w:val="32"/>
          <w:szCs w:val="32"/>
        </w:rPr>
        <w:t xml:space="preserve"> Memorandum of Understanding Implementation</w:t>
      </w:r>
    </w:p>
    <w:p w14:paraId="5C1AE49F" w14:textId="0B4194A4" w:rsidR="00C56217" w:rsidRPr="00BC20BA" w:rsidRDefault="00C56217" w:rsidP="00C56217">
      <w:pPr>
        <w:jc w:val="both"/>
        <w:rPr>
          <w:rFonts w:ascii="Cambria" w:eastAsia="Cambria" w:hAnsi="Cambria" w:cs="Cambria"/>
          <w:b/>
          <w:color w:val="000000" w:themeColor="text1"/>
        </w:rPr>
      </w:pPr>
      <w:r w:rsidRPr="00BC20BA">
        <w:rPr>
          <w:rFonts w:ascii="Cambria" w:eastAsia="Cambria" w:hAnsi="Cambria" w:cs="Cambria"/>
          <w:b/>
          <w:color w:val="000000" w:themeColor="text1"/>
        </w:rPr>
        <w:t xml:space="preserve">Objectives: </w:t>
      </w:r>
      <w:r w:rsidR="00B67932">
        <w:rPr>
          <w:rFonts w:ascii="Cambria" w:hAnsi="Cambria"/>
          <w:color w:val="000000" w:themeColor="text1"/>
        </w:rPr>
        <w:t>F</w:t>
      </w:r>
      <w:r w:rsidRPr="00BC20BA">
        <w:rPr>
          <w:rFonts w:ascii="Cambria" w:hAnsi="Cambria"/>
          <w:color w:val="000000" w:themeColor="text1"/>
        </w:rPr>
        <w:t>acilitate and strengthen partnerships between North Carolina and Virginia state agencies</w:t>
      </w:r>
      <w:r w:rsidR="00FD5173">
        <w:rPr>
          <w:rFonts w:ascii="Cambria" w:hAnsi="Cambria"/>
          <w:color w:val="000000" w:themeColor="text1"/>
        </w:rPr>
        <w:t xml:space="preserve"> and other partners</w:t>
      </w:r>
      <w:r w:rsidRPr="00BC20BA">
        <w:rPr>
          <w:rFonts w:ascii="Cambria" w:hAnsi="Cambria"/>
          <w:color w:val="000000" w:themeColor="text1"/>
        </w:rPr>
        <w:t xml:space="preserve">; identify shared goals for </w:t>
      </w:r>
      <w:r w:rsidR="00FB0BEC" w:rsidRPr="00CD12EB">
        <w:rPr>
          <w:rFonts w:ascii="Cambria" w:eastAsia="Cambria" w:hAnsi="Cambria" w:cs="Cambria"/>
          <w:color w:val="000000" w:themeColor="text1"/>
        </w:rPr>
        <w:t xml:space="preserve">Albemarle-Pamlico </w:t>
      </w:r>
      <w:r w:rsidRPr="00BC20BA">
        <w:rPr>
          <w:rFonts w:ascii="Cambria" w:hAnsi="Cambria"/>
          <w:color w:val="000000" w:themeColor="text1"/>
        </w:rPr>
        <w:t>region watersheds and contribute to projects that work towards those goals.</w:t>
      </w:r>
    </w:p>
    <w:p w14:paraId="63192B7A" w14:textId="6DF01AA3" w:rsidR="00811037" w:rsidRDefault="00C56217" w:rsidP="00C56217">
      <w:pPr>
        <w:jc w:val="both"/>
        <w:rPr>
          <w:rFonts w:ascii="Cambria" w:eastAsia="Cambria" w:hAnsi="Cambria" w:cs="Cambria"/>
          <w:b/>
          <w:color w:val="000000" w:themeColor="text1"/>
        </w:rPr>
      </w:pPr>
      <w:r w:rsidRPr="00BC20BA">
        <w:rPr>
          <w:rFonts w:ascii="Cambria" w:eastAsia="Cambria" w:hAnsi="Cambria" w:cs="Cambria"/>
          <w:b/>
          <w:color w:val="000000" w:themeColor="text1"/>
        </w:rPr>
        <w:t xml:space="preserve">Description: </w:t>
      </w:r>
      <w:r w:rsidR="00811037" w:rsidRPr="65DEC01F">
        <w:rPr>
          <w:rFonts w:asciiTheme="minorHAnsi" w:eastAsia="Cambria" w:hAnsiTheme="minorHAnsi" w:cstheme="majorBidi"/>
          <w:color w:val="000000" w:themeColor="text1"/>
        </w:rPr>
        <w:t>Facilitated by the Albemarle-Pamlico National Estuary Partnership (APNEP), six environmental and natural resources agencies from North Carolina and Virginia signed a Memorandum of</w:t>
      </w:r>
      <w:r w:rsidR="00811037">
        <w:rPr>
          <w:rFonts w:asciiTheme="minorHAnsi" w:eastAsia="Cambria" w:hAnsiTheme="minorHAnsi" w:cstheme="majorBidi"/>
          <w:color w:val="000000" w:themeColor="text1"/>
        </w:rPr>
        <w:t xml:space="preserve"> </w:t>
      </w:r>
      <w:r w:rsidR="00811037" w:rsidRPr="65DEC01F">
        <w:rPr>
          <w:rFonts w:asciiTheme="minorHAnsi" w:eastAsia="Cambria" w:hAnsiTheme="minorHAnsi" w:cstheme="majorBidi"/>
          <w:color w:val="000000" w:themeColor="text1"/>
        </w:rPr>
        <w:t xml:space="preserve">Understanding (MOU) </w:t>
      </w:r>
      <w:r w:rsidR="005209A4">
        <w:rPr>
          <w:rFonts w:asciiTheme="minorHAnsi" w:eastAsia="Cambria" w:hAnsiTheme="minorHAnsi" w:cstheme="majorBidi"/>
          <w:color w:val="000000" w:themeColor="text1"/>
        </w:rPr>
        <w:t xml:space="preserve">in 2020 </w:t>
      </w:r>
      <w:r w:rsidR="00811037" w:rsidRPr="65DEC01F">
        <w:rPr>
          <w:rFonts w:asciiTheme="minorHAnsi" w:eastAsia="Cambria" w:hAnsiTheme="minorHAnsi" w:cstheme="majorBidi"/>
          <w:color w:val="000000" w:themeColor="text1"/>
        </w:rPr>
        <w:t>that re-affirm</w:t>
      </w:r>
      <w:r w:rsidR="005209A4">
        <w:rPr>
          <w:rFonts w:asciiTheme="minorHAnsi" w:eastAsia="Cambria" w:hAnsiTheme="minorHAnsi" w:cstheme="majorBidi"/>
          <w:color w:val="000000" w:themeColor="text1"/>
        </w:rPr>
        <w:t>ed</w:t>
      </w:r>
      <w:r w:rsidR="00811037" w:rsidRPr="65DEC01F">
        <w:rPr>
          <w:rFonts w:asciiTheme="minorHAnsi" w:eastAsia="Cambria" w:hAnsiTheme="minorHAnsi" w:cstheme="majorBidi"/>
          <w:color w:val="000000" w:themeColor="text1"/>
        </w:rPr>
        <w:t xml:space="preserve"> their commitment to foster interstate collaboration within</w:t>
      </w:r>
      <w:r w:rsidR="00811037">
        <w:rPr>
          <w:rFonts w:asciiTheme="minorHAnsi" w:eastAsia="Cambria" w:hAnsiTheme="minorHAnsi" w:cstheme="majorBidi"/>
          <w:color w:val="000000" w:themeColor="text1"/>
        </w:rPr>
        <w:t xml:space="preserve"> </w:t>
      </w:r>
      <w:r w:rsidR="00811037" w:rsidRPr="65DEC01F">
        <w:rPr>
          <w:rFonts w:asciiTheme="minorHAnsi" w:eastAsia="Cambria" w:hAnsiTheme="minorHAnsi" w:cstheme="majorBidi"/>
          <w:color w:val="000000" w:themeColor="text1"/>
        </w:rPr>
        <w:t xml:space="preserve">the shared waterways of the Albemarle-Pamlico region. </w:t>
      </w:r>
      <w:r w:rsidR="00811037">
        <w:rPr>
          <w:rFonts w:asciiTheme="minorHAnsi" w:eastAsia="Cambria" w:hAnsiTheme="minorHAnsi" w:cstheme="majorBidi"/>
          <w:color w:val="000000" w:themeColor="text1"/>
        </w:rPr>
        <w:t xml:space="preserve"> </w:t>
      </w:r>
      <w:r w:rsidR="00811037" w:rsidRPr="65DEC01F">
        <w:rPr>
          <w:rFonts w:asciiTheme="minorHAnsi" w:eastAsia="Cambria" w:hAnsiTheme="minorHAnsi" w:cstheme="majorBidi"/>
          <w:color w:val="000000" w:themeColor="text1"/>
        </w:rPr>
        <w:t xml:space="preserve">The </w:t>
      </w:r>
      <w:r w:rsidR="00CA582E">
        <w:rPr>
          <w:rFonts w:asciiTheme="minorHAnsi" w:eastAsia="Cambria" w:hAnsiTheme="minorHAnsi" w:cstheme="majorBidi"/>
          <w:color w:val="000000" w:themeColor="text1"/>
        </w:rPr>
        <w:t>agreement</w:t>
      </w:r>
      <w:r w:rsidR="00811037" w:rsidRPr="65DEC01F">
        <w:rPr>
          <w:rFonts w:asciiTheme="minorHAnsi" w:eastAsia="Cambria" w:hAnsiTheme="minorHAnsi" w:cstheme="majorBidi"/>
          <w:color w:val="000000" w:themeColor="text1"/>
        </w:rPr>
        <w:t xml:space="preserve"> builds upon the MOU signed in 2017 and will assist agencies in</w:t>
      </w:r>
      <w:r w:rsidR="00811037">
        <w:rPr>
          <w:rFonts w:asciiTheme="minorHAnsi" w:eastAsia="Cambria" w:hAnsiTheme="minorHAnsi" w:cstheme="majorBidi"/>
          <w:color w:val="000000" w:themeColor="text1"/>
        </w:rPr>
        <w:t xml:space="preserve"> </w:t>
      </w:r>
      <w:r w:rsidR="00811037" w:rsidRPr="65DEC01F">
        <w:rPr>
          <w:rFonts w:asciiTheme="minorHAnsi" w:eastAsia="Cambria" w:hAnsiTheme="minorHAnsi" w:cstheme="majorBidi"/>
          <w:color w:val="000000" w:themeColor="text1"/>
        </w:rPr>
        <w:t>coordinating with APNEP to tackle regional issues such as nonpoint source pollution,</w:t>
      </w:r>
      <w:r w:rsidR="00811037">
        <w:rPr>
          <w:rFonts w:asciiTheme="minorHAnsi" w:eastAsia="Cambria" w:hAnsiTheme="minorHAnsi" w:cstheme="majorBidi"/>
          <w:color w:val="000000" w:themeColor="text1"/>
        </w:rPr>
        <w:t xml:space="preserve"> </w:t>
      </w:r>
      <w:r w:rsidR="00811037" w:rsidRPr="65DEC01F">
        <w:rPr>
          <w:rFonts w:asciiTheme="minorHAnsi" w:eastAsia="Cambria" w:hAnsiTheme="minorHAnsi" w:cstheme="majorBidi"/>
          <w:color w:val="000000" w:themeColor="text1"/>
        </w:rPr>
        <w:t xml:space="preserve">restoring fish passage and spawning habitat, and controlling invasive species. </w:t>
      </w:r>
      <w:r w:rsidR="00811037">
        <w:rPr>
          <w:rFonts w:asciiTheme="minorHAnsi" w:eastAsia="Cambria" w:hAnsiTheme="minorHAnsi" w:cstheme="majorBidi"/>
          <w:color w:val="000000" w:themeColor="text1"/>
        </w:rPr>
        <w:t xml:space="preserve"> </w:t>
      </w:r>
      <w:r w:rsidR="00811037" w:rsidRPr="65DEC01F">
        <w:rPr>
          <w:rFonts w:asciiTheme="minorHAnsi" w:eastAsia="Cambria" w:hAnsiTheme="minorHAnsi" w:cstheme="majorBidi"/>
          <w:color w:val="000000" w:themeColor="text1"/>
        </w:rPr>
        <w:t>Agencies</w:t>
      </w:r>
      <w:r w:rsidR="00811037">
        <w:rPr>
          <w:rFonts w:asciiTheme="minorHAnsi" w:eastAsia="Cambria" w:hAnsiTheme="minorHAnsi" w:cstheme="majorBidi"/>
          <w:color w:val="000000" w:themeColor="text1"/>
        </w:rPr>
        <w:t xml:space="preserve"> </w:t>
      </w:r>
      <w:r w:rsidR="00811037" w:rsidRPr="65DEC01F">
        <w:rPr>
          <w:rFonts w:asciiTheme="minorHAnsi" w:eastAsia="Cambria" w:hAnsiTheme="minorHAnsi" w:cstheme="majorBidi"/>
          <w:color w:val="000000" w:themeColor="text1"/>
        </w:rPr>
        <w:t>included: North Carolina Department of Environmental Quality, North Carolina Department</w:t>
      </w:r>
      <w:r w:rsidR="00811037">
        <w:rPr>
          <w:rFonts w:asciiTheme="minorHAnsi" w:eastAsia="Cambria" w:hAnsiTheme="minorHAnsi" w:cstheme="majorBidi"/>
          <w:color w:val="000000" w:themeColor="text1"/>
        </w:rPr>
        <w:t xml:space="preserve"> </w:t>
      </w:r>
      <w:r w:rsidR="00811037" w:rsidRPr="65DEC01F">
        <w:rPr>
          <w:rFonts w:asciiTheme="minorHAnsi" w:eastAsia="Cambria" w:hAnsiTheme="minorHAnsi" w:cstheme="majorBidi"/>
          <w:color w:val="000000" w:themeColor="text1"/>
        </w:rPr>
        <w:t>of Natural and Cultural Resources, North Carolina Department of Agriculture and Consumer</w:t>
      </w:r>
      <w:r w:rsidR="00811037">
        <w:rPr>
          <w:rFonts w:asciiTheme="minorHAnsi" w:eastAsia="Cambria" w:hAnsiTheme="minorHAnsi" w:cstheme="majorBidi"/>
          <w:color w:val="000000" w:themeColor="text1"/>
        </w:rPr>
        <w:t xml:space="preserve"> </w:t>
      </w:r>
      <w:r w:rsidR="00811037" w:rsidRPr="65DEC01F">
        <w:rPr>
          <w:rFonts w:asciiTheme="minorHAnsi" w:eastAsia="Cambria" w:hAnsiTheme="minorHAnsi" w:cstheme="majorBidi"/>
          <w:color w:val="000000" w:themeColor="text1"/>
        </w:rPr>
        <w:t>Services, North Carolina Wildlife Resources Commission, Secretary of Natural Resources of the Commonwealth of Virginia, and the Secretary of Agriculture and Forestry of the</w:t>
      </w:r>
      <w:r w:rsidR="00811037">
        <w:rPr>
          <w:rFonts w:asciiTheme="minorHAnsi" w:eastAsia="Cambria" w:hAnsiTheme="minorHAnsi" w:cstheme="majorBidi"/>
          <w:color w:val="000000" w:themeColor="text1"/>
        </w:rPr>
        <w:t xml:space="preserve"> </w:t>
      </w:r>
      <w:r w:rsidR="00811037" w:rsidRPr="65DEC01F">
        <w:rPr>
          <w:rFonts w:asciiTheme="minorHAnsi" w:eastAsia="Cambria" w:hAnsiTheme="minorHAnsi" w:cstheme="majorBidi"/>
          <w:color w:val="000000" w:themeColor="text1"/>
        </w:rPr>
        <w:t>Commonwealth of Virginia. Agencies will also continue to explore opportunities to assist</w:t>
      </w:r>
      <w:r w:rsidR="00811037">
        <w:rPr>
          <w:rFonts w:asciiTheme="minorHAnsi" w:eastAsia="Cambria" w:hAnsiTheme="minorHAnsi" w:cstheme="majorBidi"/>
          <w:color w:val="000000" w:themeColor="text1"/>
        </w:rPr>
        <w:t xml:space="preserve"> </w:t>
      </w:r>
      <w:r w:rsidR="00811037" w:rsidRPr="65DEC01F">
        <w:rPr>
          <w:rFonts w:asciiTheme="minorHAnsi" w:eastAsia="Cambria" w:hAnsiTheme="minorHAnsi" w:cstheme="majorBidi"/>
          <w:color w:val="000000" w:themeColor="text1"/>
        </w:rPr>
        <w:t>state, regional, and local governments in incorporating climate change and sea level rise</w:t>
      </w:r>
      <w:r w:rsidR="00811037">
        <w:rPr>
          <w:rFonts w:asciiTheme="minorHAnsi" w:eastAsia="Cambria" w:hAnsiTheme="minorHAnsi" w:cstheme="majorBidi"/>
          <w:color w:val="000000" w:themeColor="text1"/>
        </w:rPr>
        <w:t xml:space="preserve"> </w:t>
      </w:r>
      <w:r w:rsidR="00811037" w:rsidRPr="65DEC01F">
        <w:rPr>
          <w:rFonts w:asciiTheme="minorHAnsi" w:eastAsia="Cambria" w:hAnsiTheme="minorHAnsi" w:cstheme="majorBidi"/>
          <w:color w:val="000000" w:themeColor="text1"/>
        </w:rPr>
        <w:t>considerations into their planning processes</w:t>
      </w:r>
      <w:r w:rsidR="00811037">
        <w:rPr>
          <w:rFonts w:ascii="Cambria" w:hAnsi="Cambria"/>
          <w:color w:val="000000"/>
        </w:rPr>
        <w:t xml:space="preserve"> </w:t>
      </w:r>
    </w:p>
    <w:p w14:paraId="1A442539" w14:textId="77777777" w:rsidR="00811037" w:rsidRDefault="00811037" w:rsidP="00C56217">
      <w:pPr>
        <w:jc w:val="both"/>
        <w:rPr>
          <w:rFonts w:ascii="Cambria" w:eastAsia="Cambria" w:hAnsi="Cambria" w:cs="Cambria"/>
          <w:b/>
          <w:color w:val="000000" w:themeColor="text1"/>
        </w:rPr>
      </w:pPr>
    </w:p>
    <w:tbl>
      <w:tblPr>
        <w:tblW w:w="10080" w:type="dxa"/>
        <w:tblCellMar>
          <w:left w:w="0" w:type="dxa"/>
          <w:right w:w="0" w:type="dxa"/>
        </w:tblCellMar>
        <w:tblLook w:val="04A0" w:firstRow="1" w:lastRow="0" w:firstColumn="1" w:lastColumn="0" w:noHBand="0" w:noVBand="1"/>
      </w:tblPr>
      <w:tblGrid>
        <w:gridCol w:w="3433"/>
        <w:gridCol w:w="6647"/>
      </w:tblGrid>
      <w:tr w:rsidR="00C56217" w:rsidRPr="00BC20BA" w14:paraId="11A5ABEC" w14:textId="77777777" w:rsidTr="009C767E">
        <w:trPr>
          <w:trHeight w:val="20"/>
        </w:trPr>
        <w:tc>
          <w:tcPr>
            <w:tcW w:w="3433" w:type="dxa"/>
            <w:tcMar>
              <w:top w:w="0" w:type="dxa"/>
              <w:left w:w="108" w:type="dxa"/>
              <w:bottom w:w="0" w:type="dxa"/>
              <w:right w:w="108" w:type="dxa"/>
            </w:tcMar>
            <w:hideMark/>
          </w:tcPr>
          <w:p w14:paraId="5159F4C4" w14:textId="77777777" w:rsidR="00C56217" w:rsidRPr="00BC20BA" w:rsidRDefault="00C56217" w:rsidP="00DB520C">
            <w:pPr>
              <w:jc w:val="right"/>
              <w:rPr>
                <w:rFonts w:ascii="Cambria" w:hAnsi="Cambria"/>
                <w:b/>
                <w:bCs/>
              </w:rPr>
            </w:pPr>
            <w:r w:rsidRPr="00BC20BA">
              <w:rPr>
                <w:rFonts w:ascii="Cambria" w:hAnsi="Cambria"/>
                <w:b/>
                <w:bCs/>
              </w:rPr>
              <w:t>Year(s):</w:t>
            </w:r>
          </w:p>
        </w:tc>
        <w:tc>
          <w:tcPr>
            <w:tcW w:w="6647" w:type="dxa"/>
            <w:tcMar>
              <w:top w:w="0" w:type="dxa"/>
              <w:left w:w="108" w:type="dxa"/>
              <w:bottom w:w="0" w:type="dxa"/>
              <w:right w:w="108" w:type="dxa"/>
            </w:tcMar>
            <w:hideMark/>
          </w:tcPr>
          <w:p w14:paraId="030FD687" w14:textId="40296045" w:rsidR="00C56217" w:rsidRPr="00BC20BA" w:rsidRDefault="00C56217" w:rsidP="00DB520C">
            <w:pPr>
              <w:rPr>
                <w:rFonts w:ascii="Cambria" w:hAnsi="Cambria"/>
              </w:rPr>
            </w:pPr>
            <w:r w:rsidRPr="00BC20BA">
              <w:rPr>
                <w:rFonts w:ascii="Cambria" w:hAnsi="Cambria"/>
              </w:rPr>
              <w:t xml:space="preserve">2017 </w:t>
            </w:r>
            <w:r w:rsidR="00262AC5">
              <w:rPr>
                <w:rFonts w:ascii="Cambria" w:hAnsi="Cambria"/>
              </w:rPr>
              <w:t>–</w:t>
            </w:r>
            <w:r w:rsidRPr="00BC20BA">
              <w:rPr>
                <w:rFonts w:ascii="Cambria" w:hAnsi="Cambria"/>
              </w:rPr>
              <w:t xml:space="preserve"> present</w:t>
            </w:r>
          </w:p>
        </w:tc>
      </w:tr>
      <w:tr w:rsidR="00C56217" w:rsidRPr="00BC20BA" w14:paraId="73E078DF" w14:textId="77777777" w:rsidTr="009C767E">
        <w:trPr>
          <w:trHeight w:val="20"/>
        </w:trPr>
        <w:tc>
          <w:tcPr>
            <w:tcW w:w="3433" w:type="dxa"/>
            <w:tcMar>
              <w:top w:w="0" w:type="dxa"/>
              <w:left w:w="108" w:type="dxa"/>
              <w:bottom w:w="0" w:type="dxa"/>
              <w:right w:w="108" w:type="dxa"/>
            </w:tcMar>
            <w:hideMark/>
          </w:tcPr>
          <w:p w14:paraId="1BC13D07" w14:textId="77777777" w:rsidR="00C56217" w:rsidRPr="00BC20BA" w:rsidRDefault="00C56217" w:rsidP="00DB520C">
            <w:pPr>
              <w:jc w:val="right"/>
              <w:rPr>
                <w:rFonts w:ascii="Cambria" w:hAnsi="Cambria"/>
                <w:b/>
                <w:bCs/>
              </w:rPr>
            </w:pPr>
            <w:r w:rsidRPr="00BC20BA">
              <w:rPr>
                <w:rFonts w:ascii="Cambria" w:hAnsi="Cambria"/>
                <w:b/>
                <w:bCs/>
              </w:rPr>
              <w:t>Partners:</w:t>
            </w:r>
          </w:p>
        </w:tc>
        <w:tc>
          <w:tcPr>
            <w:tcW w:w="6647" w:type="dxa"/>
            <w:tcMar>
              <w:top w:w="0" w:type="dxa"/>
              <w:left w:w="108" w:type="dxa"/>
              <w:bottom w:w="0" w:type="dxa"/>
              <w:right w:w="108" w:type="dxa"/>
            </w:tcMar>
            <w:hideMark/>
          </w:tcPr>
          <w:p w14:paraId="5F4EFA2D" w14:textId="2CCC7E7D" w:rsidR="00C56217" w:rsidRPr="00BC20BA" w:rsidRDefault="00BA4747" w:rsidP="005A486A">
            <w:pPr>
              <w:rPr>
                <w:rFonts w:ascii="Cambria" w:hAnsi="Cambria"/>
              </w:rPr>
            </w:pPr>
            <w:r>
              <w:rPr>
                <w:rFonts w:ascii="Cambria" w:hAnsi="Cambria"/>
              </w:rPr>
              <w:t>NC-DEQ</w:t>
            </w:r>
            <w:r w:rsidR="00C56217" w:rsidRPr="00BC20BA">
              <w:rPr>
                <w:rFonts w:ascii="Cambria" w:hAnsi="Cambria"/>
              </w:rPr>
              <w:t xml:space="preserve">, </w:t>
            </w:r>
            <w:r>
              <w:rPr>
                <w:rFonts w:ascii="Cambria" w:hAnsi="Cambria"/>
              </w:rPr>
              <w:t>NC-DNCR</w:t>
            </w:r>
            <w:r w:rsidR="00C56217" w:rsidRPr="00BC20BA">
              <w:rPr>
                <w:rFonts w:ascii="Cambria" w:hAnsi="Cambria"/>
              </w:rPr>
              <w:t xml:space="preserve">, </w:t>
            </w:r>
            <w:r w:rsidR="00AB6894">
              <w:rPr>
                <w:rFonts w:ascii="Cambria" w:hAnsi="Cambria"/>
              </w:rPr>
              <w:t xml:space="preserve">NC-WRC, NC-DACS, </w:t>
            </w:r>
            <w:r w:rsidR="00C56217" w:rsidRPr="00BC20BA">
              <w:rPr>
                <w:rFonts w:ascii="Cambria" w:hAnsi="Cambria"/>
              </w:rPr>
              <w:t>Virginia Secretary of Natural Resources</w:t>
            </w:r>
            <w:r w:rsidR="00AB6894">
              <w:rPr>
                <w:rFonts w:ascii="Cambria" w:hAnsi="Cambria"/>
              </w:rPr>
              <w:t xml:space="preserve">, </w:t>
            </w:r>
            <w:r w:rsidR="005A486A">
              <w:rPr>
                <w:rFonts w:ascii="Cambria" w:hAnsi="Cambria"/>
              </w:rPr>
              <w:t xml:space="preserve">Virginia </w:t>
            </w:r>
            <w:r w:rsidR="00C820C8">
              <w:rPr>
                <w:rFonts w:ascii="Cambria" w:hAnsi="Cambria"/>
              </w:rPr>
              <w:t xml:space="preserve">Secretary of Agriculture and Forestry.  </w:t>
            </w:r>
          </w:p>
        </w:tc>
      </w:tr>
      <w:tr w:rsidR="00C56217" w:rsidRPr="00BC20BA" w14:paraId="3887F606" w14:textId="77777777" w:rsidTr="009C767E">
        <w:trPr>
          <w:trHeight w:val="20"/>
        </w:trPr>
        <w:tc>
          <w:tcPr>
            <w:tcW w:w="3433" w:type="dxa"/>
            <w:tcMar>
              <w:top w:w="0" w:type="dxa"/>
              <w:left w:w="108" w:type="dxa"/>
              <w:bottom w:w="0" w:type="dxa"/>
              <w:right w:w="108" w:type="dxa"/>
            </w:tcMar>
            <w:hideMark/>
          </w:tcPr>
          <w:p w14:paraId="0589EBC4" w14:textId="77777777" w:rsidR="00C56217" w:rsidRPr="00BC20BA" w:rsidRDefault="00C56217" w:rsidP="00DB520C">
            <w:pPr>
              <w:jc w:val="right"/>
              <w:rPr>
                <w:rFonts w:ascii="Cambria" w:hAnsi="Cambria"/>
                <w:b/>
                <w:bCs/>
              </w:rPr>
            </w:pPr>
            <w:r w:rsidRPr="00BC20BA">
              <w:rPr>
                <w:rFonts w:ascii="Cambria" w:hAnsi="Cambria"/>
                <w:b/>
                <w:bCs/>
              </w:rPr>
              <w:t>Outputs/Deliverables:</w:t>
            </w:r>
          </w:p>
        </w:tc>
        <w:tc>
          <w:tcPr>
            <w:tcW w:w="6647" w:type="dxa"/>
            <w:tcMar>
              <w:top w:w="0" w:type="dxa"/>
              <w:left w:w="108" w:type="dxa"/>
              <w:bottom w:w="0" w:type="dxa"/>
              <w:right w:w="108" w:type="dxa"/>
            </w:tcMar>
            <w:hideMark/>
          </w:tcPr>
          <w:p w14:paraId="17266F49" w14:textId="31DDB8DE" w:rsidR="00C56217" w:rsidRPr="00BC20BA" w:rsidRDefault="00262AC5" w:rsidP="00262AC5">
            <w:pPr>
              <w:rPr>
                <w:rFonts w:ascii="Cambria" w:hAnsi="Cambria"/>
              </w:rPr>
            </w:pPr>
            <w:r>
              <w:rPr>
                <w:rFonts w:ascii="Cambria" w:hAnsi="Cambria"/>
                <w:color w:val="000000"/>
              </w:rPr>
              <w:t>Reports, annual work plan, recommendations, n</w:t>
            </w:r>
            <w:r w:rsidR="00C56217" w:rsidRPr="00BC20BA">
              <w:rPr>
                <w:rFonts w:ascii="Cambria" w:hAnsi="Cambria"/>
                <w:color w:val="000000"/>
              </w:rPr>
              <w:t xml:space="preserve">ew partnerships and activities in </w:t>
            </w:r>
            <w:r w:rsidR="00623308">
              <w:rPr>
                <w:rFonts w:ascii="Cambria" w:hAnsi="Cambria"/>
                <w:color w:val="000000"/>
              </w:rPr>
              <w:t>V</w:t>
            </w:r>
            <w:r w:rsidR="00BA4747">
              <w:rPr>
                <w:rFonts w:ascii="Cambria" w:hAnsi="Cambria"/>
                <w:color w:val="000000"/>
              </w:rPr>
              <w:t>irginia</w:t>
            </w:r>
            <w:r w:rsidR="00C56217" w:rsidRPr="00BC20BA">
              <w:rPr>
                <w:rFonts w:ascii="Cambria" w:hAnsi="Cambria"/>
                <w:color w:val="000000"/>
              </w:rPr>
              <w:t xml:space="preserve"> and </w:t>
            </w:r>
            <w:r w:rsidR="00623308">
              <w:rPr>
                <w:rFonts w:ascii="Cambria" w:hAnsi="Cambria"/>
                <w:color w:val="000000"/>
              </w:rPr>
              <w:t>N.C.</w:t>
            </w:r>
            <w:r w:rsidR="00C56217" w:rsidRPr="00BC20BA">
              <w:rPr>
                <w:rFonts w:ascii="Cambria" w:hAnsi="Cambria"/>
                <w:color w:val="000000"/>
              </w:rPr>
              <w:t xml:space="preserve"> focused on protecting and restoring the region</w:t>
            </w:r>
            <w:r w:rsidR="006857BC">
              <w:rPr>
                <w:rFonts w:ascii="Cambria" w:hAnsi="Cambria"/>
                <w:color w:val="000000"/>
              </w:rPr>
              <w:t>.</w:t>
            </w:r>
          </w:p>
        </w:tc>
      </w:tr>
      <w:tr w:rsidR="00C56217" w:rsidRPr="00BC20BA" w14:paraId="071933F3" w14:textId="77777777" w:rsidTr="009C767E">
        <w:trPr>
          <w:trHeight w:val="20"/>
        </w:trPr>
        <w:tc>
          <w:tcPr>
            <w:tcW w:w="3433" w:type="dxa"/>
            <w:tcMar>
              <w:top w:w="0" w:type="dxa"/>
              <w:left w:w="108" w:type="dxa"/>
              <w:bottom w:w="0" w:type="dxa"/>
              <w:right w:w="108" w:type="dxa"/>
            </w:tcMar>
            <w:hideMark/>
          </w:tcPr>
          <w:p w14:paraId="52F607FD" w14:textId="77777777" w:rsidR="00C56217" w:rsidRPr="00BC20BA" w:rsidRDefault="00C56217" w:rsidP="00DB520C">
            <w:pPr>
              <w:jc w:val="right"/>
              <w:rPr>
                <w:rFonts w:ascii="Cambria" w:hAnsi="Cambria"/>
                <w:b/>
                <w:bCs/>
              </w:rPr>
            </w:pPr>
            <w:r w:rsidRPr="00BC20BA">
              <w:rPr>
                <w:rFonts w:ascii="Cambria" w:hAnsi="Cambria"/>
                <w:b/>
                <w:bCs/>
              </w:rPr>
              <w:t>Outcomes:</w:t>
            </w:r>
          </w:p>
        </w:tc>
        <w:tc>
          <w:tcPr>
            <w:tcW w:w="6647" w:type="dxa"/>
            <w:tcMar>
              <w:top w:w="0" w:type="dxa"/>
              <w:left w:w="108" w:type="dxa"/>
              <w:bottom w:w="0" w:type="dxa"/>
              <w:right w:w="108" w:type="dxa"/>
            </w:tcMar>
            <w:hideMark/>
          </w:tcPr>
          <w:p w14:paraId="439D5D83" w14:textId="4375BE17" w:rsidR="00C56217" w:rsidRPr="00BC20BA" w:rsidRDefault="00C56217" w:rsidP="00070F15">
            <w:pPr>
              <w:rPr>
                <w:rFonts w:ascii="Cambria" w:hAnsi="Cambria"/>
                <w:color w:val="FF0000"/>
              </w:rPr>
            </w:pPr>
            <w:r w:rsidRPr="00BC20BA">
              <w:rPr>
                <w:rFonts w:ascii="Cambria" w:hAnsi="Cambria"/>
                <w:color w:val="000000"/>
              </w:rPr>
              <w:t xml:space="preserve">Increased capacity to </w:t>
            </w:r>
            <w:r w:rsidR="00BA4747">
              <w:rPr>
                <w:rFonts w:ascii="Cambria" w:hAnsi="Cambria"/>
                <w:color w:val="000000"/>
              </w:rPr>
              <w:t xml:space="preserve">implement </w:t>
            </w:r>
            <w:r w:rsidRPr="00BC20BA">
              <w:rPr>
                <w:rFonts w:ascii="Cambria" w:hAnsi="Cambria"/>
                <w:color w:val="000000"/>
              </w:rPr>
              <w:t>CCMP</w:t>
            </w:r>
            <w:r w:rsidR="006857BC">
              <w:rPr>
                <w:rFonts w:ascii="Cambria" w:hAnsi="Cambria"/>
                <w:color w:val="000000"/>
              </w:rPr>
              <w:t>.</w:t>
            </w:r>
          </w:p>
        </w:tc>
      </w:tr>
      <w:tr w:rsidR="00C56217" w:rsidRPr="00BC20BA" w14:paraId="70369536" w14:textId="77777777" w:rsidTr="009C767E">
        <w:trPr>
          <w:trHeight w:val="20"/>
        </w:trPr>
        <w:tc>
          <w:tcPr>
            <w:tcW w:w="3433" w:type="dxa"/>
            <w:tcMar>
              <w:top w:w="0" w:type="dxa"/>
              <w:left w:w="108" w:type="dxa"/>
              <w:bottom w:w="0" w:type="dxa"/>
              <w:right w:w="108" w:type="dxa"/>
            </w:tcMar>
            <w:hideMark/>
          </w:tcPr>
          <w:p w14:paraId="6CEA9E15" w14:textId="45EFE411" w:rsidR="00C56217" w:rsidRPr="00BC20BA" w:rsidRDefault="00C56217" w:rsidP="00CE689F">
            <w:pPr>
              <w:jc w:val="right"/>
              <w:rPr>
                <w:rFonts w:ascii="Cambria" w:hAnsi="Cambria"/>
                <w:b/>
                <w:bCs/>
              </w:rPr>
            </w:pPr>
            <w:r w:rsidRPr="00BC20BA">
              <w:rPr>
                <w:rFonts w:ascii="Cambria" w:hAnsi="Cambria"/>
                <w:b/>
                <w:bCs/>
              </w:rPr>
              <w:t>FY20</w:t>
            </w:r>
            <w:r w:rsidR="007427CE">
              <w:rPr>
                <w:rFonts w:ascii="Cambria" w:hAnsi="Cambria"/>
                <w:b/>
                <w:bCs/>
              </w:rPr>
              <w:t>2</w:t>
            </w:r>
            <w:r w:rsidR="00CE689F">
              <w:rPr>
                <w:rFonts w:ascii="Cambria" w:hAnsi="Cambria"/>
                <w:b/>
                <w:bCs/>
              </w:rPr>
              <w:t>1</w:t>
            </w:r>
            <w:r w:rsidRPr="00BC20BA">
              <w:rPr>
                <w:rFonts w:ascii="Cambria" w:hAnsi="Cambria"/>
                <w:b/>
                <w:bCs/>
              </w:rPr>
              <w:t>-</w:t>
            </w:r>
            <w:r w:rsidR="00CE689F">
              <w:rPr>
                <w:rFonts w:ascii="Cambria" w:hAnsi="Cambria"/>
                <w:b/>
                <w:bCs/>
              </w:rPr>
              <w:t>22</w:t>
            </w:r>
            <w:r w:rsidRPr="00BC20BA">
              <w:rPr>
                <w:rFonts w:ascii="Cambria" w:hAnsi="Cambria"/>
                <w:b/>
                <w:bCs/>
              </w:rPr>
              <w:t xml:space="preserve"> Cost:</w:t>
            </w:r>
          </w:p>
        </w:tc>
        <w:tc>
          <w:tcPr>
            <w:tcW w:w="6647" w:type="dxa"/>
            <w:tcMar>
              <w:top w:w="0" w:type="dxa"/>
              <w:left w:w="108" w:type="dxa"/>
              <w:bottom w:w="0" w:type="dxa"/>
              <w:right w:w="108" w:type="dxa"/>
            </w:tcMar>
            <w:hideMark/>
          </w:tcPr>
          <w:p w14:paraId="7FBF7D4B" w14:textId="169AF27B" w:rsidR="00C56217" w:rsidRPr="00BC20BA" w:rsidRDefault="00C56217" w:rsidP="00DB520C">
            <w:pPr>
              <w:rPr>
                <w:rFonts w:ascii="Cambria" w:hAnsi="Cambria"/>
                <w:color w:val="000000" w:themeColor="text1"/>
              </w:rPr>
            </w:pPr>
            <w:r w:rsidRPr="00BC20BA">
              <w:rPr>
                <w:rFonts w:ascii="Cambria" w:hAnsi="Cambria"/>
                <w:color w:val="000000" w:themeColor="text1"/>
              </w:rPr>
              <w:t>Staff Time</w:t>
            </w:r>
          </w:p>
        </w:tc>
      </w:tr>
      <w:tr w:rsidR="00C56217" w:rsidRPr="00BC20BA" w14:paraId="45CA8F0C" w14:textId="77777777" w:rsidTr="009C767E">
        <w:trPr>
          <w:trHeight w:val="20"/>
        </w:trPr>
        <w:tc>
          <w:tcPr>
            <w:tcW w:w="3433" w:type="dxa"/>
            <w:tcMar>
              <w:top w:w="0" w:type="dxa"/>
              <w:left w:w="108" w:type="dxa"/>
              <w:bottom w:w="0" w:type="dxa"/>
              <w:right w:w="108" w:type="dxa"/>
            </w:tcMar>
            <w:hideMark/>
          </w:tcPr>
          <w:p w14:paraId="79073944" w14:textId="77777777" w:rsidR="00C56217" w:rsidRPr="00BC20BA" w:rsidRDefault="00C56217" w:rsidP="00DB520C">
            <w:pPr>
              <w:jc w:val="right"/>
              <w:rPr>
                <w:rFonts w:ascii="Cambria" w:hAnsi="Cambria"/>
                <w:b/>
                <w:bCs/>
              </w:rPr>
            </w:pPr>
            <w:r w:rsidRPr="00BC20BA">
              <w:rPr>
                <w:rFonts w:ascii="Cambria" w:hAnsi="Cambria"/>
                <w:b/>
                <w:bCs/>
              </w:rPr>
              <w:t>Estimated Leverage:</w:t>
            </w:r>
          </w:p>
        </w:tc>
        <w:tc>
          <w:tcPr>
            <w:tcW w:w="6647" w:type="dxa"/>
            <w:tcMar>
              <w:top w:w="0" w:type="dxa"/>
              <w:left w:w="108" w:type="dxa"/>
              <w:bottom w:w="0" w:type="dxa"/>
              <w:right w:w="108" w:type="dxa"/>
            </w:tcMar>
            <w:hideMark/>
          </w:tcPr>
          <w:p w14:paraId="252CE143" w14:textId="77777777" w:rsidR="00C56217" w:rsidRPr="00BC20BA" w:rsidRDefault="00C56217" w:rsidP="00DB520C">
            <w:pPr>
              <w:jc w:val="both"/>
              <w:rPr>
                <w:rFonts w:ascii="Cambria" w:hAnsi="Cambria"/>
                <w:color w:val="000000" w:themeColor="text1"/>
              </w:rPr>
            </w:pPr>
            <w:r w:rsidRPr="00BC20BA">
              <w:rPr>
                <w:rFonts w:ascii="Cambria" w:hAnsi="Cambria"/>
                <w:color w:val="000000" w:themeColor="text1"/>
              </w:rPr>
              <w:t>TBD</w:t>
            </w:r>
          </w:p>
        </w:tc>
      </w:tr>
      <w:tr w:rsidR="00C56217" w:rsidRPr="00BC20BA" w14:paraId="39750D17" w14:textId="77777777" w:rsidTr="009C767E">
        <w:trPr>
          <w:trHeight w:val="20"/>
        </w:trPr>
        <w:tc>
          <w:tcPr>
            <w:tcW w:w="3433" w:type="dxa"/>
            <w:tcMar>
              <w:top w:w="0" w:type="dxa"/>
              <w:left w:w="108" w:type="dxa"/>
              <w:bottom w:w="0" w:type="dxa"/>
              <w:right w:w="108" w:type="dxa"/>
            </w:tcMar>
            <w:hideMark/>
          </w:tcPr>
          <w:p w14:paraId="1B7B20CA" w14:textId="77777777" w:rsidR="00C56217" w:rsidRPr="00BC20BA" w:rsidRDefault="00C56217" w:rsidP="00DB520C">
            <w:pPr>
              <w:jc w:val="right"/>
              <w:rPr>
                <w:rFonts w:ascii="Cambria" w:hAnsi="Cambria"/>
                <w:b/>
                <w:bCs/>
              </w:rPr>
            </w:pPr>
            <w:r w:rsidRPr="00BC20BA">
              <w:rPr>
                <w:rFonts w:ascii="Cambria" w:hAnsi="Cambria"/>
                <w:b/>
                <w:bCs/>
              </w:rPr>
              <w:t>CCMP Actions:</w:t>
            </w:r>
          </w:p>
        </w:tc>
        <w:tc>
          <w:tcPr>
            <w:tcW w:w="6647" w:type="dxa"/>
            <w:tcMar>
              <w:top w:w="0" w:type="dxa"/>
              <w:left w:w="108" w:type="dxa"/>
              <w:bottom w:w="0" w:type="dxa"/>
              <w:right w:w="108" w:type="dxa"/>
            </w:tcMar>
            <w:hideMark/>
          </w:tcPr>
          <w:p w14:paraId="5DA5B747" w14:textId="77777777" w:rsidR="00C56217" w:rsidRPr="00BC20BA" w:rsidRDefault="00C56217" w:rsidP="00DB520C">
            <w:pPr>
              <w:rPr>
                <w:rFonts w:ascii="Cambria" w:hAnsi="Cambria"/>
              </w:rPr>
            </w:pPr>
            <w:r w:rsidRPr="00BC20BA">
              <w:rPr>
                <w:rFonts w:ascii="Cambria" w:hAnsi="Cambria"/>
              </w:rPr>
              <w:t>All</w:t>
            </w:r>
          </w:p>
        </w:tc>
      </w:tr>
      <w:tr w:rsidR="00C56217" w:rsidRPr="00BC20BA" w14:paraId="619C2E1E" w14:textId="77777777" w:rsidTr="009C767E">
        <w:trPr>
          <w:trHeight w:val="20"/>
        </w:trPr>
        <w:tc>
          <w:tcPr>
            <w:tcW w:w="3433" w:type="dxa"/>
            <w:tcMar>
              <w:top w:w="0" w:type="dxa"/>
              <w:left w:w="108" w:type="dxa"/>
              <w:bottom w:w="0" w:type="dxa"/>
              <w:right w:w="108" w:type="dxa"/>
            </w:tcMar>
            <w:hideMark/>
          </w:tcPr>
          <w:p w14:paraId="5A83ED37" w14:textId="77777777" w:rsidR="00C56217" w:rsidRPr="00BC20BA" w:rsidRDefault="00C56217" w:rsidP="00DB520C">
            <w:pPr>
              <w:jc w:val="right"/>
              <w:rPr>
                <w:rFonts w:ascii="Cambria" w:hAnsi="Cambria"/>
                <w:b/>
                <w:bCs/>
              </w:rPr>
            </w:pPr>
            <w:r w:rsidRPr="00BC20BA">
              <w:rPr>
                <w:rFonts w:ascii="Cambria" w:hAnsi="Cambria"/>
                <w:b/>
                <w:bCs/>
              </w:rPr>
              <w:t>CCMP Outcomes:</w:t>
            </w:r>
          </w:p>
        </w:tc>
        <w:tc>
          <w:tcPr>
            <w:tcW w:w="6647" w:type="dxa"/>
            <w:tcMar>
              <w:top w:w="0" w:type="dxa"/>
              <w:left w:w="108" w:type="dxa"/>
              <w:bottom w:w="0" w:type="dxa"/>
              <w:right w:w="108" w:type="dxa"/>
            </w:tcMar>
            <w:hideMark/>
          </w:tcPr>
          <w:p w14:paraId="12304A39" w14:textId="77777777" w:rsidR="00C56217" w:rsidRPr="00BC20BA" w:rsidRDefault="00C56217" w:rsidP="00DB520C">
            <w:pPr>
              <w:rPr>
                <w:rFonts w:ascii="Cambria" w:hAnsi="Cambria"/>
              </w:rPr>
            </w:pPr>
            <w:r w:rsidRPr="00BC20BA">
              <w:rPr>
                <w:rFonts w:ascii="Cambria" w:hAnsi="Cambria"/>
              </w:rPr>
              <w:t xml:space="preserve">All        </w:t>
            </w:r>
          </w:p>
        </w:tc>
      </w:tr>
      <w:tr w:rsidR="00C56217" w:rsidRPr="00BC20BA" w14:paraId="578DDA3B" w14:textId="77777777" w:rsidTr="009C767E">
        <w:trPr>
          <w:trHeight w:val="20"/>
        </w:trPr>
        <w:tc>
          <w:tcPr>
            <w:tcW w:w="3433" w:type="dxa"/>
            <w:tcMar>
              <w:top w:w="0" w:type="dxa"/>
              <w:left w:w="108" w:type="dxa"/>
              <w:bottom w:w="0" w:type="dxa"/>
              <w:right w:w="108" w:type="dxa"/>
            </w:tcMar>
            <w:hideMark/>
          </w:tcPr>
          <w:p w14:paraId="3FA224B1" w14:textId="1F151FD5" w:rsidR="00C56217" w:rsidRPr="00BC20BA" w:rsidRDefault="00C56217" w:rsidP="00DB520C">
            <w:pPr>
              <w:jc w:val="right"/>
              <w:rPr>
                <w:rFonts w:ascii="Cambria" w:hAnsi="Cambria"/>
                <w:b/>
                <w:bCs/>
              </w:rPr>
            </w:pPr>
            <w:r w:rsidRPr="00BC20BA">
              <w:rPr>
                <w:rFonts w:ascii="Cambria" w:hAnsi="Cambria"/>
                <w:b/>
                <w:bCs/>
              </w:rPr>
              <w:t>CWA Core Programs Addressed:</w:t>
            </w:r>
          </w:p>
        </w:tc>
        <w:tc>
          <w:tcPr>
            <w:tcW w:w="6647" w:type="dxa"/>
            <w:tcMar>
              <w:top w:w="0" w:type="dxa"/>
              <w:left w:w="108" w:type="dxa"/>
              <w:bottom w:w="0" w:type="dxa"/>
              <w:right w:w="108" w:type="dxa"/>
            </w:tcMar>
            <w:hideMark/>
          </w:tcPr>
          <w:p w14:paraId="4A667470" w14:textId="03EEAD00" w:rsidR="00C56217" w:rsidRPr="00BC20BA" w:rsidRDefault="009C767E" w:rsidP="00DB520C">
            <w:pPr>
              <w:rPr>
                <w:rFonts w:ascii="Cambria" w:hAnsi="Cambria"/>
              </w:rPr>
            </w:pPr>
            <w:r w:rsidRPr="00BC20BA">
              <w:rPr>
                <w:rFonts w:ascii="Cambria" w:hAnsi="Cambria"/>
                <w:color w:val="000000" w:themeColor="text1"/>
              </w:rPr>
              <w:t>(2) identifying polluted waters and developing plans to restore them, (4) addressing diffuse, nonpoint sources of pollution</w:t>
            </w:r>
            <w:r w:rsidR="00C1177C" w:rsidRPr="00BC20BA">
              <w:rPr>
                <w:rFonts w:ascii="Cambria" w:hAnsi="Cambria"/>
                <w:color w:val="000000" w:themeColor="text1"/>
              </w:rPr>
              <w:t>, (5) protecting wetlands, (6) protecting coastal waters through the National Estuary Program</w:t>
            </w:r>
          </w:p>
        </w:tc>
      </w:tr>
      <w:tr w:rsidR="007C6E9F" w:rsidRPr="00BC20BA" w14:paraId="525FD99C" w14:textId="77777777" w:rsidTr="007C6E9F">
        <w:trPr>
          <w:trHeight w:val="20"/>
        </w:trPr>
        <w:tc>
          <w:tcPr>
            <w:tcW w:w="3433" w:type="dxa"/>
            <w:tcMar>
              <w:top w:w="0" w:type="dxa"/>
              <w:left w:w="108" w:type="dxa"/>
              <w:bottom w:w="0" w:type="dxa"/>
              <w:right w:w="108" w:type="dxa"/>
            </w:tcMar>
            <w:hideMark/>
          </w:tcPr>
          <w:p w14:paraId="68F37FE1" w14:textId="77777777" w:rsidR="007C6E9F" w:rsidRPr="007C6E9F" w:rsidRDefault="007C6E9F" w:rsidP="00BE35D7">
            <w:pPr>
              <w:jc w:val="right"/>
              <w:rPr>
                <w:rFonts w:ascii="Cambria" w:hAnsi="Cambria"/>
                <w:b/>
                <w:bCs/>
              </w:rPr>
            </w:pPr>
            <w:r w:rsidRPr="007C6E9F">
              <w:rPr>
                <w:rFonts w:ascii="Cambria" w:hAnsi="Cambria"/>
                <w:b/>
                <w:bCs/>
              </w:rPr>
              <w:lastRenderedPageBreak/>
              <w:t>EPA Element(s):</w:t>
            </w:r>
          </w:p>
        </w:tc>
        <w:tc>
          <w:tcPr>
            <w:tcW w:w="6647" w:type="dxa"/>
            <w:tcMar>
              <w:top w:w="0" w:type="dxa"/>
              <w:left w:w="108" w:type="dxa"/>
              <w:bottom w:w="0" w:type="dxa"/>
              <w:right w:w="108" w:type="dxa"/>
            </w:tcMar>
            <w:hideMark/>
          </w:tcPr>
          <w:p w14:paraId="607DBA45" w14:textId="6D899B56" w:rsidR="007C6E9F" w:rsidRPr="007C6E9F" w:rsidRDefault="008929F4" w:rsidP="00BE35D7">
            <w:pPr>
              <w:rPr>
                <w:rFonts w:ascii="Cambria" w:hAnsi="Cambria"/>
                <w:color w:val="000000" w:themeColor="text1"/>
              </w:rPr>
            </w:pPr>
            <w:r>
              <w:rPr>
                <w:rFonts w:ascii="Cambria" w:hAnsi="Cambria"/>
                <w:color w:val="000000" w:themeColor="text1"/>
              </w:rPr>
              <w:t>Heal</w:t>
            </w:r>
            <w:r w:rsidR="00B1523A">
              <w:rPr>
                <w:rFonts w:ascii="Cambria" w:hAnsi="Cambria"/>
                <w:color w:val="000000" w:themeColor="text1"/>
              </w:rPr>
              <w:t>t</w:t>
            </w:r>
            <w:r>
              <w:rPr>
                <w:rFonts w:ascii="Cambria" w:hAnsi="Cambria"/>
                <w:color w:val="000000" w:themeColor="text1"/>
              </w:rPr>
              <w:t>hy Communities, Direct Assistance</w:t>
            </w:r>
          </w:p>
        </w:tc>
      </w:tr>
    </w:tbl>
    <w:p w14:paraId="5281AE25" w14:textId="77777777" w:rsidR="00416BEA" w:rsidRPr="00BC20BA" w:rsidRDefault="00416BEA">
      <w:pPr>
        <w:pBdr>
          <w:top w:val="nil"/>
          <w:left w:val="nil"/>
          <w:bottom w:val="nil"/>
          <w:right w:val="nil"/>
          <w:between w:val="nil"/>
        </w:pBdr>
        <w:tabs>
          <w:tab w:val="left" w:pos="360"/>
        </w:tabs>
        <w:jc w:val="both"/>
        <w:rPr>
          <w:rFonts w:ascii="Cambria" w:eastAsia="Cambria" w:hAnsi="Cambria" w:cs="Cambria"/>
          <w:color w:val="000000"/>
        </w:rPr>
      </w:pPr>
    </w:p>
    <w:p w14:paraId="2934C1EC" w14:textId="77777777" w:rsidR="00C9392E" w:rsidRPr="00BC20BA" w:rsidRDefault="00C9392E" w:rsidP="00C9392E">
      <w:pPr>
        <w:pBdr>
          <w:top w:val="nil"/>
          <w:left w:val="nil"/>
          <w:bottom w:val="nil"/>
          <w:right w:val="nil"/>
          <w:between w:val="nil"/>
        </w:pBdr>
        <w:tabs>
          <w:tab w:val="left" w:pos="360"/>
        </w:tabs>
        <w:rPr>
          <w:rFonts w:asciiTheme="majorHAnsi" w:eastAsia="Cambria" w:hAnsiTheme="majorHAnsi" w:cstheme="majorHAnsi"/>
          <w:b/>
          <w:color w:val="000000" w:themeColor="text1"/>
          <w:sz w:val="28"/>
          <w:szCs w:val="28"/>
        </w:rPr>
      </w:pPr>
      <w:r w:rsidRPr="00BC20BA">
        <w:rPr>
          <w:rFonts w:asciiTheme="majorHAnsi" w:eastAsia="Cambria" w:hAnsiTheme="majorHAnsi" w:cstheme="majorHAnsi"/>
          <w:b/>
          <w:color w:val="000000" w:themeColor="text1"/>
          <w:sz w:val="28"/>
          <w:szCs w:val="28"/>
        </w:rPr>
        <w:t>Progress to Date:</w:t>
      </w:r>
    </w:p>
    <w:p w14:paraId="23590BF1" w14:textId="6CC14976" w:rsidR="00FB75CE" w:rsidRDefault="00CA582E" w:rsidP="009402F4">
      <w:pPr>
        <w:jc w:val="both"/>
        <w:rPr>
          <w:rFonts w:ascii="Cambria" w:eastAsia="Cambria" w:hAnsi="Cambria" w:cs="Cambria"/>
          <w:color w:val="000000" w:themeColor="text1"/>
        </w:rPr>
      </w:pPr>
      <w:r>
        <w:rPr>
          <w:rFonts w:ascii="Cambria" w:eastAsia="Cambria" w:hAnsi="Cambria" w:cs="Cambria"/>
          <w:color w:val="000000" w:themeColor="text1"/>
        </w:rPr>
        <w:t>D</w:t>
      </w:r>
      <w:r w:rsidR="009402F4" w:rsidRPr="65DEC01F">
        <w:rPr>
          <w:rFonts w:ascii="Cambria" w:eastAsia="Cambria" w:hAnsi="Cambria" w:cs="Cambria"/>
          <w:color w:val="000000" w:themeColor="text1"/>
        </w:rPr>
        <w:t xml:space="preserve">esignees from both states have been meeting regularly since the </w:t>
      </w:r>
      <w:r>
        <w:rPr>
          <w:rFonts w:ascii="Cambria" w:eastAsia="Cambria" w:hAnsi="Cambria" w:cs="Cambria"/>
          <w:color w:val="000000" w:themeColor="text1"/>
        </w:rPr>
        <w:t>2020</w:t>
      </w:r>
      <w:r w:rsidR="009402F4" w:rsidRPr="65DEC01F">
        <w:rPr>
          <w:rFonts w:ascii="Cambria" w:eastAsia="Cambria" w:hAnsi="Cambria" w:cs="Cambria"/>
          <w:color w:val="000000" w:themeColor="text1"/>
        </w:rPr>
        <w:t xml:space="preserve"> MOU was signed </w:t>
      </w:r>
      <w:r>
        <w:rPr>
          <w:rFonts w:ascii="Cambria" w:eastAsia="Cambria" w:hAnsi="Cambria" w:cs="Cambria"/>
          <w:color w:val="000000" w:themeColor="text1"/>
        </w:rPr>
        <w:t>last fall</w:t>
      </w:r>
      <w:r w:rsidR="00FB75CE">
        <w:rPr>
          <w:rFonts w:ascii="Cambria" w:eastAsia="Cambria" w:hAnsi="Cambria" w:cs="Cambria"/>
          <w:color w:val="000000" w:themeColor="text1"/>
        </w:rPr>
        <w:t xml:space="preserve">.  </w:t>
      </w:r>
      <w:r w:rsidR="00FB75CE" w:rsidRPr="000B4301">
        <w:rPr>
          <w:rFonts w:ascii="Cambria" w:hAnsi="Cambria"/>
          <w:color w:val="000000"/>
        </w:rPr>
        <w:t>Staff from APNEP and the Virginia Department of Conservation and Recreation, Natural Heritage Division were designated to lead coordination and facilitation of MOU implementation</w:t>
      </w:r>
      <w:r w:rsidR="00CE689F">
        <w:rPr>
          <w:rFonts w:ascii="Cambria" w:hAnsi="Cambria"/>
          <w:color w:val="000000"/>
        </w:rPr>
        <w:t>,</w:t>
      </w:r>
      <w:r w:rsidR="00FB75CE" w:rsidRPr="000B4301">
        <w:rPr>
          <w:rFonts w:ascii="Cambria" w:hAnsi="Cambria"/>
          <w:color w:val="000000"/>
        </w:rPr>
        <w:t xml:space="preserve"> with assistance from the Virginia Deputy Secretary of Natural Resources. </w:t>
      </w:r>
      <w:r w:rsidR="00FB75CE">
        <w:rPr>
          <w:rFonts w:ascii="Cambria" w:hAnsi="Cambria"/>
          <w:color w:val="000000"/>
        </w:rPr>
        <w:t xml:space="preserve"> The MOU requires a report on coordination, data-sharing, and assessment of interstate initiatives by March 2021, which has been circulated to the agencies for review. </w:t>
      </w:r>
      <w:r w:rsidR="009402F4" w:rsidRPr="65DEC01F">
        <w:rPr>
          <w:rFonts w:ascii="Cambria" w:eastAsia="Cambria" w:hAnsi="Cambria" w:cs="Cambria"/>
          <w:color w:val="000000" w:themeColor="text1"/>
        </w:rPr>
        <w:t xml:space="preserve"> </w:t>
      </w:r>
    </w:p>
    <w:p w14:paraId="040FF483" w14:textId="77777777" w:rsidR="00FB75CE" w:rsidRDefault="00FB75CE" w:rsidP="009402F4">
      <w:pPr>
        <w:jc w:val="both"/>
        <w:rPr>
          <w:rFonts w:ascii="Cambria" w:eastAsia="Cambria" w:hAnsi="Cambria" w:cs="Cambria"/>
          <w:color w:val="000000" w:themeColor="text1"/>
        </w:rPr>
      </w:pPr>
    </w:p>
    <w:p w14:paraId="00CBE4F2" w14:textId="2F3ACEDC" w:rsidR="009402F4" w:rsidRDefault="00FB75CE" w:rsidP="009402F4">
      <w:pPr>
        <w:jc w:val="both"/>
        <w:rPr>
          <w:rFonts w:ascii="Cambria" w:eastAsia="Cambria" w:hAnsi="Cambria" w:cs="Cambria"/>
          <w:color w:val="000000" w:themeColor="text1"/>
        </w:rPr>
      </w:pPr>
      <w:r>
        <w:rPr>
          <w:rFonts w:ascii="Cambria" w:eastAsia="Cambria" w:hAnsi="Cambria" w:cs="Cambria"/>
          <w:color w:val="000000" w:themeColor="text1"/>
        </w:rPr>
        <w:t xml:space="preserve">Progress has also been made on </w:t>
      </w:r>
      <w:r w:rsidR="009402F4" w:rsidRPr="65DEC01F">
        <w:rPr>
          <w:rFonts w:ascii="Cambria" w:eastAsia="Cambria" w:hAnsi="Cambria" w:cs="Cambria"/>
          <w:color w:val="000000" w:themeColor="text1"/>
        </w:rPr>
        <w:t>a Governor</w:t>
      </w:r>
      <w:r w:rsidR="005209A4">
        <w:rPr>
          <w:rFonts w:ascii="Cambria" w:eastAsia="Cambria" w:hAnsi="Cambria" w:cs="Cambria"/>
          <w:color w:val="000000" w:themeColor="text1"/>
        </w:rPr>
        <w:t>-</w:t>
      </w:r>
      <w:r w:rsidR="009402F4" w:rsidRPr="65DEC01F">
        <w:rPr>
          <w:rFonts w:ascii="Cambria" w:eastAsia="Cambria" w:hAnsi="Cambria" w:cs="Cambria"/>
          <w:color w:val="000000" w:themeColor="text1"/>
        </w:rPr>
        <w:t xml:space="preserve">level agreement to elevate the status and recognition of the importance of the Albemarle-Pamlico ecosystem both regionally and nationally.  A draft agreement </w:t>
      </w:r>
      <w:r>
        <w:rPr>
          <w:rFonts w:ascii="Cambria" w:eastAsia="Cambria" w:hAnsi="Cambria" w:cs="Cambria"/>
          <w:color w:val="000000" w:themeColor="text1"/>
        </w:rPr>
        <w:t xml:space="preserve">has been circulated amongst the designees and is currently under review by the Governor’s offices in both states.  </w:t>
      </w:r>
      <w:r w:rsidR="009402F4">
        <w:rPr>
          <w:rFonts w:ascii="Cambria" w:eastAsia="Cambria" w:hAnsi="Cambria" w:cs="Cambria"/>
          <w:color w:val="000000" w:themeColor="text1"/>
        </w:rPr>
        <w:t xml:space="preserve">The </w:t>
      </w:r>
      <w:r w:rsidR="009402F4" w:rsidRPr="65DEC01F">
        <w:rPr>
          <w:rFonts w:ascii="Cambria" w:eastAsia="Cambria" w:hAnsi="Cambria" w:cs="Cambria"/>
          <w:color w:val="000000" w:themeColor="text1"/>
        </w:rPr>
        <w:t>Governor</w:t>
      </w:r>
      <w:r w:rsidR="009402F4">
        <w:rPr>
          <w:rFonts w:ascii="Cambria" w:eastAsia="Cambria" w:hAnsi="Cambria" w:cs="Cambria"/>
          <w:color w:val="000000" w:themeColor="text1"/>
        </w:rPr>
        <w:t xml:space="preserve">’s </w:t>
      </w:r>
      <w:r w:rsidR="009402F4" w:rsidRPr="65DEC01F">
        <w:rPr>
          <w:rFonts w:ascii="Cambria" w:eastAsia="Cambria" w:hAnsi="Cambria" w:cs="Cambria"/>
          <w:color w:val="000000" w:themeColor="text1"/>
        </w:rPr>
        <w:t xml:space="preserve">agreement </w:t>
      </w:r>
      <w:r w:rsidR="009402F4">
        <w:rPr>
          <w:rFonts w:ascii="Cambria" w:eastAsia="Cambria" w:hAnsi="Cambria" w:cs="Cambria"/>
          <w:color w:val="000000" w:themeColor="text1"/>
        </w:rPr>
        <w:t xml:space="preserve">will elevate the </w:t>
      </w:r>
      <w:r w:rsidR="009402F4" w:rsidRPr="65DEC01F">
        <w:rPr>
          <w:rFonts w:ascii="Cambria" w:eastAsia="Cambria" w:hAnsi="Cambria" w:cs="Cambria"/>
          <w:color w:val="000000" w:themeColor="text1"/>
        </w:rPr>
        <w:t>commitment between Virginia and North Carolina to collaborate in the shared waterways of the Albemarle-Pamlico estuarine system</w:t>
      </w:r>
      <w:r w:rsidR="00CA582E">
        <w:rPr>
          <w:rFonts w:ascii="Cambria" w:eastAsia="Cambria" w:hAnsi="Cambria" w:cs="Cambria"/>
          <w:color w:val="000000" w:themeColor="text1"/>
        </w:rPr>
        <w:t>.</w:t>
      </w:r>
      <w:r w:rsidR="009402F4">
        <w:rPr>
          <w:rFonts w:ascii="Cambria" w:eastAsia="Cambria" w:hAnsi="Cambria" w:cs="Cambria"/>
          <w:color w:val="000000" w:themeColor="text1"/>
        </w:rPr>
        <w:t xml:space="preserve"> </w:t>
      </w:r>
    </w:p>
    <w:p w14:paraId="6C69C4F4" w14:textId="66747A95" w:rsidR="00FB75CE" w:rsidRDefault="00FB75CE" w:rsidP="009402F4">
      <w:pPr>
        <w:jc w:val="both"/>
        <w:rPr>
          <w:rFonts w:ascii="Cambria" w:eastAsia="Cambria" w:hAnsi="Cambria" w:cs="Cambria"/>
          <w:color w:val="000000" w:themeColor="text1"/>
        </w:rPr>
      </w:pPr>
    </w:p>
    <w:p w14:paraId="7A5926FA" w14:textId="49456697" w:rsidR="00683B93" w:rsidRPr="00BC20BA" w:rsidRDefault="00C9392E" w:rsidP="00683B93">
      <w:pPr>
        <w:jc w:val="both"/>
        <w:rPr>
          <w:rFonts w:ascii="Cambria" w:hAnsi="Cambria"/>
          <w:color w:val="000000"/>
        </w:rPr>
      </w:pPr>
      <w:r w:rsidRPr="00BC20BA">
        <w:rPr>
          <w:rFonts w:ascii="Cambria" w:hAnsi="Cambria"/>
          <w:color w:val="000000"/>
        </w:rPr>
        <w:t xml:space="preserve">As part of this commitment, APNEP and partners have been working </w:t>
      </w:r>
      <w:r w:rsidR="00BA4747" w:rsidRPr="00BC20BA">
        <w:rPr>
          <w:rFonts w:ascii="Cambria" w:hAnsi="Cambria"/>
          <w:color w:val="000000"/>
        </w:rPr>
        <w:t xml:space="preserve">actively </w:t>
      </w:r>
      <w:r w:rsidRPr="00BC20BA">
        <w:rPr>
          <w:rFonts w:ascii="Cambria" w:hAnsi="Cambria"/>
          <w:color w:val="000000"/>
        </w:rPr>
        <w:t xml:space="preserve">to revitalize our efforts in Virginia, with </w:t>
      </w:r>
      <w:r w:rsidR="00F23578">
        <w:rPr>
          <w:rFonts w:ascii="Cambria" w:hAnsi="Cambria"/>
          <w:color w:val="000000"/>
        </w:rPr>
        <w:t xml:space="preserve">additional efforts </w:t>
      </w:r>
      <w:r w:rsidRPr="00BC20BA">
        <w:rPr>
          <w:rFonts w:ascii="Cambria" w:hAnsi="Cambria"/>
          <w:color w:val="000000"/>
        </w:rPr>
        <w:t>in the following areas:</w:t>
      </w:r>
    </w:p>
    <w:p w14:paraId="317B0CDD" w14:textId="6455426E" w:rsidR="00683B93" w:rsidRPr="00BA4444" w:rsidRDefault="00683B93" w:rsidP="006D1902">
      <w:pPr>
        <w:ind w:left="1440"/>
        <w:jc w:val="both"/>
        <w:rPr>
          <w:rFonts w:ascii="Cambria" w:hAnsi="Cambria"/>
        </w:rPr>
      </w:pPr>
    </w:p>
    <w:p w14:paraId="36BA470E" w14:textId="72A5C5EB" w:rsidR="00E57E1A" w:rsidRPr="00E57E1A" w:rsidRDefault="00E57E1A" w:rsidP="000B63B9">
      <w:pPr>
        <w:pStyle w:val="ListParagraph"/>
        <w:numPr>
          <w:ilvl w:val="0"/>
          <w:numId w:val="29"/>
        </w:numPr>
        <w:pBdr>
          <w:top w:val="nil"/>
          <w:left w:val="nil"/>
          <w:bottom w:val="nil"/>
          <w:right w:val="nil"/>
          <w:between w:val="nil"/>
        </w:pBdr>
        <w:tabs>
          <w:tab w:val="left" w:pos="360"/>
        </w:tabs>
        <w:jc w:val="both"/>
        <w:rPr>
          <w:rFonts w:ascii="Cambria" w:hAnsi="Cambria"/>
          <w:bCs/>
        </w:rPr>
      </w:pPr>
      <w:r w:rsidRPr="00E57E1A">
        <w:rPr>
          <w:rFonts w:ascii="Cambria" w:hAnsi="Cambria"/>
          <w:bCs/>
        </w:rPr>
        <w:t>Participation in the USCA Coastal Habitat Project</w:t>
      </w:r>
      <w:r w:rsidR="00914050">
        <w:rPr>
          <w:rFonts w:ascii="Cambria" w:hAnsi="Cambria"/>
          <w:bCs/>
        </w:rPr>
        <w:t xml:space="preserve">, </w:t>
      </w:r>
      <w:r w:rsidRPr="00E57E1A">
        <w:rPr>
          <w:rFonts w:ascii="Cambria" w:hAnsi="Cambria"/>
          <w:bCs/>
        </w:rPr>
        <w:t>Currituck Sound Coalition</w:t>
      </w:r>
      <w:r w:rsidR="00914050">
        <w:rPr>
          <w:rFonts w:ascii="Cambria" w:hAnsi="Cambria"/>
          <w:bCs/>
        </w:rPr>
        <w:t>, and VIMS NNBF Coastal Resilience project</w:t>
      </w:r>
      <w:r w:rsidR="007B0A43">
        <w:rPr>
          <w:rFonts w:ascii="Cambria" w:hAnsi="Cambria"/>
          <w:bCs/>
        </w:rPr>
        <w:t>.</w:t>
      </w:r>
    </w:p>
    <w:p w14:paraId="58A95552" w14:textId="77114CCA" w:rsidR="00683B93" w:rsidRPr="00F176D7" w:rsidRDefault="00683B93" w:rsidP="000B63B9">
      <w:pPr>
        <w:pStyle w:val="ListParagraph"/>
        <w:numPr>
          <w:ilvl w:val="0"/>
          <w:numId w:val="29"/>
        </w:numPr>
        <w:pBdr>
          <w:top w:val="nil"/>
          <w:left w:val="nil"/>
          <w:bottom w:val="nil"/>
          <w:right w:val="nil"/>
          <w:between w:val="nil"/>
        </w:pBdr>
        <w:tabs>
          <w:tab w:val="left" w:pos="360"/>
        </w:tabs>
        <w:jc w:val="both"/>
        <w:rPr>
          <w:rFonts w:ascii="Cambria" w:hAnsi="Cambria"/>
          <w:b/>
          <w:bCs/>
        </w:rPr>
      </w:pPr>
      <w:r w:rsidRPr="65DEC01F">
        <w:rPr>
          <w:rFonts w:ascii="Cambria" w:hAnsi="Cambria"/>
          <w:b/>
          <w:bCs/>
        </w:rPr>
        <w:t xml:space="preserve">City of Virginia Beach Coordination: </w:t>
      </w:r>
      <w:r w:rsidRPr="65DEC01F">
        <w:rPr>
          <w:rFonts w:ascii="Cambria" w:hAnsi="Cambria"/>
        </w:rPr>
        <w:t xml:space="preserve">Staff continued coordination with Virginia Beach city staff and partners, building on relationships developed during planning for the 2018 North Landing River/Albemarle Sound Ecosystem Symposium. </w:t>
      </w:r>
      <w:r w:rsidR="6F0C2FC6" w:rsidRPr="65DEC01F">
        <w:rPr>
          <w:rFonts w:ascii="Cambria" w:hAnsi="Cambria"/>
        </w:rPr>
        <w:t xml:space="preserve">Staff wrote </w:t>
      </w:r>
      <w:r w:rsidR="000B4301" w:rsidRPr="65DEC01F">
        <w:rPr>
          <w:rFonts w:ascii="Cambria" w:hAnsi="Cambria"/>
        </w:rPr>
        <w:t>support</w:t>
      </w:r>
      <w:r w:rsidR="6F0C2FC6" w:rsidRPr="65DEC01F">
        <w:rPr>
          <w:rFonts w:ascii="Cambria" w:hAnsi="Cambria"/>
        </w:rPr>
        <w:t xml:space="preserve"> letters for restoration projects being led by the city in Back Bay</w:t>
      </w:r>
      <w:r w:rsidR="00C87E81">
        <w:rPr>
          <w:rFonts w:ascii="Cambria" w:hAnsi="Cambria"/>
        </w:rPr>
        <w:t xml:space="preserve"> in partnership with VAWRC and USFWS</w:t>
      </w:r>
      <w:r w:rsidR="6F0C2FC6" w:rsidRPr="65DEC01F">
        <w:rPr>
          <w:rFonts w:ascii="Cambria" w:hAnsi="Cambria"/>
        </w:rPr>
        <w:t xml:space="preserve">.  </w:t>
      </w:r>
      <w:r w:rsidRPr="65DEC01F">
        <w:rPr>
          <w:rFonts w:ascii="Cambria" w:hAnsi="Cambria"/>
        </w:rPr>
        <w:t xml:space="preserve">     </w:t>
      </w:r>
    </w:p>
    <w:p w14:paraId="733B1F3A" w14:textId="6DBBC7CF" w:rsidR="00683B93" w:rsidRPr="00F176D7" w:rsidRDefault="00683B93" w:rsidP="000B63B9">
      <w:pPr>
        <w:pStyle w:val="ListParagraph"/>
        <w:numPr>
          <w:ilvl w:val="0"/>
          <w:numId w:val="29"/>
        </w:numPr>
        <w:pBdr>
          <w:top w:val="nil"/>
          <w:left w:val="nil"/>
          <w:bottom w:val="nil"/>
          <w:right w:val="nil"/>
          <w:between w:val="nil"/>
        </w:pBdr>
        <w:tabs>
          <w:tab w:val="left" w:pos="360"/>
        </w:tabs>
        <w:jc w:val="both"/>
        <w:rPr>
          <w:rFonts w:ascii="Cambria" w:hAnsi="Cambria"/>
          <w:b/>
          <w:bCs/>
        </w:rPr>
      </w:pPr>
      <w:r w:rsidRPr="65DEC01F">
        <w:rPr>
          <w:rFonts w:ascii="Cambria" w:hAnsi="Cambria"/>
          <w:b/>
          <w:bCs/>
        </w:rPr>
        <w:t>Back Bay Restoration Foundation</w:t>
      </w:r>
      <w:r w:rsidR="445D14AC" w:rsidRPr="65DEC01F">
        <w:rPr>
          <w:rFonts w:ascii="Cambria" w:hAnsi="Cambria"/>
          <w:b/>
          <w:bCs/>
        </w:rPr>
        <w:t xml:space="preserve"> &amp; </w:t>
      </w:r>
      <w:proofErr w:type="spellStart"/>
      <w:r w:rsidR="445D14AC" w:rsidRPr="65DEC01F">
        <w:rPr>
          <w:rFonts w:ascii="Cambria" w:hAnsi="Cambria"/>
          <w:b/>
          <w:bCs/>
        </w:rPr>
        <w:t>Lynhaven</w:t>
      </w:r>
      <w:proofErr w:type="spellEnd"/>
      <w:r w:rsidR="445D14AC" w:rsidRPr="65DEC01F">
        <w:rPr>
          <w:rFonts w:ascii="Cambria" w:hAnsi="Cambria"/>
          <w:b/>
          <w:bCs/>
        </w:rPr>
        <w:t xml:space="preserve"> River NOW</w:t>
      </w:r>
      <w:r w:rsidRPr="65DEC01F">
        <w:rPr>
          <w:rFonts w:ascii="Cambria" w:hAnsi="Cambria"/>
          <w:b/>
          <w:bCs/>
        </w:rPr>
        <w:t>:</w:t>
      </w:r>
      <w:r w:rsidRPr="65DEC01F">
        <w:rPr>
          <w:rFonts w:ascii="Cambria" w:hAnsi="Cambria"/>
        </w:rPr>
        <w:t xml:space="preserve"> </w:t>
      </w:r>
      <w:r w:rsidR="005209A4">
        <w:rPr>
          <w:rFonts w:ascii="Cambria" w:hAnsi="Cambria"/>
        </w:rPr>
        <w:t>S</w:t>
      </w:r>
      <w:r w:rsidRPr="65DEC01F">
        <w:rPr>
          <w:rFonts w:ascii="Cambria" w:hAnsi="Cambria"/>
        </w:rPr>
        <w:t xml:space="preserve">taff </w:t>
      </w:r>
      <w:r w:rsidR="4EEE52D2" w:rsidRPr="65DEC01F">
        <w:rPr>
          <w:rFonts w:ascii="Cambria" w:hAnsi="Cambria"/>
        </w:rPr>
        <w:t>continue</w:t>
      </w:r>
      <w:r w:rsidR="1036BEF2" w:rsidRPr="65DEC01F">
        <w:rPr>
          <w:rFonts w:ascii="Cambria" w:hAnsi="Cambria"/>
        </w:rPr>
        <w:t xml:space="preserve"> </w:t>
      </w:r>
      <w:r w:rsidR="1036BEF2" w:rsidRPr="0041731F">
        <w:rPr>
          <w:rFonts w:ascii="Cambria" w:hAnsi="Cambria"/>
          <w:color w:val="000000" w:themeColor="text1"/>
        </w:rPr>
        <w:t xml:space="preserve">communication with Virginia partners </w:t>
      </w:r>
      <w:r w:rsidRPr="0041731F">
        <w:rPr>
          <w:rFonts w:ascii="Cambria" w:hAnsi="Cambria"/>
          <w:color w:val="000000" w:themeColor="text1"/>
        </w:rPr>
        <w:t>to discuss opportunities for coordination and collaboration</w:t>
      </w:r>
      <w:r w:rsidR="00180927" w:rsidRPr="0041731F">
        <w:rPr>
          <w:rFonts w:ascii="Cambria" w:hAnsi="Cambria"/>
          <w:color w:val="000000" w:themeColor="text1"/>
        </w:rPr>
        <w:t xml:space="preserve">. Lynhaven River NOW </w:t>
      </w:r>
      <w:r w:rsidR="00180927" w:rsidRPr="0041731F">
        <w:rPr>
          <w:rFonts w:ascii="Cambria" w:hAnsi="Cambria" w:cs="Arial"/>
          <w:color w:val="000000" w:themeColor="text1"/>
        </w:rPr>
        <w:t>worked</w:t>
      </w:r>
      <w:r w:rsidR="00180927" w:rsidRPr="0041731F">
        <w:rPr>
          <w:rFonts w:ascii="Cambria" w:hAnsi="Cambria"/>
          <w:color w:val="000000" w:themeColor="text1"/>
        </w:rPr>
        <w:t xml:space="preserve"> to </w:t>
      </w:r>
      <w:r w:rsidR="00180927" w:rsidRPr="0041731F">
        <w:rPr>
          <w:rFonts w:ascii="Cambria" w:hAnsi="Cambria" w:cs="Arial"/>
          <w:color w:val="000000" w:themeColor="text1"/>
        </w:rPr>
        <w:t xml:space="preserve">introduce a resolution through the </w:t>
      </w:r>
      <w:r w:rsidR="00180927" w:rsidRPr="0041731F">
        <w:rPr>
          <w:rFonts w:ascii="Cambria" w:hAnsi="Cambria"/>
          <w:color w:val="000000" w:themeColor="text1"/>
        </w:rPr>
        <w:t xml:space="preserve">Virginia </w:t>
      </w:r>
      <w:r w:rsidR="00180927" w:rsidRPr="0041731F">
        <w:rPr>
          <w:rFonts w:ascii="Cambria" w:hAnsi="Cambria" w:cs="Arial"/>
          <w:color w:val="000000" w:themeColor="text1"/>
        </w:rPr>
        <w:t>legislature in 2020 and 2021 directing the Virginia Department</w:t>
      </w:r>
      <w:r w:rsidR="00180927" w:rsidRPr="0041731F">
        <w:rPr>
          <w:rFonts w:ascii="Cambria" w:hAnsi="Cambria"/>
          <w:color w:val="000000" w:themeColor="text1"/>
        </w:rPr>
        <w:t xml:space="preserve"> of </w:t>
      </w:r>
      <w:r w:rsidR="00180927" w:rsidRPr="0041731F">
        <w:rPr>
          <w:rFonts w:ascii="Cambria" w:hAnsi="Cambria" w:cs="Arial"/>
          <w:color w:val="000000" w:themeColor="text1"/>
        </w:rPr>
        <w:t>Environmental Quality to conduct a study of the Albemarle-Pamlico Watershed in Virginia. The proposed study includes collecting and analyzing land use and demographic data, water quality, water management, impacts from storms, and data on key species of flora and fauna.  APNEP has proposed utilizing the MOU to assist with this effort.</w:t>
      </w:r>
      <w:r w:rsidR="6AED0655" w:rsidRPr="0041731F">
        <w:rPr>
          <w:rFonts w:ascii="Cambria" w:hAnsi="Cambria"/>
          <w:color w:val="000000" w:themeColor="text1"/>
        </w:rPr>
        <w:t xml:space="preserve"> </w:t>
      </w:r>
    </w:p>
    <w:p w14:paraId="3E29D840" w14:textId="38CA25C6" w:rsidR="00683B93" w:rsidRPr="00665A45" w:rsidRDefault="53D34D64" w:rsidP="000B63B9">
      <w:pPr>
        <w:pStyle w:val="ListParagraph"/>
        <w:numPr>
          <w:ilvl w:val="0"/>
          <w:numId w:val="29"/>
        </w:numPr>
        <w:pBdr>
          <w:top w:val="nil"/>
          <w:left w:val="nil"/>
          <w:bottom w:val="nil"/>
          <w:right w:val="nil"/>
          <w:between w:val="nil"/>
        </w:pBdr>
        <w:tabs>
          <w:tab w:val="left" w:pos="360"/>
        </w:tabs>
        <w:jc w:val="both"/>
        <w:rPr>
          <w:rFonts w:ascii="Cambria" w:hAnsi="Cambria"/>
          <w:b/>
          <w:bCs/>
        </w:rPr>
      </w:pPr>
      <w:r w:rsidRPr="00665A45">
        <w:rPr>
          <w:rFonts w:ascii="Cambria" w:hAnsi="Cambria"/>
          <w:b/>
          <w:bCs/>
        </w:rPr>
        <w:t>Coordination wi</w:t>
      </w:r>
      <w:r w:rsidR="2DB114F8" w:rsidRPr="00665A45">
        <w:rPr>
          <w:rFonts w:ascii="Cambria" w:hAnsi="Cambria"/>
          <w:b/>
          <w:bCs/>
        </w:rPr>
        <w:t>th Congresswoman Luria:</w:t>
      </w:r>
      <w:r w:rsidR="007978F1" w:rsidRPr="00665A45">
        <w:rPr>
          <w:rFonts w:ascii="Cambria" w:hAnsi="Cambria"/>
          <w:b/>
          <w:bCs/>
        </w:rPr>
        <w:t xml:space="preserve"> </w:t>
      </w:r>
      <w:r w:rsidR="0301F9DE" w:rsidRPr="0041731F">
        <w:rPr>
          <w:rFonts w:ascii="Cambria" w:hAnsi="Cambria"/>
          <w:color w:val="000000" w:themeColor="text1"/>
        </w:rPr>
        <w:t>Virginia Represen</w:t>
      </w:r>
      <w:r w:rsidR="000B4301" w:rsidRPr="0041731F">
        <w:rPr>
          <w:rFonts w:ascii="Cambria" w:hAnsi="Cambria"/>
          <w:color w:val="000000" w:themeColor="text1"/>
        </w:rPr>
        <w:t>t</w:t>
      </w:r>
      <w:r w:rsidR="0301F9DE" w:rsidRPr="0041731F">
        <w:rPr>
          <w:rFonts w:ascii="Cambria" w:hAnsi="Cambria"/>
          <w:color w:val="000000" w:themeColor="text1"/>
        </w:rPr>
        <w:t xml:space="preserve">ative Luria reached out to APNEP </w:t>
      </w:r>
      <w:r w:rsidR="00535BC9">
        <w:rPr>
          <w:rFonts w:ascii="Cambria" w:hAnsi="Cambria"/>
          <w:color w:val="000000" w:themeColor="text1"/>
        </w:rPr>
        <w:t>S</w:t>
      </w:r>
      <w:r w:rsidR="0301F9DE" w:rsidRPr="0041731F">
        <w:rPr>
          <w:rFonts w:ascii="Cambria" w:hAnsi="Cambria"/>
          <w:color w:val="000000" w:themeColor="text1"/>
        </w:rPr>
        <w:t>ummer 2020 for information regarding initiatives and activities to mitigate flooding in the Virginia Beach and</w:t>
      </w:r>
      <w:r w:rsidR="6FE08DB0" w:rsidRPr="0041731F">
        <w:rPr>
          <w:rFonts w:ascii="Cambria" w:hAnsi="Cambria"/>
          <w:color w:val="000000" w:themeColor="text1"/>
        </w:rPr>
        <w:t xml:space="preserve"> coastal watersheds.</w:t>
      </w:r>
      <w:r w:rsidR="00F33C27">
        <w:rPr>
          <w:rFonts w:ascii="Cambria" w:hAnsi="Cambria"/>
          <w:color w:val="000000" w:themeColor="text1"/>
        </w:rPr>
        <w:t xml:space="preserve"> </w:t>
      </w:r>
      <w:r w:rsidR="6FE08DB0" w:rsidRPr="0041731F">
        <w:rPr>
          <w:rFonts w:ascii="Cambria" w:hAnsi="Cambria"/>
          <w:color w:val="000000" w:themeColor="text1"/>
        </w:rPr>
        <w:t>S</w:t>
      </w:r>
      <w:r w:rsidR="2DB114F8" w:rsidRPr="0041731F">
        <w:rPr>
          <w:rFonts w:ascii="Cambria" w:hAnsi="Cambria"/>
          <w:color w:val="000000" w:themeColor="text1"/>
        </w:rPr>
        <w:t xml:space="preserve">taff were invited to participate in a roundtable </w:t>
      </w:r>
      <w:r w:rsidR="04679D00" w:rsidRPr="0041731F">
        <w:rPr>
          <w:rFonts w:ascii="Cambria" w:hAnsi="Cambria"/>
          <w:color w:val="000000" w:themeColor="text1"/>
        </w:rPr>
        <w:t xml:space="preserve">March 2021 </w:t>
      </w:r>
      <w:r w:rsidR="2DB114F8" w:rsidRPr="0041731F">
        <w:rPr>
          <w:rFonts w:ascii="Cambria" w:hAnsi="Cambria"/>
          <w:color w:val="000000" w:themeColor="text1"/>
        </w:rPr>
        <w:t>to discuss federal support and resources for the shared waterways</w:t>
      </w:r>
      <w:r w:rsidR="00665A45" w:rsidRPr="0041731F">
        <w:rPr>
          <w:rFonts w:ascii="Cambria" w:hAnsi="Cambria"/>
          <w:color w:val="000000" w:themeColor="text1"/>
        </w:rPr>
        <w:t xml:space="preserve">. </w:t>
      </w:r>
      <w:r w:rsidR="00683B93" w:rsidRPr="0041731F">
        <w:rPr>
          <w:rFonts w:ascii="Cambria" w:hAnsi="Cambria"/>
          <w:color w:val="000000" w:themeColor="text1"/>
        </w:rPr>
        <w:t xml:space="preserve"> </w:t>
      </w:r>
    </w:p>
    <w:p w14:paraId="27A78572" w14:textId="77777777" w:rsidR="00C9392E" w:rsidRPr="00BA4444" w:rsidRDefault="00C9392E" w:rsidP="00683B93">
      <w:pPr>
        <w:jc w:val="both"/>
        <w:rPr>
          <w:rFonts w:ascii="Cambria" w:eastAsia="Cambria" w:hAnsi="Cambria" w:cs="Cambria"/>
          <w:b/>
        </w:rPr>
      </w:pPr>
    </w:p>
    <w:p w14:paraId="60B73875" w14:textId="2E34AAF7" w:rsidR="00C9392E" w:rsidRPr="00BC20BA" w:rsidRDefault="00C9392E" w:rsidP="00C9392E">
      <w:pPr>
        <w:pBdr>
          <w:top w:val="nil"/>
          <w:left w:val="nil"/>
          <w:bottom w:val="nil"/>
          <w:right w:val="nil"/>
          <w:between w:val="nil"/>
        </w:pBdr>
        <w:tabs>
          <w:tab w:val="left" w:pos="360"/>
        </w:tabs>
        <w:rPr>
          <w:rFonts w:asciiTheme="majorHAnsi" w:eastAsia="Cambria" w:hAnsiTheme="majorHAnsi" w:cstheme="majorHAnsi"/>
          <w:b/>
          <w:sz w:val="28"/>
          <w:szCs w:val="28"/>
        </w:rPr>
      </w:pPr>
      <w:r w:rsidRPr="00BC20BA">
        <w:rPr>
          <w:rFonts w:asciiTheme="majorHAnsi" w:eastAsia="Cambria" w:hAnsiTheme="majorHAnsi" w:cstheme="majorHAnsi"/>
          <w:b/>
          <w:sz w:val="28"/>
          <w:szCs w:val="28"/>
        </w:rPr>
        <w:t>FY20</w:t>
      </w:r>
      <w:r>
        <w:rPr>
          <w:rFonts w:asciiTheme="majorHAnsi" w:eastAsia="Cambria" w:hAnsiTheme="majorHAnsi" w:cstheme="majorHAnsi"/>
          <w:b/>
          <w:sz w:val="28"/>
          <w:szCs w:val="28"/>
        </w:rPr>
        <w:t>2</w:t>
      </w:r>
      <w:r w:rsidR="006A7ABB">
        <w:rPr>
          <w:rFonts w:asciiTheme="majorHAnsi" w:eastAsia="Cambria" w:hAnsiTheme="majorHAnsi" w:cstheme="majorHAnsi"/>
          <w:b/>
          <w:sz w:val="28"/>
          <w:szCs w:val="28"/>
        </w:rPr>
        <w:t>1</w:t>
      </w:r>
      <w:r w:rsidRPr="00BC20BA">
        <w:rPr>
          <w:rFonts w:asciiTheme="majorHAnsi" w:eastAsia="Cambria" w:hAnsiTheme="majorHAnsi" w:cstheme="majorHAnsi"/>
          <w:b/>
          <w:sz w:val="28"/>
          <w:szCs w:val="28"/>
        </w:rPr>
        <w:t>-202</w:t>
      </w:r>
      <w:r w:rsidR="006A7ABB">
        <w:rPr>
          <w:rFonts w:asciiTheme="majorHAnsi" w:eastAsia="Cambria" w:hAnsiTheme="majorHAnsi" w:cstheme="majorHAnsi"/>
          <w:b/>
          <w:sz w:val="28"/>
          <w:szCs w:val="28"/>
        </w:rPr>
        <w:t>2</w:t>
      </w:r>
      <w:r w:rsidRPr="00BC20BA">
        <w:rPr>
          <w:rFonts w:asciiTheme="majorHAnsi" w:eastAsia="Cambria" w:hAnsiTheme="majorHAnsi" w:cstheme="majorHAnsi"/>
          <w:b/>
          <w:sz w:val="28"/>
          <w:szCs w:val="28"/>
        </w:rPr>
        <w:t xml:space="preserve"> Plans:</w:t>
      </w:r>
    </w:p>
    <w:p w14:paraId="6FFDDCBB" w14:textId="77777777" w:rsidR="00C9392E" w:rsidRPr="00BC20BA" w:rsidRDefault="00C9392E" w:rsidP="00C9392E">
      <w:pPr>
        <w:pBdr>
          <w:top w:val="nil"/>
          <w:left w:val="nil"/>
          <w:bottom w:val="nil"/>
          <w:right w:val="nil"/>
          <w:between w:val="nil"/>
        </w:pBdr>
        <w:tabs>
          <w:tab w:val="left" w:pos="360"/>
        </w:tabs>
        <w:jc w:val="both"/>
        <w:rPr>
          <w:rFonts w:ascii="Cambria" w:eastAsia="Cambria" w:hAnsi="Cambria" w:cs="Cambria"/>
          <w:b/>
        </w:rPr>
      </w:pPr>
      <w:r w:rsidRPr="00BC20BA">
        <w:rPr>
          <w:rFonts w:ascii="Cambria" w:eastAsia="Cambria" w:hAnsi="Cambria" w:cs="Cambria"/>
          <w:b/>
        </w:rPr>
        <w:tab/>
        <w:t xml:space="preserve">Estimated Cost: </w:t>
      </w:r>
      <w:r w:rsidRPr="00BC20BA">
        <w:rPr>
          <w:rFonts w:ascii="Cambria" w:eastAsia="Cambria" w:hAnsi="Cambria" w:cs="Cambria"/>
          <w:bCs/>
        </w:rPr>
        <w:t>Staff Time</w:t>
      </w:r>
    </w:p>
    <w:p w14:paraId="0E86AFDC" w14:textId="1A4AD78F" w:rsidR="00C9392E" w:rsidRPr="00392A92" w:rsidRDefault="00C9392E" w:rsidP="00C9392E">
      <w:pPr>
        <w:pBdr>
          <w:top w:val="nil"/>
          <w:left w:val="nil"/>
          <w:bottom w:val="nil"/>
          <w:right w:val="nil"/>
          <w:between w:val="nil"/>
        </w:pBdr>
        <w:tabs>
          <w:tab w:val="left" w:pos="360"/>
        </w:tabs>
        <w:rPr>
          <w:rFonts w:ascii="Cambria" w:eastAsia="Cambria" w:hAnsi="Cambria" w:cs="Cambria"/>
          <w:b/>
        </w:rPr>
      </w:pPr>
      <w:r w:rsidRPr="00BC20BA">
        <w:rPr>
          <w:rFonts w:ascii="Cambria" w:eastAsia="Cambria" w:hAnsi="Cambria" w:cs="Cambria"/>
          <w:b/>
        </w:rPr>
        <w:tab/>
        <w:t>Milestones:</w:t>
      </w:r>
    </w:p>
    <w:p w14:paraId="2DC13D77" w14:textId="7E2C2A55" w:rsidR="00180927" w:rsidRPr="00E66ADB" w:rsidRDefault="00180927" w:rsidP="000B63B9">
      <w:pPr>
        <w:pStyle w:val="ListParagraph"/>
        <w:numPr>
          <w:ilvl w:val="0"/>
          <w:numId w:val="34"/>
        </w:numPr>
        <w:jc w:val="both"/>
        <w:rPr>
          <w:rFonts w:ascii="Cambria" w:eastAsia="Cambria" w:hAnsi="Cambria" w:cs="Cambria"/>
          <w:b/>
          <w:color w:val="000000" w:themeColor="text1"/>
        </w:rPr>
      </w:pPr>
      <w:r w:rsidRPr="00CF2638">
        <w:rPr>
          <w:rFonts w:ascii="Cambria" w:hAnsi="Cambria"/>
        </w:rPr>
        <w:t xml:space="preserve">MOU: </w:t>
      </w:r>
      <w:r w:rsidR="00FB75CE" w:rsidRPr="00CF2638">
        <w:rPr>
          <w:rFonts w:ascii="Cambria" w:hAnsi="Cambria"/>
        </w:rPr>
        <w:t xml:space="preserve">APNEP will continue to facilitate </w:t>
      </w:r>
      <w:r w:rsidRPr="00CF2638">
        <w:rPr>
          <w:rFonts w:ascii="Cambria" w:hAnsi="Cambria"/>
        </w:rPr>
        <w:t xml:space="preserve">implementation of the 2020 MOU, including: </w:t>
      </w:r>
    </w:p>
    <w:p w14:paraId="256F1F79" w14:textId="3190C25F" w:rsidR="00FB75CE" w:rsidRPr="00E66ADB" w:rsidRDefault="00180927" w:rsidP="000B63B9">
      <w:pPr>
        <w:pStyle w:val="ListParagraph"/>
        <w:numPr>
          <w:ilvl w:val="1"/>
          <w:numId w:val="34"/>
        </w:numPr>
        <w:jc w:val="both"/>
        <w:rPr>
          <w:rFonts w:ascii="Cambria" w:eastAsia="Cambria" w:hAnsi="Cambria" w:cs="Cambria"/>
          <w:b/>
          <w:color w:val="000000" w:themeColor="text1"/>
        </w:rPr>
      </w:pPr>
      <w:r w:rsidRPr="00CF2638">
        <w:rPr>
          <w:rFonts w:ascii="Cambria" w:hAnsi="Cambria"/>
        </w:rPr>
        <w:lastRenderedPageBreak/>
        <w:t xml:space="preserve">Coordination with designees on the </w:t>
      </w:r>
      <w:r w:rsidR="00FB75CE" w:rsidRPr="00CF2638">
        <w:rPr>
          <w:rFonts w:ascii="Cambria" w:hAnsi="Cambria"/>
        </w:rPr>
        <w:t>draft March 2021 report</w:t>
      </w:r>
      <w:r w:rsidRPr="00CF2638">
        <w:rPr>
          <w:rFonts w:ascii="Cambria" w:hAnsi="Cambria"/>
        </w:rPr>
        <w:t xml:space="preserve"> and delivery to the agency signatories in April 2021</w:t>
      </w:r>
      <w:r w:rsidR="00FB75CE" w:rsidRPr="00CF2638">
        <w:rPr>
          <w:rFonts w:ascii="Cambria" w:hAnsi="Cambria"/>
        </w:rPr>
        <w:t xml:space="preserve">. </w:t>
      </w:r>
    </w:p>
    <w:p w14:paraId="197D809E" w14:textId="06EEE4FC" w:rsidR="00180927" w:rsidRPr="00E66ADB" w:rsidRDefault="00180927" w:rsidP="000B63B9">
      <w:pPr>
        <w:pStyle w:val="ListParagraph"/>
        <w:numPr>
          <w:ilvl w:val="1"/>
          <w:numId w:val="34"/>
        </w:numPr>
        <w:jc w:val="both"/>
        <w:rPr>
          <w:rFonts w:ascii="Cambria" w:eastAsia="Cambria" w:hAnsi="Cambria" w:cs="Cambria"/>
          <w:b/>
          <w:color w:val="000000" w:themeColor="text1"/>
        </w:rPr>
      </w:pPr>
      <w:r w:rsidRPr="00CF2638">
        <w:rPr>
          <w:rFonts w:ascii="Cambria" w:hAnsi="Cambria"/>
        </w:rPr>
        <w:t>Continued coordination with NCDEQ</w:t>
      </w:r>
      <w:r w:rsidR="00CA582E">
        <w:rPr>
          <w:rFonts w:ascii="Cambria" w:hAnsi="Cambria"/>
        </w:rPr>
        <w:t xml:space="preserve"> and</w:t>
      </w:r>
      <w:r w:rsidRPr="00CF2638">
        <w:rPr>
          <w:rFonts w:ascii="Cambria" w:hAnsi="Cambria"/>
        </w:rPr>
        <w:t xml:space="preserve"> VA, Governor’s </w:t>
      </w:r>
      <w:r w:rsidR="007A27C7" w:rsidRPr="00CF2638">
        <w:rPr>
          <w:rFonts w:ascii="Cambria" w:hAnsi="Cambria"/>
        </w:rPr>
        <w:t>office</w:t>
      </w:r>
      <w:r w:rsidR="007A27C7">
        <w:rPr>
          <w:rFonts w:ascii="Cambria" w:hAnsi="Cambria"/>
        </w:rPr>
        <w:t xml:space="preserve"> </w:t>
      </w:r>
      <w:r w:rsidR="007A27C7" w:rsidRPr="00CF2638">
        <w:rPr>
          <w:rFonts w:ascii="Cambria" w:hAnsi="Cambria"/>
        </w:rPr>
        <w:t>on</w:t>
      </w:r>
      <w:r w:rsidRPr="00CF2638">
        <w:rPr>
          <w:rFonts w:ascii="Cambria" w:hAnsi="Cambria"/>
        </w:rPr>
        <w:t xml:space="preserve"> the Governor agreement to be signed summer 2021.</w:t>
      </w:r>
    </w:p>
    <w:p w14:paraId="0C93F6EB" w14:textId="624252CB" w:rsidR="00FB75CE" w:rsidRPr="00BC3496" w:rsidRDefault="00FB75CE" w:rsidP="000B63B9">
      <w:pPr>
        <w:pStyle w:val="ListParagraph"/>
        <w:numPr>
          <w:ilvl w:val="1"/>
          <w:numId w:val="34"/>
        </w:numPr>
        <w:jc w:val="both"/>
        <w:rPr>
          <w:rFonts w:ascii="Cambria" w:eastAsia="Cambria" w:hAnsi="Cambria" w:cs="Cambria"/>
          <w:b/>
          <w:color w:val="000000" w:themeColor="text1"/>
        </w:rPr>
      </w:pPr>
      <w:r w:rsidRPr="00BC3496">
        <w:rPr>
          <w:rFonts w:ascii="Cambria" w:hAnsi="Cambria"/>
          <w:color w:val="000000"/>
        </w:rPr>
        <w:t xml:space="preserve">A final recommendation regarding interstate joint-management strategies will be delivered to the signatories by December 2021.  </w:t>
      </w:r>
    </w:p>
    <w:p w14:paraId="67B87057" w14:textId="77777777" w:rsidR="007548A6" w:rsidRPr="007548A6" w:rsidRDefault="00C9392E" w:rsidP="003A3A3F">
      <w:pPr>
        <w:pStyle w:val="ListParagraph"/>
        <w:numPr>
          <w:ilvl w:val="0"/>
          <w:numId w:val="34"/>
        </w:numPr>
        <w:jc w:val="both"/>
        <w:rPr>
          <w:rFonts w:ascii="Cambria" w:eastAsia="Cambria" w:hAnsi="Cambria" w:cs="Cambria"/>
          <w:bCs/>
        </w:rPr>
      </w:pPr>
      <w:r w:rsidRPr="00CA582E">
        <w:rPr>
          <w:rFonts w:ascii="Cambria" w:hAnsi="Cambria"/>
        </w:rPr>
        <w:t>APNEP will continue working with partners and stakeholders</w:t>
      </w:r>
      <w:r w:rsidR="00FB75CE" w:rsidRPr="00CA582E">
        <w:rPr>
          <w:rFonts w:ascii="Cambria" w:hAnsi="Cambria"/>
        </w:rPr>
        <w:t xml:space="preserve"> through </w:t>
      </w:r>
      <w:r w:rsidR="002F1867" w:rsidRPr="00CA582E">
        <w:rPr>
          <w:rFonts w:ascii="Cambria" w:hAnsi="Cambria"/>
        </w:rPr>
        <w:t xml:space="preserve">2021 </w:t>
      </w:r>
      <w:r w:rsidRPr="00CA582E">
        <w:rPr>
          <w:rFonts w:ascii="Cambria" w:hAnsi="Cambria"/>
        </w:rPr>
        <w:t xml:space="preserve">to evaluate the feasibility in North Carolina of </w:t>
      </w:r>
      <w:r w:rsidR="002F1867" w:rsidRPr="00CA582E">
        <w:rPr>
          <w:rFonts w:ascii="Cambria" w:hAnsi="Cambria"/>
        </w:rPr>
        <w:t xml:space="preserve">applying </w:t>
      </w:r>
      <w:r w:rsidRPr="00CA582E">
        <w:rPr>
          <w:rFonts w:ascii="Cambria" w:hAnsi="Cambria"/>
        </w:rPr>
        <w:t xml:space="preserve">the local government tools developed for the VIMS “Natural and Nature-Based Features” </w:t>
      </w:r>
      <w:r w:rsidR="002F1867" w:rsidRPr="00CA582E">
        <w:rPr>
          <w:rFonts w:ascii="Cambria" w:hAnsi="Cambria"/>
        </w:rPr>
        <w:t xml:space="preserve">project </w:t>
      </w:r>
      <w:r w:rsidRPr="00CA582E">
        <w:rPr>
          <w:rFonts w:ascii="Cambria" w:hAnsi="Cambria"/>
        </w:rPr>
        <w:t xml:space="preserve">and </w:t>
      </w:r>
      <w:r w:rsidR="00B1523A" w:rsidRPr="00CA582E">
        <w:rPr>
          <w:rFonts w:ascii="Cambria" w:hAnsi="Cambria"/>
        </w:rPr>
        <w:t xml:space="preserve">will </w:t>
      </w:r>
      <w:r w:rsidRPr="00CA582E">
        <w:rPr>
          <w:rFonts w:ascii="Cambria" w:hAnsi="Cambria"/>
        </w:rPr>
        <w:t>complete a report for the project team by July 202</w:t>
      </w:r>
      <w:r w:rsidR="00FB75CE" w:rsidRPr="00CA582E">
        <w:rPr>
          <w:rFonts w:ascii="Cambria" w:hAnsi="Cambria"/>
        </w:rPr>
        <w:t>1</w:t>
      </w:r>
      <w:r w:rsidRPr="00CA582E">
        <w:rPr>
          <w:rFonts w:ascii="Cambria" w:hAnsi="Cambria"/>
        </w:rPr>
        <w:t xml:space="preserve">.  </w:t>
      </w:r>
    </w:p>
    <w:p w14:paraId="1D1F5BD2" w14:textId="77777777" w:rsidR="007548A6" w:rsidRDefault="007548A6" w:rsidP="007548A6">
      <w:pPr>
        <w:jc w:val="both"/>
        <w:rPr>
          <w:rFonts w:ascii="Cambria" w:eastAsia="Cambria" w:hAnsi="Cambria" w:cs="Cambria"/>
          <w:bCs/>
        </w:rPr>
      </w:pPr>
    </w:p>
    <w:p w14:paraId="233F1016" w14:textId="52DC80B3" w:rsidR="004C7066" w:rsidRPr="007548A6" w:rsidRDefault="004C7066" w:rsidP="007548A6">
      <w:pPr>
        <w:jc w:val="both"/>
        <w:rPr>
          <w:rFonts w:ascii="Cambria" w:eastAsia="Cambria" w:hAnsi="Cambria" w:cs="Cambria"/>
          <w:bCs/>
        </w:rPr>
      </w:pPr>
    </w:p>
    <w:p w14:paraId="13FB5B34" w14:textId="7EDDD9D4" w:rsidR="00416BEA" w:rsidRPr="0016188C" w:rsidRDefault="004C7066">
      <w:pPr>
        <w:pBdr>
          <w:top w:val="nil"/>
          <w:left w:val="nil"/>
          <w:bottom w:val="nil"/>
          <w:right w:val="nil"/>
          <w:between w:val="nil"/>
        </w:pBdr>
        <w:tabs>
          <w:tab w:val="center" w:pos="4320"/>
          <w:tab w:val="right" w:pos="8640"/>
        </w:tabs>
        <w:rPr>
          <w:rFonts w:ascii="Calibri" w:eastAsia="Calibri" w:hAnsi="Calibri" w:cs="Calibri"/>
          <w:b/>
          <w:color w:val="12B8A4"/>
          <w:sz w:val="32"/>
          <w:szCs w:val="32"/>
        </w:rPr>
      </w:pPr>
      <w:r w:rsidRPr="0016188C">
        <w:rPr>
          <w:noProof/>
        </w:rPr>
        <w:drawing>
          <wp:anchor distT="0" distB="91440" distL="182880" distR="182880" simplePos="0" relativeHeight="251658245" behindDoc="0" locked="0" layoutInCell="1" hidden="0" allowOverlap="1" wp14:anchorId="58EC42DA" wp14:editId="41DAF41C">
            <wp:simplePos x="0" y="0"/>
            <wp:positionH relativeFrom="column">
              <wp:posOffset>8580</wp:posOffset>
            </wp:positionH>
            <wp:positionV relativeFrom="paragraph">
              <wp:posOffset>37465</wp:posOffset>
            </wp:positionV>
            <wp:extent cx="713232" cy="713232"/>
            <wp:effectExtent l="0" t="0" r="0" b="0"/>
            <wp:wrapSquare wrapText="bothSides" distT="0" distB="0" distL="114300" distR="114300"/>
            <wp:docPr id="8" name="image3.png"/>
            <wp:cNvGraphicFramePr/>
            <a:graphic xmlns:a="http://schemas.openxmlformats.org/drawingml/2006/main">
              <a:graphicData uri="http://schemas.openxmlformats.org/drawingml/2006/picture">
                <pic:pic xmlns:pic="http://schemas.openxmlformats.org/drawingml/2006/picture">
                  <pic:nvPicPr>
                    <pic:cNvPr id="0" name="image3.png"/>
                    <pic:cNvPicPr preferRelativeResize="0"/>
                  </pic:nvPicPr>
                  <pic:blipFill>
                    <a:blip r:embed="rId55"/>
                    <a:srcRect/>
                    <a:stretch>
                      <a:fillRect/>
                    </a:stretch>
                  </pic:blipFill>
                  <pic:spPr>
                    <a:xfrm>
                      <a:off x="0" y="0"/>
                      <a:ext cx="713232" cy="713232"/>
                    </a:xfrm>
                    <a:prstGeom prst="rect">
                      <a:avLst/>
                    </a:prstGeom>
                    <a:ln/>
                  </pic:spPr>
                </pic:pic>
              </a:graphicData>
            </a:graphic>
            <wp14:sizeRelH relativeFrom="margin">
              <wp14:pctWidth>0</wp14:pctWidth>
            </wp14:sizeRelH>
            <wp14:sizeRelV relativeFrom="margin">
              <wp14:pctHeight>0</wp14:pctHeight>
            </wp14:sizeRelV>
          </wp:anchor>
        </w:drawing>
      </w:r>
    </w:p>
    <w:p w14:paraId="115A80C0" w14:textId="3A9AD5F4" w:rsidR="0057401C" w:rsidRPr="00BC20BA" w:rsidRDefault="00E032F9">
      <w:pPr>
        <w:tabs>
          <w:tab w:val="left" w:pos="360"/>
        </w:tabs>
        <w:jc w:val="both"/>
        <w:rPr>
          <w:rFonts w:ascii="Cambria" w:eastAsia="Cambria" w:hAnsi="Cambria" w:cs="Cambria"/>
          <w:b/>
          <w:color w:val="000000"/>
          <w:sz w:val="40"/>
          <w:szCs w:val="40"/>
          <w:u w:val="single"/>
        </w:rPr>
      </w:pPr>
      <w:r w:rsidRPr="00BC20BA">
        <w:rPr>
          <w:rFonts w:ascii="Calibri" w:eastAsia="Calibri" w:hAnsi="Calibri" w:cs="Calibri"/>
          <w:b/>
          <w:color w:val="12B8A4"/>
          <w:sz w:val="40"/>
          <w:szCs w:val="40"/>
        </w:rPr>
        <w:t>Monitor: Estuarine System Status and Trends</w:t>
      </w:r>
    </w:p>
    <w:p w14:paraId="40F6BEC8" w14:textId="5753D3F8" w:rsidR="00383D9E" w:rsidRPr="00BC20BA" w:rsidRDefault="00383D9E">
      <w:pPr>
        <w:tabs>
          <w:tab w:val="left" w:pos="360"/>
        </w:tabs>
        <w:jc w:val="both"/>
        <w:rPr>
          <w:rFonts w:ascii="Cambria" w:eastAsia="Cambria" w:hAnsi="Cambria" w:cs="Cambria"/>
          <w:b/>
          <w:color w:val="000000"/>
        </w:rPr>
      </w:pPr>
    </w:p>
    <w:p w14:paraId="4ABE3618" w14:textId="77777777" w:rsidR="00E032F9" w:rsidRPr="00BC20BA" w:rsidRDefault="00E032F9">
      <w:pPr>
        <w:tabs>
          <w:tab w:val="left" w:pos="360"/>
        </w:tabs>
        <w:jc w:val="both"/>
        <w:rPr>
          <w:rFonts w:ascii="Cambria" w:eastAsia="Cambria" w:hAnsi="Cambria" w:cs="Cambria"/>
          <w:b/>
          <w:color w:val="000000"/>
        </w:rPr>
      </w:pPr>
    </w:p>
    <w:p w14:paraId="3C5213F4" w14:textId="2263A436" w:rsidR="00E032F9" w:rsidRPr="00BC20BA" w:rsidRDefault="00E032F9" w:rsidP="3A9DFD31">
      <w:pPr>
        <w:rPr>
          <w:rFonts w:asciiTheme="majorHAnsi" w:eastAsia="Cambria" w:hAnsiTheme="majorHAnsi" w:cstheme="majorBidi"/>
          <w:b/>
          <w:bCs/>
          <w:color w:val="000000"/>
          <w:sz w:val="32"/>
          <w:szCs w:val="32"/>
        </w:rPr>
      </w:pPr>
      <w:r w:rsidRPr="3A9DFD31">
        <w:rPr>
          <w:rFonts w:asciiTheme="majorHAnsi" w:eastAsia="Cambria" w:hAnsiTheme="majorHAnsi" w:cstheme="majorBidi"/>
          <w:b/>
          <w:bCs/>
          <w:color w:val="214293"/>
          <w:sz w:val="32"/>
          <w:szCs w:val="32"/>
        </w:rPr>
        <w:t xml:space="preserve">Integrated Monitoring </w:t>
      </w:r>
      <w:r w:rsidR="00682625" w:rsidRPr="3A9DFD31">
        <w:rPr>
          <w:rFonts w:asciiTheme="majorHAnsi" w:eastAsia="Cambria" w:hAnsiTheme="majorHAnsi" w:cstheme="majorBidi"/>
          <w:b/>
          <w:bCs/>
          <w:color w:val="214293"/>
          <w:sz w:val="32"/>
          <w:szCs w:val="32"/>
        </w:rPr>
        <w:t xml:space="preserve">Plan </w:t>
      </w:r>
      <w:r w:rsidRPr="3A9DFD31">
        <w:rPr>
          <w:rFonts w:asciiTheme="majorHAnsi" w:eastAsia="Cambria" w:hAnsiTheme="majorHAnsi" w:cstheme="majorBidi"/>
          <w:b/>
          <w:bCs/>
          <w:color w:val="214293"/>
          <w:sz w:val="32"/>
          <w:szCs w:val="32"/>
        </w:rPr>
        <w:t>&amp; Ecosystem Indicator Development</w:t>
      </w:r>
      <w:r>
        <w:tab/>
      </w:r>
    </w:p>
    <w:p w14:paraId="33D45E68" w14:textId="57ED35BA" w:rsidR="00E032F9" w:rsidRPr="00BC20BA" w:rsidRDefault="00E032F9" w:rsidP="00E032F9">
      <w:pPr>
        <w:jc w:val="both"/>
        <w:rPr>
          <w:rFonts w:ascii="Cambria" w:eastAsia="Cambria" w:hAnsi="Cambria" w:cs="Cambria"/>
          <w:b/>
          <w:color w:val="000000" w:themeColor="text1"/>
        </w:rPr>
      </w:pPr>
      <w:r w:rsidRPr="00BC20BA">
        <w:rPr>
          <w:rFonts w:ascii="Cambria" w:eastAsia="Cambria" w:hAnsi="Cambria" w:cs="Cambria"/>
          <w:b/>
          <w:color w:val="000000" w:themeColor="text1"/>
        </w:rPr>
        <w:t xml:space="preserve">Objectives: </w:t>
      </w:r>
      <w:r w:rsidR="005728DC">
        <w:rPr>
          <w:rFonts w:ascii="Cambria" w:hAnsi="Cambria" w:cs="Calibri"/>
          <w:color w:val="000000" w:themeColor="text1"/>
        </w:rPr>
        <w:t>F</w:t>
      </w:r>
      <w:r w:rsidRPr="00BC20BA">
        <w:rPr>
          <w:rFonts w:ascii="Cambria" w:hAnsi="Cambria" w:cs="Calibri"/>
          <w:color w:val="000000" w:themeColor="text1"/>
        </w:rPr>
        <w:t>acilitate the development and implementation of an integrated monitoring network through the guidance of regional monitoring and assessment teams, assess the value of information for measuring ecosystem and CCMP implementation outcomes.</w:t>
      </w:r>
      <w:r w:rsidRPr="00BC20BA">
        <w:rPr>
          <w:rFonts w:ascii="Cambria" w:hAnsi="Cambria" w:cs="Calibri"/>
          <w:b/>
          <w:bCs/>
          <w:color w:val="000000" w:themeColor="text1"/>
        </w:rPr>
        <w:t>            </w:t>
      </w:r>
      <w:r w:rsidRPr="00BC20BA">
        <w:rPr>
          <w:rFonts w:ascii="Cambria" w:eastAsia="Cambria" w:hAnsi="Cambria" w:cs="Cambria"/>
          <w:b/>
          <w:color w:val="000000" w:themeColor="text1"/>
        </w:rPr>
        <w:tab/>
      </w:r>
    </w:p>
    <w:p w14:paraId="47E63FA7" w14:textId="23BED61E" w:rsidR="00E032F9" w:rsidRPr="00BC20BA" w:rsidRDefault="00E032F9" w:rsidP="00E032F9">
      <w:pPr>
        <w:jc w:val="both"/>
        <w:rPr>
          <w:rFonts w:ascii="Cambria" w:hAnsi="Cambria" w:cs="Calibri"/>
          <w:color w:val="000000" w:themeColor="text1"/>
        </w:rPr>
      </w:pPr>
      <w:r w:rsidRPr="65DEC01F">
        <w:rPr>
          <w:rFonts w:ascii="Cambria" w:eastAsia="Cambria" w:hAnsi="Cambria" w:cs="Cambria"/>
          <w:b/>
          <w:bCs/>
          <w:color w:val="000000" w:themeColor="text1"/>
        </w:rPr>
        <w:t xml:space="preserve">Description: </w:t>
      </w:r>
      <w:r w:rsidRPr="65DEC01F">
        <w:rPr>
          <w:rFonts w:ascii="Cambria" w:hAnsi="Cambria" w:cs="Calibri"/>
          <w:color w:val="000000" w:themeColor="text1"/>
        </w:rPr>
        <w:t xml:space="preserve">APNEP continues to facilitate the establishment of an integrated </w:t>
      </w:r>
      <w:r w:rsidR="0ECCD033" w:rsidRPr="65DEC01F">
        <w:rPr>
          <w:rFonts w:ascii="Cambria" w:hAnsi="Cambria" w:cs="Calibri"/>
          <w:color w:val="000000" w:themeColor="text1"/>
        </w:rPr>
        <w:t>m</w:t>
      </w:r>
      <w:r w:rsidR="00682625" w:rsidRPr="65DEC01F">
        <w:rPr>
          <w:rFonts w:ascii="Cambria" w:hAnsi="Cambria" w:cs="Calibri"/>
          <w:color w:val="000000" w:themeColor="text1"/>
        </w:rPr>
        <w:t xml:space="preserve">onitoring </w:t>
      </w:r>
      <w:r w:rsidR="1C5D601E" w:rsidRPr="65DEC01F">
        <w:rPr>
          <w:rFonts w:ascii="Cambria" w:hAnsi="Cambria" w:cs="Calibri"/>
          <w:color w:val="000000" w:themeColor="text1"/>
        </w:rPr>
        <w:t>p</w:t>
      </w:r>
      <w:r w:rsidR="00682625" w:rsidRPr="65DEC01F">
        <w:rPr>
          <w:rFonts w:ascii="Cambria" w:hAnsi="Cambria" w:cs="Calibri"/>
          <w:color w:val="000000" w:themeColor="text1"/>
        </w:rPr>
        <w:t>lan</w:t>
      </w:r>
      <w:r w:rsidRPr="65DEC01F">
        <w:rPr>
          <w:rFonts w:ascii="Cambria" w:hAnsi="Cambria" w:cs="Calibri"/>
          <w:color w:val="000000" w:themeColor="text1"/>
        </w:rPr>
        <w:t xml:space="preserve"> to detect, measure, and track changes in the ecosystem.  Much preparatory work has already been conducted by the APNEP Monitoring and Assessment teams, and these teams’ contributions will be essential to complete the </w:t>
      </w:r>
      <w:r w:rsidR="00682625" w:rsidRPr="65DEC01F">
        <w:rPr>
          <w:rFonts w:ascii="Cambria" w:hAnsi="Cambria" w:cs="Calibri"/>
          <w:color w:val="000000" w:themeColor="text1"/>
        </w:rPr>
        <w:t>Plan</w:t>
      </w:r>
      <w:r w:rsidRPr="65DEC01F">
        <w:rPr>
          <w:rFonts w:ascii="Cambria" w:hAnsi="Cambria" w:cs="Calibri"/>
          <w:color w:val="000000" w:themeColor="text1"/>
        </w:rPr>
        <w:t xml:space="preserve">.  Upon completion, the </w:t>
      </w:r>
      <w:r w:rsidR="00682625" w:rsidRPr="65DEC01F">
        <w:rPr>
          <w:rFonts w:ascii="Cambria" w:hAnsi="Cambria" w:cs="Calibri"/>
          <w:color w:val="000000" w:themeColor="text1"/>
        </w:rPr>
        <w:t xml:space="preserve">Plan </w:t>
      </w:r>
      <w:r w:rsidRPr="65DEC01F">
        <w:rPr>
          <w:rFonts w:ascii="Cambria" w:hAnsi="Cambria" w:cs="Calibri"/>
          <w:color w:val="000000" w:themeColor="text1"/>
        </w:rPr>
        <w:t xml:space="preserve">will provide resource managers and other partners with cost and information quality alternatives that will facilitate the selection of a set of monitoring protocols to be included in the </w:t>
      </w:r>
      <w:r w:rsidR="00682625" w:rsidRPr="65DEC01F">
        <w:rPr>
          <w:rFonts w:ascii="Cambria" w:hAnsi="Cambria" w:cs="Calibri"/>
          <w:color w:val="000000" w:themeColor="text1"/>
        </w:rPr>
        <w:t xml:space="preserve">final </w:t>
      </w:r>
      <w:r w:rsidRPr="65DEC01F">
        <w:rPr>
          <w:rFonts w:ascii="Cambria" w:hAnsi="Cambria" w:cs="Calibri"/>
          <w:color w:val="000000" w:themeColor="text1"/>
        </w:rPr>
        <w:t xml:space="preserve">APNEP </w:t>
      </w:r>
      <w:r w:rsidR="00682625" w:rsidRPr="65DEC01F">
        <w:rPr>
          <w:rFonts w:ascii="Cambria" w:hAnsi="Cambria" w:cs="Calibri"/>
          <w:color w:val="000000" w:themeColor="text1"/>
        </w:rPr>
        <w:t>Monitoring Plan.</w:t>
      </w:r>
    </w:p>
    <w:p w14:paraId="07C84769" w14:textId="3EA500F0" w:rsidR="004C7066" w:rsidRPr="00BC20BA" w:rsidRDefault="004C7066" w:rsidP="00E032F9">
      <w:pPr>
        <w:jc w:val="both"/>
        <w:rPr>
          <w:rFonts w:ascii="Cambria" w:eastAsia="Cambria" w:hAnsi="Cambria" w:cs="Cambria"/>
          <w:color w:val="000000" w:themeColor="text1"/>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E032F9" w:rsidRPr="00BC20BA" w14:paraId="1539CB72" w14:textId="77777777" w:rsidTr="007D77E3">
        <w:trPr>
          <w:trHeight w:val="20"/>
        </w:trPr>
        <w:tc>
          <w:tcPr>
            <w:tcW w:w="3865" w:type="dxa"/>
          </w:tcPr>
          <w:p w14:paraId="6724C11B" w14:textId="77777777" w:rsidR="00E032F9" w:rsidRPr="00BC20BA" w:rsidRDefault="00E032F9" w:rsidP="007D77E3">
            <w:pPr>
              <w:jc w:val="right"/>
              <w:rPr>
                <w:rFonts w:ascii="Cambria" w:eastAsia="Cambria" w:hAnsi="Cambria" w:cs="Cambria"/>
                <w:b/>
                <w:color w:val="0000FF"/>
              </w:rPr>
            </w:pPr>
            <w:r w:rsidRPr="00BC20BA">
              <w:rPr>
                <w:rFonts w:ascii="Cambria" w:hAnsi="Cambria" w:cs="Calibri"/>
                <w:b/>
                <w:bCs/>
                <w:color w:val="000000"/>
              </w:rPr>
              <w:t>Year(s):</w:t>
            </w:r>
          </w:p>
        </w:tc>
        <w:tc>
          <w:tcPr>
            <w:tcW w:w="6205" w:type="dxa"/>
          </w:tcPr>
          <w:p w14:paraId="0811280A" w14:textId="77777777" w:rsidR="00E032F9" w:rsidRPr="00BC20BA" w:rsidRDefault="00E032F9" w:rsidP="007D77E3">
            <w:pPr>
              <w:rPr>
                <w:rFonts w:ascii="Cambria" w:eastAsia="Cambria" w:hAnsi="Cambria" w:cs="Cambria"/>
                <w:color w:val="0000FF"/>
              </w:rPr>
            </w:pPr>
            <w:r w:rsidRPr="00BC20BA">
              <w:rPr>
                <w:rFonts w:ascii="Cambria" w:hAnsi="Cambria" w:cs="Calibri"/>
                <w:color w:val="000000"/>
              </w:rPr>
              <w:t>2017 - Present</w:t>
            </w:r>
          </w:p>
        </w:tc>
      </w:tr>
      <w:tr w:rsidR="00E032F9" w:rsidRPr="00BC20BA" w14:paraId="318C0F5A" w14:textId="77777777" w:rsidTr="007D77E3">
        <w:trPr>
          <w:trHeight w:val="20"/>
        </w:trPr>
        <w:tc>
          <w:tcPr>
            <w:tcW w:w="3865" w:type="dxa"/>
          </w:tcPr>
          <w:p w14:paraId="653E96A6" w14:textId="77777777" w:rsidR="00E032F9" w:rsidRPr="00BC20BA" w:rsidRDefault="00E032F9" w:rsidP="007D77E3">
            <w:pPr>
              <w:jc w:val="right"/>
              <w:rPr>
                <w:rFonts w:ascii="Cambria" w:eastAsia="Cambria" w:hAnsi="Cambria" w:cs="Cambria"/>
                <w:b/>
              </w:rPr>
            </w:pPr>
            <w:r w:rsidRPr="00BC20BA">
              <w:rPr>
                <w:rFonts w:ascii="Cambria" w:hAnsi="Cambria" w:cs="Calibri"/>
                <w:b/>
                <w:bCs/>
                <w:color w:val="000000"/>
              </w:rPr>
              <w:t>Partners:</w:t>
            </w:r>
          </w:p>
        </w:tc>
        <w:tc>
          <w:tcPr>
            <w:tcW w:w="6205" w:type="dxa"/>
          </w:tcPr>
          <w:p w14:paraId="2D264E06" w14:textId="3157A271" w:rsidR="00E032F9" w:rsidRPr="0016188C" w:rsidRDefault="00D463AD" w:rsidP="007D77E3">
            <w:pPr>
              <w:rPr>
                <w:rFonts w:ascii="Cambria" w:eastAsia="Cambria" w:hAnsi="Cambria" w:cs="Cambria"/>
                <w:color w:val="0432FF"/>
              </w:rPr>
            </w:pPr>
            <w:hyperlink r:id="rId56" w:history="1">
              <w:r w:rsidR="00E032F9" w:rsidRPr="0016188C">
                <w:rPr>
                  <w:rFonts w:ascii="Cambria" w:hAnsi="Cambria" w:cs="Calibri"/>
                  <w:color w:val="0432FF"/>
                  <w:u w:val="single"/>
                </w:rPr>
                <w:t>See list of members on each Monitoring and Assessment Tea</w:t>
              </w:r>
              <w:r w:rsidR="00CD3B40">
                <w:rPr>
                  <w:rFonts w:ascii="Cambria" w:hAnsi="Cambria" w:cs="Calibri"/>
                  <w:color w:val="0432FF"/>
                  <w:u w:val="single"/>
                </w:rPr>
                <w:t>m</w:t>
              </w:r>
            </w:hyperlink>
          </w:p>
        </w:tc>
      </w:tr>
      <w:tr w:rsidR="00E032F9" w:rsidRPr="00BC20BA" w14:paraId="7BB4AFA6" w14:textId="77777777" w:rsidTr="007D77E3">
        <w:trPr>
          <w:trHeight w:val="20"/>
        </w:trPr>
        <w:tc>
          <w:tcPr>
            <w:tcW w:w="3865" w:type="dxa"/>
          </w:tcPr>
          <w:p w14:paraId="6535BAFF" w14:textId="77777777" w:rsidR="00E032F9" w:rsidRPr="00BC20BA" w:rsidRDefault="00E032F9" w:rsidP="007D77E3">
            <w:pPr>
              <w:jc w:val="right"/>
              <w:rPr>
                <w:rFonts w:ascii="Cambria" w:eastAsia="Cambria" w:hAnsi="Cambria" w:cs="Cambria"/>
                <w:b/>
              </w:rPr>
            </w:pPr>
            <w:r w:rsidRPr="00BC20BA">
              <w:rPr>
                <w:rFonts w:ascii="Cambria" w:hAnsi="Cambria" w:cs="Calibri"/>
                <w:b/>
                <w:bCs/>
                <w:color w:val="000000"/>
              </w:rPr>
              <w:t>Outputs/Deliverables:</w:t>
            </w:r>
          </w:p>
        </w:tc>
        <w:tc>
          <w:tcPr>
            <w:tcW w:w="6205" w:type="dxa"/>
          </w:tcPr>
          <w:p w14:paraId="5953B788" w14:textId="5ADA5FBB" w:rsidR="00E032F9" w:rsidRPr="00BC20BA" w:rsidRDefault="00E032F9" w:rsidP="00070F15">
            <w:pPr>
              <w:rPr>
                <w:rFonts w:ascii="Cambria" w:eastAsia="Cambria" w:hAnsi="Cambria" w:cs="Cambria"/>
              </w:rPr>
            </w:pPr>
            <w:r w:rsidRPr="00BC20BA">
              <w:rPr>
                <w:rFonts w:ascii="Cambria" w:hAnsi="Cambria" w:cs="Calibri"/>
                <w:color w:val="000000"/>
              </w:rPr>
              <w:t xml:space="preserve">List of indicators and metrics for the Albemarle-Pamlico region, Monitoring </w:t>
            </w:r>
            <w:r w:rsidR="00682625">
              <w:rPr>
                <w:rFonts w:ascii="Cambria" w:hAnsi="Cambria" w:cs="Calibri"/>
                <w:color w:val="000000"/>
              </w:rPr>
              <w:t>Plan</w:t>
            </w:r>
            <w:r w:rsidR="00690C0E">
              <w:rPr>
                <w:rFonts w:ascii="Cambria" w:hAnsi="Cambria" w:cs="Calibri"/>
                <w:color w:val="000000"/>
              </w:rPr>
              <w:t>.</w:t>
            </w:r>
          </w:p>
        </w:tc>
      </w:tr>
      <w:tr w:rsidR="00E032F9" w:rsidRPr="00BC20BA" w14:paraId="76CD30BA" w14:textId="77777777" w:rsidTr="007D77E3">
        <w:trPr>
          <w:trHeight w:val="20"/>
        </w:trPr>
        <w:tc>
          <w:tcPr>
            <w:tcW w:w="3865" w:type="dxa"/>
          </w:tcPr>
          <w:p w14:paraId="5DC36BF0" w14:textId="77777777" w:rsidR="00E032F9" w:rsidRPr="00BC20BA" w:rsidRDefault="00E032F9" w:rsidP="007D77E3">
            <w:pPr>
              <w:jc w:val="right"/>
              <w:rPr>
                <w:rFonts w:ascii="Cambria" w:eastAsia="Cambria" w:hAnsi="Cambria" w:cs="Cambria"/>
                <w:b/>
              </w:rPr>
            </w:pPr>
            <w:r w:rsidRPr="00BC20BA">
              <w:rPr>
                <w:rFonts w:ascii="Cambria" w:hAnsi="Cambria" w:cs="Calibri"/>
                <w:b/>
                <w:bCs/>
                <w:color w:val="000000"/>
              </w:rPr>
              <w:t>Outcomes:</w:t>
            </w:r>
          </w:p>
        </w:tc>
        <w:tc>
          <w:tcPr>
            <w:tcW w:w="6205" w:type="dxa"/>
          </w:tcPr>
          <w:p w14:paraId="2D10C11D" w14:textId="6FEAA8E9" w:rsidR="00E032F9" w:rsidRPr="00BC20BA" w:rsidRDefault="00E032F9" w:rsidP="00070F15">
            <w:pPr>
              <w:rPr>
                <w:rFonts w:ascii="Cambria" w:eastAsia="Cambria" w:hAnsi="Cambria" w:cs="Cambria"/>
              </w:rPr>
            </w:pPr>
            <w:r w:rsidRPr="00BC20BA">
              <w:rPr>
                <w:rFonts w:ascii="Cambria" w:hAnsi="Cambria" w:cs="Calibri"/>
                <w:color w:val="000000"/>
              </w:rPr>
              <w:t>Improved understanding of the status and trends of Albemarle-Pamlico estuarine system, detection of environmental changes in support of CCMP implementation</w:t>
            </w:r>
            <w:r w:rsidR="00690C0E">
              <w:rPr>
                <w:rFonts w:ascii="Cambria" w:hAnsi="Cambria" w:cs="Calibri"/>
                <w:color w:val="000000"/>
              </w:rPr>
              <w:t>.</w:t>
            </w:r>
          </w:p>
        </w:tc>
      </w:tr>
      <w:tr w:rsidR="00E032F9" w:rsidRPr="00BC20BA" w14:paraId="3569856A" w14:textId="77777777" w:rsidTr="007D77E3">
        <w:trPr>
          <w:trHeight w:val="20"/>
        </w:trPr>
        <w:tc>
          <w:tcPr>
            <w:tcW w:w="3865" w:type="dxa"/>
          </w:tcPr>
          <w:p w14:paraId="38D33C71" w14:textId="35893793" w:rsidR="00E032F9" w:rsidRPr="00BC20BA" w:rsidRDefault="00E032F9" w:rsidP="007D77E3">
            <w:pPr>
              <w:jc w:val="right"/>
              <w:rPr>
                <w:rFonts w:ascii="Cambria" w:eastAsia="Cambria" w:hAnsi="Cambria" w:cs="Cambria"/>
                <w:b/>
              </w:rPr>
            </w:pPr>
            <w:r w:rsidRPr="00BC20BA">
              <w:rPr>
                <w:rFonts w:ascii="Cambria" w:hAnsi="Cambria" w:cs="Calibri"/>
                <w:b/>
                <w:bCs/>
                <w:color w:val="000000"/>
              </w:rPr>
              <w:t>FY20</w:t>
            </w:r>
            <w:r w:rsidR="006C5491">
              <w:rPr>
                <w:rFonts w:ascii="Cambria" w:hAnsi="Cambria" w:cs="Calibri"/>
                <w:b/>
                <w:bCs/>
                <w:color w:val="000000"/>
              </w:rPr>
              <w:t>20</w:t>
            </w:r>
            <w:r w:rsidRPr="00BC20BA">
              <w:rPr>
                <w:rFonts w:ascii="Cambria" w:hAnsi="Cambria" w:cs="Calibri"/>
                <w:b/>
                <w:bCs/>
                <w:color w:val="000000"/>
              </w:rPr>
              <w:t>-</w:t>
            </w:r>
            <w:r w:rsidR="002A77AC">
              <w:rPr>
                <w:rFonts w:ascii="Cambria" w:hAnsi="Cambria" w:cs="Calibri"/>
                <w:b/>
                <w:bCs/>
                <w:color w:val="000000"/>
              </w:rPr>
              <w:t>2</w:t>
            </w:r>
            <w:r w:rsidR="006C5491">
              <w:rPr>
                <w:rFonts w:ascii="Cambria" w:hAnsi="Cambria" w:cs="Calibri"/>
                <w:b/>
                <w:bCs/>
                <w:color w:val="000000"/>
              </w:rPr>
              <w:t>1</w:t>
            </w:r>
            <w:r w:rsidRPr="00BC20BA">
              <w:rPr>
                <w:rFonts w:ascii="Cambria" w:hAnsi="Cambria" w:cs="Calibri"/>
                <w:b/>
                <w:bCs/>
                <w:color w:val="000000"/>
              </w:rPr>
              <w:t xml:space="preserve"> Cost:</w:t>
            </w:r>
          </w:p>
        </w:tc>
        <w:tc>
          <w:tcPr>
            <w:tcW w:w="6205" w:type="dxa"/>
          </w:tcPr>
          <w:p w14:paraId="1AC2920C" w14:textId="505068CE" w:rsidR="00E032F9" w:rsidRPr="00BC20BA" w:rsidRDefault="00E032F9" w:rsidP="007D77E3">
            <w:pPr>
              <w:rPr>
                <w:rFonts w:ascii="Cambria" w:eastAsia="Cambria" w:hAnsi="Cambria" w:cs="Cambria"/>
                <w:color w:val="FF0000"/>
              </w:rPr>
            </w:pPr>
            <w:r w:rsidRPr="00BC20BA">
              <w:rPr>
                <w:rFonts w:ascii="Cambria" w:hAnsi="Cambria" w:cs="Calibri"/>
                <w:color w:val="000000"/>
              </w:rPr>
              <w:t>Staff Time</w:t>
            </w:r>
          </w:p>
        </w:tc>
      </w:tr>
      <w:tr w:rsidR="00E032F9" w:rsidRPr="00BC20BA" w14:paraId="35B7A0D1" w14:textId="77777777" w:rsidTr="007D77E3">
        <w:trPr>
          <w:trHeight w:val="20"/>
        </w:trPr>
        <w:tc>
          <w:tcPr>
            <w:tcW w:w="3865" w:type="dxa"/>
          </w:tcPr>
          <w:p w14:paraId="2C30100C" w14:textId="77777777" w:rsidR="00E032F9" w:rsidRPr="00BC20BA" w:rsidRDefault="00E032F9" w:rsidP="007D77E3">
            <w:pPr>
              <w:jc w:val="right"/>
              <w:rPr>
                <w:rFonts w:ascii="Cambria" w:eastAsia="Cambria" w:hAnsi="Cambria" w:cs="Cambria"/>
                <w:b/>
              </w:rPr>
            </w:pPr>
            <w:r w:rsidRPr="00BC20BA">
              <w:rPr>
                <w:rFonts w:ascii="Cambria" w:hAnsi="Cambria" w:cs="Calibri"/>
                <w:b/>
                <w:bCs/>
                <w:color w:val="000000"/>
              </w:rPr>
              <w:t>Estimated Leverage:</w:t>
            </w:r>
          </w:p>
        </w:tc>
        <w:tc>
          <w:tcPr>
            <w:tcW w:w="6205" w:type="dxa"/>
          </w:tcPr>
          <w:p w14:paraId="4AE45C59" w14:textId="7BF3F763" w:rsidR="00E032F9" w:rsidRPr="00BC20BA" w:rsidRDefault="00CD3B40" w:rsidP="007D77E3">
            <w:pPr>
              <w:jc w:val="both"/>
              <w:rPr>
                <w:rFonts w:ascii="Cambria" w:eastAsia="Cambria" w:hAnsi="Cambria" w:cs="Cambria"/>
                <w:color w:val="FF0000"/>
              </w:rPr>
            </w:pPr>
            <w:r>
              <w:rPr>
                <w:rFonts w:ascii="Cambria" w:hAnsi="Cambria" w:cs="Calibri"/>
                <w:color w:val="000000"/>
              </w:rPr>
              <w:t>$2,441</w:t>
            </w:r>
          </w:p>
        </w:tc>
      </w:tr>
      <w:tr w:rsidR="00E032F9" w:rsidRPr="00BC20BA" w14:paraId="1B87921F" w14:textId="77777777" w:rsidTr="007D77E3">
        <w:trPr>
          <w:trHeight w:val="20"/>
        </w:trPr>
        <w:tc>
          <w:tcPr>
            <w:tcW w:w="3865" w:type="dxa"/>
          </w:tcPr>
          <w:p w14:paraId="3184AB80" w14:textId="77777777" w:rsidR="00E032F9" w:rsidRPr="00BC20BA" w:rsidRDefault="00E032F9" w:rsidP="007D77E3">
            <w:pPr>
              <w:jc w:val="right"/>
              <w:rPr>
                <w:rFonts w:ascii="Cambria" w:eastAsia="Cambria" w:hAnsi="Cambria" w:cs="Cambria"/>
                <w:b/>
              </w:rPr>
            </w:pPr>
            <w:r w:rsidRPr="00BC20BA">
              <w:rPr>
                <w:rFonts w:ascii="Cambria" w:hAnsi="Cambria" w:cs="Calibri"/>
                <w:b/>
                <w:bCs/>
                <w:color w:val="000000"/>
              </w:rPr>
              <w:t>CCMP Actions:</w:t>
            </w:r>
          </w:p>
        </w:tc>
        <w:tc>
          <w:tcPr>
            <w:tcW w:w="6205" w:type="dxa"/>
          </w:tcPr>
          <w:p w14:paraId="49B40DF0" w14:textId="77777777" w:rsidR="00E032F9" w:rsidRPr="00BC20BA" w:rsidRDefault="00E032F9" w:rsidP="007D77E3">
            <w:pPr>
              <w:rPr>
                <w:rFonts w:ascii="Cambria" w:eastAsia="Cambria" w:hAnsi="Cambria" w:cs="Cambria"/>
              </w:rPr>
            </w:pPr>
            <w:r w:rsidRPr="00BC20BA">
              <w:rPr>
                <w:rFonts w:ascii="Cambria" w:hAnsi="Cambria" w:cs="Calibri"/>
                <w:color w:val="000000"/>
              </w:rPr>
              <w:t>E1.1, E1.2, E1.3, E2.1, E2.2</w:t>
            </w:r>
          </w:p>
        </w:tc>
      </w:tr>
      <w:tr w:rsidR="00E032F9" w:rsidRPr="0055514E" w14:paraId="3F9F3BA3" w14:textId="77777777" w:rsidTr="007D77E3">
        <w:trPr>
          <w:trHeight w:val="20"/>
        </w:trPr>
        <w:tc>
          <w:tcPr>
            <w:tcW w:w="3865" w:type="dxa"/>
          </w:tcPr>
          <w:p w14:paraId="3AFD7240" w14:textId="77777777" w:rsidR="00E032F9" w:rsidRPr="00BC20BA" w:rsidRDefault="00E032F9" w:rsidP="007D77E3">
            <w:pPr>
              <w:jc w:val="right"/>
              <w:rPr>
                <w:rFonts w:ascii="Cambria" w:eastAsia="Cambria" w:hAnsi="Cambria" w:cs="Cambria"/>
                <w:b/>
              </w:rPr>
            </w:pPr>
            <w:r w:rsidRPr="00BC20BA">
              <w:rPr>
                <w:rFonts w:ascii="Cambria" w:hAnsi="Cambria" w:cs="Calibri"/>
                <w:b/>
                <w:bCs/>
                <w:color w:val="000000"/>
              </w:rPr>
              <w:t>CCMP Outcomes:</w:t>
            </w:r>
          </w:p>
        </w:tc>
        <w:tc>
          <w:tcPr>
            <w:tcW w:w="6205" w:type="dxa"/>
          </w:tcPr>
          <w:p w14:paraId="2814C390" w14:textId="77777777" w:rsidR="00E032F9" w:rsidRPr="007E1E86" w:rsidRDefault="00E032F9" w:rsidP="007D77E3">
            <w:pPr>
              <w:rPr>
                <w:rFonts w:ascii="Cambria" w:eastAsia="Cambria" w:hAnsi="Cambria" w:cs="Cambria"/>
                <w:lang w:val="pt-BR"/>
              </w:rPr>
            </w:pPr>
            <w:r w:rsidRPr="007E1E86">
              <w:rPr>
                <w:rFonts w:ascii="Cambria" w:hAnsi="Cambria" w:cs="Calibri"/>
                <w:color w:val="000000"/>
                <w:lang w:val="pt-BR"/>
              </w:rPr>
              <w:t>1a, 1b, 1c, 1d, 1e, 2a, 2b, 2c, 3a, 3b, 3c, 3d</w:t>
            </w:r>
          </w:p>
        </w:tc>
      </w:tr>
      <w:tr w:rsidR="00E032F9" w:rsidRPr="00BC20BA" w14:paraId="3299439D" w14:textId="77777777" w:rsidTr="007D77E3">
        <w:trPr>
          <w:trHeight w:val="20"/>
        </w:trPr>
        <w:tc>
          <w:tcPr>
            <w:tcW w:w="3865" w:type="dxa"/>
          </w:tcPr>
          <w:p w14:paraId="5ABFAB43" w14:textId="77777777" w:rsidR="00E032F9" w:rsidRPr="00BC20BA" w:rsidRDefault="00E032F9" w:rsidP="007D77E3">
            <w:pPr>
              <w:jc w:val="right"/>
              <w:rPr>
                <w:rFonts w:ascii="Cambria" w:eastAsia="Cambria" w:hAnsi="Cambria" w:cs="Cambria"/>
                <w:b/>
              </w:rPr>
            </w:pPr>
            <w:r w:rsidRPr="00BC20BA">
              <w:rPr>
                <w:rFonts w:ascii="Cambria" w:hAnsi="Cambria" w:cs="Calibri"/>
                <w:b/>
                <w:bCs/>
                <w:color w:val="000000"/>
              </w:rPr>
              <w:t>CWA Core Programs Addressed:</w:t>
            </w:r>
          </w:p>
        </w:tc>
        <w:tc>
          <w:tcPr>
            <w:tcW w:w="6205" w:type="dxa"/>
          </w:tcPr>
          <w:p w14:paraId="061A1B62" w14:textId="77777777" w:rsidR="00E032F9" w:rsidRPr="00BC20BA" w:rsidRDefault="00E032F9" w:rsidP="007D77E3">
            <w:pPr>
              <w:rPr>
                <w:rFonts w:ascii="Cambria" w:eastAsia="Cambria" w:hAnsi="Cambria" w:cs="Cambria"/>
              </w:rPr>
            </w:pPr>
            <w:r w:rsidRPr="00BC20BA">
              <w:rPr>
                <w:rFonts w:ascii="Cambria" w:hAnsi="Cambria" w:cs="Calibri"/>
                <w:color w:val="000000"/>
              </w:rPr>
              <w:t>(6) protecting coastal waters through the National Estuary Program</w:t>
            </w:r>
          </w:p>
        </w:tc>
      </w:tr>
      <w:tr w:rsidR="007C6E9F" w:rsidRPr="00BC20BA" w14:paraId="693883BA" w14:textId="77777777" w:rsidTr="007C6E9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trHeight w:val="20"/>
        </w:trPr>
        <w:tc>
          <w:tcPr>
            <w:tcW w:w="3865" w:type="dxa"/>
          </w:tcPr>
          <w:p w14:paraId="0372CCDC" w14:textId="77777777" w:rsidR="007C6E9F" w:rsidRPr="00BC20BA" w:rsidRDefault="007C6E9F" w:rsidP="00BE35D7">
            <w:pPr>
              <w:jc w:val="right"/>
              <w:rPr>
                <w:rFonts w:asciiTheme="minorHAnsi" w:eastAsia="Cambria" w:hAnsiTheme="minorHAnsi" w:cstheme="majorHAnsi"/>
                <w:b/>
              </w:rPr>
            </w:pPr>
            <w:r>
              <w:rPr>
                <w:rFonts w:asciiTheme="minorHAnsi" w:eastAsia="Cambria" w:hAnsiTheme="minorHAnsi" w:cstheme="majorHAnsi"/>
                <w:b/>
              </w:rPr>
              <w:t>EPA Element(s):</w:t>
            </w:r>
          </w:p>
        </w:tc>
        <w:tc>
          <w:tcPr>
            <w:tcW w:w="6205" w:type="dxa"/>
          </w:tcPr>
          <w:p w14:paraId="6629B603" w14:textId="27C7001F" w:rsidR="007C6E9F" w:rsidRPr="00BC20BA" w:rsidRDefault="008929F4" w:rsidP="00BE35D7">
            <w:pPr>
              <w:rPr>
                <w:rFonts w:ascii="Cambria" w:eastAsia="Cambria" w:hAnsi="Cambria" w:cs="Cambria"/>
              </w:rPr>
            </w:pPr>
            <w:r>
              <w:rPr>
                <w:rFonts w:ascii="Cambria" w:eastAsia="Cambria" w:hAnsi="Cambria" w:cs="Cambria"/>
              </w:rPr>
              <w:t>Healthy Communities, Direct Assistance</w:t>
            </w:r>
          </w:p>
        </w:tc>
      </w:tr>
    </w:tbl>
    <w:p w14:paraId="3CC39CAD" w14:textId="7B55F52C" w:rsidR="00E032F9" w:rsidRPr="00BC20BA" w:rsidRDefault="00E032F9" w:rsidP="00E032F9">
      <w:pPr>
        <w:pBdr>
          <w:top w:val="nil"/>
          <w:left w:val="nil"/>
          <w:bottom w:val="nil"/>
          <w:right w:val="nil"/>
          <w:between w:val="nil"/>
        </w:pBdr>
        <w:tabs>
          <w:tab w:val="left" w:pos="360"/>
        </w:tabs>
        <w:jc w:val="both"/>
        <w:rPr>
          <w:rFonts w:ascii="Cambria" w:eastAsia="Cambria" w:hAnsi="Cambria" w:cs="Cambria"/>
          <w:color w:val="000000"/>
        </w:rPr>
      </w:pPr>
    </w:p>
    <w:p w14:paraId="654DE336" w14:textId="1DEF7ED2" w:rsidR="003C7ACC" w:rsidRPr="00CD12EB" w:rsidRDefault="003C7ACC" w:rsidP="003C7ACC">
      <w:pPr>
        <w:pBdr>
          <w:top w:val="nil"/>
          <w:left w:val="nil"/>
          <w:bottom w:val="nil"/>
          <w:right w:val="nil"/>
          <w:between w:val="nil"/>
        </w:pBdr>
        <w:tabs>
          <w:tab w:val="left" w:pos="360"/>
        </w:tabs>
        <w:rPr>
          <w:rFonts w:asciiTheme="majorHAnsi" w:eastAsia="Cambria" w:hAnsiTheme="majorHAnsi" w:cstheme="majorHAnsi"/>
          <w:b/>
          <w:color w:val="000000" w:themeColor="text1"/>
          <w:sz w:val="28"/>
          <w:szCs w:val="28"/>
        </w:rPr>
      </w:pPr>
      <w:r w:rsidRPr="00CD12EB">
        <w:rPr>
          <w:rFonts w:asciiTheme="majorHAnsi" w:eastAsia="Cambria" w:hAnsiTheme="majorHAnsi" w:cstheme="majorHAnsi"/>
          <w:b/>
          <w:color w:val="000000" w:themeColor="text1"/>
          <w:sz w:val="28"/>
          <w:szCs w:val="28"/>
        </w:rPr>
        <w:lastRenderedPageBreak/>
        <w:t>Progress to Date:</w:t>
      </w:r>
      <w:r w:rsidR="00186CA9" w:rsidRPr="00CD12EB">
        <w:rPr>
          <w:rFonts w:ascii="Calibri" w:eastAsia="Calibri" w:hAnsi="Calibri" w:cs="Calibri"/>
          <w:noProof/>
          <w:color w:val="214293"/>
          <w:sz w:val="28"/>
          <w:szCs w:val="28"/>
        </w:rPr>
        <w:t xml:space="preserve"> </w:t>
      </w:r>
    </w:p>
    <w:p w14:paraId="39409A97" w14:textId="77777777" w:rsidR="00993C0C" w:rsidRDefault="003C7ACC" w:rsidP="00993C0C">
      <w:pPr>
        <w:jc w:val="both"/>
        <w:rPr>
          <w:color w:val="000000" w:themeColor="text1"/>
        </w:rPr>
      </w:pPr>
      <w:r w:rsidRPr="65DEC01F">
        <w:rPr>
          <w:rFonts w:ascii="Cambria" w:hAnsi="Cambria" w:cs="Calibri"/>
          <w:color w:val="000000" w:themeColor="text1"/>
        </w:rPr>
        <w:t xml:space="preserve">In 2017, APNEP convened seven Monitoring and Assessment Teams to develop priorities among scientists, managers, policy makers, and citizens on how ecological monitoring should be targeted to best support APNEP indicator tracking of CCMP ecosystem outcomes. By the </w:t>
      </w:r>
      <w:r w:rsidR="005728DC" w:rsidRPr="65DEC01F">
        <w:rPr>
          <w:rFonts w:ascii="Cambria" w:hAnsi="Cambria" w:cs="Calibri"/>
          <w:color w:val="000000" w:themeColor="text1"/>
        </w:rPr>
        <w:t>start of 2019</w:t>
      </w:r>
      <w:r w:rsidR="00690C0E" w:rsidRPr="65DEC01F">
        <w:rPr>
          <w:rFonts w:ascii="Cambria" w:hAnsi="Cambria" w:cs="Calibri"/>
          <w:color w:val="000000" w:themeColor="text1"/>
        </w:rPr>
        <w:t>,</w:t>
      </w:r>
      <w:r w:rsidRPr="65DEC01F">
        <w:rPr>
          <w:rFonts w:ascii="Cambria" w:hAnsi="Cambria" w:cs="Calibri"/>
          <w:color w:val="000000" w:themeColor="text1"/>
        </w:rPr>
        <w:t xml:space="preserve"> each Team had identified a prioritized list of indicators and metrics. APNEP staff synthesized the priorities of each Team to create an overall list of “high priority/Tier 1” indicators and metrics to monitor in the region. </w:t>
      </w:r>
      <w:r w:rsidR="00993C0C" w:rsidRPr="007498B8">
        <w:rPr>
          <w:rFonts w:asciiTheme="minorHAnsi" w:hAnsiTheme="minorHAnsi"/>
          <w:color w:val="000000" w:themeColor="text1"/>
        </w:rPr>
        <w:t xml:space="preserve">With the input of APNEP’s Science and Technical Advisory Committee (STAC), </w:t>
      </w:r>
      <w:r w:rsidR="00993C0C" w:rsidRPr="007498B8">
        <w:rPr>
          <w:rFonts w:ascii="Cambria" w:eastAsia="Cambria" w:hAnsi="Cambria" w:cs="Cambria"/>
          <w:color w:val="000000" w:themeColor="text1"/>
        </w:rPr>
        <w:t>staff developed a proof-of-concept Integrated Monitoring Plan whose initial scope focused on coastal SAV and estuarine water quality that impacts coastal SAV.  The plan was accepted by the Leadership Council on March 11, 2021.</w:t>
      </w:r>
    </w:p>
    <w:p w14:paraId="78127DCF" w14:textId="7E776174" w:rsidR="003C7ACC" w:rsidRPr="00514C84" w:rsidRDefault="003C7ACC" w:rsidP="003C7ACC">
      <w:pPr>
        <w:jc w:val="both"/>
        <w:rPr>
          <w:rFonts w:ascii="Cambria" w:hAnsi="Cambria" w:cs="Calibri"/>
          <w:color w:val="000000"/>
        </w:rPr>
      </w:pPr>
    </w:p>
    <w:p w14:paraId="3015D4A7" w14:textId="10C3BD71" w:rsidR="003C7ACC" w:rsidRPr="00CD12EB" w:rsidRDefault="003C7ACC" w:rsidP="65DEC01F">
      <w:pPr>
        <w:pBdr>
          <w:top w:val="nil"/>
          <w:left w:val="nil"/>
          <w:bottom w:val="nil"/>
          <w:right w:val="nil"/>
          <w:between w:val="nil"/>
        </w:pBdr>
        <w:tabs>
          <w:tab w:val="left" w:pos="360"/>
        </w:tabs>
        <w:rPr>
          <w:rFonts w:asciiTheme="majorHAnsi" w:eastAsia="Cambria" w:hAnsiTheme="majorHAnsi" w:cstheme="majorBidi"/>
          <w:b/>
          <w:bCs/>
          <w:color w:val="000000" w:themeColor="text1"/>
          <w:sz w:val="28"/>
          <w:szCs w:val="28"/>
        </w:rPr>
      </w:pPr>
      <w:r w:rsidRPr="65DEC01F">
        <w:rPr>
          <w:rFonts w:asciiTheme="majorHAnsi" w:eastAsia="Cambria" w:hAnsiTheme="majorHAnsi" w:cstheme="majorBidi"/>
          <w:b/>
          <w:bCs/>
          <w:color w:val="000000" w:themeColor="text1"/>
          <w:sz w:val="28"/>
          <w:szCs w:val="28"/>
        </w:rPr>
        <w:t>FY202</w:t>
      </w:r>
      <w:r w:rsidR="3DFC8C19" w:rsidRPr="65DEC01F">
        <w:rPr>
          <w:rFonts w:asciiTheme="majorHAnsi" w:eastAsia="Cambria" w:hAnsiTheme="majorHAnsi" w:cstheme="majorBidi"/>
          <w:b/>
          <w:bCs/>
          <w:color w:val="000000" w:themeColor="text1"/>
          <w:sz w:val="28"/>
          <w:szCs w:val="28"/>
        </w:rPr>
        <w:t>1</w:t>
      </w:r>
      <w:r w:rsidRPr="65DEC01F">
        <w:rPr>
          <w:rFonts w:asciiTheme="majorHAnsi" w:eastAsia="Cambria" w:hAnsiTheme="majorHAnsi" w:cstheme="majorBidi"/>
          <w:b/>
          <w:bCs/>
          <w:color w:val="000000" w:themeColor="text1"/>
          <w:sz w:val="28"/>
          <w:szCs w:val="28"/>
        </w:rPr>
        <w:t>-202</w:t>
      </w:r>
      <w:r w:rsidR="17284BBE" w:rsidRPr="65DEC01F">
        <w:rPr>
          <w:rFonts w:asciiTheme="majorHAnsi" w:eastAsia="Cambria" w:hAnsiTheme="majorHAnsi" w:cstheme="majorBidi"/>
          <w:b/>
          <w:bCs/>
          <w:color w:val="000000" w:themeColor="text1"/>
          <w:sz w:val="28"/>
          <w:szCs w:val="28"/>
        </w:rPr>
        <w:t>2</w:t>
      </w:r>
      <w:r w:rsidRPr="65DEC01F">
        <w:rPr>
          <w:rFonts w:asciiTheme="majorHAnsi" w:eastAsia="Cambria" w:hAnsiTheme="majorHAnsi" w:cstheme="majorBidi"/>
          <w:b/>
          <w:bCs/>
          <w:color w:val="000000" w:themeColor="text1"/>
          <w:sz w:val="28"/>
          <w:szCs w:val="28"/>
        </w:rPr>
        <w:t xml:space="preserve"> Plans:</w:t>
      </w:r>
    </w:p>
    <w:p w14:paraId="508BD79E" w14:textId="2FFFEE74" w:rsidR="003C7ACC" w:rsidRPr="0041731F" w:rsidRDefault="003C7ACC" w:rsidP="003C7ACC">
      <w:pPr>
        <w:pBdr>
          <w:top w:val="nil"/>
          <w:left w:val="nil"/>
          <w:bottom w:val="nil"/>
          <w:right w:val="nil"/>
          <w:between w:val="nil"/>
        </w:pBdr>
        <w:tabs>
          <w:tab w:val="left" w:pos="360"/>
        </w:tabs>
        <w:jc w:val="both"/>
        <w:rPr>
          <w:rFonts w:asciiTheme="minorHAnsi" w:eastAsia="Cambria" w:hAnsiTheme="minorHAnsi" w:cs="Cambria"/>
          <w:b/>
          <w:color w:val="000000" w:themeColor="text1"/>
        </w:rPr>
      </w:pPr>
      <w:r w:rsidRPr="0041731F">
        <w:rPr>
          <w:rFonts w:asciiTheme="minorHAnsi" w:eastAsia="Cambria" w:hAnsiTheme="minorHAnsi" w:cs="Cambria"/>
          <w:b/>
          <w:color w:val="000000" w:themeColor="text1"/>
        </w:rPr>
        <w:tab/>
        <w:t>Estimated Cost:</w:t>
      </w:r>
      <w:r w:rsidRPr="0041731F">
        <w:rPr>
          <w:rFonts w:asciiTheme="minorHAnsi" w:eastAsia="Cambria" w:hAnsiTheme="minorHAnsi" w:cs="Cambria"/>
          <w:b/>
        </w:rPr>
        <w:t xml:space="preserve"> </w:t>
      </w:r>
      <w:r w:rsidRPr="0041731F">
        <w:rPr>
          <w:rFonts w:asciiTheme="minorHAnsi" w:eastAsia="Cambria" w:hAnsiTheme="minorHAnsi" w:cs="Cambria"/>
          <w:bCs/>
        </w:rPr>
        <w:t>TBD</w:t>
      </w:r>
    </w:p>
    <w:p w14:paraId="1FDBB725" w14:textId="3B17B41F" w:rsidR="003C7ACC" w:rsidRPr="0041731F" w:rsidRDefault="003C7ACC" w:rsidP="003C7ACC">
      <w:pPr>
        <w:ind w:firstLine="360"/>
        <w:jc w:val="both"/>
        <w:rPr>
          <w:rFonts w:asciiTheme="minorHAnsi" w:hAnsiTheme="minorHAnsi" w:cs="Calibri"/>
          <w:b/>
          <w:bCs/>
          <w:color w:val="000000" w:themeColor="text1"/>
        </w:rPr>
      </w:pPr>
      <w:r w:rsidRPr="0041731F">
        <w:rPr>
          <w:rFonts w:asciiTheme="minorHAnsi" w:hAnsiTheme="minorHAnsi" w:cs="Calibri"/>
          <w:b/>
          <w:bCs/>
          <w:color w:val="000000" w:themeColor="text1"/>
        </w:rPr>
        <w:t xml:space="preserve">Milestones: </w:t>
      </w:r>
    </w:p>
    <w:p w14:paraId="209D2E26" w14:textId="28B9FA59" w:rsidR="00993C0C" w:rsidRPr="0041731F" w:rsidRDefault="00993C0C" w:rsidP="00993C0C">
      <w:pPr>
        <w:pStyle w:val="ListParagraph"/>
        <w:numPr>
          <w:ilvl w:val="0"/>
          <w:numId w:val="56"/>
        </w:numPr>
        <w:rPr>
          <w:rFonts w:asciiTheme="minorHAnsi" w:hAnsiTheme="minorHAnsi"/>
          <w:color w:val="000000" w:themeColor="text1"/>
        </w:rPr>
      </w:pPr>
      <w:r w:rsidRPr="0041731F">
        <w:rPr>
          <w:rFonts w:asciiTheme="minorHAnsi" w:hAnsiTheme="minorHAnsi"/>
          <w:color w:val="000000" w:themeColor="text1"/>
        </w:rPr>
        <w:t>August 2021: Initial draft of integrated monitoring framework</w:t>
      </w:r>
    </w:p>
    <w:p w14:paraId="49002F5C" w14:textId="01C60360" w:rsidR="00993C0C" w:rsidRPr="0041731F" w:rsidRDefault="00993C0C" w:rsidP="00993C0C">
      <w:pPr>
        <w:pStyle w:val="ListParagraph"/>
        <w:numPr>
          <w:ilvl w:val="0"/>
          <w:numId w:val="56"/>
        </w:numPr>
        <w:rPr>
          <w:rFonts w:asciiTheme="minorHAnsi" w:hAnsiTheme="minorHAnsi"/>
          <w:color w:val="000000" w:themeColor="text1"/>
        </w:rPr>
      </w:pPr>
      <w:r w:rsidRPr="0041731F">
        <w:rPr>
          <w:rFonts w:asciiTheme="minorHAnsi" w:hAnsiTheme="minorHAnsi"/>
          <w:color w:val="000000" w:themeColor="text1"/>
        </w:rPr>
        <w:t xml:space="preserve">October 2021: Initial drafts of ecosystem monitoring plans for water, wetlands, terrestrial, air resources, as well as human dimensions. </w:t>
      </w:r>
    </w:p>
    <w:p w14:paraId="2725C82C" w14:textId="247C2197" w:rsidR="00993C0C" w:rsidRPr="0041731F" w:rsidRDefault="00993C0C" w:rsidP="00993C0C">
      <w:pPr>
        <w:pStyle w:val="ListParagraph"/>
        <w:numPr>
          <w:ilvl w:val="0"/>
          <w:numId w:val="56"/>
        </w:numPr>
        <w:rPr>
          <w:rFonts w:asciiTheme="minorHAnsi" w:hAnsiTheme="minorHAnsi"/>
          <w:color w:val="000000" w:themeColor="text1"/>
        </w:rPr>
      </w:pPr>
      <w:r w:rsidRPr="0041731F">
        <w:rPr>
          <w:rFonts w:asciiTheme="minorHAnsi" w:hAnsiTheme="minorHAnsi"/>
          <w:color w:val="000000" w:themeColor="text1"/>
        </w:rPr>
        <w:t xml:space="preserve">February 2022: Final draft monitoring framework and plans, featuring a more complete set of APNEP ecosystem outcome indicators (EOIs), stressor, and/or management indicators.  Ready for Management Conference review. </w:t>
      </w:r>
    </w:p>
    <w:p w14:paraId="1CA84865" w14:textId="400BE260" w:rsidR="65DEC01F" w:rsidRPr="0041731F" w:rsidRDefault="00993C0C" w:rsidP="00993C0C">
      <w:pPr>
        <w:pStyle w:val="ListParagraph"/>
        <w:numPr>
          <w:ilvl w:val="0"/>
          <w:numId w:val="56"/>
        </w:numPr>
        <w:jc w:val="both"/>
        <w:rPr>
          <w:rFonts w:asciiTheme="minorHAnsi" w:hAnsiTheme="minorHAnsi"/>
          <w:color w:val="000000" w:themeColor="text1"/>
        </w:rPr>
      </w:pPr>
      <w:r w:rsidRPr="0041731F">
        <w:rPr>
          <w:rFonts w:asciiTheme="minorHAnsi" w:hAnsiTheme="minorHAnsi"/>
          <w:color w:val="000000" w:themeColor="text1"/>
        </w:rPr>
        <w:t>May 2022: Approved integrated monitoring framework and plans.</w:t>
      </w:r>
    </w:p>
    <w:p w14:paraId="29E11E3F" w14:textId="2E6E8AAD" w:rsidR="00E032F9" w:rsidRDefault="00E032F9">
      <w:pPr>
        <w:tabs>
          <w:tab w:val="left" w:pos="360"/>
        </w:tabs>
        <w:jc w:val="both"/>
        <w:rPr>
          <w:rFonts w:asciiTheme="majorHAnsi" w:eastAsia="Cambria" w:hAnsiTheme="majorHAnsi" w:cstheme="majorHAnsi"/>
          <w:b/>
          <w:color w:val="000000"/>
        </w:rPr>
      </w:pPr>
    </w:p>
    <w:p w14:paraId="61CAD61A" w14:textId="77777777" w:rsidR="00CD12EB" w:rsidRPr="00CD12EB" w:rsidRDefault="00CD12EB">
      <w:pPr>
        <w:tabs>
          <w:tab w:val="left" w:pos="360"/>
        </w:tabs>
        <w:jc w:val="both"/>
        <w:rPr>
          <w:rFonts w:asciiTheme="majorHAnsi" w:eastAsia="Cambria" w:hAnsiTheme="majorHAnsi" w:cstheme="majorHAnsi"/>
          <w:b/>
          <w:color w:val="000000"/>
        </w:rPr>
      </w:pPr>
    </w:p>
    <w:p w14:paraId="23C18136" w14:textId="018D6ED2" w:rsidR="00416BEA" w:rsidRPr="00CD12EB" w:rsidRDefault="00F12712">
      <w:pPr>
        <w:tabs>
          <w:tab w:val="left" w:pos="360"/>
        </w:tabs>
        <w:jc w:val="both"/>
        <w:rPr>
          <w:rFonts w:asciiTheme="majorHAnsi" w:eastAsia="Cambria" w:hAnsiTheme="majorHAnsi" w:cstheme="majorHAnsi"/>
          <w:b/>
          <w:color w:val="214293"/>
          <w:sz w:val="32"/>
          <w:szCs w:val="32"/>
        </w:rPr>
      </w:pPr>
      <w:r w:rsidRPr="00CD12EB">
        <w:rPr>
          <w:rFonts w:asciiTheme="majorHAnsi" w:eastAsia="Cambria" w:hAnsiTheme="majorHAnsi" w:cstheme="majorHAnsi"/>
          <w:b/>
          <w:color w:val="214293"/>
          <w:sz w:val="32"/>
          <w:szCs w:val="32"/>
        </w:rPr>
        <w:t xml:space="preserve">Recreational Water Quality Monitoring </w:t>
      </w:r>
    </w:p>
    <w:p w14:paraId="5186B401" w14:textId="3975578A" w:rsidR="00416BEA" w:rsidRPr="00BC20BA" w:rsidRDefault="00F12712">
      <w:pPr>
        <w:tabs>
          <w:tab w:val="left" w:pos="360"/>
        </w:tabs>
        <w:jc w:val="both"/>
        <w:rPr>
          <w:rFonts w:ascii="Cambria" w:eastAsia="Cambria" w:hAnsi="Cambria" w:cs="Cambria"/>
          <w:color w:val="000000" w:themeColor="text1"/>
        </w:rPr>
      </w:pPr>
      <w:r w:rsidRPr="00BC20BA">
        <w:rPr>
          <w:rFonts w:ascii="Cambria" w:eastAsia="Cambria" w:hAnsi="Cambria" w:cs="Cambria"/>
          <w:b/>
          <w:color w:val="000000" w:themeColor="text1"/>
        </w:rPr>
        <w:t xml:space="preserve">Objectives: </w:t>
      </w:r>
      <w:r w:rsidR="005728DC">
        <w:rPr>
          <w:rFonts w:ascii="Cambria" w:eastAsia="Cambria" w:hAnsi="Cambria" w:cs="Cambria"/>
          <w:color w:val="000000" w:themeColor="text1"/>
        </w:rPr>
        <w:t>M</w:t>
      </w:r>
      <w:r w:rsidRPr="00BC20BA">
        <w:rPr>
          <w:rFonts w:ascii="Cambria" w:eastAsia="Cambria" w:hAnsi="Cambria" w:cs="Cambria"/>
          <w:color w:val="000000" w:themeColor="text1"/>
        </w:rPr>
        <w:t>onitor and test bacterial concentrations in coastal recreational waters</w:t>
      </w:r>
      <w:r w:rsidR="00CD12EB">
        <w:rPr>
          <w:rFonts w:ascii="Cambria" w:eastAsia="Cambria" w:hAnsi="Cambria" w:cs="Cambria"/>
          <w:color w:val="000000" w:themeColor="text1"/>
        </w:rPr>
        <w:t>,</w:t>
      </w:r>
      <w:r w:rsidRPr="00BC20BA">
        <w:rPr>
          <w:rFonts w:ascii="Cambria" w:eastAsia="Cambria" w:hAnsi="Cambria" w:cs="Cambria"/>
          <w:color w:val="000000" w:themeColor="text1"/>
        </w:rPr>
        <w:t xml:space="preserve"> inform the public about any dangers to public health.</w:t>
      </w:r>
    </w:p>
    <w:p w14:paraId="37B47DD4" w14:textId="18098526" w:rsidR="00416BEA" w:rsidRPr="00BC20BA" w:rsidRDefault="00F12712">
      <w:pPr>
        <w:jc w:val="both"/>
        <w:rPr>
          <w:rFonts w:ascii="Cambria" w:eastAsia="Cambria" w:hAnsi="Cambria" w:cs="Cambria"/>
        </w:rPr>
      </w:pPr>
      <w:r w:rsidRPr="00BC20BA">
        <w:rPr>
          <w:rFonts w:ascii="Cambria" w:eastAsia="Cambria" w:hAnsi="Cambria" w:cs="Cambria"/>
          <w:b/>
        </w:rPr>
        <w:t>Description:</w:t>
      </w:r>
      <w:r w:rsidRPr="00BC20BA">
        <w:rPr>
          <w:rFonts w:ascii="Cambria" w:eastAsia="Cambria" w:hAnsi="Cambria" w:cs="Cambria"/>
        </w:rPr>
        <w:t xml:space="preserve"> APNEP continues to provide bridge funding to the </w:t>
      </w:r>
      <w:r w:rsidR="005728DC">
        <w:rPr>
          <w:rFonts w:ascii="Cambria" w:eastAsia="Cambria" w:hAnsi="Cambria" w:cs="Cambria"/>
        </w:rPr>
        <w:t>NC-DMF</w:t>
      </w:r>
      <w:r w:rsidRPr="00BC20BA">
        <w:rPr>
          <w:rFonts w:ascii="Cambria" w:eastAsia="Cambria" w:hAnsi="Cambria" w:cs="Cambria"/>
        </w:rPr>
        <w:t xml:space="preserve"> Recreational Water Quality Monitoring Program for the continuation of water quality monitoring near recreational areas. The program tests bacterial concentrations in coastal recreational waters to protect public health. The program is responsible for notifying the public when bacteriological standards for safe bodily contact have been exceeded. The program also has an educational component that accompanies the testing</w:t>
      </w:r>
      <w:r w:rsidR="00CD12EB">
        <w:rPr>
          <w:rFonts w:ascii="Cambria" w:eastAsia="Cambria" w:hAnsi="Cambria" w:cs="Cambria"/>
        </w:rPr>
        <w:t>, which</w:t>
      </w:r>
      <w:r w:rsidRPr="00BC20BA">
        <w:rPr>
          <w:rFonts w:ascii="Cambria" w:eastAsia="Cambria" w:hAnsi="Cambria" w:cs="Cambria"/>
        </w:rPr>
        <w:t xml:space="preserve"> informs the public </w:t>
      </w:r>
      <w:r w:rsidR="00CD12EB">
        <w:rPr>
          <w:rFonts w:ascii="Cambria" w:eastAsia="Cambria" w:hAnsi="Cambria" w:cs="Cambria"/>
        </w:rPr>
        <w:t xml:space="preserve">about </w:t>
      </w:r>
      <w:r w:rsidRPr="00BC20BA">
        <w:rPr>
          <w:rFonts w:ascii="Cambria" w:eastAsia="Cambria" w:hAnsi="Cambria" w:cs="Cambria"/>
        </w:rPr>
        <w:t xml:space="preserve">how bacteria enter coastal waters and what actions can help prevent it. </w:t>
      </w:r>
    </w:p>
    <w:p w14:paraId="224C0456" w14:textId="77777777" w:rsidR="00416BEA" w:rsidRPr="00BC20BA" w:rsidRDefault="00416BEA">
      <w:pPr>
        <w:jc w:val="both"/>
        <w:rPr>
          <w:rFonts w:ascii="Cambria" w:eastAsia="Cambria" w:hAnsi="Cambria" w:cs="Cambria"/>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416BEA" w:rsidRPr="00BC20BA" w14:paraId="0A4AC15A" w14:textId="77777777">
        <w:trPr>
          <w:trHeight w:val="20"/>
        </w:trPr>
        <w:tc>
          <w:tcPr>
            <w:tcW w:w="3865" w:type="dxa"/>
          </w:tcPr>
          <w:p w14:paraId="594F144F" w14:textId="77777777" w:rsidR="00416BEA" w:rsidRPr="00BC20BA" w:rsidRDefault="00F12712" w:rsidP="006A6F33">
            <w:pPr>
              <w:jc w:val="right"/>
              <w:rPr>
                <w:rFonts w:ascii="Cambria" w:eastAsia="Cambria" w:hAnsi="Cambria" w:cs="Cambria"/>
                <w:b/>
              </w:rPr>
            </w:pPr>
            <w:r w:rsidRPr="00BC20BA">
              <w:rPr>
                <w:rFonts w:ascii="Cambria" w:eastAsia="Cambria" w:hAnsi="Cambria" w:cs="Cambria"/>
                <w:b/>
              </w:rPr>
              <w:t>Year(s):</w:t>
            </w:r>
          </w:p>
        </w:tc>
        <w:tc>
          <w:tcPr>
            <w:tcW w:w="6205" w:type="dxa"/>
          </w:tcPr>
          <w:p w14:paraId="49CAF5F6" w14:textId="77777777" w:rsidR="00416BEA" w:rsidRPr="00BC20BA" w:rsidRDefault="00F12712">
            <w:pPr>
              <w:rPr>
                <w:rFonts w:ascii="Cambria" w:eastAsia="Cambria" w:hAnsi="Cambria" w:cs="Cambria"/>
              </w:rPr>
            </w:pPr>
            <w:r w:rsidRPr="00BC20BA">
              <w:rPr>
                <w:rFonts w:ascii="Cambria" w:eastAsia="Cambria" w:hAnsi="Cambria" w:cs="Cambria"/>
              </w:rPr>
              <w:t>2014 - Present</w:t>
            </w:r>
          </w:p>
        </w:tc>
      </w:tr>
      <w:tr w:rsidR="00416BEA" w:rsidRPr="00BC20BA" w14:paraId="4B997573" w14:textId="77777777">
        <w:trPr>
          <w:trHeight w:val="20"/>
        </w:trPr>
        <w:tc>
          <w:tcPr>
            <w:tcW w:w="3865" w:type="dxa"/>
          </w:tcPr>
          <w:p w14:paraId="70E84B25" w14:textId="77777777" w:rsidR="00416BEA" w:rsidRPr="00BC20BA" w:rsidRDefault="00F12712" w:rsidP="006A6F33">
            <w:pPr>
              <w:jc w:val="right"/>
              <w:rPr>
                <w:rFonts w:ascii="Cambria" w:eastAsia="Cambria" w:hAnsi="Cambria" w:cs="Cambria"/>
                <w:b/>
              </w:rPr>
            </w:pPr>
            <w:r w:rsidRPr="00BC20BA">
              <w:rPr>
                <w:rFonts w:ascii="Cambria" w:eastAsia="Cambria" w:hAnsi="Cambria" w:cs="Cambria"/>
                <w:b/>
              </w:rPr>
              <w:t>Partners:</w:t>
            </w:r>
          </w:p>
        </w:tc>
        <w:tc>
          <w:tcPr>
            <w:tcW w:w="6205" w:type="dxa"/>
          </w:tcPr>
          <w:p w14:paraId="1A97C627" w14:textId="503D597F" w:rsidR="00416BEA" w:rsidRPr="00BC20BA" w:rsidRDefault="005728DC">
            <w:pPr>
              <w:rPr>
                <w:rFonts w:ascii="Cambria" w:eastAsia="Cambria" w:hAnsi="Cambria" w:cs="Cambria"/>
                <w:color w:val="0000FF"/>
              </w:rPr>
            </w:pPr>
            <w:r>
              <w:rPr>
                <w:rFonts w:ascii="Cambria" w:eastAsia="Cambria" w:hAnsi="Cambria" w:cs="Cambria"/>
                <w:color w:val="000000" w:themeColor="text1"/>
              </w:rPr>
              <w:t>NC-DMF</w:t>
            </w:r>
          </w:p>
        </w:tc>
      </w:tr>
      <w:tr w:rsidR="00416BEA" w:rsidRPr="00BC20BA" w14:paraId="7D82F877" w14:textId="77777777">
        <w:trPr>
          <w:trHeight w:val="20"/>
        </w:trPr>
        <w:tc>
          <w:tcPr>
            <w:tcW w:w="3865" w:type="dxa"/>
          </w:tcPr>
          <w:p w14:paraId="593B87DB" w14:textId="77777777" w:rsidR="00416BEA" w:rsidRPr="00BC20BA" w:rsidRDefault="00F12712" w:rsidP="006A6F33">
            <w:pPr>
              <w:jc w:val="right"/>
              <w:rPr>
                <w:rFonts w:ascii="Cambria" w:eastAsia="Cambria" w:hAnsi="Cambria" w:cs="Cambria"/>
                <w:b/>
              </w:rPr>
            </w:pPr>
            <w:r w:rsidRPr="00BC20BA">
              <w:rPr>
                <w:rFonts w:ascii="Cambria" w:eastAsia="Cambria" w:hAnsi="Cambria" w:cs="Cambria"/>
                <w:b/>
              </w:rPr>
              <w:t>Outputs/Deliverables:</w:t>
            </w:r>
          </w:p>
        </w:tc>
        <w:tc>
          <w:tcPr>
            <w:tcW w:w="6205" w:type="dxa"/>
          </w:tcPr>
          <w:p w14:paraId="5BD7B68C" w14:textId="23B16792" w:rsidR="00416BEA" w:rsidRPr="00BC20BA" w:rsidRDefault="00F12712" w:rsidP="00070F15">
            <w:pPr>
              <w:rPr>
                <w:rFonts w:ascii="Cambria" w:eastAsia="Cambria" w:hAnsi="Cambria" w:cs="Cambria"/>
              </w:rPr>
            </w:pPr>
            <w:r w:rsidRPr="0041731F">
              <w:rPr>
                <w:rFonts w:ascii="Cambria" w:eastAsia="Cambria" w:hAnsi="Cambria" w:cs="Cambria"/>
                <w:i/>
                <w:iCs/>
              </w:rPr>
              <w:t xml:space="preserve">Enterococci </w:t>
            </w:r>
            <w:r w:rsidRPr="00BC20BA">
              <w:rPr>
                <w:rFonts w:ascii="Cambria" w:eastAsia="Cambria" w:hAnsi="Cambria" w:cs="Cambria"/>
              </w:rPr>
              <w:t>bacteria data for approximately 30 recreational water quality testing sites</w:t>
            </w:r>
            <w:r w:rsidR="00CD12EB">
              <w:rPr>
                <w:rFonts w:ascii="Cambria" w:eastAsia="Cambria" w:hAnsi="Cambria" w:cs="Cambria"/>
              </w:rPr>
              <w:t>.</w:t>
            </w:r>
          </w:p>
        </w:tc>
      </w:tr>
      <w:tr w:rsidR="00416BEA" w:rsidRPr="00BC20BA" w14:paraId="02D7D095" w14:textId="77777777">
        <w:trPr>
          <w:trHeight w:val="20"/>
        </w:trPr>
        <w:tc>
          <w:tcPr>
            <w:tcW w:w="3865" w:type="dxa"/>
          </w:tcPr>
          <w:p w14:paraId="2482E4BE" w14:textId="77777777" w:rsidR="00416BEA" w:rsidRPr="00BC20BA" w:rsidRDefault="00F12712" w:rsidP="006A6F33">
            <w:pPr>
              <w:jc w:val="right"/>
              <w:rPr>
                <w:rFonts w:ascii="Cambria" w:eastAsia="Cambria" w:hAnsi="Cambria" w:cs="Cambria"/>
                <w:b/>
              </w:rPr>
            </w:pPr>
            <w:r w:rsidRPr="00BC20BA">
              <w:rPr>
                <w:rFonts w:ascii="Cambria" w:eastAsia="Cambria" w:hAnsi="Cambria" w:cs="Cambria"/>
                <w:b/>
              </w:rPr>
              <w:t>Outcomes:</w:t>
            </w:r>
          </w:p>
        </w:tc>
        <w:tc>
          <w:tcPr>
            <w:tcW w:w="6205" w:type="dxa"/>
          </w:tcPr>
          <w:p w14:paraId="4C8E1C13" w14:textId="4F86FB69" w:rsidR="00416BEA" w:rsidRPr="00BC20BA" w:rsidRDefault="00F12712" w:rsidP="00070F15">
            <w:pPr>
              <w:rPr>
                <w:rFonts w:ascii="Cambria" w:eastAsia="Cambria" w:hAnsi="Cambria" w:cs="Cambria"/>
                <w:color w:val="FF0000"/>
              </w:rPr>
            </w:pPr>
            <w:r w:rsidRPr="00BC20BA">
              <w:rPr>
                <w:rFonts w:ascii="Cambria" w:eastAsia="Cambria" w:hAnsi="Cambria" w:cs="Cambria"/>
              </w:rPr>
              <w:t>CCMP Implementation, integrated monitoring strategy</w:t>
            </w:r>
            <w:r w:rsidR="00CD12EB">
              <w:rPr>
                <w:rFonts w:ascii="Cambria" w:eastAsia="Cambria" w:hAnsi="Cambria" w:cs="Cambria"/>
              </w:rPr>
              <w:t>.</w:t>
            </w:r>
          </w:p>
        </w:tc>
      </w:tr>
      <w:tr w:rsidR="00416BEA" w:rsidRPr="00BC20BA" w14:paraId="19ABE5FE" w14:textId="77777777">
        <w:trPr>
          <w:trHeight w:val="20"/>
        </w:trPr>
        <w:tc>
          <w:tcPr>
            <w:tcW w:w="3865" w:type="dxa"/>
          </w:tcPr>
          <w:p w14:paraId="2C69A924" w14:textId="36CC0F2E" w:rsidR="00416BEA" w:rsidRPr="00BC20BA" w:rsidRDefault="00F12712" w:rsidP="006A6F33">
            <w:pPr>
              <w:jc w:val="right"/>
              <w:rPr>
                <w:rFonts w:ascii="Cambria" w:eastAsia="Cambria" w:hAnsi="Cambria" w:cs="Cambria"/>
                <w:b/>
              </w:rPr>
            </w:pPr>
            <w:r w:rsidRPr="00BC20BA">
              <w:rPr>
                <w:rFonts w:ascii="Cambria" w:eastAsia="Cambria" w:hAnsi="Cambria" w:cs="Cambria"/>
                <w:b/>
              </w:rPr>
              <w:t>FY20</w:t>
            </w:r>
            <w:r w:rsidR="00D602C8">
              <w:rPr>
                <w:rFonts w:ascii="Cambria" w:eastAsia="Cambria" w:hAnsi="Cambria" w:cs="Cambria"/>
                <w:b/>
              </w:rPr>
              <w:t>21</w:t>
            </w:r>
            <w:r w:rsidRPr="00BC20BA">
              <w:rPr>
                <w:rFonts w:ascii="Cambria" w:eastAsia="Cambria" w:hAnsi="Cambria" w:cs="Cambria"/>
                <w:b/>
              </w:rPr>
              <w:t>-</w:t>
            </w:r>
            <w:r w:rsidR="002A77AC">
              <w:rPr>
                <w:rFonts w:ascii="Cambria" w:eastAsia="Cambria" w:hAnsi="Cambria" w:cs="Cambria"/>
                <w:b/>
              </w:rPr>
              <w:t>20</w:t>
            </w:r>
            <w:r w:rsidR="002A77AC" w:rsidRPr="00BC20BA">
              <w:rPr>
                <w:rFonts w:ascii="Cambria" w:eastAsia="Cambria" w:hAnsi="Cambria" w:cs="Cambria"/>
                <w:b/>
              </w:rPr>
              <w:t xml:space="preserve"> </w:t>
            </w:r>
            <w:r w:rsidRPr="00BC20BA">
              <w:rPr>
                <w:rFonts w:ascii="Cambria" w:eastAsia="Cambria" w:hAnsi="Cambria" w:cs="Cambria"/>
                <w:b/>
              </w:rPr>
              <w:t>Cost:</w:t>
            </w:r>
          </w:p>
        </w:tc>
        <w:tc>
          <w:tcPr>
            <w:tcW w:w="6205" w:type="dxa"/>
          </w:tcPr>
          <w:p w14:paraId="6C8A88B8" w14:textId="3DCF9FC4" w:rsidR="00416BEA" w:rsidRPr="00BC20BA" w:rsidRDefault="00F12712" w:rsidP="00070F15">
            <w:pPr>
              <w:rPr>
                <w:rFonts w:ascii="Cambria" w:eastAsia="Cambria" w:hAnsi="Cambria" w:cs="Cambria"/>
              </w:rPr>
            </w:pPr>
            <w:r w:rsidRPr="00BC20BA">
              <w:rPr>
                <w:rFonts w:ascii="Cambria" w:eastAsia="Cambria" w:hAnsi="Cambria" w:cs="Cambria"/>
              </w:rPr>
              <w:t>$ 9,</w:t>
            </w:r>
            <w:r w:rsidR="00D602C8">
              <w:rPr>
                <w:rFonts w:ascii="Cambria" w:eastAsia="Cambria" w:hAnsi="Cambria" w:cs="Cambria"/>
              </w:rPr>
              <w:t>6</w:t>
            </w:r>
            <w:r w:rsidRPr="00BC20BA">
              <w:rPr>
                <w:rFonts w:ascii="Cambria" w:eastAsia="Cambria" w:hAnsi="Cambria" w:cs="Cambria"/>
              </w:rPr>
              <w:t>00 (extended and renewed for another year)</w:t>
            </w:r>
            <w:r w:rsidR="00CD12EB">
              <w:rPr>
                <w:rFonts w:ascii="Cambria" w:eastAsia="Cambria" w:hAnsi="Cambria" w:cs="Cambria"/>
              </w:rPr>
              <w:t>,</w:t>
            </w:r>
            <w:r w:rsidRPr="00BC20BA">
              <w:rPr>
                <w:rFonts w:ascii="Cambria" w:eastAsia="Cambria" w:hAnsi="Cambria" w:cs="Cambria"/>
              </w:rPr>
              <w:t xml:space="preserve"> total $18,594</w:t>
            </w:r>
          </w:p>
        </w:tc>
      </w:tr>
      <w:tr w:rsidR="00416BEA" w:rsidRPr="00BC20BA" w14:paraId="6B574DC9" w14:textId="77777777">
        <w:trPr>
          <w:trHeight w:val="20"/>
        </w:trPr>
        <w:tc>
          <w:tcPr>
            <w:tcW w:w="3865" w:type="dxa"/>
          </w:tcPr>
          <w:p w14:paraId="72A31185" w14:textId="77777777" w:rsidR="00416BEA" w:rsidRPr="00BC20BA" w:rsidRDefault="00F12712" w:rsidP="006A6F33">
            <w:pPr>
              <w:jc w:val="right"/>
              <w:rPr>
                <w:rFonts w:ascii="Cambria" w:eastAsia="Cambria" w:hAnsi="Cambria" w:cs="Cambria"/>
                <w:b/>
              </w:rPr>
            </w:pPr>
            <w:r w:rsidRPr="00BC20BA">
              <w:rPr>
                <w:rFonts w:ascii="Cambria" w:eastAsia="Cambria" w:hAnsi="Cambria" w:cs="Cambria"/>
                <w:b/>
              </w:rPr>
              <w:t>Estimated Leverage:</w:t>
            </w:r>
          </w:p>
        </w:tc>
        <w:tc>
          <w:tcPr>
            <w:tcW w:w="6205" w:type="dxa"/>
          </w:tcPr>
          <w:p w14:paraId="74E409C2" w14:textId="04E61ABC" w:rsidR="00416BEA" w:rsidRPr="00BC20BA" w:rsidRDefault="00F12712">
            <w:pPr>
              <w:jc w:val="both"/>
              <w:rPr>
                <w:rFonts w:ascii="Cambria" w:eastAsia="Cambria" w:hAnsi="Cambria" w:cs="Cambria"/>
              </w:rPr>
            </w:pPr>
            <w:r w:rsidRPr="00BC20BA">
              <w:rPr>
                <w:rFonts w:ascii="Cambria" w:eastAsia="Cambria" w:hAnsi="Cambria" w:cs="Cambria"/>
              </w:rPr>
              <w:t>$ 283,000</w:t>
            </w:r>
          </w:p>
        </w:tc>
      </w:tr>
      <w:tr w:rsidR="00416BEA" w:rsidRPr="00BC20BA" w14:paraId="1EE4989B" w14:textId="77777777">
        <w:trPr>
          <w:trHeight w:val="20"/>
        </w:trPr>
        <w:tc>
          <w:tcPr>
            <w:tcW w:w="3865" w:type="dxa"/>
          </w:tcPr>
          <w:p w14:paraId="608EE9E4" w14:textId="77777777" w:rsidR="00416BEA" w:rsidRPr="00BC20BA" w:rsidRDefault="00F12712" w:rsidP="006A6F33">
            <w:pPr>
              <w:jc w:val="right"/>
              <w:rPr>
                <w:rFonts w:ascii="Cambria" w:eastAsia="Cambria" w:hAnsi="Cambria" w:cs="Cambria"/>
                <w:b/>
              </w:rPr>
            </w:pPr>
            <w:r w:rsidRPr="00BC20BA">
              <w:rPr>
                <w:rFonts w:ascii="Cambria" w:eastAsia="Cambria" w:hAnsi="Cambria" w:cs="Cambria"/>
                <w:b/>
              </w:rPr>
              <w:t>CCMP Actions:</w:t>
            </w:r>
          </w:p>
        </w:tc>
        <w:tc>
          <w:tcPr>
            <w:tcW w:w="6205" w:type="dxa"/>
          </w:tcPr>
          <w:p w14:paraId="65AFA89E" w14:textId="77777777" w:rsidR="00416BEA" w:rsidRPr="00BC20BA" w:rsidRDefault="00F12712">
            <w:pPr>
              <w:rPr>
                <w:rFonts w:ascii="Cambria" w:eastAsia="Cambria" w:hAnsi="Cambria" w:cs="Cambria"/>
              </w:rPr>
            </w:pPr>
            <w:r w:rsidRPr="00BC20BA">
              <w:rPr>
                <w:rFonts w:ascii="Cambria" w:eastAsia="Cambria" w:hAnsi="Cambria" w:cs="Cambria"/>
              </w:rPr>
              <w:t>D2.3, E1.1, E2.1, E2.2</w:t>
            </w:r>
          </w:p>
        </w:tc>
      </w:tr>
      <w:tr w:rsidR="00416BEA" w:rsidRPr="0055514E" w14:paraId="0815D924" w14:textId="77777777">
        <w:trPr>
          <w:trHeight w:val="20"/>
        </w:trPr>
        <w:tc>
          <w:tcPr>
            <w:tcW w:w="3865" w:type="dxa"/>
          </w:tcPr>
          <w:p w14:paraId="42BF38AB" w14:textId="77777777" w:rsidR="00416BEA" w:rsidRPr="00BC20BA" w:rsidRDefault="00F12712" w:rsidP="006A6F33">
            <w:pPr>
              <w:jc w:val="right"/>
              <w:rPr>
                <w:rFonts w:ascii="Cambria" w:eastAsia="Cambria" w:hAnsi="Cambria" w:cs="Cambria"/>
                <w:b/>
              </w:rPr>
            </w:pPr>
            <w:r w:rsidRPr="00BC20BA">
              <w:rPr>
                <w:rFonts w:ascii="Cambria" w:eastAsia="Cambria" w:hAnsi="Cambria" w:cs="Cambria"/>
                <w:b/>
              </w:rPr>
              <w:t>CCMP Outcomes:</w:t>
            </w:r>
          </w:p>
        </w:tc>
        <w:tc>
          <w:tcPr>
            <w:tcW w:w="6205" w:type="dxa"/>
          </w:tcPr>
          <w:p w14:paraId="3CEDC11A" w14:textId="77777777" w:rsidR="00416BEA" w:rsidRPr="007E1E86" w:rsidRDefault="00F12712">
            <w:pPr>
              <w:rPr>
                <w:rFonts w:ascii="Cambria" w:eastAsia="Cambria" w:hAnsi="Cambria" w:cs="Cambria"/>
                <w:lang w:val="pt-BR"/>
              </w:rPr>
            </w:pPr>
            <w:r w:rsidRPr="007E1E86">
              <w:rPr>
                <w:rFonts w:ascii="Cambria" w:eastAsia="Cambria" w:hAnsi="Cambria" w:cs="Cambria"/>
                <w:lang w:val="pt-BR"/>
              </w:rPr>
              <w:t>1a, 1b, 1c, 1d, 1e, 2a, 2b, 2c, 3a, 3b, 3c, 3d</w:t>
            </w:r>
          </w:p>
        </w:tc>
      </w:tr>
      <w:tr w:rsidR="00416BEA" w:rsidRPr="00BC20BA" w14:paraId="04596884" w14:textId="77777777">
        <w:trPr>
          <w:trHeight w:val="20"/>
        </w:trPr>
        <w:tc>
          <w:tcPr>
            <w:tcW w:w="3865" w:type="dxa"/>
          </w:tcPr>
          <w:p w14:paraId="4937F39F" w14:textId="1444DCA1" w:rsidR="00416BEA" w:rsidRPr="00BC20BA" w:rsidRDefault="00F12712" w:rsidP="006A6F33">
            <w:pPr>
              <w:jc w:val="right"/>
              <w:rPr>
                <w:rFonts w:ascii="Cambria" w:eastAsia="Cambria" w:hAnsi="Cambria" w:cs="Cambria"/>
                <w:b/>
              </w:rPr>
            </w:pPr>
            <w:r w:rsidRPr="00BC20BA">
              <w:rPr>
                <w:rFonts w:ascii="Cambria" w:eastAsia="Cambria" w:hAnsi="Cambria" w:cs="Cambria"/>
                <w:b/>
              </w:rPr>
              <w:lastRenderedPageBreak/>
              <w:t>CWA Core Programs Addressed:</w:t>
            </w:r>
          </w:p>
        </w:tc>
        <w:tc>
          <w:tcPr>
            <w:tcW w:w="6205" w:type="dxa"/>
          </w:tcPr>
          <w:p w14:paraId="028A07C9" w14:textId="76A12CA6" w:rsidR="00416BEA" w:rsidRPr="00BC20BA" w:rsidRDefault="00F12712">
            <w:pPr>
              <w:rPr>
                <w:rFonts w:ascii="Cambria" w:eastAsia="Cambria" w:hAnsi="Cambria" w:cs="Cambria"/>
              </w:rPr>
            </w:pPr>
            <w:r w:rsidRPr="00BC20BA">
              <w:rPr>
                <w:rFonts w:ascii="Cambria" w:eastAsia="Cambria" w:hAnsi="Cambria" w:cs="Cambria"/>
              </w:rPr>
              <w:t>(4) addressing diffuse, nonpoint sources of pollution, (6) protecting coastal waters through the National Estuary Program</w:t>
            </w:r>
          </w:p>
        </w:tc>
      </w:tr>
      <w:tr w:rsidR="007C6E9F" w:rsidRPr="00BC20BA" w14:paraId="22B14CB1" w14:textId="77777777" w:rsidTr="007C6E9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trHeight w:val="20"/>
        </w:trPr>
        <w:tc>
          <w:tcPr>
            <w:tcW w:w="3865" w:type="dxa"/>
          </w:tcPr>
          <w:p w14:paraId="711FD423" w14:textId="381AF83F" w:rsidR="007C6E9F" w:rsidRPr="00BC20BA" w:rsidRDefault="007C6E9F" w:rsidP="00BE35D7">
            <w:pPr>
              <w:jc w:val="right"/>
              <w:rPr>
                <w:rFonts w:asciiTheme="minorHAnsi" w:eastAsia="Cambria" w:hAnsiTheme="minorHAnsi" w:cstheme="majorHAnsi"/>
                <w:b/>
              </w:rPr>
            </w:pPr>
            <w:r>
              <w:rPr>
                <w:rFonts w:asciiTheme="minorHAnsi" w:eastAsia="Cambria" w:hAnsiTheme="minorHAnsi" w:cstheme="majorHAnsi"/>
                <w:b/>
              </w:rPr>
              <w:t>EPA Element(s):</w:t>
            </w:r>
          </w:p>
        </w:tc>
        <w:tc>
          <w:tcPr>
            <w:tcW w:w="6205" w:type="dxa"/>
          </w:tcPr>
          <w:p w14:paraId="6D1A3D5F" w14:textId="6431BC81" w:rsidR="007C6E9F" w:rsidRPr="00BC20BA" w:rsidRDefault="008929F4" w:rsidP="00BE35D7">
            <w:pPr>
              <w:rPr>
                <w:rFonts w:ascii="Cambria" w:eastAsia="Cambria" w:hAnsi="Cambria" w:cs="Cambria"/>
              </w:rPr>
            </w:pPr>
            <w:r>
              <w:rPr>
                <w:rFonts w:ascii="Cambria" w:eastAsia="Cambria" w:hAnsi="Cambria" w:cs="Cambria"/>
              </w:rPr>
              <w:t>Water Quality, Healthy Communities</w:t>
            </w:r>
          </w:p>
        </w:tc>
      </w:tr>
    </w:tbl>
    <w:p w14:paraId="750B2FCC" w14:textId="3D9F18C5" w:rsidR="00416BEA" w:rsidRPr="00BC20BA" w:rsidRDefault="00416BEA">
      <w:pPr>
        <w:pBdr>
          <w:top w:val="nil"/>
          <w:left w:val="nil"/>
          <w:bottom w:val="nil"/>
          <w:right w:val="nil"/>
          <w:between w:val="nil"/>
        </w:pBdr>
        <w:tabs>
          <w:tab w:val="left" w:pos="360"/>
        </w:tabs>
        <w:jc w:val="both"/>
        <w:rPr>
          <w:rFonts w:ascii="Cambria" w:eastAsia="Cambria" w:hAnsi="Cambria" w:cs="Cambria"/>
          <w:color w:val="000000"/>
        </w:rPr>
      </w:pPr>
    </w:p>
    <w:p w14:paraId="49359D82" w14:textId="3F4DAE0C" w:rsidR="00416BEA" w:rsidRPr="00CD12EB" w:rsidRDefault="00F12712" w:rsidP="006A6F33">
      <w:pPr>
        <w:pBdr>
          <w:top w:val="nil"/>
          <w:left w:val="nil"/>
          <w:bottom w:val="nil"/>
          <w:right w:val="nil"/>
          <w:between w:val="nil"/>
        </w:pBdr>
        <w:tabs>
          <w:tab w:val="left" w:pos="360"/>
        </w:tabs>
        <w:jc w:val="both"/>
        <w:rPr>
          <w:rFonts w:asciiTheme="majorHAnsi" w:eastAsia="Cambria" w:hAnsiTheme="majorHAnsi" w:cstheme="majorHAnsi"/>
          <w:b/>
          <w:color w:val="000000" w:themeColor="text1"/>
          <w:sz w:val="28"/>
          <w:szCs w:val="28"/>
        </w:rPr>
      </w:pPr>
      <w:r w:rsidRPr="00CD12EB">
        <w:rPr>
          <w:rFonts w:asciiTheme="majorHAnsi" w:eastAsia="Cambria" w:hAnsiTheme="majorHAnsi" w:cstheme="majorHAnsi"/>
          <w:b/>
          <w:color w:val="000000" w:themeColor="text1"/>
          <w:sz w:val="28"/>
          <w:szCs w:val="28"/>
        </w:rPr>
        <w:t>Progress to Date:</w:t>
      </w:r>
    </w:p>
    <w:p w14:paraId="3D735261" w14:textId="17970521" w:rsidR="00CD12EB" w:rsidRPr="00CD12EB" w:rsidRDefault="002400A5" w:rsidP="00CD12EB">
      <w:pPr>
        <w:jc w:val="both"/>
        <w:rPr>
          <w:rFonts w:ascii="Cambria" w:eastAsia="Cambria" w:hAnsi="Cambria" w:cs="Cambria"/>
        </w:rPr>
      </w:pPr>
      <w:r w:rsidRPr="00CD12EB">
        <w:rPr>
          <w:rFonts w:ascii="Cambria" w:eastAsia="Cambria" w:hAnsi="Cambria" w:cs="Cambria"/>
          <w:color w:val="000000" w:themeColor="text1"/>
        </w:rPr>
        <w:t>In 2014 t</w:t>
      </w:r>
      <w:r w:rsidR="00F12712" w:rsidRPr="00CD12EB">
        <w:rPr>
          <w:rFonts w:ascii="Cambria" w:eastAsia="Cambria" w:hAnsi="Cambria" w:cs="Cambria"/>
          <w:color w:val="000000" w:themeColor="text1"/>
        </w:rPr>
        <w:t xml:space="preserve">he </w:t>
      </w:r>
      <w:r w:rsidRPr="00CD12EB">
        <w:rPr>
          <w:rFonts w:ascii="Cambria" w:eastAsia="Cambria" w:hAnsi="Cambria" w:cs="Cambria"/>
          <w:color w:val="000000" w:themeColor="text1"/>
        </w:rPr>
        <w:t xml:space="preserve">APNEP </w:t>
      </w:r>
      <w:r w:rsidR="00F12712" w:rsidRPr="00CD12EB">
        <w:rPr>
          <w:rFonts w:ascii="Cambria" w:eastAsia="Cambria" w:hAnsi="Cambria" w:cs="Cambria"/>
          <w:color w:val="000000" w:themeColor="text1"/>
        </w:rPr>
        <w:t xml:space="preserve">Policy Board (now Leadership Council) directed </w:t>
      </w:r>
      <w:r w:rsidRPr="00CD12EB">
        <w:rPr>
          <w:rFonts w:ascii="Cambria" w:eastAsia="Cambria" w:hAnsi="Cambria" w:cs="Cambria"/>
          <w:color w:val="000000" w:themeColor="text1"/>
        </w:rPr>
        <w:t xml:space="preserve">the </w:t>
      </w:r>
      <w:r w:rsidR="005728DC">
        <w:rPr>
          <w:rFonts w:ascii="Cambria" w:eastAsia="Cambria" w:hAnsi="Cambria" w:cs="Cambria"/>
          <w:color w:val="000000" w:themeColor="text1"/>
        </w:rPr>
        <w:t>Partnership</w:t>
      </w:r>
      <w:r w:rsidR="005728DC" w:rsidRPr="00CD12EB">
        <w:rPr>
          <w:rFonts w:ascii="Cambria" w:eastAsia="Cambria" w:hAnsi="Cambria" w:cs="Cambria"/>
          <w:color w:val="000000" w:themeColor="text1"/>
        </w:rPr>
        <w:t xml:space="preserve"> </w:t>
      </w:r>
      <w:r w:rsidR="00F12712" w:rsidRPr="00CD12EB">
        <w:rPr>
          <w:rFonts w:ascii="Cambria" w:eastAsia="Cambria" w:hAnsi="Cambria" w:cs="Cambria"/>
          <w:color w:val="000000" w:themeColor="text1"/>
        </w:rPr>
        <w:t xml:space="preserve">to provide bridge funding for the </w:t>
      </w:r>
      <w:r w:rsidR="005728DC">
        <w:rPr>
          <w:rFonts w:ascii="Cambria" w:eastAsia="Cambria" w:hAnsi="Cambria" w:cs="Cambria"/>
          <w:color w:val="000000" w:themeColor="text1"/>
        </w:rPr>
        <w:t>NC-</w:t>
      </w:r>
      <w:r w:rsidR="00F12712" w:rsidRPr="00CD12EB">
        <w:rPr>
          <w:rFonts w:ascii="Cambria" w:eastAsia="Cambria" w:hAnsi="Cambria" w:cs="Cambria"/>
          <w:color w:val="000000" w:themeColor="text1"/>
        </w:rPr>
        <w:t xml:space="preserve">DMF Recreational Water Quality Monitoring Program after funding for the program from the </w:t>
      </w:r>
      <w:r w:rsidR="005728DC">
        <w:rPr>
          <w:rFonts w:ascii="Cambria" w:eastAsia="Cambria" w:hAnsi="Cambria" w:cs="Cambria"/>
          <w:color w:val="000000" w:themeColor="text1"/>
        </w:rPr>
        <w:t xml:space="preserve">U.S. </w:t>
      </w:r>
      <w:r w:rsidR="00F12712" w:rsidRPr="00CD12EB">
        <w:rPr>
          <w:rFonts w:ascii="Cambria" w:eastAsia="Cambria" w:hAnsi="Cambria" w:cs="Cambria"/>
          <w:color w:val="000000" w:themeColor="text1"/>
        </w:rPr>
        <w:t>EPA w</w:t>
      </w:r>
      <w:r w:rsidR="00CD12EB" w:rsidRPr="00CD12EB">
        <w:rPr>
          <w:rFonts w:ascii="Cambria" w:eastAsia="Cambria" w:hAnsi="Cambria" w:cs="Cambria"/>
          <w:color w:val="000000" w:themeColor="text1"/>
        </w:rPr>
        <w:t>as</w:t>
      </w:r>
      <w:r w:rsidR="00F12712" w:rsidRPr="00CD12EB">
        <w:rPr>
          <w:rFonts w:ascii="Cambria" w:eastAsia="Cambria" w:hAnsi="Cambria" w:cs="Cambria"/>
          <w:color w:val="000000" w:themeColor="text1"/>
        </w:rPr>
        <w:t xml:space="preserve"> decreased. Since then, funding from APNEP has assisted </w:t>
      </w:r>
      <w:r w:rsidR="005728DC">
        <w:rPr>
          <w:rFonts w:ascii="Cambria" w:eastAsia="Cambria" w:hAnsi="Cambria" w:cs="Cambria"/>
          <w:color w:val="000000" w:themeColor="text1"/>
        </w:rPr>
        <w:t>NC-</w:t>
      </w:r>
      <w:r w:rsidR="00F12712" w:rsidRPr="00CD12EB">
        <w:rPr>
          <w:rFonts w:ascii="Cambria" w:eastAsia="Cambria" w:hAnsi="Cambria" w:cs="Cambria"/>
          <w:color w:val="000000" w:themeColor="text1"/>
        </w:rPr>
        <w:t>DMF in its recreational water quality monitoring efforts for 30 sites in the Albemarle-Pamlico region</w:t>
      </w:r>
      <w:r w:rsidR="001E3F3F">
        <w:rPr>
          <w:rFonts w:ascii="Cambria" w:eastAsia="Cambria" w:hAnsi="Cambria" w:cs="Cambria"/>
          <w:color w:val="000000" w:themeColor="text1"/>
        </w:rPr>
        <w:t>,</w:t>
      </w:r>
      <w:r w:rsidR="00F12712" w:rsidRPr="00CD12EB">
        <w:rPr>
          <w:rFonts w:ascii="Cambria" w:eastAsia="Cambria" w:hAnsi="Cambria" w:cs="Cambria"/>
          <w:color w:val="000000" w:themeColor="text1"/>
        </w:rPr>
        <w:t xml:space="preserve"> 20 of which are located at public beaches or near popular summer camps. The continuation of monitoring at these sites protects public health and ensures that a long-term data collection effort is continued. Monitoring data from these sites provides a continuous, long-term data</w:t>
      </w:r>
      <w:r w:rsidR="007E54CE">
        <w:rPr>
          <w:rFonts w:ascii="Cambria" w:eastAsia="Cambria" w:hAnsi="Cambria" w:cs="Cambria"/>
          <w:color w:val="000000" w:themeColor="text1"/>
        </w:rPr>
        <w:t xml:space="preserve"> </w:t>
      </w:r>
      <w:r w:rsidR="00F12712" w:rsidRPr="00CD12EB">
        <w:rPr>
          <w:rFonts w:ascii="Cambria" w:eastAsia="Cambria" w:hAnsi="Cambria" w:cs="Cambria"/>
          <w:color w:val="000000" w:themeColor="text1"/>
        </w:rPr>
        <w:t xml:space="preserve">set to study trends in water quality within these estuarine areas. </w:t>
      </w:r>
    </w:p>
    <w:p w14:paraId="28E87140" w14:textId="0C2C2B82" w:rsidR="00416BEA" w:rsidRPr="00BC20BA" w:rsidRDefault="00416BEA" w:rsidP="006A6F33">
      <w:pPr>
        <w:pBdr>
          <w:top w:val="nil"/>
          <w:left w:val="nil"/>
          <w:bottom w:val="nil"/>
          <w:right w:val="nil"/>
          <w:between w:val="nil"/>
        </w:pBdr>
        <w:tabs>
          <w:tab w:val="left" w:pos="360"/>
        </w:tabs>
        <w:jc w:val="both"/>
        <w:rPr>
          <w:rFonts w:ascii="Cambria" w:eastAsia="Cambria" w:hAnsi="Cambria" w:cs="Cambria"/>
          <w:color w:val="000000" w:themeColor="text1"/>
        </w:rPr>
      </w:pPr>
    </w:p>
    <w:p w14:paraId="1DBB920F" w14:textId="65AC2751" w:rsidR="00D602C8" w:rsidRPr="00BC20BA" w:rsidRDefault="00D602C8" w:rsidP="00D602C8">
      <w:pPr>
        <w:pStyle w:val="ListParagraph"/>
        <w:numPr>
          <w:ilvl w:val="0"/>
          <w:numId w:val="16"/>
        </w:numPr>
        <w:ind w:left="1080"/>
        <w:jc w:val="both"/>
        <w:rPr>
          <w:rFonts w:ascii="Cambria" w:eastAsia="Cambria" w:hAnsi="Cambria" w:cs="Cambria"/>
        </w:rPr>
      </w:pPr>
      <w:r>
        <w:rPr>
          <w:rFonts w:ascii="Cambria" w:eastAsia="Cambria" w:hAnsi="Cambria" w:cs="Cambria"/>
        </w:rPr>
        <w:t>A</w:t>
      </w:r>
      <w:r w:rsidRPr="00BC20BA">
        <w:rPr>
          <w:rFonts w:ascii="Cambria" w:eastAsia="Cambria" w:hAnsi="Cambria" w:cs="Cambria"/>
        </w:rPr>
        <w:t xml:space="preserve"> new contract beg</w:t>
      </w:r>
      <w:r>
        <w:rPr>
          <w:rFonts w:ascii="Cambria" w:eastAsia="Cambria" w:hAnsi="Cambria" w:cs="Cambria"/>
        </w:rPr>
        <w:t>an</w:t>
      </w:r>
      <w:r w:rsidRPr="00BC20BA">
        <w:rPr>
          <w:rFonts w:ascii="Cambria" w:eastAsia="Cambria" w:hAnsi="Cambria" w:cs="Cambria"/>
        </w:rPr>
        <w:t xml:space="preserve"> </w:t>
      </w:r>
      <w:r>
        <w:rPr>
          <w:rFonts w:ascii="Cambria" w:eastAsia="Cambria" w:hAnsi="Cambria" w:cs="Cambria"/>
        </w:rPr>
        <w:t xml:space="preserve">on </w:t>
      </w:r>
      <w:r w:rsidRPr="00BC20BA">
        <w:rPr>
          <w:rFonts w:ascii="Cambria" w:eastAsia="Cambria" w:hAnsi="Cambria" w:cs="Cambria"/>
        </w:rPr>
        <w:t>October 1, 2019 with a total of 27 swimming sites sampled 19 times throughout the year</w:t>
      </w:r>
      <w:r w:rsidR="005209A4">
        <w:rPr>
          <w:rFonts w:ascii="Cambria" w:eastAsia="Cambria" w:hAnsi="Cambria" w:cs="Cambria"/>
        </w:rPr>
        <w:t xml:space="preserve"> with APNEP funding</w:t>
      </w:r>
      <w:r w:rsidRPr="00BC20BA">
        <w:rPr>
          <w:rFonts w:ascii="Cambria" w:eastAsia="Cambria" w:hAnsi="Cambria" w:cs="Cambria"/>
        </w:rPr>
        <w:t xml:space="preserve">.  Three sites </w:t>
      </w:r>
      <w:r>
        <w:rPr>
          <w:rFonts w:ascii="Cambria" w:eastAsia="Cambria" w:hAnsi="Cambria" w:cs="Cambria"/>
        </w:rPr>
        <w:t>were</w:t>
      </w:r>
      <w:r w:rsidRPr="00BC20BA">
        <w:rPr>
          <w:rFonts w:ascii="Cambria" w:eastAsia="Cambria" w:hAnsi="Cambria" w:cs="Cambria"/>
        </w:rPr>
        <w:t xml:space="preserve"> sampled 31 times throughout the year</w:t>
      </w:r>
      <w:r>
        <w:rPr>
          <w:rFonts w:ascii="Cambria" w:eastAsia="Cambria" w:hAnsi="Cambria" w:cs="Cambria"/>
        </w:rPr>
        <w:t>.</w:t>
      </w:r>
    </w:p>
    <w:p w14:paraId="3FDEF8A8" w14:textId="77777777" w:rsidR="00D602C8" w:rsidRPr="00BC20BA" w:rsidRDefault="00D602C8" w:rsidP="00D602C8">
      <w:pPr>
        <w:pStyle w:val="ListParagraph"/>
        <w:numPr>
          <w:ilvl w:val="0"/>
          <w:numId w:val="16"/>
        </w:numPr>
        <w:ind w:left="1080"/>
        <w:jc w:val="both"/>
        <w:rPr>
          <w:rFonts w:ascii="Cambria" w:eastAsia="Cambria" w:hAnsi="Cambria" w:cs="Cambria"/>
        </w:rPr>
      </w:pPr>
      <w:r w:rsidRPr="00BC20BA">
        <w:rPr>
          <w:rFonts w:ascii="Cambria" w:eastAsia="Cambria" w:hAnsi="Cambria" w:cs="Cambria"/>
        </w:rPr>
        <w:t xml:space="preserve">Sampling will be </w:t>
      </w:r>
      <w:r>
        <w:rPr>
          <w:rFonts w:ascii="Cambria" w:eastAsia="Cambria" w:hAnsi="Cambria" w:cs="Cambria"/>
        </w:rPr>
        <w:t>weekly</w:t>
      </w:r>
      <w:r w:rsidRPr="00BC20BA">
        <w:rPr>
          <w:rFonts w:ascii="Cambria" w:eastAsia="Cambria" w:hAnsi="Cambria" w:cs="Cambria"/>
        </w:rPr>
        <w:t xml:space="preserve"> during the swimming season</w:t>
      </w:r>
      <w:r>
        <w:rPr>
          <w:rFonts w:ascii="Cambria" w:eastAsia="Cambria" w:hAnsi="Cambria" w:cs="Cambria"/>
        </w:rPr>
        <w:t xml:space="preserve"> and</w:t>
      </w:r>
      <w:r w:rsidRPr="00BC20BA">
        <w:rPr>
          <w:rFonts w:ascii="Cambria" w:eastAsia="Cambria" w:hAnsi="Cambria" w:cs="Cambria"/>
        </w:rPr>
        <w:t xml:space="preserve"> all water quality data will be available on the </w:t>
      </w:r>
      <w:r>
        <w:rPr>
          <w:rFonts w:ascii="Cambria" w:eastAsia="Cambria" w:hAnsi="Cambria" w:cs="Cambria"/>
        </w:rPr>
        <w:t xml:space="preserve">NC-DMF </w:t>
      </w:r>
      <w:r w:rsidRPr="00BC20BA">
        <w:rPr>
          <w:rFonts w:ascii="Cambria" w:eastAsia="Cambria" w:hAnsi="Cambria" w:cs="Cambria"/>
        </w:rPr>
        <w:t>website as soon as sample analysis is completed.</w:t>
      </w:r>
    </w:p>
    <w:p w14:paraId="784D62BD" w14:textId="2392EEC6" w:rsidR="00416BEA" w:rsidRPr="00BC20BA" w:rsidRDefault="00416BEA">
      <w:pPr>
        <w:pBdr>
          <w:top w:val="nil"/>
          <w:left w:val="nil"/>
          <w:bottom w:val="nil"/>
          <w:right w:val="nil"/>
          <w:between w:val="nil"/>
        </w:pBdr>
        <w:tabs>
          <w:tab w:val="left" w:pos="360"/>
        </w:tabs>
        <w:ind w:hanging="360"/>
        <w:rPr>
          <w:rFonts w:ascii="Cambria" w:eastAsia="Cambria" w:hAnsi="Cambria" w:cs="Cambria"/>
          <w:b/>
          <w:color w:val="FF0000"/>
        </w:rPr>
      </w:pPr>
    </w:p>
    <w:p w14:paraId="4BD1D93B" w14:textId="2821CDFC" w:rsidR="00416BEA" w:rsidRPr="00CD12EB" w:rsidRDefault="00F12712" w:rsidP="006A6F33">
      <w:pPr>
        <w:pBdr>
          <w:top w:val="nil"/>
          <w:left w:val="nil"/>
          <w:bottom w:val="nil"/>
          <w:right w:val="nil"/>
          <w:between w:val="nil"/>
        </w:pBdr>
        <w:tabs>
          <w:tab w:val="left" w:pos="360"/>
        </w:tabs>
        <w:rPr>
          <w:rFonts w:asciiTheme="majorHAnsi" w:eastAsia="Cambria" w:hAnsiTheme="majorHAnsi" w:cstheme="majorHAnsi"/>
          <w:b/>
          <w:sz w:val="28"/>
          <w:szCs w:val="28"/>
        </w:rPr>
      </w:pPr>
      <w:r w:rsidRPr="00CD12EB">
        <w:rPr>
          <w:rFonts w:asciiTheme="majorHAnsi" w:eastAsia="Cambria" w:hAnsiTheme="majorHAnsi" w:cstheme="majorHAnsi"/>
          <w:b/>
          <w:sz w:val="28"/>
          <w:szCs w:val="28"/>
        </w:rPr>
        <w:t>FY20</w:t>
      </w:r>
      <w:r w:rsidR="002A77AC" w:rsidRPr="00CD12EB">
        <w:rPr>
          <w:rFonts w:asciiTheme="majorHAnsi" w:eastAsia="Cambria" w:hAnsiTheme="majorHAnsi" w:cstheme="majorHAnsi"/>
          <w:b/>
          <w:sz w:val="28"/>
          <w:szCs w:val="28"/>
        </w:rPr>
        <w:t>20</w:t>
      </w:r>
      <w:r w:rsidRPr="00CD12EB">
        <w:rPr>
          <w:rFonts w:asciiTheme="majorHAnsi" w:eastAsia="Cambria" w:hAnsiTheme="majorHAnsi" w:cstheme="majorHAnsi"/>
          <w:b/>
          <w:sz w:val="28"/>
          <w:szCs w:val="28"/>
        </w:rPr>
        <w:t>-202</w:t>
      </w:r>
      <w:r w:rsidR="002A77AC" w:rsidRPr="00CD12EB">
        <w:rPr>
          <w:rFonts w:asciiTheme="majorHAnsi" w:eastAsia="Cambria" w:hAnsiTheme="majorHAnsi" w:cstheme="majorHAnsi"/>
          <w:b/>
          <w:sz w:val="28"/>
          <w:szCs w:val="28"/>
        </w:rPr>
        <w:t>1</w:t>
      </w:r>
      <w:r w:rsidRPr="00CD12EB">
        <w:rPr>
          <w:rFonts w:asciiTheme="majorHAnsi" w:eastAsia="Cambria" w:hAnsiTheme="majorHAnsi" w:cstheme="majorHAnsi"/>
          <w:b/>
          <w:sz w:val="28"/>
          <w:szCs w:val="28"/>
        </w:rPr>
        <w:t xml:space="preserve"> Plans:</w:t>
      </w:r>
    </w:p>
    <w:p w14:paraId="291456D4" w14:textId="58F80A44" w:rsidR="00E032F9" w:rsidRPr="00BC20BA" w:rsidRDefault="001E3F3F" w:rsidP="00E032F9">
      <w:pPr>
        <w:jc w:val="both"/>
        <w:rPr>
          <w:rFonts w:ascii="Cambria" w:eastAsia="Cambria" w:hAnsi="Cambria" w:cs="Cambria"/>
        </w:rPr>
      </w:pPr>
      <w:r>
        <w:rPr>
          <w:rFonts w:ascii="Cambria" w:eastAsia="Cambria" w:hAnsi="Cambria" w:cs="Cambria"/>
        </w:rPr>
        <w:t>NC-</w:t>
      </w:r>
      <w:r w:rsidR="00E032F9" w:rsidRPr="00BC20BA">
        <w:rPr>
          <w:rFonts w:ascii="Cambria" w:eastAsia="Cambria" w:hAnsi="Cambria" w:cs="Cambria"/>
        </w:rPr>
        <w:t>DMF will continue routine water quality monitoring within the Albemarle</w:t>
      </w:r>
      <w:r w:rsidR="005728DC">
        <w:rPr>
          <w:rFonts w:ascii="Cambria" w:eastAsia="Cambria" w:hAnsi="Cambria" w:cs="Cambria"/>
        </w:rPr>
        <w:t>-</w:t>
      </w:r>
      <w:r w:rsidR="00E032F9" w:rsidRPr="00BC20BA">
        <w:rPr>
          <w:rFonts w:ascii="Cambria" w:eastAsia="Cambria" w:hAnsi="Cambria" w:cs="Cambria"/>
        </w:rPr>
        <w:t xml:space="preserve">Pamlico watershed.  APNEP will continue to fund </w:t>
      </w:r>
      <w:r>
        <w:rPr>
          <w:rFonts w:ascii="Cambria" w:eastAsia="Cambria" w:hAnsi="Cambria" w:cs="Cambria"/>
        </w:rPr>
        <w:t>NC-</w:t>
      </w:r>
      <w:r w:rsidR="00E032F9" w:rsidRPr="00BC20BA">
        <w:rPr>
          <w:rFonts w:ascii="Cambria" w:eastAsia="Cambria" w:hAnsi="Cambria" w:cs="Cambria"/>
        </w:rPr>
        <w:t>DMF’s Recreational Water Quality Monitoring Program in FY20</w:t>
      </w:r>
      <w:r w:rsidR="00CD12EB">
        <w:rPr>
          <w:rFonts w:ascii="Cambria" w:eastAsia="Cambria" w:hAnsi="Cambria" w:cs="Cambria"/>
        </w:rPr>
        <w:t>20</w:t>
      </w:r>
      <w:r w:rsidR="00E032F9" w:rsidRPr="00BC20BA">
        <w:rPr>
          <w:rFonts w:ascii="Cambria" w:eastAsia="Cambria" w:hAnsi="Cambria" w:cs="Cambria"/>
        </w:rPr>
        <w:t>-202</w:t>
      </w:r>
      <w:r w:rsidR="00CD12EB">
        <w:rPr>
          <w:rFonts w:ascii="Cambria" w:eastAsia="Cambria" w:hAnsi="Cambria" w:cs="Cambria"/>
        </w:rPr>
        <w:t>1</w:t>
      </w:r>
      <w:r w:rsidR="00E032F9" w:rsidRPr="00BC20BA">
        <w:rPr>
          <w:rFonts w:ascii="Cambria" w:eastAsia="Cambria" w:hAnsi="Cambria" w:cs="Cambria"/>
        </w:rPr>
        <w:t xml:space="preserve">. </w:t>
      </w:r>
      <w:r>
        <w:rPr>
          <w:rFonts w:ascii="Cambria" w:eastAsia="Cambria" w:hAnsi="Cambria" w:cs="Cambria"/>
        </w:rPr>
        <w:t>The</w:t>
      </w:r>
      <w:r w:rsidR="00E032F9" w:rsidRPr="00BC20BA">
        <w:rPr>
          <w:rFonts w:ascii="Cambria" w:eastAsia="Cambria" w:hAnsi="Cambria" w:cs="Cambria"/>
        </w:rPr>
        <w:t xml:space="preserve"> funding amount or number/type of stations monitored</w:t>
      </w:r>
      <w:r>
        <w:rPr>
          <w:rFonts w:ascii="Cambria" w:eastAsia="Cambria" w:hAnsi="Cambria" w:cs="Cambria"/>
        </w:rPr>
        <w:t xml:space="preserve"> is unchanged</w:t>
      </w:r>
      <w:r w:rsidR="00E032F9" w:rsidRPr="00BC20BA">
        <w:rPr>
          <w:rFonts w:ascii="Cambria" w:eastAsia="Cambria" w:hAnsi="Cambria" w:cs="Cambria"/>
        </w:rPr>
        <w:t xml:space="preserve">. </w:t>
      </w:r>
    </w:p>
    <w:p w14:paraId="3C91AB1F" w14:textId="22AE53F3" w:rsidR="00481796" w:rsidRDefault="00481796">
      <w:pPr>
        <w:jc w:val="both"/>
        <w:rPr>
          <w:rFonts w:ascii="Cambria" w:eastAsia="Cambria" w:hAnsi="Cambria" w:cs="Cambria"/>
        </w:rPr>
      </w:pPr>
    </w:p>
    <w:p w14:paraId="5794DA2F" w14:textId="77777777" w:rsidR="009850E2" w:rsidRDefault="009850E2" w:rsidP="009850E2">
      <w:pPr>
        <w:jc w:val="both"/>
        <w:rPr>
          <w:rFonts w:ascii="Cambria" w:eastAsia="Cambria" w:hAnsi="Cambria" w:cs="Cambria"/>
        </w:rPr>
      </w:pPr>
    </w:p>
    <w:p w14:paraId="04831B90" w14:textId="77777777" w:rsidR="009850E2" w:rsidRPr="00CD12EB" w:rsidRDefault="009850E2" w:rsidP="009850E2">
      <w:pPr>
        <w:rPr>
          <w:rFonts w:asciiTheme="majorHAnsi" w:eastAsia="Cambria" w:hAnsiTheme="majorHAnsi" w:cstheme="majorHAnsi"/>
          <w:b/>
          <w:color w:val="214293"/>
          <w:sz w:val="32"/>
          <w:szCs w:val="32"/>
        </w:rPr>
      </w:pPr>
      <w:r>
        <w:rPr>
          <w:rFonts w:asciiTheme="majorHAnsi" w:eastAsia="Cambria" w:hAnsiTheme="majorHAnsi" w:cstheme="majorHAnsi"/>
          <w:b/>
          <w:color w:val="214293"/>
          <w:sz w:val="32"/>
          <w:szCs w:val="32"/>
        </w:rPr>
        <w:t xml:space="preserve">Coastal </w:t>
      </w:r>
      <w:r w:rsidRPr="00CD12EB">
        <w:rPr>
          <w:rFonts w:asciiTheme="majorHAnsi" w:eastAsia="Cambria" w:hAnsiTheme="majorHAnsi" w:cstheme="majorHAnsi"/>
          <w:b/>
          <w:color w:val="214293"/>
          <w:sz w:val="32"/>
          <w:szCs w:val="32"/>
        </w:rPr>
        <w:t xml:space="preserve">Submerged Aquatic Vegetation Mapping and Monitoring </w:t>
      </w:r>
    </w:p>
    <w:p w14:paraId="34C518AA" w14:textId="77777777" w:rsidR="009850E2" w:rsidRPr="00BC20BA" w:rsidRDefault="009850E2" w:rsidP="009850E2">
      <w:pPr>
        <w:jc w:val="both"/>
        <w:rPr>
          <w:rFonts w:ascii="Cambria" w:eastAsia="Cambria" w:hAnsi="Cambria" w:cs="Cambria"/>
          <w:color w:val="000000" w:themeColor="text1"/>
        </w:rPr>
      </w:pPr>
      <w:r w:rsidRPr="3A9DFD31">
        <w:rPr>
          <w:rFonts w:ascii="Cambria" w:eastAsia="Cambria" w:hAnsi="Cambria" w:cs="Cambria"/>
          <w:b/>
          <w:bCs/>
          <w:color w:val="000000" w:themeColor="text1"/>
        </w:rPr>
        <w:t xml:space="preserve">Objectives: </w:t>
      </w:r>
      <w:r w:rsidRPr="3A9DFD31">
        <w:rPr>
          <w:rFonts w:ascii="Cambria" w:hAnsi="Cambria" w:cs="Calibri"/>
          <w:color w:val="000000" w:themeColor="text1"/>
        </w:rPr>
        <w:t>Monitor and map the extent, spatial cover class, and percent cover of coastal SAV in the Albemarle-Pamlico region.</w:t>
      </w:r>
    </w:p>
    <w:p w14:paraId="084FF1D3" w14:textId="77777777" w:rsidR="009850E2" w:rsidRPr="00BC20BA" w:rsidRDefault="009850E2" w:rsidP="009850E2">
      <w:pPr>
        <w:jc w:val="both"/>
        <w:rPr>
          <w:rFonts w:ascii="Cambria" w:eastAsia="Cambria" w:hAnsi="Cambria" w:cs="Cambria"/>
        </w:rPr>
      </w:pPr>
      <w:r w:rsidRPr="00BC20BA">
        <w:rPr>
          <w:rFonts w:ascii="Cambria" w:eastAsia="Cambria" w:hAnsi="Cambria" w:cs="Cambria"/>
          <w:b/>
        </w:rPr>
        <w:t xml:space="preserve">Description: </w:t>
      </w:r>
      <w:r w:rsidRPr="00BC20BA">
        <w:rPr>
          <w:rFonts w:ascii="Cambria" w:hAnsi="Cambria" w:cs="Calibri"/>
          <w:color w:val="000000"/>
        </w:rPr>
        <w:t xml:space="preserve">In coastal waters of the APNEP region, SAV is widely recognized as serving many important ecological functions.  Other than APNEP’s efforts, there are no long-term SAV monitoring programs established in the region that can provide reliable quantitative data on the status and trends of this resource. Thus, APNEP continues to lead and support </w:t>
      </w:r>
      <w:r>
        <w:rPr>
          <w:rFonts w:ascii="Cambria" w:hAnsi="Cambria" w:cs="Calibri"/>
          <w:color w:val="000000"/>
        </w:rPr>
        <w:t>coastal SAV</w:t>
      </w:r>
      <w:r w:rsidRPr="00BC20BA">
        <w:rPr>
          <w:rFonts w:ascii="Cambria" w:hAnsi="Cambria" w:cs="Calibri"/>
          <w:color w:val="000000"/>
        </w:rPr>
        <w:t xml:space="preserve"> monitoring via various platforms, including remote sensing and boat-based protocols. </w:t>
      </w:r>
    </w:p>
    <w:p w14:paraId="7DFCEABD" w14:textId="77777777" w:rsidR="009850E2" w:rsidRPr="00BC20BA" w:rsidRDefault="009850E2" w:rsidP="009850E2">
      <w:pPr>
        <w:jc w:val="both"/>
        <w:rPr>
          <w:rFonts w:ascii="Cambria" w:eastAsia="Cambria" w:hAnsi="Cambria" w:cs="Cambria"/>
          <w:color w:val="FF0000"/>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9850E2" w:rsidRPr="00BC20BA" w14:paraId="4DD9CE9E" w14:textId="77777777" w:rsidTr="003A3A3F">
        <w:trPr>
          <w:trHeight w:val="20"/>
        </w:trPr>
        <w:tc>
          <w:tcPr>
            <w:tcW w:w="3865" w:type="dxa"/>
          </w:tcPr>
          <w:p w14:paraId="6AC6529D" w14:textId="77777777" w:rsidR="009850E2" w:rsidRPr="00BC20BA" w:rsidRDefault="009850E2" w:rsidP="003A3A3F">
            <w:pPr>
              <w:jc w:val="right"/>
              <w:rPr>
                <w:rFonts w:ascii="Cambria" w:eastAsia="Cambria" w:hAnsi="Cambria" w:cs="Cambria"/>
                <w:b/>
                <w:color w:val="000000" w:themeColor="text1"/>
              </w:rPr>
            </w:pPr>
            <w:r w:rsidRPr="00BC20BA">
              <w:rPr>
                <w:rFonts w:ascii="Cambria" w:hAnsi="Cambria" w:cs="Calibri"/>
                <w:b/>
                <w:bCs/>
                <w:color w:val="000000"/>
              </w:rPr>
              <w:t>Year(s):</w:t>
            </w:r>
          </w:p>
        </w:tc>
        <w:tc>
          <w:tcPr>
            <w:tcW w:w="6205" w:type="dxa"/>
          </w:tcPr>
          <w:p w14:paraId="555C37E9" w14:textId="77777777" w:rsidR="009850E2" w:rsidRPr="00BC20BA" w:rsidRDefault="009850E2" w:rsidP="003A3A3F">
            <w:pPr>
              <w:rPr>
                <w:rFonts w:ascii="Cambria" w:eastAsia="Cambria" w:hAnsi="Cambria" w:cs="Cambria"/>
                <w:color w:val="000000" w:themeColor="text1"/>
              </w:rPr>
            </w:pPr>
            <w:r w:rsidRPr="00BC20BA">
              <w:rPr>
                <w:rFonts w:ascii="Cambria" w:hAnsi="Cambria" w:cs="Calibri"/>
                <w:color w:val="000000"/>
              </w:rPr>
              <w:t>2005 - Present</w:t>
            </w:r>
          </w:p>
        </w:tc>
      </w:tr>
      <w:tr w:rsidR="009850E2" w:rsidRPr="00BC20BA" w14:paraId="367221FB" w14:textId="77777777" w:rsidTr="003A3A3F">
        <w:trPr>
          <w:trHeight w:val="20"/>
        </w:trPr>
        <w:tc>
          <w:tcPr>
            <w:tcW w:w="3865" w:type="dxa"/>
          </w:tcPr>
          <w:p w14:paraId="37D86F99" w14:textId="77777777" w:rsidR="009850E2" w:rsidRPr="00BC20BA" w:rsidRDefault="009850E2" w:rsidP="003A3A3F">
            <w:pPr>
              <w:jc w:val="right"/>
              <w:rPr>
                <w:rFonts w:ascii="Cambria" w:eastAsia="Cambria" w:hAnsi="Cambria" w:cs="Cambria"/>
                <w:b/>
                <w:color w:val="000000" w:themeColor="text1"/>
              </w:rPr>
            </w:pPr>
            <w:r w:rsidRPr="00BC20BA">
              <w:rPr>
                <w:rFonts w:ascii="Cambria" w:hAnsi="Cambria" w:cs="Calibri"/>
                <w:b/>
                <w:bCs/>
                <w:color w:val="000000"/>
              </w:rPr>
              <w:t>Partners:</w:t>
            </w:r>
          </w:p>
        </w:tc>
        <w:tc>
          <w:tcPr>
            <w:tcW w:w="6205" w:type="dxa"/>
          </w:tcPr>
          <w:p w14:paraId="053DFF27" w14:textId="77777777" w:rsidR="009850E2" w:rsidRPr="00BC20BA" w:rsidRDefault="009850E2" w:rsidP="003A3A3F">
            <w:pPr>
              <w:rPr>
                <w:rFonts w:ascii="Cambria" w:eastAsia="Cambria" w:hAnsi="Cambria" w:cs="Cambria"/>
                <w:color w:val="000000" w:themeColor="text1"/>
              </w:rPr>
            </w:pPr>
            <w:r w:rsidRPr="00BC20BA">
              <w:rPr>
                <w:rFonts w:ascii="Cambria" w:hAnsi="Cambria" w:cs="Calibri"/>
                <w:color w:val="000000"/>
              </w:rPr>
              <w:t xml:space="preserve">East Carolina University, NOAA, </w:t>
            </w:r>
            <w:r>
              <w:rPr>
                <w:rFonts w:ascii="Cambria" w:hAnsi="Cambria" w:cs="Calibri"/>
                <w:color w:val="000000"/>
              </w:rPr>
              <w:t>NC-DMF</w:t>
            </w:r>
            <w:r w:rsidRPr="00BC20BA">
              <w:rPr>
                <w:rFonts w:ascii="Cambria" w:hAnsi="Cambria" w:cs="Calibri"/>
                <w:color w:val="000000"/>
              </w:rPr>
              <w:t>, </w:t>
            </w:r>
            <w:r>
              <w:rPr>
                <w:rFonts w:ascii="Cambria" w:hAnsi="Cambria" w:cs="Calibri"/>
                <w:color w:val="000000"/>
              </w:rPr>
              <w:t>NC-NERR</w:t>
            </w:r>
            <w:r w:rsidRPr="00BC20BA">
              <w:rPr>
                <w:rFonts w:ascii="Cambria" w:hAnsi="Cambria" w:cs="Calibri"/>
                <w:color w:val="000000"/>
              </w:rPr>
              <w:t xml:space="preserve">, </w:t>
            </w:r>
            <w:r>
              <w:rPr>
                <w:rFonts w:ascii="Cambria" w:hAnsi="Cambria" w:cs="Calibri"/>
                <w:color w:val="000000" w:themeColor="text1"/>
              </w:rPr>
              <w:t>N.C.</w:t>
            </w:r>
            <w:r w:rsidRPr="00BC20BA">
              <w:rPr>
                <w:rFonts w:ascii="Cambria" w:hAnsi="Cambria" w:cs="Calibri"/>
                <w:color w:val="000000" w:themeColor="text1"/>
              </w:rPr>
              <w:t xml:space="preserve"> Department of Transportation, </w:t>
            </w:r>
            <w:r>
              <w:rPr>
                <w:rFonts w:ascii="Cambria" w:hAnsi="Cambria" w:cs="Calibri"/>
                <w:color w:val="000000" w:themeColor="text1"/>
              </w:rPr>
              <w:t>NC-DWR</w:t>
            </w:r>
            <w:r w:rsidRPr="00BC20BA">
              <w:rPr>
                <w:rFonts w:ascii="Cambria" w:hAnsi="Cambria" w:cs="Calibri"/>
                <w:color w:val="000000" w:themeColor="text1"/>
              </w:rPr>
              <w:t>, U</w:t>
            </w:r>
            <w:r>
              <w:rPr>
                <w:rFonts w:ascii="Cambria" w:hAnsi="Cambria" w:cs="Calibri"/>
                <w:color w:val="000000" w:themeColor="text1"/>
              </w:rPr>
              <w:t>NC</w:t>
            </w:r>
            <w:r w:rsidRPr="00BC20BA">
              <w:rPr>
                <w:rFonts w:ascii="Cambria" w:hAnsi="Cambria" w:cs="Calibri"/>
                <w:color w:val="000000" w:themeColor="text1"/>
              </w:rPr>
              <w:t xml:space="preserve">-Wilmington, </w:t>
            </w:r>
            <w:r>
              <w:rPr>
                <w:rFonts w:ascii="Cambria" w:hAnsi="Cambria" w:cs="Calibri"/>
                <w:color w:val="000000" w:themeColor="text1"/>
              </w:rPr>
              <w:t xml:space="preserve">U.S. </w:t>
            </w:r>
            <w:r w:rsidRPr="00BC20BA">
              <w:rPr>
                <w:rFonts w:ascii="Cambria" w:hAnsi="Cambria" w:cs="Calibri"/>
                <w:color w:val="000000" w:themeColor="text1"/>
              </w:rPr>
              <w:t xml:space="preserve">NRCS </w:t>
            </w:r>
          </w:p>
        </w:tc>
      </w:tr>
      <w:tr w:rsidR="009850E2" w:rsidRPr="00BC20BA" w14:paraId="1B771A8F" w14:textId="77777777" w:rsidTr="003A3A3F">
        <w:trPr>
          <w:trHeight w:val="20"/>
        </w:trPr>
        <w:tc>
          <w:tcPr>
            <w:tcW w:w="3865" w:type="dxa"/>
          </w:tcPr>
          <w:p w14:paraId="538E7778" w14:textId="77777777" w:rsidR="009850E2" w:rsidRPr="00BC20BA" w:rsidRDefault="009850E2" w:rsidP="003A3A3F">
            <w:pPr>
              <w:jc w:val="right"/>
              <w:rPr>
                <w:rFonts w:ascii="Cambria" w:eastAsia="Cambria" w:hAnsi="Cambria" w:cs="Cambria"/>
                <w:b/>
              </w:rPr>
            </w:pPr>
            <w:r w:rsidRPr="00BC20BA">
              <w:rPr>
                <w:rFonts w:ascii="Cambria" w:hAnsi="Cambria" w:cs="Calibri"/>
                <w:b/>
                <w:bCs/>
                <w:color w:val="000000"/>
              </w:rPr>
              <w:t>Outputs/Deliverables:</w:t>
            </w:r>
          </w:p>
        </w:tc>
        <w:tc>
          <w:tcPr>
            <w:tcW w:w="6205" w:type="dxa"/>
          </w:tcPr>
          <w:p w14:paraId="1B8A15E8" w14:textId="6AC9DF9C" w:rsidR="009850E2" w:rsidRPr="00BC20BA" w:rsidRDefault="009850E2" w:rsidP="003A3A3F">
            <w:pPr>
              <w:rPr>
                <w:rFonts w:ascii="Cambria" w:eastAsia="Cambria" w:hAnsi="Cambria" w:cs="Cambria"/>
              </w:rPr>
            </w:pPr>
            <w:r>
              <w:rPr>
                <w:rFonts w:ascii="Cambria" w:hAnsi="Cambria" w:cs="Calibri"/>
                <w:color w:val="000000"/>
              </w:rPr>
              <w:t xml:space="preserve">Maps of coastal </w:t>
            </w:r>
            <w:r w:rsidRPr="00BC20BA">
              <w:rPr>
                <w:rFonts w:ascii="Cambria" w:hAnsi="Cambria" w:cs="Calibri"/>
                <w:color w:val="000000"/>
              </w:rPr>
              <w:t xml:space="preserve">SAV </w:t>
            </w:r>
            <w:r w:rsidR="007E54CE">
              <w:rPr>
                <w:rFonts w:ascii="Cambria" w:hAnsi="Cambria" w:cs="Calibri"/>
                <w:color w:val="000000"/>
              </w:rPr>
              <w:t>aerial</w:t>
            </w:r>
            <w:r>
              <w:rPr>
                <w:rFonts w:ascii="Cambria" w:hAnsi="Cambria" w:cs="Calibri"/>
                <w:color w:val="000000"/>
              </w:rPr>
              <w:t xml:space="preserve"> </w:t>
            </w:r>
            <w:r w:rsidRPr="00BC20BA">
              <w:rPr>
                <w:rFonts w:ascii="Cambria" w:hAnsi="Cambria" w:cs="Calibri"/>
                <w:color w:val="000000"/>
              </w:rPr>
              <w:t xml:space="preserve">extent </w:t>
            </w:r>
            <w:r>
              <w:rPr>
                <w:rFonts w:ascii="Cambria" w:hAnsi="Cambria" w:cs="Calibri"/>
                <w:color w:val="000000"/>
              </w:rPr>
              <w:t>by</w:t>
            </w:r>
            <w:r w:rsidRPr="00BC20BA">
              <w:rPr>
                <w:rFonts w:ascii="Cambria" w:hAnsi="Cambria" w:cs="Calibri"/>
                <w:color w:val="000000"/>
              </w:rPr>
              <w:t xml:space="preserve"> </w:t>
            </w:r>
            <w:r>
              <w:rPr>
                <w:rFonts w:ascii="Cambria" w:hAnsi="Cambria" w:cs="Calibri"/>
                <w:color w:val="000000"/>
              </w:rPr>
              <w:t>cover class</w:t>
            </w:r>
            <w:r w:rsidRPr="00BC20BA">
              <w:rPr>
                <w:rFonts w:ascii="Cambria" w:hAnsi="Cambria" w:cs="Calibri"/>
                <w:color w:val="000000"/>
              </w:rPr>
              <w:t xml:space="preserve">; </w:t>
            </w:r>
            <w:r>
              <w:rPr>
                <w:rFonts w:ascii="Cambria" w:hAnsi="Cambria" w:cs="Calibri"/>
                <w:color w:val="000000"/>
              </w:rPr>
              <w:t xml:space="preserve">metric </w:t>
            </w:r>
            <w:r w:rsidRPr="00BC20BA">
              <w:rPr>
                <w:rFonts w:ascii="Cambria" w:hAnsi="Cambria" w:cs="Calibri"/>
                <w:color w:val="000000"/>
              </w:rPr>
              <w:t>report</w:t>
            </w:r>
            <w:r>
              <w:rPr>
                <w:rFonts w:ascii="Cambria" w:hAnsi="Cambria" w:cs="Calibri"/>
                <w:color w:val="000000"/>
              </w:rPr>
              <w:t>s</w:t>
            </w:r>
            <w:r w:rsidRPr="00BC20BA">
              <w:rPr>
                <w:rFonts w:ascii="Cambria" w:hAnsi="Cambria" w:cs="Calibri"/>
                <w:color w:val="000000"/>
              </w:rPr>
              <w:t xml:space="preserve"> </w:t>
            </w:r>
            <w:r>
              <w:rPr>
                <w:rFonts w:ascii="Cambria" w:hAnsi="Cambria" w:cs="Calibri"/>
                <w:color w:val="000000"/>
              </w:rPr>
              <w:t>whose target readership are technically inclined environmental managers</w:t>
            </w:r>
          </w:p>
        </w:tc>
      </w:tr>
      <w:tr w:rsidR="009850E2" w:rsidRPr="00BC20BA" w14:paraId="39E5CC42" w14:textId="77777777" w:rsidTr="003A3A3F">
        <w:trPr>
          <w:trHeight w:val="20"/>
        </w:trPr>
        <w:tc>
          <w:tcPr>
            <w:tcW w:w="3865" w:type="dxa"/>
          </w:tcPr>
          <w:p w14:paraId="4342990B" w14:textId="77777777" w:rsidR="009850E2" w:rsidRPr="00BC20BA" w:rsidRDefault="009850E2" w:rsidP="003A3A3F">
            <w:pPr>
              <w:jc w:val="right"/>
              <w:rPr>
                <w:rFonts w:ascii="Cambria" w:eastAsia="Cambria" w:hAnsi="Cambria" w:cs="Cambria"/>
                <w:b/>
              </w:rPr>
            </w:pPr>
            <w:r w:rsidRPr="00BC20BA">
              <w:rPr>
                <w:rFonts w:ascii="Cambria" w:hAnsi="Cambria" w:cs="Calibri"/>
                <w:b/>
                <w:bCs/>
                <w:color w:val="000000"/>
              </w:rPr>
              <w:t>Outcomes:</w:t>
            </w:r>
          </w:p>
        </w:tc>
        <w:tc>
          <w:tcPr>
            <w:tcW w:w="6205" w:type="dxa"/>
          </w:tcPr>
          <w:p w14:paraId="6CF62491" w14:textId="77777777" w:rsidR="009850E2" w:rsidRPr="00BC20BA" w:rsidRDefault="009850E2" w:rsidP="003A3A3F">
            <w:pPr>
              <w:rPr>
                <w:rFonts w:ascii="Cambria" w:eastAsia="Cambria" w:hAnsi="Cambria" w:cs="Cambria"/>
              </w:rPr>
            </w:pPr>
            <w:r w:rsidRPr="00BC20BA">
              <w:rPr>
                <w:rFonts w:ascii="Cambria" w:hAnsi="Cambria" w:cs="Calibri"/>
                <w:color w:val="000000"/>
              </w:rPr>
              <w:t>New information for decision-makers</w:t>
            </w:r>
          </w:p>
        </w:tc>
      </w:tr>
      <w:tr w:rsidR="009850E2" w:rsidRPr="00BC20BA" w14:paraId="1D4E16E6" w14:textId="77777777" w:rsidTr="003A3A3F">
        <w:trPr>
          <w:trHeight w:val="20"/>
        </w:trPr>
        <w:tc>
          <w:tcPr>
            <w:tcW w:w="3865" w:type="dxa"/>
          </w:tcPr>
          <w:p w14:paraId="3FD9C3F0" w14:textId="1735A17C" w:rsidR="009850E2" w:rsidRPr="0065453B" w:rsidRDefault="009850E2" w:rsidP="003A3A3F">
            <w:pPr>
              <w:jc w:val="right"/>
              <w:rPr>
                <w:rFonts w:ascii="Cambria" w:eastAsia="Cambria" w:hAnsi="Cambria" w:cs="Cambria"/>
                <w:b/>
                <w:color w:val="FF0000"/>
                <w:shd w:val="pct15" w:color="auto" w:fill="FFFFFF"/>
              </w:rPr>
            </w:pPr>
            <w:r w:rsidRPr="0065453B">
              <w:rPr>
                <w:rFonts w:ascii="Cambria" w:hAnsi="Cambria" w:cs="Calibri"/>
                <w:b/>
                <w:bCs/>
              </w:rPr>
              <w:t>FY20</w:t>
            </w:r>
            <w:r w:rsidR="0093429B" w:rsidRPr="0065453B">
              <w:rPr>
                <w:rFonts w:ascii="Cambria" w:hAnsi="Cambria" w:cs="Calibri"/>
                <w:b/>
                <w:bCs/>
              </w:rPr>
              <w:t>20-21</w:t>
            </w:r>
            <w:r w:rsidRPr="0065453B">
              <w:rPr>
                <w:rFonts w:ascii="Cambria" w:hAnsi="Cambria" w:cs="Calibri"/>
                <w:b/>
                <w:bCs/>
              </w:rPr>
              <w:t xml:space="preserve"> Cost:</w:t>
            </w:r>
          </w:p>
        </w:tc>
        <w:tc>
          <w:tcPr>
            <w:tcW w:w="6205" w:type="dxa"/>
          </w:tcPr>
          <w:p w14:paraId="203E9E5D" w14:textId="08490A10" w:rsidR="009850E2" w:rsidRPr="0065453B" w:rsidRDefault="0065453B" w:rsidP="003A3A3F">
            <w:pPr>
              <w:rPr>
                <w:rFonts w:ascii="Cambria" w:eastAsia="Cambria" w:hAnsi="Cambria" w:cs="Cambria"/>
                <w:shd w:val="pct15" w:color="auto" w:fill="FFFFFF"/>
              </w:rPr>
            </w:pPr>
            <w:r w:rsidRPr="0065453B">
              <w:rPr>
                <w:rFonts w:ascii="Cambria" w:eastAsia="Cambria" w:hAnsi="Cambria" w:cs="Cambria"/>
              </w:rPr>
              <w:t xml:space="preserve">$ </w:t>
            </w:r>
            <w:r w:rsidR="003E1DC2">
              <w:rPr>
                <w:rFonts w:ascii="Cambria" w:eastAsia="Cambria" w:hAnsi="Cambria" w:cs="Cambria"/>
              </w:rPr>
              <w:t>Staff time</w:t>
            </w:r>
          </w:p>
        </w:tc>
      </w:tr>
      <w:tr w:rsidR="009850E2" w:rsidRPr="00BC20BA" w14:paraId="7E69C6CF" w14:textId="77777777" w:rsidTr="003A3A3F">
        <w:trPr>
          <w:trHeight w:val="240"/>
        </w:trPr>
        <w:tc>
          <w:tcPr>
            <w:tcW w:w="3865" w:type="dxa"/>
          </w:tcPr>
          <w:p w14:paraId="57D14979" w14:textId="77777777" w:rsidR="009850E2" w:rsidRPr="00BC20BA" w:rsidRDefault="009850E2" w:rsidP="003A3A3F">
            <w:pPr>
              <w:jc w:val="right"/>
              <w:rPr>
                <w:rFonts w:ascii="Cambria" w:eastAsia="Cambria" w:hAnsi="Cambria" w:cs="Cambria"/>
                <w:b/>
              </w:rPr>
            </w:pPr>
            <w:r w:rsidRPr="00BC20BA">
              <w:rPr>
                <w:rFonts w:ascii="Cambria" w:hAnsi="Cambria" w:cs="Calibri"/>
                <w:b/>
                <w:bCs/>
                <w:color w:val="000000"/>
              </w:rPr>
              <w:lastRenderedPageBreak/>
              <w:t>Estimated Leverage:</w:t>
            </w:r>
          </w:p>
        </w:tc>
        <w:tc>
          <w:tcPr>
            <w:tcW w:w="6205" w:type="dxa"/>
          </w:tcPr>
          <w:p w14:paraId="12FC9195" w14:textId="77777777" w:rsidR="009850E2" w:rsidRPr="00BC20BA" w:rsidRDefault="009850E2" w:rsidP="003A3A3F">
            <w:pPr>
              <w:jc w:val="both"/>
              <w:rPr>
                <w:rFonts w:ascii="Cambria" w:eastAsia="Cambria" w:hAnsi="Cambria" w:cs="Cambria"/>
              </w:rPr>
            </w:pPr>
            <w:r w:rsidRPr="00BC20BA">
              <w:rPr>
                <w:rFonts w:ascii="Cambria" w:hAnsi="Cambria" w:cs="Calibri"/>
                <w:color w:val="000000"/>
              </w:rPr>
              <w:t>$25,000</w:t>
            </w:r>
          </w:p>
        </w:tc>
      </w:tr>
      <w:tr w:rsidR="009850E2" w:rsidRPr="00BC20BA" w14:paraId="248ADBC6" w14:textId="77777777" w:rsidTr="003A3A3F">
        <w:trPr>
          <w:trHeight w:val="20"/>
        </w:trPr>
        <w:tc>
          <w:tcPr>
            <w:tcW w:w="3865" w:type="dxa"/>
          </w:tcPr>
          <w:p w14:paraId="3AFCF08E" w14:textId="77777777" w:rsidR="009850E2" w:rsidRPr="00BC20BA" w:rsidRDefault="009850E2" w:rsidP="003A3A3F">
            <w:pPr>
              <w:jc w:val="right"/>
              <w:rPr>
                <w:rFonts w:ascii="Cambria" w:eastAsia="Cambria" w:hAnsi="Cambria" w:cs="Cambria"/>
                <w:b/>
              </w:rPr>
            </w:pPr>
            <w:r w:rsidRPr="00BC20BA">
              <w:rPr>
                <w:rFonts w:ascii="Cambria" w:hAnsi="Cambria" w:cs="Calibri"/>
                <w:b/>
                <w:bCs/>
                <w:color w:val="000000"/>
              </w:rPr>
              <w:t>CCMP Actions:</w:t>
            </w:r>
          </w:p>
        </w:tc>
        <w:tc>
          <w:tcPr>
            <w:tcW w:w="6205" w:type="dxa"/>
          </w:tcPr>
          <w:p w14:paraId="14A54D15" w14:textId="77777777" w:rsidR="009850E2" w:rsidRPr="00BC20BA" w:rsidRDefault="009850E2" w:rsidP="003A3A3F">
            <w:pPr>
              <w:rPr>
                <w:rFonts w:ascii="Cambria" w:eastAsia="Cambria" w:hAnsi="Cambria" w:cs="Cambria"/>
              </w:rPr>
            </w:pPr>
            <w:r w:rsidRPr="00BC20BA">
              <w:rPr>
                <w:rFonts w:ascii="Cambria" w:hAnsi="Cambria" w:cs="Calibri"/>
                <w:color w:val="000000"/>
              </w:rPr>
              <w:t>A1.1, E1.1, E2.1</w:t>
            </w:r>
          </w:p>
        </w:tc>
      </w:tr>
      <w:tr w:rsidR="009850E2" w:rsidRPr="00194719" w14:paraId="1ABDD870" w14:textId="77777777" w:rsidTr="003A3A3F">
        <w:trPr>
          <w:trHeight w:val="20"/>
        </w:trPr>
        <w:tc>
          <w:tcPr>
            <w:tcW w:w="3865" w:type="dxa"/>
          </w:tcPr>
          <w:p w14:paraId="7E1DF6CB" w14:textId="77777777" w:rsidR="009850E2" w:rsidRPr="00BC20BA" w:rsidRDefault="009850E2" w:rsidP="003A3A3F">
            <w:pPr>
              <w:jc w:val="right"/>
              <w:rPr>
                <w:rFonts w:ascii="Cambria" w:eastAsia="Cambria" w:hAnsi="Cambria" w:cs="Cambria"/>
                <w:b/>
              </w:rPr>
            </w:pPr>
            <w:r w:rsidRPr="00BC20BA">
              <w:rPr>
                <w:rFonts w:ascii="Cambria" w:hAnsi="Cambria" w:cs="Calibri"/>
                <w:b/>
                <w:bCs/>
                <w:color w:val="000000"/>
              </w:rPr>
              <w:t>CCMP Outcomes:</w:t>
            </w:r>
          </w:p>
        </w:tc>
        <w:tc>
          <w:tcPr>
            <w:tcW w:w="6205" w:type="dxa"/>
          </w:tcPr>
          <w:p w14:paraId="5E91CEF8" w14:textId="77777777" w:rsidR="009850E2" w:rsidRPr="007E1E86" w:rsidRDefault="009850E2" w:rsidP="003A3A3F">
            <w:pPr>
              <w:rPr>
                <w:rFonts w:ascii="Cambria" w:eastAsia="Cambria" w:hAnsi="Cambria" w:cs="Cambria"/>
                <w:lang w:val="pt-BR"/>
              </w:rPr>
            </w:pPr>
            <w:r w:rsidRPr="007E1E86">
              <w:rPr>
                <w:rFonts w:ascii="Cambria" w:hAnsi="Cambria" w:cs="Calibri"/>
                <w:color w:val="000000"/>
                <w:lang w:val="pt-BR"/>
              </w:rPr>
              <w:t>1a, 1b, 1c, 1d, 1e, 2a, 2b, 2c, 3a, 3b, 3c, 3d</w:t>
            </w:r>
          </w:p>
        </w:tc>
      </w:tr>
      <w:tr w:rsidR="009850E2" w:rsidRPr="00BC20BA" w14:paraId="402BF137" w14:textId="77777777" w:rsidTr="003A3A3F">
        <w:trPr>
          <w:trHeight w:val="20"/>
        </w:trPr>
        <w:tc>
          <w:tcPr>
            <w:tcW w:w="3865" w:type="dxa"/>
          </w:tcPr>
          <w:p w14:paraId="0024FA16" w14:textId="77777777" w:rsidR="009850E2" w:rsidRPr="00BC20BA" w:rsidRDefault="009850E2" w:rsidP="003A3A3F">
            <w:pPr>
              <w:jc w:val="right"/>
              <w:rPr>
                <w:rFonts w:ascii="Cambria" w:eastAsia="Cambria" w:hAnsi="Cambria" w:cs="Cambria"/>
                <w:b/>
              </w:rPr>
            </w:pPr>
            <w:r w:rsidRPr="00BC20BA">
              <w:rPr>
                <w:rFonts w:ascii="Cambria" w:hAnsi="Cambria" w:cs="Calibri"/>
                <w:b/>
                <w:bCs/>
                <w:color w:val="000000"/>
              </w:rPr>
              <w:t>CWA Core Programs Addressed:</w:t>
            </w:r>
          </w:p>
        </w:tc>
        <w:tc>
          <w:tcPr>
            <w:tcW w:w="6205" w:type="dxa"/>
          </w:tcPr>
          <w:p w14:paraId="259AD6B7" w14:textId="77777777" w:rsidR="009850E2" w:rsidRPr="00BC20BA" w:rsidRDefault="009850E2" w:rsidP="003A3A3F">
            <w:pPr>
              <w:rPr>
                <w:rFonts w:ascii="Cambria" w:eastAsia="Cambria" w:hAnsi="Cambria" w:cs="Cambria"/>
              </w:rPr>
            </w:pPr>
            <w:r w:rsidRPr="00BC20BA">
              <w:rPr>
                <w:rFonts w:ascii="Cambria" w:eastAsia="Cambria" w:hAnsi="Cambria" w:cs="Cambria"/>
              </w:rPr>
              <w:t>(6) protecting coastal waters through the National Estuary Program</w:t>
            </w:r>
          </w:p>
        </w:tc>
      </w:tr>
      <w:tr w:rsidR="009850E2" w:rsidRPr="00BC20BA" w14:paraId="4DCAE8A7" w14:textId="77777777" w:rsidTr="003A3A3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trHeight w:val="20"/>
        </w:trPr>
        <w:tc>
          <w:tcPr>
            <w:tcW w:w="3865" w:type="dxa"/>
          </w:tcPr>
          <w:p w14:paraId="70D19ED3" w14:textId="77777777" w:rsidR="009850E2" w:rsidRPr="00BC20BA" w:rsidRDefault="009850E2" w:rsidP="003A3A3F">
            <w:pPr>
              <w:jc w:val="right"/>
              <w:rPr>
                <w:rFonts w:asciiTheme="minorHAnsi" w:eastAsia="Cambria" w:hAnsiTheme="minorHAnsi" w:cstheme="majorHAnsi"/>
                <w:b/>
              </w:rPr>
            </w:pPr>
            <w:r>
              <w:rPr>
                <w:rFonts w:asciiTheme="minorHAnsi" w:eastAsia="Cambria" w:hAnsiTheme="minorHAnsi" w:cstheme="majorHAnsi"/>
                <w:b/>
              </w:rPr>
              <w:t>EPA Element(s):</w:t>
            </w:r>
          </w:p>
        </w:tc>
        <w:tc>
          <w:tcPr>
            <w:tcW w:w="6205" w:type="dxa"/>
          </w:tcPr>
          <w:p w14:paraId="34C6E84F" w14:textId="77777777" w:rsidR="009850E2" w:rsidRPr="00BC20BA" w:rsidRDefault="009850E2" w:rsidP="003A3A3F">
            <w:pPr>
              <w:rPr>
                <w:rFonts w:ascii="Cambria" w:eastAsia="Cambria" w:hAnsi="Cambria" w:cs="Cambria"/>
              </w:rPr>
            </w:pPr>
            <w:r>
              <w:rPr>
                <w:rFonts w:ascii="Cambria" w:eastAsia="Cambria" w:hAnsi="Cambria" w:cs="Cambria"/>
              </w:rPr>
              <w:t>Living Resources, Direct Assistance</w:t>
            </w:r>
          </w:p>
        </w:tc>
      </w:tr>
    </w:tbl>
    <w:p w14:paraId="7C4C3338" w14:textId="77777777" w:rsidR="009850E2" w:rsidRPr="00BC20BA" w:rsidRDefault="009850E2" w:rsidP="009850E2">
      <w:pPr>
        <w:pBdr>
          <w:top w:val="nil"/>
          <w:left w:val="nil"/>
          <w:bottom w:val="nil"/>
          <w:right w:val="nil"/>
          <w:between w:val="nil"/>
        </w:pBdr>
        <w:tabs>
          <w:tab w:val="left" w:pos="360"/>
        </w:tabs>
        <w:jc w:val="both"/>
        <w:rPr>
          <w:rFonts w:ascii="Cambria" w:eastAsia="Cambria" w:hAnsi="Cambria" w:cs="Cambria"/>
          <w:color w:val="000000"/>
        </w:rPr>
      </w:pPr>
    </w:p>
    <w:p w14:paraId="1255E268" w14:textId="77777777" w:rsidR="009850E2" w:rsidRPr="00711C72" w:rsidRDefault="009850E2" w:rsidP="009850E2">
      <w:pPr>
        <w:pBdr>
          <w:top w:val="nil"/>
          <w:left w:val="nil"/>
          <w:bottom w:val="nil"/>
          <w:right w:val="nil"/>
          <w:between w:val="nil"/>
        </w:pBdr>
        <w:tabs>
          <w:tab w:val="left" w:pos="360"/>
        </w:tabs>
        <w:rPr>
          <w:rFonts w:asciiTheme="majorHAnsi" w:eastAsia="Cambria" w:hAnsiTheme="majorHAnsi" w:cstheme="majorHAnsi"/>
          <w:b/>
          <w:sz w:val="28"/>
          <w:szCs w:val="28"/>
        </w:rPr>
      </w:pPr>
      <w:r>
        <w:rPr>
          <w:rFonts w:asciiTheme="majorHAnsi" w:eastAsia="Cambria" w:hAnsiTheme="majorHAnsi" w:cstheme="majorHAnsi"/>
          <w:b/>
          <w:sz w:val="28"/>
          <w:szCs w:val="28"/>
        </w:rPr>
        <w:t>Progress to Date</w:t>
      </w:r>
      <w:r w:rsidRPr="00711C72">
        <w:rPr>
          <w:rFonts w:asciiTheme="majorHAnsi" w:eastAsia="Cambria" w:hAnsiTheme="majorHAnsi" w:cstheme="majorHAnsi"/>
          <w:b/>
          <w:sz w:val="28"/>
          <w:szCs w:val="28"/>
        </w:rPr>
        <w:t>:</w:t>
      </w:r>
    </w:p>
    <w:p w14:paraId="03DB7B63" w14:textId="0C619E3A" w:rsidR="009850E2" w:rsidRPr="00BC20BA" w:rsidRDefault="009850E2" w:rsidP="009850E2">
      <w:pPr>
        <w:jc w:val="both"/>
        <w:rPr>
          <w:rFonts w:ascii="Calibri" w:hAnsi="Calibri" w:cs="Calibri"/>
          <w:color w:val="000000"/>
        </w:rPr>
      </w:pPr>
      <w:r w:rsidRPr="00BC20BA">
        <w:rPr>
          <w:rFonts w:ascii="Cambria" w:hAnsi="Cambria" w:cs="Calibri"/>
          <w:color w:val="000000"/>
          <w:shd w:val="clear" w:color="auto" w:fill="FFFFFF"/>
        </w:rPr>
        <w:t>Since 200</w:t>
      </w:r>
      <w:r>
        <w:rPr>
          <w:rFonts w:ascii="Cambria" w:hAnsi="Cambria" w:cs="Calibri"/>
          <w:color w:val="000000"/>
          <w:shd w:val="clear" w:color="auto" w:fill="FFFFFF"/>
        </w:rPr>
        <w:t>4</w:t>
      </w:r>
      <w:r w:rsidRPr="00BC20BA">
        <w:rPr>
          <w:rFonts w:ascii="Cambria" w:hAnsi="Cambria" w:cs="Calibri"/>
          <w:color w:val="000000"/>
          <w:shd w:val="clear" w:color="auto" w:fill="FFFFFF"/>
        </w:rPr>
        <w:t xml:space="preserve">, </w:t>
      </w:r>
      <w:r>
        <w:rPr>
          <w:rFonts w:ascii="Cambria" w:hAnsi="Cambria" w:cs="Calibri"/>
          <w:color w:val="000000"/>
          <w:shd w:val="clear" w:color="auto" w:fill="FFFFFF"/>
        </w:rPr>
        <w:t xml:space="preserve">APNEP has participated in and often led the facilitation of </w:t>
      </w:r>
      <w:r w:rsidRPr="00BC20BA">
        <w:rPr>
          <w:rFonts w:ascii="Cambria" w:hAnsi="Cambria" w:cs="Calibri"/>
          <w:color w:val="000000"/>
          <w:shd w:val="clear" w:color="auto" w:fill="FFFFFF"/>
        </w:rPr>
        <w:t xml:space="preserve">a </w:t>
      </w:r>
      <w:r>
        <w:rPr>
          <w:rFonts w:ascii="Cambria" w:hAnsi="Cambria" w:cs="Calibri"/>
          <w:color w:val="000000"/>
          <w:shd w:val="clear" w:color="auto" w:fill="FFFFFF"/>
        </w:rPr>
        <w:t xml:space="preserve">statewide </w:t>
      </w:r>
      <w:r w:rsidRPr="00BC20BA">
        <w:rPr>
          <w:rFonts w:ascii="Cambria" w:hAnsi="Cambria" w:cs="Calibri"/>
          <w:color w:val="000000"/>
          <w:shd w:val="clear" w:color="auto" w:fill="FFFFFF"/>
        </w:rPr>
        <w:t xml:space="preserve">SAV partnership </w:t>
      </w:r>
      <w:r>
        <w:rPr>
          <w:rFonts w:ascii="Cambria" w:hAnsi="Cambria" w:cs="Calibri"/>
          <w:color w:val="000000"/>
          <w:shd w:val="clear" w:color="auto" w:fill="FFFFFF"/>
        </w:rPr>
        <w:t xml:space="preserve">that </w:t>
      </w:r>
      <w:r w:rsidRPr="00BC20BA">
        <w:rPr>
          <w:rFonts w:ascii="Cambria" w:hAnsi="Cambria" w:cs="Calibri"/>
          <w:color w:val="000000"/>
          <w:shd w:val="clear" w:color="auto" w:fill="FFFFFF"/>
        </w:rPr>
        <w:t xml:space="preserve">has collaborated </w:t>
      </w:r>
      <w:r>
        <w:rPr>
          <w:rFonts w:ascii="Cambria" w:hAnsi="Cambria" w:cs="Calibri"/>
          <w:color w:val="000000"/>
          <w:shd w:val="clear" w:color="auto" w:fill="FFFFFF"/>
        </w:rPr>
        <w:t xml:space="preserve">to achieve </w:t>
      </w:r>
      <w:r w:rsidRPr="00BC20BA">
        <w:rPr>
          <w:rFonts w:ascii="Cambria" w:hAnsi="Cambria" w:cs="Calibri"/>
          <w:color w:val="000000"/>
          <w:shd w:val="clear" w:color="auto" w:fill="FFFFFF"/>
        </w:rPr>
        <w:t xml:space="preserve">the long-term goal of determining the location of the region’s underwater grasses and trends in their overall extent and </w:t>
      </w:r>
      <w:r>
        <w:rPr>
          <w:rFonts w:ascii="Cambria" w:hAnsi="Cambria" w:cs="Calibri"/>
          <w:color w:val="000000"/>
          <w:shd w:val="clear" w:color="auto" w:fill="FFFFFF"/>
        </w:rPr>
        <w:t>spatial cover classes</w:t>
      </w:r>
      <w:r w:rsidRPr="00BC20BA">
        <w:rPr>
          <w:rFonts w:ascii="Cambria" w:hAnsi="Cambria" w:cs="Calibri"/>
          <w:color w:val="000000"/>
          <w:shd w:val="clear" w:color="auto" w:fill="FFFFFF"/>
        </w:rPr>
        <w:t xml:space="preserve">. Monitoring </w:t>
      </w:r>
      <w:r>
        <w:rPr>
          <w:rFonts w:ascii="Cambria" w:hAnsi="Cambria" w:cs="Calibri"/>
          <w:color w:val="000000"/>
          <w:shd w:val="clear" w:color="auto" w:fill="FFFFFF"/>
        </w:rPr>
        <w:t xml:space="preserve">coastal </w:t>
      </w:r>
      <w:r w:rsidRPr="00BC20BA">
        <w:rPr>
          <w:rFonts w:ascii="Cambria" w:hAnsi="Cambria" w:cs="Calibri"/>
          <w:color w:val="000000"/>
          <w:shd w:val="clear" w:color="auto" w:fill="FFFFFF"/>
        </w:rPr>
        <w:t xml:space="preserve">SAV is important because among other benefits it </w:t>
      </w:r>
      <w:r w:rsidR="005209A4">
        <w:rPr>
          <w:rFonts w:ascii="Cambria" w:hAnsi="Cambria" w:cs="Calibri"/>
          <w:color w:val="000000"/>
          <w:shd w:val="clear" w:color="auto" w:fill="FFFFFF"/>
        </w:rPr>
        <w:t>can serve</w:t>
      </w:r>
      <w:r w:rsidRPr="00BC20BA">
        <w:rPr>
          <w:rFonts w:ascii="Cambria" w:hAnsi="Cambria" w:cs="Calibri"/>
          <w:color w:val="000000"/>
          <w:shd w:val="clear" w:color="auto" w:fill="FFFFFF"/>
        </w:rPr>
        <w:t xml:space="preserve"> as an indicator of </w:t>
      </w:r>
      <w:r>
        <w:rPr>
          <w:rFonts w:ascii="Cambria" w:hAnsi="Cambria" w:cs="Calibri"/>
          <w:color w:val="000000"/>
          <w:shd w:val="clear" w:color="auto" w:fill="FFFFFF"/>
        </w:rPr>
        <w:t>estuarine habitat condition</w:t>
      </w:r>
      <w:r w:rsidRPr="00BC20BA">
        <w:rPr>
          <w:rFonts w:ascii="Cambria" w:hAnsi="Cambria" w:cs="Calibri"/>
          <w:color w:val="000000"/>
          <w:shd w:val="clear" w:color="auto" w:fill="FFFFFF"/>
        </w:rPr>
        <w:t xml:space="preserve">. The </w:t>
      </w:r>
      <w:r>
        <w:rPr>
          <w:rFonts w:ascii="Cambria" w:hAnsi="Cambria" w:cs="Calibri"/>
          <w:color w:val="000000"/>
          <w:shd w:val="clear" w:color="auto" w:fill="FFFFFF"/>
        </w:rPr>
        <w:t>P</w:t>
      </w:r>
      <w:r w:rsidRPr="00BC20BA">
        <w:rPr>
          <w:rFonts w:ascii="Cambria" w:hAnsi="Cambria" w:cs="Calibri"/>
          <w:color w:val="000000"/>
          <w:shd w:val="clear" w:color="auto" w:fill="FFFFFF"/>
        </w:rPr>
        <w:t xml:space="preserve">artnership has taken steps towards assessing the extent of underwater grasses. APNEP’s SAV Team published a baseline SAV map in 2011 using data from aerial surveys </w:t>
      </w:r>
      <w:r>
        <w:rPr>
          <w:rFonts w:ascii="Cambria" w:hAnsi="Cambria" w:cs="Calibri"/>
          <w:color w:val="000000"/>
          <w:shd w:val="clear" w:color="auto" w:fill="FFFFFF"/>
        </w:rPr>
        <w:t xml:space="preserve">from </w:t>
      </w:r>
      <w:r w:rsidRPr="00BC20BA">
        <w:rPr>
          <w:rFonts w:ascii="Cambria" w:hAnsi="Cambria" w:cs="Calibri"/>
          <w:color w:val="000000"/>
          <w:shd w:val="clear" w:color="auto" w:fill="FFFFFF"/>
        </w:rPr>
        <w:t>2006 through 200</w:t>
      </w:r>
      <w:r>
        <w:rPr>
          <w:rFonts w:ascii="Cambria" w:hAnsi="Cambria" w:cs="Calibri"/>
          <w:color w:val="000000"/>
          <w:shd w:val="clear" w:color="auto" w:fill="FFFFFF"/>
        </w:rPr>
        <w:t>7</w:t>
      </w:r>
      <w:r w:rsidRPr="00BC20BA">
        <w:rPr>
          <w:rFonts w:ascii="Cambria" w:hAnsi="Cambria" w:cs="Calibri"/>
          <w:color w:val="000000"/>
          <w:shd w:val="clear" w:color="auto" w:fill="FFFFFF"/>
        </w:rPr>
        <w:t xml:space="preserve">, </w:t>
      </w:r>
      <w:r>
        <w:rPr>
          <w:rFonts w:ascii="Cambria" w:hAnsi="Cambria" w:cs="Calibri"/>
          <w:color w:val="000000"/>
          <w:shd w:val="clear" w:color="auto" w:fill="FFFFFF"/>
        </w:rPr>
        <w:t xml:space="preserve">as well as a </w:t>
      </w:r>
      <w:r w:rsidRPr="00BC20BA">
        <w:rPr>
          <w:rFonts w:ascii="Cambria" w:hAnsi="Cambria" w:cs="Calibri"/>
          <w:color w:val="000000"/>
          <w:shd w:val="clear" w:color="auto" w:fill="FFFFFF"/>
        </w:rPr>
        <w:t xml:space="preserve">second map based on high-salinity </w:t>
      </w:r>
      <w:r>
        <w:rPr>
          <w:rFonts w:ascii="Cambria" w:hAnsi="Cambria" w:cs="Calibri"/>
          <w:color w:val="000000"/>
          <w:shd w:val="clear" w:color="auto" w:fill="FFFFFF"/>
        </w:rPr>
        <w:t xml:space="preserve">SAV </w:t>
      </w:r>
      <w:r w:rsidRPr="00BC20BA">
        <w:rPr>
          <w:rFonts w:ascii="Cambria" w:hAnsi="Cambria" w:cs="Calibri"/>
          <w:color w:val="000000"/>
          <w:shd w:val="clear" w:color="auto" w:fill="FFFFFF"/>
        </w:rPr>
        <w:t>survey data in 201</w:t>
      </w:r>
      <w:r>
        <w:rPr>
          <w:rFonts w:ascii="Cambria" w:hAnsi="Cambria" w:cs="Calibri"/>
          <w:color w:val="000000"/>
          <w:shd w:val="clear" w:color="auto" w:fill="FFFFFF"/>
        </w:rPr>
        <w:t>3</w:t>
      </w:r>
      <w:r w:rsidRPr="00BC20BA">
        <w:rPr>
          <w:rFonts w:ascii="Cambria" w:hAnsi="Cambria" w:cs="Calibri"/>
          <w:color w:val="000000"/>
          <w:shd w:val="clear" w:color="auto" w:fill="FFFFFF"/>
        </w:rPr>
        <w:t xml:space="preserve"> </w:t>
      </w:r>
      <w:r>
        <w:rPr>
          <w:rFonts w:ascii="Cambria" w:hAnsi="Cambria" w:cs="Calibri"/>
          <w:color w:val="000000"/>
          <w:shd w:val="clear" w:color="auto" w:fill="FFFFFF"/>
        </w:rPr>
        <w:t>and published in 2019</w:t>
      </w:r>
      <w:r w:rsidRPr="00BC20BA">
        <w:rPr>
          <w:rFonts w:ascii="Cambria" w:hAnsi="Cambria" w:cs="Calibri"/>
          <w:color w:val="000000"/>
          <w:shd w:val="clear" w:color="auto" w:fill="FFFFFF"/>
        </w:rPr>
        <w:t>. </w:t>
      </w:r>
      <w:r>
        <w:rPr>
          <w:rFonts w:ascii="Cambria" w:hAnsi="Cambria" w:cs="Calibri"/>
          <w:color w:val="000000"/>
          <w:shd w:val="clear" w:color="auto" w:fill="FFFFFF"/>
        </w:rPr>
        <w:t xml:space="preserve"> </w:t>
      </w:r>
      <w:r w:rsidRPr="65DEC01F">
        <w:rPr>
          <w:rFonts w:ascii="Cambria" w:eastAsia="Cambria" w:hAnsi="Cambria" w:cs="Cambria"/>
          <w:color w:val="000000" w:themeColor="text1"/>
        </w:rPr>
        <w:t xml:space="preserve"> APNEP plans to produce by September 2021 a high-salinity SAV map based on 2019-2020</w:t>
      </w:r>
      <w:r>
        <w:rPr>
          <w:rFonts w:ascii="Cambria" w:eastAsia="Cambria" w:hAnsi="Cambria" w:cs="Cambria"/>
          <w:color w:val="000000" w:themeColor="text1"/>
        </w:rPr>
        <w:t xml:space="preserve"> </w:t>
      </w:r>
      <w:r w:rsidRPr="65DEC01F">
        <w:rPr>
          <w:rFonts w:ascii="Cambria" w:eastAsia="Cambria" w:hAnsi="Cambria" w:cs="Cambria"/>
          <w:color w:val="000000" w:themeColor="text1"/>
        </w:rPr>
        <w:t>aerial surveys.</w:t>
      </w:r>
    </w:p>
    <w:p w14:paraId="16194302" w14:textId="77777777" w:rsidR="009850E2" w:rsidRPr="00BC20BA" w:rsidRDefault="009850E2" w:rsidP="009850E2">
      <w:pPr>
        <w:shd w:val="clear" w:color="auto" w:fill="FFFFFF"/>
        <w:jc w:val="both"/>
        <w:rPr>
          <w:rFonts w:ascii="Calibri" w:hAnsi="Calibri" w:cs="Calibri"/>
          <w:color w:val="000000"/>
        </w:rPr>
      </w:pPr>
      <w:r w:rsidRPr="00BC20BA">
        <w:rPr>
          <w:rFonts w:ascii="Cambria" w:hAnsi="Cambria" w:cs="Calibri"/>
          <w:color w:val="000000"/>
          <w:shd w:val="clear" w:color="auto" w:fill="FFFFFF"/>
        </w:rPr>
        <w:t> </w:t>
      </w:r>
    </w:p>
    <w:p w14:paraId="622C667C" w14:textId="17FFD663" w:rsidR="009850E2" w:rsidRDefault="009850E2" w:rsidP="009850E2">
      <w:pPr>
        <w:shd w:val="clear" w:color="auto" w:fill="FFFFFF" w:themeFill="background1"/>
        <w:jc w:val="both"/>
        <w:rPr>
          <w:rFonts w:ascii="Cambria" w:eastAsia="Cambria" w:hAnsi="Cambria" w:cs="Cambria"/>
          <w:color w:val="000000" w:themeColor="text1"/>
        </w:rPr>
      </w:pPr>
      <w:r w:rsidRPr="00BC20BA">
        <w:rPr>
          <w:rFonts w:ascii="Cambria" w:hAnsi="Cambria" w:cs="Calibri"/>
          <w:color w:val="000000"/>
          <w:shd w:val="clear" w:color="auto" w:fill="FFFFFF"/>
        </w:rPr>
        <w:t xml:space="preserve">To address challenges in tracking "hidden" SAV in turbid lower-salinity waters and to detect significant trends more quickly (including changes in species composition), APNEP began coordinating a SAV Sentinel Network in 2014. The sentinel network combines boat-based sonar and video technology with in-water observations to track SAV at stations dispersed throughout the sounds. The boat-based protocols were tested on Albemarle Sound in 2014 and the first installment of sentinel stations occurred there in 2015.  Subsequent stations have been established </w:t>
      </w:r>
      <w:r>
        <w:rPr>
          <w:rFonts w:ascii="Cambria" w:hAnsi="Cambria" w:cs="Calibri"/>
          <w:color w:val="000000"/>
          <w:shd w:val="clear" w:color="auto" w:fill="FFFFFF"/>
        </w:rPr>
        <w:t>throughout the</w:t>
      </w:r>
      <w:r w:rsidRPr="00BC20BA">
        <w:rPr>
          <w:rFonts w:ascii="Cambria" w:hAnsi="Cambria" w:cs="Calibri"/>
          <w:color w:val="000000"/>
          <w:shd w:val="clear" w:color="auto" w:fill="FFFFFF"/>
        </w:rPr>
        <w:t xml:space="preserve"> Pamlico </w:t>
      </w:r>
      <w:r>
        <w:rPr>
          <w:rFonts w:ascii="Cambria" w:hAnsi="Cambria" w:cs="Calibri"/>
          <w:color w:val="000000"/>
          <w:shd w:val="clear" w:color="auto" w:fill="FFFFFF"/>
        </w:rPr>
        <w:t xml:space="preserve">River </w:t>
      </w:r>
      <w:r w:rsidRPr="00BC20BA">
        <w:rPr>
          <w:rFonts w:ascii="Cambria" w:hAnsi="Cambria" w:cs="Calibri"/>
          <w:color w:val="000000"/>
          <w:shd w:val="clear" w:color="auto" w:fill="FFFFFF"/>
        </w:rPr>
        <w:t>and Neuse River</w:t>
      </w:r>
      <w:r>
        <w:rPr>
          <w:rFonts w:ascii="Cambria" w:hAnsi="Cambria" w:cs="Calibri"/>
          <w:color w:val="000000"/>
          <w:shd w:val="clear" w:color="auto" w:fill="FFFFFF"/>
        </w:rPr>
        <w:t xml:space="preserve"> Estuarie</w:t>
      </w:r>
      <w:r w:rsidRPr="00BC20BA">
        <w:rPr>
          <w:rFonts w:ascii="Cambria" w:hAnsi="Cambria" w:cs="Calibri"/>
          <w:color w:val="000000"/>
          <w:shd w:val="clear" w:color="auto" w:fill="FFFFFF"/>
        </w:rPr>
        <w:t xml:space="preserve">s.  </w:t>
      </w:r>
      <w:r>
        <w:rPr>
          <w:rFonts w:ascii="Cambria" w:hAnsi="Cambria" w:cs="Calibri"/>
          <w:color w:val="000000"/>
          <w:shd w:val="clear" w:color="auto" w:fill="FFFFFF"/>
        </w:rPr>
        <w:t>A</w:t>
      </w:r>
      <w:r w:rsidRPr="00BC20BA">
        <w:rPr>
          <w:rFonts w:ascii="Cambria" w:hAnsi="Cambria" w:cs="Calibri"/>
          <w:color w:val="000000"/>
          <w:shd w:val="clear" w:color="auto" w:fill="FFFFFF"/>
        </w:rPr>
        <w:t xml:space="preserve"> f</w:t>
      </w:r>
      <w:r>
        <w:rPr>
          <w:rFonts w:ascii="Cambria" w:hAnsi="Cambria" w:cs="Calibri"/>
          <w:color w:val="000000"/>
          <w:shd w:val="clear" w:color="auto" w:fill="FFFFFF"/>
        </w:rPr>
        <w:t>inal</w:t>
      </w:r>
      <w:r w:rsidRPr="00BC20BA">
        <w:rPr>
          <w:rFonts w:ascii="Cambria" w:hAnsi="Cambria" w:cs="Calibri"/>
          <w:color w:val="000000"/>
          <w:shd w:val="clear" w:color="auto" w:fill="FFFFFF"/>
        </w:rPr>
        <w:t xml:space="preserve"> report </w:t>
      </w:r>
      <w:r>
        <w:rPr>
          <w:rFonts w:ascii="Cambria" w:hAnsi="Cambria" w:cs="Calibri"/>
          <w:color w:val="000000"/>
          <w:shd w:val="clear" w:color="auto" w:fill="FFFFFF"/>
        </w:rPr>
        <w:t xml:space="preserve">on low-salinity sentinel site monitoring in Albemarle Sound and Neuse River Estuary (associated with National Fish &amp; Wildlife Federation funding) was submitted in March 2020. </w:t>
      </w:r>
      <w:r w:rsidR="005209A4" w:rsidRPr="65DEC01F">
        <w:rPr>
          <w:rFonts w:ascii="Cambria" w:eastAsia="Cambria" w:hAnsi="Cambria" w:cs="Cambria"/>
          <w:color w:val="000000" w:themeColor="text1"/>
        </w:rPr>
        <w:t>C</w:t>
      </w:r>
      <w:r w:rsidR="005209A4">
        <w:rPr>
          <w:rFonts w:ascii="Cambria" w:eastAsia="Cambria" w:hAnsi="Cambria" w:cs="Cambria"/>
          <w:color w:val="000000" w:themeColor="text1"/>
        </w:rPr>
        <w:t>OVID</w:t>
      </w:r>
      <w:r w:rsidRPr="65DEC01F">
        <w:rPr>
          <w:rFonts w:ascii="Cambria" w:eastAsia="Cambria" w:hAnsi="Cambria" w:cs="Cambria"/>
          <w:color w:val="000000" w:themeColor="text1"/>
        </w:rPr>
        <w:t>-19 precluded boat-based SAV monitoring in low-salinity waters during the 2020 field season.</w:t>
      </w:r>
    </w:p>
    <w:p w14:paraId="5C649D2E" w14:textId="77777777" w:rsidR="009850E2" w:rsidRDefault="009850E2" w:rsidP="009850E2">
      <w:pPr>
        <w:shd w:val="clear" w:color="auto" w:fill="FFFFFF" w:themeFill="background1"/>
        <w:jc w:val="both"/>
        <w:rPr>
          <w:rFonts w:ascii="Cambria" w:eastAsia="Cambria" w:hAnsi="Cambria" w:cs="Cambria"/>
          <w:color w:val="000000" w:themeColor="text1"/>
        </w:rPr>
      </w:pPr>
    </w:p>
    <w:p w14:paraId="1AEECA66" w14:textId="77777777" w:rsidR="009850E2" w:rsidRPr="00BC20BA" w:rsidRDefault="009850E2" w:rsidP="009850E2">
      <w:pPr>
        <w:shd w:val="clear" w:color="auto" w:fill="FFFFFF" w:themeFill="background1"/>
        <w:jc w:val="both"/>
        <w:rPr>
          <w:rFonts w:ascii="Cambria" w:eastAsia="Cambria" w:hAnsi="Cambria" w:cs="Cambria"/>
          <w:color w:val="000000"/>
        </w:rPr>
      </w:pPr>
      <w:r>
        <w:rPr>
          <w:rFonts w:ascii="Cambria" w:eastAsia="Cambria" w:hAnsi="Cambria" w:cs="Cambria"/>
          <w:color w:val="000000" w:themeColor="text1"/>
        </w:rPr>
        <w:t>A significant milestone was achieved in the first quarter of 2021 with the completion of an APNEP SAV monitoring plan, which supports beginning in Spring 2021 (1) the acquisition of four boat-based metrics to complement the traditional metric “extent by spatial cover class”: maximum depth distribution, species presence, relative abundance, macroalgae presence and absence; (2) conducting annual surveys on a portion of the region (sub-region) rather than surveying the entire region every five-to-seven years; (3) bi-seasonal (spring and fall) surveys for high-salinity SAV; (4) single-season (summer) surveys for low-salinity SAV.</w:t>
      </w:r>
    </w:p>
    <w:p w14:paraId="55D778FB" w14:textId="77777777" w:rsidR="009850E2" w:rsidRPr="00BC20BA" w:rsidRDefault="009850E2" w:rsidP="009850E2">
      <w:pPr>
        <w:shd w:val="clear" w:color="auto" w:fill="FFFFFF"/>
        <w:jc w:val="both"/>
        <w:rPr>
          <w:rFonts w:ascii="Cambria" w:eastAsia="Cambria" w:hAnsi="Cambria" w:cs="Cambria"/>
          <w:b/>
          <w:color w:val="0000FF"/>
        </w:rPr>
      </w:pPr>
    </w:p>
    <w:p w14:paraId="46490B6D" w14:textId="77777777" w:rsidR="009850E2" w:rsidRPr="00BC20BA" w:rsidRDefault="009850E2" w:rsidP="009850E2">
      <w:pPr>
        <w:pBdr>
          <w:top w:val="nil"/>
          <w:left w:val="nil"/>
          <w:bottom w:val="nil"/>
          <w:right w:val="nil"/>
          <w:between w:val="nil"/>
        </w:pBdr>
        <w:tabs>
          <w:tab w:val="left" w:pos="360"/>
        </w:tabs>
        <w:rPr>
          <w:rFonts w:asciiTheme="majorHAnsi" w:eastAsia="Cambria" w:hAnsiTheme="majorHAnsi" w:cstheme="majorHAnsi"/>
          <w:b/>
          <w:sz w:val="28"/>
          <w:szCs w:val="28"/>
        </w:rPr>
      </w:pPr>
      <w:r w:rsidRPr="00BC20BA">
        <w:rPr>
          <w:rFonts w:asciiTheme="majorHAnsi" w:eastAsia="Cambria" w:hAnsiTheme="majorHAnsi" w:cstheme="majorHAnsi"/>
          <w:b/>
          <w:sz w:val="28"/>
          <w:szCs w:val="28"/>
        </w:rPr>
        <w:t>FY20</w:t>
      </w:r>
      <w:r>
        <w:rPr>
          <w:rFonts w:asciiTheme="majorHAnsi" w:eastAsia="Cambria" w:hAnsiTheme="majorHAnsi" w:cstheme="majorHAnsi"/>
          <w:b/>
          <w:sz w:val="28"/>
          <w:szCs w:val="28"/>
        </w:rPr>
        <w:t>21</w:t>
      </w:r>
      <w:r w:rsidRPr="00BC20BA">
        <w:rPr>
          <w:rFonts w:asciiTheme="majorHAnsi" w:eastAsia="Cambria" w:hAnsiTheme="majorHAnsi" w:cstheme="majorHAnsi"/>
          <w:b/>
          <w:sz w:val="28"/>
          <w:szCs w:val="28"/>
        </w:rPr>
        <w:t>-202</w:t>
      </w:r>
      <w:r>
        <w:rPr>
          <w:rFonts w:asciiTheme="majorHAnsi" w:eastAsia="Cambria" w:hAnsiTheme="majorHAnsi" w:cstheme="majorHAnsi"/>
          <w:b/>
          <w:sz w:val="28"/>
          <w:szCs w:val="28"/>
        </w:rPr>
        <w:t>2</w:t>
      </w:r>
      <w:r w:rsidRPr="00BC20BA">
        <w:rPr>
          <w:rFonts w:asciiTheme="majorHAnsi" w:eastAsia="Cambria" w:hAnsiTheme="majorHAnsi" w:cstheme="majorHAnsi"/>
          <w:b/>
          <w:sz w:val="28"/>
          <w:szCs w:val="28"/>
        </w:rPr>
        <w:t xml:space="preserve"> Plans: </w:t>
      </w:r>
    </w:p>
    <w:p w14:paraId="7B48310E" w14:textId="1D791A39" w:rsidR="009850E2" w:rsidRDefault="009850E2" w:rsidP="009850E2">
      <w:pPr>
        <w:pBdr>
          <w:top w:val="nil"/>
          <w:left w:val="nil"/>
          <w:bottom w:val="nil"/>
          <w:right w:val="nil"/>
          <w:between w:val="nil"/>
        </w:pBdr>
        <w:tabs>
          <w:tab w:val="left" w:pos="360"/>
        </w:tabs>
        <w:jc w:val="both"/>
        <w:rPr>
          <w:rFonts w:asciiTheme="minorHAnsi" w:eastAsia="Cambria" w:hAnsiTheme="minorHAnsi" w:cs="Cambria"/>
        </w:rPr>
      </w:pPr>
      <w:r w:rsidRPr="00BC20BA">
        <w:rPr>
          <w:rFonts w:ascii="Cambria" w:eastAsia="Cambria" w:hAnsi="Cambria" w:cs="Cambria"/>
          <w:b/>
        </w:rPr>
        <w:tab/>
        <w:t xml:space="preserve">Estimated Cost: </w:t>
      </w:r>
      <w:r>
        <w:rPr>
          <w:rFonts w:ascii="Cambria" w:eastAsia="Cambria" w:hAnsi="Cambria" w:cs="Cambria"/>
        </w:rPr>
        <w:t xml:space="preserve"> </w:t>
      </w:r>
      <w:r w:rsidRPr="0041731F">
        <w:rPr>
          <w:rFonts w:asciiTheme="minorHAnsi" w:eastAsia="Cambria" w:hAnsiTheme="minorHAnsi" w:cs="Cambria"/>
        </w:rPr>
        <w:t>$</w:t>
      </w:r>
      <w:r w:rsidR="003E1DC2">
        <w:rPr>
          <w:rFonts w:asciiTheme="minorHAnsi" w:eastAsia="Cambria" w:hAnsiTheme="minorHAnsi" w:cs="Cambria"/>
        </w:rPr>
        <w:t>10,000</w:t>
      </w:r>
      <w:r w:rsidR="00DC7BBA" w:rsidRPr="0041731F">
        <w:rPr>
          <w:rFonts w:asciiTheme="minorHAnsi" w:eastAsia="Cambria" w:hAnsiTheme="minorHAnsi" w:cs="Cambria"/>
        </w:rPr>
        <w:t xml:space="preserve"> </w:t>
      </w:r>
    </w:p>
    <w:p w14:paraId="2EA27D67" w14:textId="614C2DE7" w:rsidR="008F4A5B" w:rsidRPr="0041731F" w:rsidRDefault="008F4A5B" w:rsidP="009850E2">
      <w:pPr>
        <w:pBdr>
          <w:top w:val="nil"/>
          <w:left w:val="nil"/>
          <w:bottom w:val="nil"/>
          <w:right w:val="nil"/>
          <w:between w:val="nil"/>
        </w:pBdr>
        <w:tabs>
          <w:tab w:val="left" w:pos="360"/>
        </w:tabs>
        <w:jc w:val="both"/>
        <w:rPr>
          <w:rFonts w:asciiTheme="minorHAnsi" w:eastAsia="Cambria" w:hAnsiTheme="minorHAnsi" w:cs="Cambria"/>
        </w:rPr>
      </w:pPr>
      <w:r>
        <w:rPr>
          <w:rFonts w:asciiTheme="minorHAnsi" w:eastAsia="Cambria" w:hAnsiTheme="minorHAnsi" w:cs="Cambria"/>
        </w:rPr>
        <w:tab/>
        <w:t>Additional funds provided by NC DEQ: $90,000</w:t>
      </w:r>
    </w:p>
    <w:p w14:paraId="379CC8FD" w14:textId="35FC8A28" w:rsidR="00DC7BBA" w:rsidRPr="0041731F" w:rsidRDefault="00DC7BBA" w:rsidP="00DC7BBA">
      <w:pPr>
        <w:pBdr>
          <w:top w:val="nil"/>
          <w:left w:val="nil"/>
          <w:bottom w:val="nil"/>
          <w:right w:val="nil"/>
          <w:between w:val="nil"/>
        </w:pBdr>
        <w:tabs>
          <w:tab w:val="left" w:pos="360"/>
        </w:tabs>
        <w:ind w:left="360"/>
        <w:jc w:val="both"/>
        <w:rPr>
          <w:rFonts w:asciiTheme="minorHAnsi" w:eastAsia="Cambria" w:hAnsiTheme="minorHAnsi" w:cs="Cambria"/>
        </w:rPr>
      </w:pPr>
      <w:r w:rsidRPr="0041731F">
        <w:rPr>
          <w:rFonts w:asciiTheme="minorHAnsi" w:hAnsiTheme="minorHAnsi"/>
        </w:rPr>
        <w:t xml:space="preserve">The </w:t>
      </w:r>
      <w:r w:rsidR="007A27C7" w:rsidRPr="0041731F">
        <w:rPr>
          <w:rFonts w:asciiTheme="minorHAnsi" w:hAnsiTheme="minorHAnsi"/>
        </w:rPr>
        <w:t xml:space="preserve">overall </w:t>
      </w:r>
      <w:r w:rsidR="007A27C7">
        <w:rPr>
          <w:rFonts w:asciiTheme="minorHAnsi" w:hAnsiTheme="minorHAnsi"/>
        </w:rPr>
        <w:t>project</w:t>
      </w:r>
      <w:r w:rsidRPr="0041731F">
        <w:rPr>
          <w:rFonts w:asciiTheme="minorHAnsi" w:hAnsiTheme="minorHAnsi"/>
        </w:rPr>
        <w:t xml:space="preserve"> includes the following: </w:t>
      </w:r>
      <w:r w:rsidR="008F4A5B">
        <w:rPr>
          <w:rFonts w:asciiTheme="minorHAnsi" w:hAnsiTheme="minorHAnsi"/>
        </w:rPr>
        <w:t>A</w:t>
      </w:r>
      <w:r w:rsidRPr="0041731F">
        <w:rPr>
          <w:rFonts w:asciiTheme="minorHAnsi" w:hAnsiTheme="minorHAnsi"/>
        </w:rPr>
        <w:t xml:space="preserve"> bi-seasonal Tier 1 </w:t>
      </w:r>
      <w:r w:rsidRPr="0041731F">
        <w:rPr>
          <w:rFonts w:asciiTheme="minorHAnsi" w:eastAsia="Cambria" w:hAnsiTheme="minorHAnsi" w:cs="Cambria"/>
          <w:color w:val="000000" w:themeColor="text1"/>
        </w:rPr>
        <w:t xml:space="preserve">high-salinity </w:t>
      </w:r>
      <w:r w:rsidRPr="0041731F">
        <w:rPr>
          <w:rFonts w:asciiTheme="minorHAnsi" w:hAnsiTheme="minorHAnsi"/>
        </w:rPr>
        <w:t>survey, $</w:t>
      </w:r>
      <w:r w:rsidR="007E54CE">
        <w:rPr>
          <w:rFonts w:asciiTheme="minorHAnsi" w:hAnsiTheme="minorHAnsi"/>
        </w:rPr>
        <w:t>20,000</w:t>
      </w:r>
      <w:r w:rsidRPr="0041731F">
        <w:rPr>
          <w:rFonts w:asciiTheme="minorHAnsi" w:hAnsiTheme="minorHAnsi"/>
        </w:rPr>
        <w:t xml:space="preserve"> for, </w:t>
      </w:r>
      <w:r w:rsidR="008F4A5B">
        <w:rPr>
          <w:rFonts w:asciiTheme="minorHAnsi" w:hAnsiTheme="minorHAnsi"/>
        </w:rPr>
        <w:t>a</w:t>
      </w:r>
      <w:r w:rsidRPr="0041731F">
        <w:rPr>
          <w:rFonts w:asciiTheme="minorHAnsi" w:hAnsiTheme="minorHAnsi"/>
        </w:rPr>
        <w:t xml:space="preserve"> bi-seasonal Tier 2 </w:t>
      </w:r>
      <w:r w:rsidRPr="0041731F">
        <w:rPr>
          <w:rFonts w:asciiTheme="minorHAnsi" w:eastAsia="Cambria" w:hAnsiTheme="minorHAnsi" w:cs="Cambria"/>
          <w:color w:val="000000" w:themeColor="text1"/>
        </w:rPr>
        <w:t>high-salinity</w:t>
      </w:r>
      <w:r w:rsidRPr="0041731F">
        <w:rPr>
          <w:rFonts w:asciiTheme="minorHAnsi" w:hAnsiTheme="minorHAnsi"/>
        </w:rPr>
        <w:t xml:space="preserve"> survey, </w:t>
      </w:r>
      <w:r w:rsidR="008F4A5B">
        <w:rPr>
          <w:rFonts w:asciiTheme="minorHAnsi" w:hAnsiTheme="minorHAnsi"/>
        </w:rPr>
        <w:t>a</w:t>
      </w:r>
      <w:r w:rsidRPr="0041731F">
        <w:rPr>
          <w:rFonts w:asciiTheme="minorHAnsi" w:hAnsiTheme="minorHAnsi"/>
        </w:rPr>
        <w:t xml:space="preserve"> low</w:t>
      </w:r>
      <w:r w:rsidRPr="0041731F">
        <w:rPr>
          <w:rFonts w:asciiTheme="minorHAnsi" w:eastAsia="Cambria" w:hAnsiTheme="minorHAnsi" w:cs="Cambria"/>
          <w:color w:val="000000" w:themeColor="text1"/>
        </w:rPr>
        <w:t>-salinity</w:t>
      </w:r>
      <w:r w:rsidRPr="0041731F">
        <w:rPr>
          <w:rFonts w:asciiTheme="minorHAnsi" w:hAnsiTheme="minorHAnsi"/>
        </w:rPr>
        <w:t xml:space="preserve"> survey</w:t>
      </w:r>
      <w:r w:rsidR="008F4A5B">
        <w:rPr>
          <w:rFonts w:asciiTheme="minorHAnsi" w:hAnsiTheme="minorHAnsi"/>
        </w:rPr>
        <w:t xml:space="preserve"> and </w:t>
      </w:r>
      <w:r w:rsidR="008F4A5B" w:rsidRPr="0041731F">
        <w:rPr>
          <w:rFonts w:asciiTheme="minorHAnsi" w:hAnsiTheme="minorHAnsi"/>
        </w:rPr>
        <w:t>interpretation</w:t>
      </w:r>
      <w:r w:rsidR="008F4A5B">
        <w:rPr>
          <w:rFonts w:asciiTheme="minorHAnsi" w:hAnsiTheme="minorHAnsi"/>
        </w:rPr>
        <w:t xml:space="preserve"> of images for mapping and assessment</w:t>
      </w:r>
      <w:r w:rsidRPr="0041731F">
        <w:rPr>
          <w:rFonts w:asciiTheme="minorHAnsi" w:hAnsiTheme="minorHAnsi"/>
        </w:rPr>
        <w:t xml:space="preserve">. APNEP will be reaching out to partners for additional funds. </w:t>
      </w:r>
    </w:p>
    <w:p w14:paraId="24763725" w14:textId="70423A33" w:rsidR="00DC7BBA" w:rsidRDefault="00DC7BBA" w:rsidP="009850E2">
      <w:pPr>
        <w:pBdr>
          <w:top w:val="nil"/>
          <w:left w:val="nil"/>
          <w:bottom w:val="nil"/>
          <w:right w:val="nil"/>
          <w:between w:val="nil"/>
        </w:pBdr>
        <w:tabs>
          <w:tab w:val="left" w:pos="360"/>
        </w:tabs>
        <w:jc w:val="both"/>
        <w:rPr>
          <w:rFonts w:ascii="Cambria" w:eastAsia="Cambria" w:hAnsi="Cambria" w:cs="Cambria"/>
          <w:b/>
        </w:rPr>
      </w:pPr>
    </w:p>
    <w:p w14:paraId="37BFBB4D" w14:textId="77777777" w:rsidR="007548A6" w:rsidRPr="004524A4" w:rsidRDefault="007548A6" w:rsidP="009850E2">
      <w:pPr>
        <w:pBdr>
          <w:top w:val="nil"/>
          <w:left w:val="nil"/>
          <w:bottom w:val="nil"/>
          <w:right w:val="nil"/>
          <w:between w:val="nil"/>
        </w:pBdr>
        <w:tabs>
          <w:tab w:val="left" w:pos="360"/>
        </w:tabs>
        <w:jc w:val="both"/>
        <w:rPr>
          <w:rFonts w:ascii="Cambria" w:eastAsia="Cambria" w:hAnsi="Cambria" w:cs="Cambria"/>
          <w:b/>
        </w:rPr>
      </w:pPr>
    </w:p>
    <w:p w14:paraId="1B8EEBD6" w14:textId="77777777" w:rsidR="009850E2" w:rsidRPr="001E34CD" w:rsidRDefault="009850E2" w:rsidP="009850E2">
      <w:pPr>
        <w:pBdr>
          <w:top w:val="nil"/>
          <w:left w:val="nil"/>
          <w:bottom w:val="nil"/>
          <w:right w:val="nil"/>
          <w:between w:val="nil"/>
        </w:pBdr>
        <w:tabs>
          <w:tab w:val="left" w:pos="360"/>
        </w:tabs>
        <w:rPr>
          <w:rFonts w:ascii="Cambria" w:eastAsia="Cambria" w:hAnsi="Cambria" w:cs="Cambria"/>
          <w:b/>
        </w:rPr>
      </w:pPr>
      <w:r>
        <w:rPr>
          <w:rFonts w:ascii="Cambria" w:eastAsia="Cambria" w:hAnsi="Cambria" w:cs="Cambria"/>
          <w:b/>
        </w:rPr>
        <w:lastRenderedPageBreak/>
        <w:t xml:space="preserve">   </w:t>
      </w:r>
      <w:r>
        <w:rPr>
          <w:rFonts w:ascii="Cambria" w:eastAsia="Cambria" w:hAnsi="Cambria" w:cs="Cambria"/>
          <w:b/>
        </w:rPr>
        <w:tab/>
      </w:r>
      <w:r w:rsidRPr="001E34CD">
        <w:rPr>
          <w:rFonts w:ascii="Cambria" w:eastAsia="Cambria" w:hAnsi="Cambria" w:cs="Cambria"/>
          <w:b/>
        </w:rPr>
        <w:t>Milestones:</w:t>
      </w:r>
    </w:p>
    <w:p w14:paraId="54FA2D0F" w14:textId="77777777" w:rsidR="009850E2" w:rsidRPr="001E34CD" w:rsidRDefault="009850E2" w:rsidP="009850E2">
      <w:pPr>
        <w:pStyle w:val="ListParagraph"/>
        <w:numPr>
          <w:ilvl w:val="0"/>
          <w:numId w:val="57"/>
        </w:numPr>
        <w:pBdr>
          <w:top w:val="nil"/>
          <w:left w:val="nil"/>
          <w:bottom w:val="nil"/>
          <w:right w:val="nil"/>
          <w:between w:val="nil"/>
        </w:pBdr>
        <w:tabs>
          <w:tab w:val="left" w:pos="360"/>
        </w:tabs>
        <w:rPr>
          <w:rFonts w:ascii="Cambria" w:eastAsia="Cambria" w:hAnsi="Cambria" w:cs="Cambria"/>
          <w:bCs/>
        </w:rPr>
      </w:pPr>
      <w:r>
        <w:rPr>
          <w:rFonts w:ascii="Cambria" w:eastAsia="Cambria" w:hAnsi="Cambria" w:cs="Cambria"/>
          <w:color w:val="000000" w:themeColor="text1"/>
        </w:rPr>
        <w:t>Update the 2020 (revised early 2021) APNEP high-salinity SAV metric report, incorporating the 2019-2020 SAV high-salinity extent by cover class map</w:t>
      </w:r>
      <w:r w:rsidRPr="001E34CD">
        <w:rPr>
          <w:rFonts w:ascii="Cambria" w:eastAsia="Cambria" w:hAnsi="Cambria" w:cs="Cambria"/>
          <w:bCs/>
        </w:rPr>
        <w:t xml:space="preserve">. APNEP and its partners will use this information to develop protection and restoration strategies for SAV and fish species in the region and support the CHPP update. </w:t>
      </w:r>
    </w:p>
    <w:p w14:paraId="1C9F7AC2" w14:textId="77777777" w:rsidR="009850E2" w:rsidRPr="001E34CD" w:rsidRDefault="009850E2" w:rsidP="009850E2">
      <w:pPr>
        <w:pStyle w:val="ListParagraph"/>
        <w:numPr>
          <w:ilvl w:val="0"/>
          <w:numId w:val="57"/>
        </w:numPr>
        <w:pBdr>
          <w:top w:val="nil"/>
          <w:left w:val="nil"/>
          <w:bottom w:val="nil"/>
          <w:right w:val="nil"/>
          <w:between w:val="nil"/>
        </w:pBdr>
        <w:tabs>
          <w:tab w:val="left" w:pos="360"/>
        </w:tabs>
        <w:rPr>
          <w:rFonts w:ascii="Cambria" w:eastAsia="Cambria" w:hAnsi="Cambria" w:cs="Cambria"/>
          <w:bCs/>
        </w:rPr>
      </w:pPr>
      <w:r w:rsidRPr="001E34CD">
        <w:rPr>
          <w:rFonts w:ascii="Cambria" w:eastAsia="Cambria" w:hAnsi="Cambria" w:cs="Cambria"/>
          <w:bCs/>
        </w:rPr>
        <w:t>Enhancement of the SAV monitoring plan</w:t>
      </w:r>
      <w:r>
        <w:rPr>
          <w:rFonts w:ascii="Cambria" w:eastAsia="Cambria" w:hAnsi="Cambria" w:cs="Cambria"/>
          <w:bCs/>
        </w:rPr>
        <w:t xml:space="preserve"> based on knowledge gained during the 2021 and 2022 field seasons</w:t>
      </w:r>
      <w:r w:rsidRPr="001E34CD">
        <w:rPr>
          <w:rFonts w:ascii="Cambria" w:eastAsia="Cambria" w:hAnsi="Cambria" w:cs="Cambria"/>
          <w:bCs/>
        </w:rPr>
        <w:t xml:space="preserve">.  </w:t>
      </w:r>
    </w:p>
    <w:p w14:paraId="2D3523F1" w14:textId="77777777" w:rsidR="009850E2" w:rsidRPr="001E34CD" w:rsidRDefault="009850E2" w:rsidP="009850E2">
      <w:pPr>
        <w:pStyle w:val="ListParagraph"/>
        <w:numPr>
          <w:ilvl w:val="0"/>
          <w:numId w:val="57"/>
        </w:numPr>
        <w:pBdr>
          <w:top w:val="nil"/>
          <w:left w:val="nil"/>
          <w:bottom w:val="nil"/>
          <w:right w:val="nil"/>
          <w:between w:val="nil"/>
        </w:pBdr>
        <w:tabs>
          <w:tab w:val="left" w:pos="360"/>
        </w:tabs>
        <w:rPr>
          <w:rFonts w:ascii="Cambria" w:eastAsia="Cambria" w:hAnsi="Cambria" w:cs="Cambria"/>
          <w:bCs/>
        </w:rPr>
      </w:pPr>
      <w:r w:rsidRPr="001E34CD">
        <w:rPr>
          <w:rFonts w:ascii="Cambria" w:eastAsia="Cambria" w:hAnsi="Cambria" w:cs="Cambria"/>
          <w:bCs/>
        </w:rPr>
        <w:t>Building on the SAV monitoring plan</w:t>
      </w:r>
      <w:r>
        <w:rPr>
          <w:rFonts w:ascii="Cambria" w:eastAsia="Cambria" w:hAnsi="Cambria" w:cs="Cambria"/>
          <w:bCs/>
        </w:rPr>
        <w:t xml:space="preserve"> and anticipated 2021 pilot survey</w:t>
      </w:r>
      <w:r w:rsidRPr="001E34CD">
        <w:rPr>
          <w:rFonts w:ascii="Cambria" w:eastAsia="Cambria" w:hAnsi="Cambria" w:cs="Cambria"/>
          <w:bCs/>
        </w:rPr>
        <w:t>, establish a</w:t>
      </w:r>
      <w:r>
        <w:rPr>
          <w:rFonts w:ascii="Cambria" w:eastAsia="Cambria" w:hAnsi="Cambria" w:cs="Cambria"/>
          <w:bCs/>
        </w:rPr>
        <w:t>n</w:t>
      </w:r>
      <w:r w:rsidRPr="001E34CD">
        <w:rPr>
          <w:rFonts w:ascii="Cambria" w:eastAsia="Cambria" w:hAnsi="Cambria" w:cs="Cambria"/>
          <w:bCs/>
        </w:rPr>
        <w:t xml:space="preserve"> </w:t>
      </w:r>
      <w:r>
        <w:rPr>
          <w:rFonts w:ascii="Cambria" w:eastAsia="Cambria" w:hAnsi="Cambria" w:cs="Cambria"/>
          <w:bCs/>
        </w:rPr>
        <w:t>expanded</w:t>
      </w:r>
      <w:r w:rsidRPr="001E34CD">
        <w:rPr>
          <w:rFonts w:ascii="Cambria" w:eastAsia="Cambria" w:hAnsi="Cambria" w:cs="Cambria"/>
          <w:bCs/>
        </w:rPr>
        <w:t xml:space="preserve"> survey effort in low-salinity waters. </w:t>
      </w:r>
    </w:p>
    <w:p w14:paraId="6AB0A89E" w14:textId="77777777" w:rsidR="009850E2" w:rsidRPr="001E34CD" w:rsidRDefault="009850E2" w:rsidP="009850E2">
      <w:pPr>
        <w:pStyle w:val="ListParagraph"/>
        <w:numPr>
          <w:ilvl w:val="0"/>
          <w:numId w:val="57"/>
        </w:numPr>
        <w:pBdr>
          <w:top w:val="nil"/>
          <w:left w:val="nil"/>
          <w:bottom w:val="nil"/>
          <w:right w:val="nil"/>
          <w:between w:val="nil"/>
        </w:pBdr>
        <w:tabs>
          <w:tab w:val="left" w:pos="360"/>
        </w:tabs>
        <w:rPr>
          <w:rFonts w:ascii="Cambria" w:eastAsia="Cambria" w:hAnsi="Cambria" w:cs="Cambria"/>
          <w:bCs/>
        </w:rPr>
      </w:pPr>
      <w:r w:rsidRPr="001E34CD">
        <w:rPr>
          <w:rFonts w:ascii="Cambria" w:eastAsia="Cambria" w:hAnsi="Cambria" w:cs="Cambria"/>
          <w:bCs/>
        </w:rPr>
        <w:t>Building on the SAV monitoring plan</w:t>
      </w:r>
      <w:r>
        <w:rPr>
          <w:rFonts w:ascii="Cambria" w:eastAsia="Cambria" w:hAnsi="Cambria" w:cs="Cambria"/>
          <w:bCs/>
        </w:rPr>
        <w:t xml:space="preserve"> and 2021 survey/mapping of Bogue and Back Sounds</w:t>
      </w:r>
      <w:r w:rsidRPr="001E34CD">
        <w:rPr>
          <w:rFonts w:ascii="Cambria" w:eastAsia="Cambria" w:hAnsi="Cambria" w:cs="Cambria"/>
          <w:bCs/>
        </w:rPr>
        <w:t xml:space="preserve">, bi-seasonal survey of </w:t>
      </w:r>
      <w:r>
        <w:rPr>
          <w:rFonts w:ascii="Cambria" w:eastAsia="Cambria" w:hAnsi="Cambria" w:cs="Cambria"/>
          <w:bCs/>
        </w:rPr>
        <w:t>a second high-salinity sub-region</w:t>
      </w:r>
      <w:r w:rsidRPr="001E34CD">
        <w:rPr>
          <w:rFonts w:ascii="Cambria" w:eastAsia="Cambria" w:hAnsi="Cambria" w:cs="Cambria"/>
          <w:bCs/>
        </w:rPr>
        <w:t xml:space="preserve"> in 202</w:t>
      </w:r>
      <w:r>
        <w:rPr>
          <w:rFonts w:ascii="Cambria" w:eastAsia="Cambria" w:hAnsi="Cambria" w:cs="Cambria"/>
          <w:bCs/>
        </w:rPr>
        <w:t>2</w:t>
      </w:r>
      <w:r w:rsidRPr="001E34CD">
        <w:rPr>
          <w:rFonts w:ascii="Cambria" w:eastAsia="Cambria" w:hAnsi="Cambria" w:cs="Cambria"/>
          <w:bCs/>
        </w:rPr>
        <w:t>.</w:t>
      </w:r>
    </w:p>
    <w:p w14:paraId="4BBBE55E" w14:textId="1D26ED7B" w:rsidR="002055C0" w:rsidRDefault="002055C0" w:rsidP="002055C0">
      <w:pPr>
        <w:jc w:val="both"/>
        <w:rPr>
          <w:rFonts w:ascii="Cambria" w:hAnsi="Cambria" w:cs="Calibri"/>
          <w:color w:val="000000" w:themeColor="text1"/>
          <w:shd w:val="clear" w:color="auto" w:fill="FFFFFF"/>
        </w:rPr>
      </w:pPr>
    </w:p>
    <w:p w14:paraId="79714C8A" w14:textId="0A924791" w:rsidR="009850E2" w:rsidRDefault="009850E2" w:rsidP="002055C0">
      <w:pPr>
        <w:jc w:val="both"/>
        <w:rPr>
          <w:rFonts w:ascii="Cambria" w:hAnsi="Cambria" w:cs="Calibri"/>
          <w:color w:val="000000" w:themeColor="text1"/>
          <w:shd w:val="clear" w:color="auto" w:fill="FFFFFF"/>
        </w:rPr>
      </w:pPr>
    </w:p>
    <w:p w14:paraId="258F1040" w14:textId="77777777" w:rsidR="002055C0" w:rsidRPr="00511BEE" w:rsidRDefault="002055C0" w:rsidP="002055C0">
      <w:pPr>
        <w:pBdr>
          <w:top w:val="nil"/>
          <w:left w:val="nil"/>
          <w:bottom w:val="nil"/>
          <w:right w:val="nil"/>
          <w:between w:val="nil"/>
        </w:pBdr>
        <w:tabs>
          <w:tab w:val="left" w:pos="360"/>
        </w:tabs>
        <w:jc w:val="both"/>
        <w:rPr>
          <w:rFonts w:asciiTheme="majorHAnsi" w:eastAsia="Cambria" w:hAnsiTheme="majorHAnsi" w:cstheme="majorHAnsi"/>
          <w:b/>
          <w:color w:val="214293"/>
          <w:sz w:val="32"/>
          <w:szCs w:val="32"/>
        </w:rPr>
      </w:pPr>
      <w:r w:rsidRPr="0041731F">
        <w:rPr>
          <w:rFonts w:asciiTheme="majorHAnsi" w:eastAsia="Cambria" w:hAnsiTheme="majorHAnsi" w:cstheme="majorHAnsi"/>
          <w:b/>
          <w:iCs/>
          <w:color w:val="214293"/>
          <w:sz w:val="32"/>
          <w:szCs w:val="32"/>
        </w:rPr>
        <w:t>Swim Guide</w:t>
      </w:r>
      <w:r w:rsidRPr="00511BEE">
        <w:rPr>
          <w:rFonts w:asciiTheme="majorHAnsi" w:eastAsia="Cambria" w:hAnsiTheme="majorHAnsi" w:cstheme="majorHAnsi"/>
          <w:b/>
          <w:color w:val="214293"/>
          <w:sz w:val="32"/>
          <w:szCs w:val="32"/>
        </w:rPr>
        <w:t xml:space="preserve"> Citizen Science Program</w:t>
      </w:r>
    </w:p>
    <w:p w14:paraId="7C6F2C8E" w14:textId="055C04AF" w:rsidR="002055C0" w:rsidRDefault="002055C0" w:rsidP="002055C0">
      <w:pPr>
        <w:jc w:val="both"/>
        <w:rPr>
          <w:rFonts w:ascii="Cambria" w:eastAsia="Cambria" w:hAnsi="Cambria" w:cs="Cambria"/>
        </w:rPr>
      </w:pPr>
      <w:r w:rsidRPr="00C34D3C">
        <w:rPr>
          <w:rFonts w:ascii="Cambria" w:eastAsia="Cambria" w:hAnsi="Cambria" w:cs="Cambria"/>
          <w:b/>
          <w:bCs/>
          <w:highlight w:val="white"/>
        </w:rPr>
        <w:t>Objectives:</w:t>
      </w:r>
      <w:r>
        <w:rPr>
          <w:rFonts w:ascii="Cambria" w:eastAsia="Cambria" w:hAnsi="Cambria" w:cs="Cambria"/>
          <w:highlight w:val="white"/>
        </w:rPr>
        <w:t xml:space="preserve"> </w:t>
      </w:r>
      <w:r w:rsidRPr="00BC20BA">
        <w:rPr>
          <w:rFonts w:ascii="Cambria" w:eastAsia="Cambria" w:hAnsi="Cambria" w:cs="Cambria"/>
          <w:highlight w:val="white"/>
        </w:rPr>
        <w:t xml:space="preserve">By organizing this community-oriented, volunteer-driven water monitoring program, </w:t>
      </w:r>
      <w:r w:rsidRPr="003841FD">
        <w:rPr>
          <w:rFonts w:ascii="Cambria" w:eastAsia="Cambria" w:hAnsi="Cambria" w:cs="Cambria"/>
          <w:highlight w:val="white"/>
        </w:rPr>
        <w:t>Swim Guide</w:t>
      </w:r>
      <w:r w:rsidRPr="00BC20BA">
        <w:rPr>
          <w:rFonts w:ascii="Cambria" w:eastAsia="Cambria" w:hAnsi="Cambria" w:cs="Cambria"/>
          <w:highlight w:val="white"/>
        </w:rPr>
        <w:t xml:space="preserve"> help</w:t>
      </w:r>
      <w:r w:rsidR="00511BEE">
        <w:rPr>
          <w:rFonts w:ascii="Cambria" w:eastAsia="Cambria" w:hAnsi="Cambria" w:cs="Cambria"/>
          <w:highlight w:val="white"/>
        </w:rPr>
        <w:t>s</w:t>
      </w:r>
      <w:r w:rsidRPr="00BC20BA">
        <w:rPr>
          <w:rFonts w:ascii="Cambria" w:eastAsia="Cambria" w:hAnsi="Cambria" w:cs="Cambria"/>
          <w:highlight w:val="white"/>
        </w:rPr>
        <w:t xml:space="preserve"> to empower Eastern North Carolina residents to participate in stream monitoring, be active in restoration, and to be informed of potential environmental health concerns.</w:t>
      </w:r>
    </w:p>
    <w:p w14:paraId="500D4476" w14:textId="4CD05A19" w:rsidR="002055C0" w:rsidRPr="00BC20BA" w:rsidRDefault="002055C0" w:rsidP="002055C0">
      <w:pPr>
        <w:jc w:val="both"/>
        <w:rPr>
          <w:rFonts w:ascii="Cambria" w:eastAsia="Cambria" w:hAnsi="Cambria" w:cs="Cambria"/>
        </w:rPr>
      </w:pPr>
      <w:r w:rsidRPr="00C34D3C">
        <w:rPr>
          <w:rFonts w:ascii="Cambria" w:eastAsia="Cambria" w:hAnsi="Cambria" w:cs="Cambria"/>
          <w:b/>
          <w:bCs/>
        </w:rPr>
        <w:t>Description:</w:t>
      </w:r>
      <w:r>
        <w:rPr>
          <w:rFonts w:ascii="Cambria" w:eastAsia="Cambria" w:hAnsi="Cambria" w:cs="Cambria"/>
        </w:rPr>
        <w:t xml:space="preserve"> </w:t>
      </w:r>
      <w:r w:rsidRPr="00BC20BA">
        <w:rPr>
          <w:rFonts w:ascii="Cambria" w:eastAsia="Cambria" w:hAnsi="Cambria" w:cs="Cambria"/>
        </w:rPr>
        <w:t>APNEP fund</w:t>
      </w:r>
      <w:r w:rsidR="00511BEE">
        <w:rPr>
          <w:rFonts w:ascii="Cambria" w:eastAsia="Cambria" w:hAnsi="Cambria" w:cs="Cambria"/>
        </w:rPr>
        <w:t>s</w:t>
      </w:r>
      <w:r w:rsidRPr="00BC20BA">
        <w:rPr>
          <w:rFonts w:ascii="Cambria" w:eastAsia="Cambria" w:hAnsi="Cambria" w:cs="Cambria"/>
        </w:rPr>
        <w:t xml:space="preserve"> Sound Rivers, Inc. to </w:t>
      </w:r>
      <w:r w:rsidR="003841FD">
        <w:rPr>
          <w:rFonts w:ascii="Cambria" w:eastAsia="Cambria" w:hAnsi="Cambria" w:cs="Cambria"/>
        </w:rPr>
        <w:t>organize</w:t>
      </w:r>
      <w:r w:rsidR="003841FD" w:rsidRPr="00BC20BA">
        <w:rPr>
          <w:rFonts w:ascii="Cambria" w:eastAsia="Cambria" w:hAnsi="Cambria" w:cs="Cambria"/>
        </w:rPr>
        <w:t xml:space="preserve"> </w:t>
      </w:r>
      <w:r w:rsidRPr="0041731F">
        <w:rPr>
          <w:rFonts w:ascii="Cambria" w:eastAsia="Cambria" w:hAnsi="Cambria" w:cs="Cambria"/>
        </w:rPr>
        <w:t>Swim Guide</w:t>
      </w:r>
      <w:r w:rsidRPr="003841FD">
        <w:rPr>
          <w:rFonts w:ascii="Cambria" w:eastAsia="Cambria" w:hAnsi="Cambria" w:cs="Cambria"/>
        </w:rPr>
        <w:t>,</w:t>
      </w:r>
      <w:r w:rsidRPr="00BC20BA">
        <w:rPr>
          <w:rFonts w:ascii="Cambria" w:eastAsia="Cambria" w:hAnsi="Cambria" w:cs="Cambria"/>
        </w:rPr>
        <w:t xml:space="preserve"> a regional, citizen science water quality monitoring program. </w:t>
      </w:r>
      <w:r w:rsidRPr="003841FD">
        <w:rPr>
          <w:rFonts w:ascii="Cambria" w:eastAsia="Cambria" w:hAnsi="Cambria" w:cs="Cambria"/>
        </w:rPr>
        <w:t>Swim Guide</w:t>
      </w:r>
      <w:r w:rsidRPr="0028165A">
        <w:rPr>
          <w:rFonts w:ascii="Cambria" w:eastAsia="Cambria" w:hAnsi="Cambria" w:cs="Cambria"/>
        </w:rPr>
        <w:t xml:space="preserve"> </w:t>
      </w:r>
      <w:r w:rsidRPr="00BC20BA">
        <w:rPr>
          <w:rFonts w:ascii="Cambria" w:eastAsia="Cambria" w:hAnsi="Cambria" w:cs="Cambria"/>
        </w:rPr>
        <w:t>fill</w:t>
      </w:r>
      <w:r w:rsidR="00511BEE">
        <w:rPr>
          <w:rFonts w:ascii="Cambria" w:eastAsia="Cambria" w:hAnsi="Cambria" w:cs="Cambria"/>
        </w:rPr>
        <w:t>s</w:t>
      </w:r>
      <w:r w:rsidRPr="00BC20BA">
        <w:rPr>
          <w:rFonts w:ascii="Cambria" w:eastAsia="Cambria" w:hAnsi="Cambria" w:cs="Cambria"/>
        </w:rPr>
        <w:t xml:space="preserve"> a void in water quality monitoring by identifying sites on the Neuse and Tar-Pamlico rivers not currently monitored by the </w:t>
      </w:r>
      <w:r w:rsidR="00A7392C">
        <w:rPr>
          <w:rFonts w:ascii="Cambria" w:eastAsia="Cambria" w:hAnsi="Cambria" w:cs="Cambria"/>
        </w:rPr>
        <w:t>NC-</w:t>
      </w:r>
      <w:r w:rsidRPr="00BC20BA">
        <w:rPr>
          <w:rFonts w:ascii="Cambria" w:eastAsia="Cambria" w:hAnsi="Cambria" w:cs="Cambria"/>
        </w:rPr>
        <w:t>DMF</w:t>
      </w:r>
      <w:r w:rsidR="00A7392C">
        <w:rPr>
          <w:rFonts w:ascii="Cambria" w:eastAsia="Cambria" w:hAnsi="Cambria" w:cs="Cambria"/>
        </w:rPr>
        <w:t xml:space="preserve"> </w:t>
      </w:r>
      <w:r w:rsidRPr="00BC20BA">
        <w:rPr>
          <w:rFonts w:ascii="Cambria" w:eastAsia="Cambria" w:hAnsi="Cambria" w:cs="Cambria"/>
        </w:rPr>
        <w:t>Recreational Water Quality Program</w:t>
      </w:r>
      <w:r w:rsidR="00FF5DF9">
        <w:rPr>
          <w:rFonts w:ascii="Cambria" w:eastAsia="Cambria" w:hAnsi="Cambria" w:cs="Cambria"/>
        </w:rPr>
        <w:t xml:space="preserve"> (see above)</w:t>
      </w:r>
      <w:r w:rsidRPr="00BC20BA">
        <w:rPr>
          <w:rFonts w:ascii="Cambria" w:eastAsia="Cambria" w:hAnsi="Cambria" w:cs="Cambria"/>
        </w:rPr>
        <w:t xml:space="preserve">. </w:t>
      </w:r>
      <w:r w:rsidRPr="003841FD">
        <w:rPr>
          <w:rFonts w:ascii="Cambria" w:eastAsia="Cambria" w:hAnsi="Cambria" w:cs="Cambria"/>
          <w:highlight w:val="white"/>
        </w:rPr>
        <w:t>Swim Guide</w:t>
      </w:r>
      <w:r w:rsidRPr="00BC20BA">
        <w:rPr>
          <w:rFonts w:ascii="Cambria" w:eastAsia="Cambria" w:hAnsi="Cambria" w:cs="Cambria"/>
          <w:highlight w:val="white"/>
        </w:rPr>
        <w:t xml:space="preserve"> engage</w:t>
      </w:r>
      <w:r w:rsidR="00511BEE">
        <w:rPr>
          <w:rFonts w:ascii="Cambria" w:eastAsia="Cambria" w:hAnsi="Cambria" w:cs="Cambria"/>
          <w:highlight w:val="white"/>
        </w:rPr>
        <w:t>s</w:t>
      </w:r>
      <w:r w:rsidRPr="00BC20BA">
        <w:rPr>
          <w:rFonts w:ascii="Cambria" w:eastAsia="Cambria" w:hAnsi="Cambria" w:cs="Cambria"/>
          <w:highlight w:val="white"/>
        </w:rPr>
        <w:t xml:space="preserve"> and educate</w:t>
      </w:r>
      <w:r w:rsidR="00511BEE">
        <w:rPr>
          <w:rFonts w:ascii="Cambria" w:eastAsia="Cambria" w:hAnsi="Cambria" w:cs="Cambria"/>
          <w:highlight w:val="white"/>
        </w:rPr>
        <w:t>s</w:t>
      </w:r>
      <w:r w:rsidRPr="00BC20BA">
        <w:rPr>
          <w:rFonts w:ascii="Cambria" w:eastAsia="Cambria" w:hAnsi="Cambria" w:cs="Cambria"/>
          <w:highlight w:val="white"/>
        </w:rPr>
        <w:t xml:space="preserve"> the community, help</w:t>
      </w:r>
      <w:r w:rsidR="00511BEE">
        <w:rPr>
          <w:rFonts w:ascii="Cambria" w:eastAsia="Cambria" w:hAnsi="Cambria" w:cs="Cambria"/>
          <w:highlight w:val="white"/>
        </w:rPr>
        <w:t>s</w:t>
      </w:r>
      <w:r w:rsidRPr="00BC20BA">
        <w:rPr>
          <w:rFonts w:ascii="Cambria" w:eastAsia="Cambria" w:hAnsi="Cambria" w:cs="Cambria"/>
          <w:highlight w:val="white"/>
        </w:rPr>
        <w:t xml:space="preserve"> to identify sources of bacteria pollution, and notifie</w:t>
      </w:r>
      <w:r w:rsidR="00511BEE">
        <w:rPr>
          <w:rFonts w:ascii="Cambria" w:eastAsia="Cambria" w:hAnsi="Cambria" w:cs="Cambria"/>
          <w:highlight w:val="white"/>
        </w:rPr>
        <w:t xml:space="preserve">s </w:t>
      </w:r>
      <w:r w:rsidRPr="00BC20BA">
        <w:rPr>
          <w:rFonts w:ascii="Cambria" w:eastAsia="Cambria" w:hAnsi="Cambria" w:cs="Cambria"/>
          <w:highlight w:val="white"/>
        </w:rPr>
        <w:t xml:space="preserve">the public of health concerns when using the Neuse and Tar-Pamlico rivers and streams. </w:t>
      </w:r>
    </w:p>
    <w:p w14:paraId="28084CE4" w14:textId="77777777" w:rsidR="002055C0" w:rsidRPr="00BC20BA" w:rsidRDefault="002055C0" w:rsidP="002055C0">
      <w:pPr>
        <w:jc w:val="both"/>
        <w:rPr>
          <w:rFonts w:ascii="Cambria" w:eastAsia="Cambria" w:hAnsi="Cambria" w:cs="Cambria"/>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2055C0" w:rsidRPr="00BC20BA" w14:paraId="5B567EEE" w14:textId="77777777" w:rsidTr="002055C0">
        <w:trPr>
          <w:trHeight w:val="20"/>
        </w:trPr>
        <w:tc>
          <w:tcPr>
            <w:tcW w:w="3865" w:type="dxa"/>
          </w:tcPr>
          <w:p w14:paraId="617AA17D" w14:textId="77777777" w:rsidR="002055C0" w:rsidRPr="00BC20BA" w:rsidRDefault="002055C0" w:rsidP="002055C0">
            <w:pPr>
              <w:jc w:val="right"/>
              <w:rPr>
                <w:rFonts w:ascii="Cambria" w:eastAsia="Cambria" w:hAnsi="Cambria" w:cs="Cambria"/>
                <w:b/>
              </w:rPr>
            </w:pPr>
            <w:r>
              <w:rPr>
                <w:rFonts w:ascii="Cambria" w:eastAsia="Cambria" w:hAnsi="Cambria" w:cs="Cambria"/>
                <w:b/>
              </w:rPr>
              <w:t>Year(s):</w:t>
            </w:r>
          </w:p>
        </w:tc>
        <w:tc>
          <w:tcPr>
            <w:tcW w:w="6205" w:type="dxa"/>
          </w:tcPr>
          <w:p w14:paraId="3892305F" w14:textId="77777777" w:rsidR="002055C0" w:rsidRPr="00BC20BA" w:rsidRDefault="002055C0" w:rsidP="002055C0">
            <w:pPr>
              <w:rPr>
                <w:rFonts w:ascii="Cambria" w:eastAsia="Cambria" w:hAnsi="Cambria" w:cs="Cambria"/>
                <w:color w:val="000000"/>
              </w:rPr>
            </w:pPr>
            <w:r>
              <w:rPr>
                <w:rFonts w:ascii="Cambria" w:eastAsia="Cambria" w:hAnsi="Cambria" w:cs="Cambria"/>
                <w:color w:val="000000"/>
              </w:rPr>
              <w:t>2018-Present</w:t>
            </w:r>
          </w:p>
        </w:tc>
      </w:tr>
      <w:tr w:rsidR="002055C0" w:rsidRPr="00BC20BA" w14:paraId="657F2748" w14:textId="77777777" w:rsidTr="002055C0">
        <w:trPr>
          <w:trHeight w:val="20"/>
        </w:trPr>
        <w:tc>
          <w:tcPr>
            <w:tcW w:w="3865" w:type="dxa"/>
          </w:tcPr>
          <w:p w14:paraId="2050692C" w14:textId="77777777" w:rsidR="002055C0" w:rsidRPr="00BC20BA" w:rsidRDefault="002055C0" w:rsidP="002055C0">
            <w:pPr>
              <w:jc w:val="right"/>
              <w:rPr>
                <w:rFonts w:ascii="Cambria" w:eastAsia="Cambria" w:hAnsi="Cambria" w:cs="Cambria"/>
                <w:b/>
              </w:rPr>
            </w:pPr>
            <w:r w:rsidRPr="00BC20BA">
              <w:rPr>
                <w:rFonts w:ascii="Cambria" w:eastAsia="Cambria" w:hAnsi="Cambria" w:cs="Cambria"/>
                <w:b/>
              </w:rPr>
              <w:t>Partners:</w:t>
            </w:r>
          </w:p>
        </w:tc>
        <w:tc>
          <w:tcPr>
            <w:tcW w:w="6205" w:type="dxa"/>
          </w:tcPr>
          <w:p w14:paraId="47DF885D" w14:textId="3A5C9782" w:rsidR="002055C0" w:rsidRPr="00BC20BA" w:rsidRDefault="002055C0" w:rsidP="002055C0">
            <w:pPr>
              <w:rPr>
                <w:rFonts w:ascii="Cambria" w:eastAsia="Cambria" w:hAnsi="Cambria" w:cs="Cambria"/>
              </w:rPr>
            </w:pPr>
            <w:r w:rsidRPr="00BC20BA">
              <w:rPr>
                <w:rFonts w:ascii="Cambria" w:eastAsia="Cambria" w:hAnsi="Cambria" w:cs="Cambria"/>
                <w:color w:val="000000"/>
              </w:rPr>
              <w:t xml:space="preserve">Sound Rivers </w:t>
            </w:r>
          </w:p>
        </w:tc>
      </w:tr>
      <w:tr w:rsidR="002055C0" w:rsidRPr="00BC20BA" w14:paraId="502AF7BE" w14:textId="77777777" w:rsidTr="002055C0">
        <w:trPr>
          <w:trHeight w:val="20"/>
        </w:trPr>
        <w:tc>
          <w:tcPr>
            <w:tcW w:w="3865" w:type="dxa"/>
          </w:tcPr>
          <w:p w14:paraId="5A12EAA4" w14:textId="77777777" w:rsidR="002055C0" w:rsidRPr="00BC20BA" w:rsidRDefault="002055C0" w:rsidP="002055C0">
            <w:pPr>
              <w:jc w:val="right"/>
              <w:rPr>
                <w:rFonts w:ascii="Cambria" w:eastAsia="Cambria" w:hAnsi="Cambria" w:cs="Cambria"/>
                <w:b/>
              </w:rPr>
            </w:pPr>
            <w:r w:rsidRPr="00BC20BA">
              <w:rPr>
                <w:rFonts w:ascii="Cambria" w:eastAsia="Cambria" w:hAnsi="Cambria" w:cs="Cambria"/>
                <w:b/>
              </w:rPr>
              <w:t>Outputs/Deliverables:</w:t>
            </w:r>
          </w:p>
        </w:tc>
        <w:tc>
          <w:tcPr>
            <w:tcW w:w="6205" w:type="dxa"/>
          </w:tcPr>
          <w:p w14:paraId="22C08E97" w14:textId="77777777" w:rsidR="002055C0" w:rsidRPr="00BC20BA" w:rsidRDefault="002055C0" w:rsidP="002055C0">
            <w:pPr>
              <w:rPr>
                <w:rFonts w:ascii="Cambria" w:eastAsia="Cambria" w:hAnsi="Cambria" w:cs="Cambria"/>
              </w:rPr>
            </w:pPr>
            <w:r w:rsidRPr="00BC20BA">
              <w:rPr>
                <w:rFonts w:ascii="Cambria" w:eastAsia="Cambria" w:hAnsi="Cambria" w:cs="Cambria"/>
                <w:color w:val="000000"/>
              </w:rPr>
              <w:t>Monitoring equipment, sampling supplies, funding for intern stipends, training for citizen science volunteers.</w:t>
            </w:r>
          </w:p>
        </w:tc>
      </w:tr>
      <w:tr w:rsidR="002055C0" w:rsidRPr="00BC20BA" w14:paraId="5C814B8E" w14:textId="77777777" w:rsidTr="002055C0">
        <w:trPr>
          <w:trHeight w:val="20"/>
        </w:trPr>
        <w:tc>
          <w:tcPr>
            <w:tcW w:w="3865" w:type="dxa"/>
          </w:tcPr>
          <w:p w14:paraId="1B6F1967" w14:textId="77777777" w:rsidR="002055C0" w:rsidRPr="00BC20BA" w:rsidRDefault="002055C0" w:rsidP="002055C0">
            <w:pPr>
              <w:jc w:val="right"/>
              <w:rPr>
                <w:rFonts w:ascii="Cambria" w:eastAsia="Cambria" w:hAnsi="Cambria" w:cs="Cambria"/>
                <w:b/>
              </w:rPr>
            </w:pPr>
            <w:r w:rsidRPr="00BC20BA">
              <w:rPr>
                <w:rFonts w:ascii="Cambria" w:eastAsia="Cambria" w:hAnsi="Cambria" w:cs="Cambria"/>
                <w:b/>
              </w:rPr>
              <w:t>Outcomes:</w:t>
            </w:r>
          </w:p>
        </w:tc>
        <w:tc>
          <w:tcPr>
            <w:tcW w:w="6205" w:type="dxa"/>
          </w:tcPr>
          <w:p w14:paraId="102E550B" w14:textId="77777777" w:rsidR="002055C0" w:rsidRPr="00BC20BA" w:rsidRDefault="002055C0" w:rsidP="002055C0">
            <w:pPr>
              <w:rPr>
                <w:rFonts w:ascii="Cambria" w:eastAsia="Cambria" w:hAnsi="Cambria" w:cs="Cambria"/>
              </w:rPr>
            </w:pPr>
            <w:r w:rsidRPr="00BC20BA">
              <w:rPr>
                <w:rFonts w:ascii="Cambria" w:eastAsia="Cambria" w:hAnsi="Cambria" w:cs="Cambria"/>
                <w:color w:val="000000"/>
              </w:rPr>
              <w:t>Monitoring data, increased understanding of water quality issues in eastern North Carolina, increased community knowledge and engagement</w:t>
            </w:r>
          </w:p>
        </w:tc>
      </w:tr>
      <w:tr w:rsidR="002055C0" w:rsidRPr="00BC20BA" w14:paraId="68145631" w14:textId="77777777" w:rsidTr="002055C0">
        <w:trPr>
          <w:trHeight w:val="20"/>
        </w:trPr>
        <w:tc>
          <w:tcPr>
            <w:tcW w:w="3865" w:type="dxa"/>
          </w:tcPr>
          <w:p w14:paraId="673C6824" w14:textId="003BAC0E" w:rsidR="002055C0" w:rsidRPr="00BC20BA" w:rsidRDefault="00FC4B7B" w:rsidP="002055C0">
            <w:pPr>
              <w:jc w:val="right"/>
              <w:rPr>
                <w:rFonts w:ascii="Cambria" w:eastAsia="Cambria" w:hAnsi="Cambria" w:cs="Cambria"/>
                <w:b/>
              </w:rPr>
            </w:pPr>
            <w:r>
              <w:rPr>
                <w:rFonts w:asciiTheme="minorHAnsi" w:eastAsia="Cambria" w:hAnsiTheme="minorHAnsi" w:cstheme="majorHAnsi"/>
                <w:b/>
              </w:rPr>
              <w:t>FY2019-20 Cost</w:t>
            </w:r>
            <w:r w:rsidR="002055C0" w:rsidRPr="00BC20BA">
              <w:rPr>
                <w:rFonts w:ascii="Cambria" w:eastAsia="Cambria" w:hAnsi="Cambria" w:cs="Cambria"/>
                <w:b/>
              </w:rPr>
              <w:t>:</w:t>
            </w:r>
          </w:p>
        </w:tc>
        <w:tc>
          <w:tcPr>
            <w:tcW w:w="6205" w:type="dxa"/>
          </w:tcPr>
          <w:p w14:paraId="137419F4" w14:textId="519F4F99" w:rsidR="002055C0" w:rsidRPr="00BC20BA" w:rsidRDefault="002055C0" w:rsidP="002055C0">
            <w:pPr>
              <w:rPr>
                <w:rFonts w:ascii="Cambria" w:eastAsia="Cambria" w:hAnsi="Cambria" w:cs="Cambria"/>
              </w:rPr>
            </w:pPr>
            <w:r w:rsidRPr="00BC20BA">
              <w:rPr>
                <w:rFonts w:ascii="Cambria" w:eastAsia="Cambria" w:hAnsi="Cambria" w:cs="Cambria"/>
              </w:rPr>
              <w:t xml:space="preserve">$ </w:t>
            </w:r>
            <w:r w:rsidR="00FC4B7B">
              <w:rPr>
                <w:rFonts w:ascii="Cambria" w:eastAsia="Cambria" w:hAnsi="Cambria" w:cs="Cambria"/>
              </w:rPr>
              <w:t>9,500</w:t>
            </w:r>
          </w:p>
        </w:tc>
      </w:tr>
      <w:tr w:rsidR="002055C0" w:rsidRPr="00BC20BA" w14:paraId="1F4C316E" w14:textId="77777777" w:rsidTr="002055C0">
        <w:trPr>
          <w:trHeight w:val="20"/>
        </w:trPr>
        <w:tc>
          <w:tcPr>
            <w:tcW w:w="3865" w:type="dxa"/>
          </w:tcPr>
          <w:p w14:paraId="6F3B8A9D" w14:textId="77777777" w:rsidR="002055C0" w:rsidRPr="00BC20BA" w:rsidRDefault="002055C0" w:rsidP="002055C0">
            <w:pPr>
              <w:jc w:val="right"/>
              <w:rPr>
                <w:rFonts w:ascii="Cambria" w:eastAsia="Cambria" w:hAnsi="Cambria" w:cs="Cambria"/>
                <w:b/>
              </w:rPr>
            </w:pPr>
            <w:r w:rsidRPr="00BC20BA">
              <w:rPr>
                <w:rFonts w:ascii="Cambria" w:eastAsia="Cambria" w:hAnsi="Cambria" w:cs="Cambria"/>
                <w:b/>
              </w:rPr>
              <w:t>Estimated Leverage:</w:t>
            </w:r>
          </w:p>
        </w:tc>
        <w:tc>
          <w:tcPr>
            <w:tcW w:w="6205" w:type="dxa"/>
          </w:tcPr>
          <w:p w14:paraId="5A4189B1" w14:textId="77777777" w:rsidR="002055C0" w:rsidRPr="00BC20BA" w:rsidRDefault="002055C0" w:rsidP="002055C0">
            <w:pPr>
              <w:rPr>
                <w:rFonts w:ascii="Cambria" w:eastAsia="Cambria" w:hAnsi="Cambria" w:cs="Cambria"/>
              </w:rPr>
            </w:pPr>
            <w:r w:rsidRPr="00BC20BA">
              <w:rPr>
                <w:rFonts w:ascii="Cambria" w:eastAsia="Cambria" w:hAnsi="Cambria" w:cs="Cambria"/>
              </w:rPr>
              <w:t>$14,304</w:t>
            </w:r>
          </w:p>
        </w:tc>
      </w:tr>
      <w:tr w:rsidR="002055C0" w:rsidRPr="00BC20BA" w14:paraId="593D768E" w14:textId="77777777" w:rsidTr="002055C0">
        <w:trPr>
          <w:trHeight w:val="20"/>
        </w:trPr>
        <w:tc>
          <w:tcPr>
            <w:tcW w:w="3865" w:type="dxa"/>
          </w:tcPr>
          <w:p w14:paraId="4911128A" w14:textId="77777777" w:rsidR="002055C0" w:rsidRPr="00BC20BA" w:rsidRDefault="002055C0" w:rsidP="002055C0">
            <w:pPr>
              <w:jc w:val="right"/>
              <w:rPr>
                <w:rFonts w:ascii="Cambria" w:eastAsia="Cambria" w:hAnsi="Cambria" w:cs="Cambria"/>
                <w:b/>
              </w:rPr>
            </w:pPr>
            <w:r w:rsidRPr="00BC20BA">
              <w:rPr>
                <w:rFonts w:ascii="Cambria" w:eastAsia="Cambria" w:hAnsi="Cambria" w:cs="Cambria"/>
                <w:b/>
              </w:rPr>
              <w:t>CCMP Actions:</w:t>
            </w:r>
          </w:p>
        </w:tc>
        <w:tc>
          <w:tcPr>
            <w:tcW w:w="6205" w:type="dxa"/>
          </w:tcPr>
          <w:p w14:paraId="2F012036" w14:textId="77777777" w:rsidR="002055C0" w:rsidRPr="00BC20BA" w:rsidRDefault="002055C0" w:rsidP="002055C0">
            <w:pPr>
              <w:rPr>
                <w:rFonts w:ascii="Cambria" w:eastAsia="Cambria" w:hAnsi="Cambria" w:cs="Cambria"/>
              </w:rPr>
            </w:pPr>
            <w:r w:rsidRPr="00BC20BA">
              <w:rPr>
                <w:rFonts w:ascii="Cambria" w:eastAsia="Cambria" w:hAnsi="Cambria" w:cs="Cambria"/>
                <w:color w:val="000000"/>
              </w:rPr>
              <w:t>D1.1, D2.1, D2.3, D3.1, E1.3</w:t>
            </w:r>
          </w:p>
        </w:tc>
      </w:tr>
      <w:tr w:rsidR="002055C0" w:rsidRPr="0055514E" w14:paraId="6D6F0217" w14:textId="77777777" w:rsidTr="002055C0">
        <w:trPr>
          <w:trHeight w:val="20"/>
        </w:trPr>
        <w:tc>
          <w:tcPr>
            <w:tcW w:w="3865" w:type="dxa"/>
          </w:tcPr>
          <w:p w14:paraId="25FA159B" w14:textId="77777777" w:rsidR="002055C0" w:rsidRPr="00BC20BA" w:rsidRDefault="002055C0" w:rsidP="002055C0">
            <w:pPr>
              <w:jc w:val="right"/>
              <w:rPr>
                <w:rFonts w:ascii="Cambria" w:eastAsia="Cambria" w:hAnsi="Cambria" w:cs="Cambria"/>
                <w:b/>
              </w:rPr>
            </w:pPr>
            <w:r w:rsidRPr="00BC20BA">
              <w:rPr>
                <w:rFonts w:ascii="Cambria" w:eastAsia="Cambria" w:hAnsi="Cambria" w:cs="Cambria"/>
                <w:b/>
              </w:rPr>
              <w:t>CCMP Outcomes:</w:t>
            </w:r>
          </w:p>
        </w:tc>
        <w:tc>
          <w:tcPr>
            <w:tcW w:w="6205" w:type="dxa"/>
          </w:tcPr>
          <w:p w14:paraId="061BA3FE" w14:textId="77777777" w:rsidR="002055C0" w:rsidRPr="007E1E86" w:rsidRDefault="002055C0" w:rsidP="002055C0">
            <w:pPr>
              <w:rPr>
                <w:rFonts w:ascii="Cambria" w:eastAsia="Cambria" w:hAnsi="Cambria" w:cs="Cambria"/>
                <w:lang w:val="pt-BR"/>
              </w:rPr>
            </w:pPr>
            <w:r w:rsidRPr="007E1E86">
              <w:rPr>
                <w:rFonts w:ascii="Cambria" w:eastAsia="Cambria" w:hAnsi="Cambria" w:cs="Cambria"/>
                <w:lang w:val="pt-BR"/>
              </w:rPr>
              <w:t>1a, 1b, 1c, 1d, 1e, 2a, 2b, 2c, 3a, 3b, 3c, 3d</w:t>
            </w:r>
          </w:p>
        </w:tc>
      </w:tr>
      <w:tr w:rsidR="002055C0" w:rsidRPr="00BC20BA" w14:paraId="1CB4D539" w14:textId="77777777" w:rsidTr="002055C0">
        <w:trPr>
          <w:trHeight w:val="20"/>
        </w:trPr>
        <w:tc>
          <w:tcPr>
            <w:tcW w:w="3865" w:type="dxa"/>
          </w:tcPr>
          <w:p w14:paraId="56B01CBF" w14:textId="77777777" w:rsidR="002055C0" w:rsidRPr="00BC20BA" w:rsidRDefault="002055C0" w:rsidP="002055C0">
            <w:pPr>
              <w:jc w:val="right"/>
              <w:rPr>
                <w:rFonts w:ascii="Cambria" w:eastAsia="Cambria" w:hAnsi="Cambria" w:cs="Cambria"/>
                <w:b/>
              </w:rPr>
            </w:pPr>
            <w:r w:rsidRPr="00BC20BA">
              <w:rPr>
                <w:rFonts w:ascii="Cambria" w:eastAsia="Cambria" w:hAnsi="Cambria" w:cs="Cambria"/>
                <w:b/>
              </w:rPr>
              <w:t>CWA Core Programs Addressed:</w:t>
            </w:r>
          </w:p>
        </w:tc>
        <w:tc>
          <w:tcPr>
            <w:tcW w:w="6205" w:type="dxa"/>
          </w:tcPr>
          <w:p w14:paraId="3D4BB6E9" w14:textId="77777777" w:rsidR="002055C0" w:rsidRPr="00BC20BA" w:rsidRDefault="002055C0" w:rsidP="002055C0">
            <w:pPr>
              <w:rPr>
                <w:rFonts w:ascii="Cambria" w:eastAsia="Cambria" w:hAnsi="Cambria" w:cs="Cambria"/>
              </w:rPr>
            </w:pPr>
            <w:r w:rsidRPr="00BC20BA">
              <w:rPr>
                <w:rFonts w:ascii="Cambria" w:eastAsia="Cambria" w:hAnsi="Cambria" w:cs="Cambria"/>
              </w:rPr>
              <w:t>(4) addressing diffuse, nonpoint sources of pollution, (6) protecting coastal waters through the National Estuary Program</w:t>
            </w:r>
          </w:p>
        </w:tc>
      </w:tr>
      <w:tr w:rsidR="002055C0" w:rsidRPr="00BC20BA" w14:paraId="6B171421" w14:textId="77777777" w:rsidTr="002055C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trHeight w:val="20"/>
        </w:trPr>
        <w:tc>
          <w:tcPr>
            <w:tcW w:w="3865" w:type="dxa"/>
          </w:tcPr>
          <w:p w14:paraId="6064B79C" w14:textId="77777777" w:rsidR="002055C0" w:rsidRPr="00BC20BA" w:rsidRDefault="002055C0" w:rsidP="002055C0">
            <w:pPr>
              <w:jc w:val="right"/>
              <w:rPr>
                <w:rFonts w:asciiTheme="minorHAnsi" w:eastAsia="Cambria" w:hAnsiTheme="minorHAnsi" w:cstheme="majorHAnsi"/>
                <w:b/>
              </w:rPr>
            </w:pPr>
            <w:r>
              <w:rPr>
                <w:rFonts w:asciiTheme="minorHAnsi" w:eastAsia="Cambria" w:hAnsiTheme="minorHAnsi" w:cstheme="majorHAnsi"/>
                <w:b/>
              </w:rPr>
              <w:t>EPA Element(s):</w:t>
            </w:r>
          </w:p>
        </w:tc>
        <w:tc>
          <w:tcPr>
            <w:tcW w:w="6205" w:type="dxa"/>
          </w:tcPr>
          <w:p w14:paraId="12E4B597" w14:textId="77777777" w:rsidR="002055C0" w:rsidRPr="00BC20BA" w:rsidRDefault="002055C0" w:rsidP="002055C0">
            <w:pPr>
              <w:rPr>
                <w:rFonts w:ascii="Cambria" w:eastAsia="Cambria" w:hAnsi="Cambria" w:cs="Cambria"/>
              </w:rPr>
            </w:pPr>
            <w:r>
              <w:rPr>
                <w:rFonts w:ascii="Cambria" w:eastAsia="Cambria" w:hAnsi="Cambria" w:cs="Cambria"/>
              </w:rPr>
              <w:t>Healthy Communities, Water Quality</w:t>
            </w:r>
          </w:p>
        </w:tc>
      </w:tr>
    </w:tbl>
    <w:p w14:paraId="6F6C319E" w14:textId="77777777" w:rsidR="002055C0" w:rsidRPr="00BC20BA" w:rsidRDefault="002055C0" w:rsidP="002055C0">
      <w:pPr>
        <w:jc w:val="both"/>
        <w:rPr>
          <w:rFonts w:ascii="Cambria" w:eastAsia="Cambria" w:hAnsi="Cambria" w:cs="Cambria"/>
        </w:rPr>
      </w:pPr>
    </w:p>
    <w:p w14:paraId="61666116" w14:textId="43F5E602" w:rsidR="00FC4B7B" w:rsidRPr="00711C72" w:rsidRDefault="00FC4B7B" w:rsidP="00FC4B7B">
      <w:pPr>
        <w:pBdr>
          <w:top w:val="nil"/>
          <w:left w:val="nil"/>
          <w:bottom w:val="nil"/>
          <w:right w:val="nil"/>
          <w:between w:val="nil"/>
        </w:pBdr>
        <w:tabs>
          <w:tab w:val="left" w:pos="360"/>
        </w:tabs>
        <w:rPr>
          <w:rFonts w:asciiTheme="majorHAnsi" w:eastAsia="Cambria" w:hAnsiTheme="majorHAnsi" w:cstheme="majorHAnsi"/>
          <w:b/>
          <w:sz w:val="28"/>
          <w:szCs w:val="28"/>
        </w:rPr>
      </w:pPr>
      <w:r>
        <w:rPr>
          <w:rFonts w:asciiTheme="majorHAnsi" w:eastAsia="Cambria" w:hAnsiTheme="majorHAnsi" w:cstheme="majorHAnsi"/>
          <w:b/>
          <w:sz w:val="28"/>
          <w:szCs w:val="28"/>
        </w:rPr>
        <w:t>Progress to Date</w:t>
      </w:r>
      <w:r w:rsidRPr="00711C72">
        <w:rPr>
          <w:rFonts w:asciiTheme="majorHAnsi" w:eastAsia="Cambria" w:hAnsiTheme="majorHAnsi" w:cstheme="majorHAnsi"/>
          <w:b/>
          <w:sz w:val="28"/>
          <w:szCs w:val="28"/>
        </w:rPr>
        <w:t>:</w:t>
      </w:r>
    </w:p>
    <w:p w14:paraId="26AFB0AF" w14:textId="14DBAC4E" w:rsidR="00D10F8B" w:rsidRDefault="00FC4B7B" w:rsidP="00D10F8B">
      <w:pPr>
        <w:contextualSpacing/>
        <w:jc w:val="both"/>
        <w:rPr>
          <w:rFonts w:asciiTheme="minorHAnsi" w:hAnsiTheme="minorHAnsi"/>
          <w:color w:val="000000"/>
        </w:rPr>
      </w:pPr>
      <w:r>
        <w:rPr>
          <w:rFonts w:asciiTheme="minorHAnsi" w:hAnsiTheme="minorHAnsi"/>
          <w:color w:val="000000"/>
        </w:rPr>
        <w:t xml:space="preserve">In 2018, Swim Guide volunteers </w:t>
      </w:r>
      <w:r w:rsidR="00FF5DF9">
        <w:rPr>
          <w:rFonts w:asciiTheme="minorHAnsi" w:hAnsiTheme="minorHAnsi"/>
          <w:color w:val="000000"/>
        </w:rPr>
        <w:t xml:space="preserve">who monitored </w:t>
      </w:r>
      <w:r>
        <w:rPr>
          <w:rFonts w:asciiTheme="minorHAnsi" w:hAnsiTheme="minorHAnsi"/>
          <w:color w:val="000000"/>
        </w:rPr>
        <w:t xml:space="preserve">the Tar-Pamlico found that on average, sites </w:t>
      </w:r>
      <w:r w:rsidR="00FF5DF9">
        <w:rPr>
          <w:rFonts w:asciiTheme="minorHAnsi" w:hAnsiTheme="minorHAnsi"/>
          <w:color w:val="000000"/>
        </w:rPr>
        <w:t xml:space="preserve">did not exceed </w:t>
      </w:r>
      <w:r>
        <w:rPr>
          <w:rFonts w:asciiTheme="minorHAnsi" w:hAnsiTheme="minorHAnsi"/>
          <w:color w:val="000000"/>
        </w:rPr>
        <w:t xml:space="preserve">the </w:t>
      </w:r>
      <w:r w:rsidR="00FF5DF9">
        <w:rPr>
          <w:rFonts w:asciiTheme="minorHAnsi" w:hAnsiTheme="minorHAnsi"/>
          <w:color w:val="000000"/>
        </w:rPr>
        <w:t xml:space="preserve">U.S. </w:t>
      </w:r>
      <w:r>
        <w:rPr>
          <w:rFonts w:asciiTheme="minorHAnsi" w:hAnsiTheme="minorHAnsi"/>
          <w:color w:val="000000"/>
        </w:rPr>
        <w:t xml:space="preserve">EPA bacterial standard 74% of the time. The overall </w:t>
      </w:r>
      <w:r w:rsidR="00FF5DF9">
        <w:rPr>
          <w:rFonts w:asciiTheme="minorHAnsi" w:hAnsiTheme="minorHAnsi"/>
          <w:color w:val="000000"/>
        </w:rPr>
        <w:t xml:space="preserve">bacteria </w:t>
      </w:r>
      <w:r>
        <w:rPr>
          <w:rFonts w:asciiTheme="minorHAnsi" w:hAnsiTheme="minorHAnsi"/>
          <w:color w:val="000000"/>
        </w:rPr>
        <w:t>level</w:t>
      </w:r>
      <w:r w:rsidR="00FF5DF9">
        <w:rPr>
          <w:rFonts w:asciiTheme="minorHAnsi" w:hAnsiTheme="minorHAnsi"/>
          <w:color w:val="000000"/>
        </w:rPr>
        <w:t>s</w:t>
      </w:r>
      <w:r>
        <w:rPr>
          <w:rFonts w:asciiTheme="minorHAnsi" w:hAnsiTheme="minorHAnsi"/>
          <w:color w:val="000000"/>
        </w:rPr>
        <w:t xml:space="preserve"> in the Lower Neuse </w:t>
      </w:r>
      <w:r w:rsidR="007A27C7">
        <w:rPr>
          <w:rFonts w:asciiTheme="minorHAnsi" w:hAnsiTheme="minorHAnsi"/>
          <w:color w:val="000000"/>
        </w:rPr>
        <w:t>were</w:t>
      </w:r>
      <w:r>
        <w:rPr>
          <w:rFonts w:asciiTheme="minorHAnsi" w:hAnsiTheme="minorHAnsi"/>
          <w:color w:val="000000"/>
        </w:rPr>
        <w:t xml:space="preserve"> slightly lower, with samples </w:t>
      </w:r>
      <w:r w:rsidR="00FF5DF9">
        <w:rPr>
          <w:rFonts w:asciiTheme="minorHAnsi" w:hAnsiTheme="minorHAnsi"/>
          <w:color w:val="000000"/>
        </w:rPr>
        <w:t xml:space="preserve">not exceeding </w:t>
      </w:r>
      <w:r>
        <w:rPr>
          <w:rFonts w:asciiTheme="minorHAnsi" w:hAnsiTheme="minorHAnsi"/>
          <w:color w:val="000000"/>
        </w:rPr>
        <w:t xml:space="preserve">the standard 89% of the time. Of the sampling sites with routinely high </w:t>
      </w:r>
      <w:r w:rsidR="00FF5DF9">
        <w:rPr>
          <w:rFonts w:asciiTheme="minorHAnsi" w:hAnsiTheme="minorHAnsi"/>
          <w:color w:val="000000"/>
        </w:rPr>
        <w:t xml:space="preserve">bacteria </w:t>
      </w:r>
      <w:r>
        <w:rPr>
          <w:rFonts w:asciiTheme="minorHAnsi" w:hAnsiTheme="minorHAnsi"/>
          <w:color w:val="000000"/>
        </w:rPr>
        <w:t xml:space="preserve">levels, all were located on the Trent River. Through the </w:t>
      </w:r>
      <w:r>
        <w:rPr>
          <w:rFonts w:asciiTheme="minorHAnsi" w:hAnsiTheme="minorHAnsi"/>
          <w:color w:val="000000"/>
        </w:rPr>
        <w:lastRenderedPageBreak/>
        <w:t xml:space="preserve">Swim Guide program, Sound Rivers was able to engage with thousands of members of the public each week through posting results and volunteer efforts. </w:t>
      </w:r>
    </w:p>
    <w:p w14:paraId="2946F396" w14:textId="0D963C52" w:rsidR="00D10F8B" w:rsidRDefault="00D10F8B" w:rsidP="00D10F8B">
      <w:pPr>
        <w:contextualSpacing/>
        <w:jc w:val="both"/>
        <w:rPr>
          <w:rFonts w:asciiTheme="minorHAnsi" w:hAnsiTheme="minorHAnsi"/>
          <w:color w:val="000000"/>
        </w:rPr>
      </w:pPr>
    </w:p>
    <w:p w14:paraId="04BD2791" w14:textId="77777777" w:rsidR="003841FD" w:rsidRPr="00BC20BA" w:rsidRDefault="003841FD" w:rsidP="003841FD">
      <w:pPr>
        <w:pBdr>
          <w:top w:val="nil"/>
          <w:left w:val="nil"/>
          <w:bottom w:val="nil"/>
          <w:right w:val="nil"/>
          <w:between w:val="nil"/>
        </w:pBdr>
        <w:tabs>
          <w:tab w:val="left" w:pos="360"/>
        </w:tabs>
        <w:rPr>
          <w:rFonts w:asciiTheme="majorHAnsi" w:eastAsia="Cambria" w:hAnsiTheme="majorHAnsi" w:cstheme="majorHAnsi"/>
          <w:b/>
          <w:sz w:val="28"/>
          <w:szCs w:val="28"/>
        </w:rPr>
      </w:pPr>
      <w:r w:rsidRPr="00BC20BA">
        <w:rPr>
          <w:rFonts w:asciiTheme="majorHAnsi" w:eastAsia="Cambria" w:hAnsiTheme="majorHAnsi" w:cstheme="majorHAnsi"/>
          <w:b/>
          <w:sz w:val="28"/>
          <w:szCs w:val="28"/>
        </w:rPr>
        <w:t>FY20</w:t>
      </w:r>
      <w:r>
        <w:rPr>
          <w:rFonts w:asciiTheme="majorHAnsi" w:eastAsia="Cambria" w:hAnsiTheme="majorHAnsi" w:cstheme="majorHAnsi"/>
          <w:b/>
          <w:sz w:val="28"/>
          <w:szCs w:val="28"/>
        </w:rPr>
        <w:t>21</w:t>
      </w:r>
      <w:r w:rsidRPr="00BC20BA">
        <w:rPr>
          <w:rFonts w:asciiTheme="majorHAnsi" w:eastAsia="Cambria" w:hAnsiTheme="majorHAnsi" w:cstheme="majorHAnsi"/>
          <w:b/>
          <w:sz w:val="28"/>
          <w:szCs w:val="28"/>
        </w:rPr>
        <w:t>-202</w:t>
      </w:r>
      <w:r>
        <w:rPr>
          <w:rFonts w:asciiTheme="majorHAnsi" w:eastAsia="Cambria" w:hAnsiTheme="majorHAnsi" w:cstheme="majorHAnsi"/>
          <w:b/>
          <w:sz w:val="28"/>
          <w:szCs w:val="28"/>
        </w:rPr>
        <w:t>2</w:t>
      </w:r>
      <w:r w:rsidRPr="00BC20BA">
        <w:rPr>
          <w:rFonts w:asciiTheme="majorHAnsi" w:eastAsia="Cambria" w:hAnsiTheme="majorHAnsi" w:cstheme="majorHAnsi"/>
          <w:b/>
          <w:sz w:val="28"/>
          <w:szCs w:val="28"/>
        </w:rPr>
        <w:t xml:space="preserve"> Plans: </w:t>
      </w:r>
    </w:p>
    <w:p w14:paraId="5794DBB2" w14:textId="586483F1" w:rsidR="003841FD" w:rsidRPr="0041731F" w:rsidRDefault="003841FD" w:rsidP="0041731F">
      <w:pPr>
        <w:pBdr>
          <w:top w:val="nil"/>
          <w:left w:val="nil"/>
          <w:bottom w:val="nil"/>
          <w:right w:val="nil"/>
          <w:between w:val="nil"/>
        </w:pBdr>
        <w:tabs>
          <w:tab w:val="left" w:pos="360"/>
        </w:tabs>
        <w:rPr>
          <w:rFonts w:ascii="Cambria" w:eastAsia="Cambria" w:hAnsi="Cambria" w:cs="Cambria"/>
          <w:b/>
        </w:rPr>
      </w:pPr>
      <w:r>
        <w:rPr>
          <w:rFonts w:ascii="Cambria" w:eastAsia="Cambria" w:hAnsi="Cambria" w:cs="Cambria"/>
          <w:b/>
        </w:rPr>
        <w:t xml:space="preserve">   </w:t>
      </w:r>
      <w:r>
        <w:rPr>
          <w:rFonts w:ascii="Cambria" w:eastAsia="Cambria" w:hAnsi="Cambria" w:cs="Cambria"/>
          <w:b/>
        </w:rPr>
        <w:tab/>
      </w:r>
      <w:r w:rsidRPr="001E34CD">
        <w:rPr>
          <w:rFonts w:ascii="Cambria" w:eastAsia="Cambria" w:hAnsi="Cambria" w:cs="Cambria"/>
          <w:b/>
        </w:rPr>
        <w:t>Milestones:</w:t>
      </w:r>
    </w:p>
    <w:p w14:paraId="2C2E2067" w14:textId="3D19FE8B" w:rsidR="0009457B" w:rsidRPr="00D10F8B" w:rsidRDefault="00FC4B7B" w:rsidP="00D10F8B">
      <w:pPr>
        <w:pStyle w:val="ListParagraph"/>
        <w:numPr>
          <w:ilvl w:val="0"/>
          <w:numId w:val="58"/>
        </w:numPr>
        <w:jc w:val="both"/>
        <w:rPr>
          <w:rFonts w:ascii="Cambria" w:eastAsia="Cambria" w:hAnsi="Cambria" w:cs="Cambria"/>
          <w:bCs/>
        </w:rPr>
      </w:pPr>
      <w:r w:rsidRPr="00D10F8B">
        <w:rPr>
          <w:rFonts w:ascii="Cambria" w:eastAsia="Cambria" w:hAnsi="Cambria" w:cs="Cambria"/>
          <w:bCs/>
        </w:rPr>
        <w:t xml:space="preserve">Summer 2020: Swim Guide </w:t>
      </w:r>
      <w:r w:rsidR="00585F8E" w:rsidRPr="00D10F8B">
        <w:rPr>
          <w:rFonts w:ascii="Cambria" w:eastAsia="Cambria" w:hAnsi="Cambria" w:cs="Cambria"/>
          <w:bCs/>
        </w:rPr>
        <w:t>educational infor</w:t>
      </w:r>
      <w:r w:rsidR="007744B6" w:rsidRPr="00D10F8B">
        <w:rPr>
          <w:rFonts w:ascii="Cambria" w:eastAsia="Cambria" w:hAnsi="Cambria" w:cs="Cambria"/>
          <w:bCs/>
        </w:rPr>
        <w:t>mation documents completed and distributed</w:t>
      </w:r>
      <w:r w:rsidRPr="00D10F8B">
        <w:rPr>
          <w:rFonts w:ascii="Cambria" w:eastAsia="Cambria" w:hAnsi="Cambria" w:cs="Cambria"/>
          <w:bCs/>
        </w:rPr>
        <w:t>.</w:t>
      </w:r>
    </w:p>
    <w:p w14:paraId="502566EA" w14:textId="77777777" w:rsidR="00577731" w:rsidRDefault="00577731" w:rsidP="000B63B9">
      <w:pPr>
        <w:pStyle w:val="ListParagraph"/>
        <w:numPr>
          <w:ilvl w:val="0"/>
          <w:numId w:val="43"/>
        </w:numPr>
        <w:pBdr>
          <w:top w:val="nil"/>
          <w:left w:val="nil"/>
          <w:bottom w:val="nil"/>
          <w:right w:val="nil"/>
          <w:between w:val="nil"/>
        </w:pBdr>
        <w:tabs>
          <w:tab w:val="left" w:pos="360"/>
        </w:tabs>
        <w:rPr>
          <w:rFonts w:ascii="Cambria" w:eastAsia="Cambria" w:hAnsi="Cambria" w:cs="Cambria"/>
          <w:bCs/>
        </w:rPr>
      </w:pPr>
      <w:r w:rsidRPr="00710DD5">
        <w:rPr>
          <w:rFonts w:ascii="Cambria" w:eastAsia="Cambria" w:hAnsi="Cambria" w:cs="Cambria"/>
          <w:bCs/>
        </w:rPr>
        <w:t>Mobile</w:t>
      </w:r>
      <w:r>
        <w:rPr>
          <w:rFonts w:ascii="Cambria" w:eastAsia="Cambria" w:hAnsi="Cambria" w:cs="Cambria"/>
          <w:bCs/>
        </w:rPr>
        <w:t xml:space="preserve"> App developed for real time data download in the watershed</w:t>
      </w:r>
      <w:r w:rsidR="00D836A8">
        <w:rPr>
          <w:rFonts w:ascii="Cambria" w:eastAsia="Cambria" w:hAnsi="Cambria" w:cs="Cambria"/>
          <w:bCs/>
        </w:rPr>
        <w:t xml:space="preserve">: </w:t>
      </w:r>
      <w:hyperlink r:id="rId57" w:history="1">
        <w:r w:rsidR="00D836A8" w:rsidRPr="00840F10">
          <w:rPr>
            <w:rStyle w:val="Hyperlink"/>
            <w:rFonts w:ascii="Cambria" w:eastAsia="Cambria" w:hAnsi="Cambria" w:cs="Cambria"/>
            <w:bCs/>
          </w:rPr>
          <w:t>https://www.theswimguide.org/get-the-app/</w:t>
        </w:r>
      </w:hyperlink>
      <w:r w:rsidR="00D836A8">
        <w:rPr>
          <w:rFonts w:ascii="Cambria" w:eastAsia="Cambria" w:hAnsi="Cambria" w:cs="Cambria"/>
          <w:bCs/>
        </w:rPr>
        <w:t xml:space="preserve"> </w:t>
      </w:r>
    </w:p>
    <w:p w14:paraId="1106E516" w14:textId="4279DCCE" w:rsidR="00D10F8B" w:rsidRPr="00D10F8B" w:rsidRDefault="00D10F8B" w:rsidP="00D10F8B">
      <w:pPr>
        <w:pStyle w:val="ListParagraph"/>
        <w:numPr>
          <w:ilvl w:val="0"/>
          <w:numId w:val="43"/>
        </w:numPr>
        <w:pBdr>
          <w:top w:val="nil"/>
          <w:left w:val="nil"/>
          <w:bottom w:val="nil"/>
          <w:right w:val="nil"/>
          <w:between w:val="nil"/>
        </w:pBdr>
        <w:tabs>
          <w:tab w:val="left" w:pos="360"/>
        </w:tabs>
        <w:rPr>
          <w:rFonts w:ascii="Cambria" w:eastAsia="Cambria" w:hAnsi="Cambria" w:cs="Cambria"/>
          <w:bCs/>
        </w:rPr>
        <w:sectPr w:rsidR="00D10F8B" w:rsidRPr="00D10F8B" w:rsidSect="00AB3855">
          <w:headerReference w:type="default" r:id="rId58"/>
          <w:headerReference w:type="first" r:id="rId59"/>
          <w:type w:val="continuous"/>
          <w:pgSz w:w="12240" w:h="15840"/>
          <w:pgMar w:top="1440" w:right="1080" w:bottom="1440" w:left="1080" w:header="720" w:footer="720" w:gutter="0"/>
          <w:cols w:space="720"/>
        </w:sectPr>
      </w:pPr>
      <w:r w:rsidRPr="00D10F8B">
        <w:rPr>
          <w:rFonts w:ascii="Cambria" w:eastAsia="Cambria" w:hAnsi="Cambria" w:cs="Cambria"/>
          <w:bCs/>
        </w:rPr>
        <w:t xml:space="preserve">Final   </w:t>
      </w:r>
      <w:proofErr w:type="gramStart"/>
      <w:r w:rsidRPr="00D10F8B">
        <w:rPr>
          <w:rFonts w:ascii="Cambria" w:eastAsia="Cambria" w:hAnsi="Cambria" w:cs="Cambria"/>
          <w:bCs/>
        </w:rPr>
        <w:t>report  pending</w:t>
      </w:r>
      <w:proofErr w:type="gramEnd"/>
      <w:r w:rsidRPr="00D10F8B">
        <w:rPr>
          <w:rFonts w:ascii="Cambria" w:eastAsia="Cambria" w:hAnsi="Cambria" w:cs="Cambria"/>
          <w:bCs/>
        </w:rPr>
        <w:t>.</w:t>
      </w:r>
    </w:p>
    <w:p w14:paraId="0B2C4C8B" w14:textId="66056289" w:rsidR="00070F15" w:rsidRPr="00D10F8B" w:rsidRDefault="00070F15" w:rsidP="00D10F8B">
      <w:pPr>
        <w:pBdr>
          <w:top w:val="nil"/>
          <w:left w:val="nil"/>
          <w:bottom w:val="nil"/>
          <w:right w:val="nil"/>
          <w:between w:val="nil"/>
        </w:pBdr>
        <w:tabs>
          <w:tab w:val="left" w:pos="360"/>
        </w:tabs>
        <w:rPr>
          <w:rFonts w:ascii="Cambria" w:eastAsia="Cambria" w:hAnsi="Cambria" w:cs="Cambria"/>
          <w:bCs/>
        </w:rPr>
      </w:pPr>
      <w:r w:rsidRPr="00D10F8B">
        <w:rPr>
          <w:rFonts w:ascii="Calibri" w:eastAsia="Calibri" w:hAnsi="Calibri" w:cs="Calibri"/>
          <w:bCs/>
          <w:color w:val="214293"/>
          <w:sz w:val="48"/>
          <w:szCs w:val="48"/>
        </w:rPr>
        <w:br w:type="page"/>
      </w:r>
    </w:p>
    <w:p w14:paraId="3E9A134F" w14:textId="39F768F7" w:rsidR="00537A30" w:rsidRPr="009E1298" w:rsidRDefault="00537A30" w:rsidP="00537A30">
      <w:pPr>
        <w:pStyle w:val="Heading1"/>
        <w:pBdr>
          <w:bottom w:val="single" w:sz="4" w:space="0" w:color="000000"/>
        </w:pBdr>
        <w:rPr>
          <w:rFonts w:ascii="Calibri" w:eastAsia="Calibri" w:hAnsi="Calibri" w:cs="Calibri"/>
          <w:sz w:val="48"/>
          <w:szCs w:val="48"/>
        </w:rPr>
      </w:pPr>
      <w:bookmarkStart w:id="11" w:name="_NEW_PROJECTS_2020-2021"/>
      <w:bookmarkEnd w:id="11"/>
      <w:r w:rsidRPr="009E1298">
        <w:rPr>
          <w:rFonts w:ascii="Calibri" w:eastAsia="Calibri" w:hAnsi="Calibri" w:cs="Calibri"/>
          <w:color w:val="214293"/>
          <w:sz w:val="48"/>
          <w:szCs w:val="48"/>
        </w:rPr>
        <w:lastRenderedPageBreak/>
        <w:t>SUPPLEMENTAL PROJECTS</w:t>
      </w:r>
      <w:r w:rsidR="00925495">
        <w:rPr>
          <w:rFonts w:ascii="Calibri" w:eastAsia="Calibri" w:hAnsi="Calibri" w:cs="Calibri"/>
          <w:color w:val="214293"/>
          <w:sz w:val="48"/>
          <w:szCs w:val="48"/>
        </w:rPr>
        <w:t xml:space="preserve"> </w:t>
      </w:r>
      <w:r w:rsidR="00925495" w:rsidRPr="009E1298">
        <w:rPr>
          <w:rFonts w:ascii="Calibri" w:eastAsia="Calibri" w:hAnsi="Calibri" w:cs="Calibri"/>
          <w:color w:val="214293"/>
          <w:sz w:val="48"/>
          <w:szCs w:val="48"/>
        </w:rPr>
        <w:t>(NON-320 FUNDS)</w:t>
      </w:r>
    </w:p>
    <w:p w14:paraId="37E389D4" w14:textId="77777777" w:rsidR="00537A30" w:rsidRPr="00267F96" w:rsidRDefault="00537A30" w:rsidP="00537A30">
      <w:pPr>
        <w:pBdr>
          <w:top w:val="nil"/>
          <w:left w:val="nil"/>
          <w:bottom w:val="nil"/>
          <w:right w:val="nil"/>
          <w:between w:val="nil"/>
        </w:pBdr>
        <w:tabs>
          <w:tab w:val="left" w:pos="360"/>
        </w:tabs>
        <w:rPr>
          <w:rFonts w:ascii="Cambria" w:eastAsia="Cambria" w:hAnsi="Cambria" w:cs="Cambria"/>
          <w:sz w:val="6"/>
          <w:szCs w:val="6"/>
        </w:rPr>
      </w:pPr>
    </w:p>
    <w:p w14:paraId="30E469DE" w14:textId="64F58136" w:rsidR="00481796" w:rsidRPr="009E1298" w:rsidRDefault="00481796">
      <w:pPr>
        <w:pBdr>
          <w:top w:val="nil"/>
          <w:left w:val="nil"/>
          <w:bottom w:val="nil"/>
          <w:right w:val="nil"/>
          <w:between w:val="nil"/>
        </w:pBdr>
        <w:tabs>
          <w:tab w:val="left" w:pos="360"/>
        </w:tabs>
        <w:rPr>
          <w:rFonts w:ascii="Cambria" w:eastAsia="Cambria" w:hAnsi="Cambria" w:cs="Cambria"/>
          <w:color w:val="FF0000"/>
        </w:rPr>
      </w:pPr>
    </w:p>
    <w:p w14:paraId="2A75027C" w14:textId="77777777" w:rsidR="00267F96" w:rsidRPr="00267F96" w:rsidRDefault="00267F96" w:rsidP="00267F96">
      <w:pPr>
        <w:pBdr>
          <w:top w:val="nil"/>
          <w:left w:val="nil"/>
          <w:bottom w:val="nil"/>
          <w:right w:val="nil"/>
          <w:between w:val="nil"/>
        </w:pBdr>
        <w:tabs>
          <w:tab w:val="left" w:pos="360"/>
        </w:tabs>
        <w:rPr>
          <w:rFonts w:asciiTheme="majorHAnsi" w:eastAsia="Cambria" w:hAnsiTheme="majorHAnsi" w:cstheme="majorHAnsi"/>
          <w:b/>
          <w:color w:val="214293"/>
          <w:sz w:val="32"/>
          <w:szCs w:val="32"/>
        </w:rPr>
      </w:pPr>
      <w:r w:rsidRPr="00267F96">
        <w:rPr>
          <w:rFonts w:asciiTheme="majorHAnsi" w:eastAsia="Cambria" w:hAnsiTheme="majorHAnsi" w:cstheme="majorHAnsi"/>
          <w:b/>
          <w:color w:val="214293"/>
          <w:sz w:val="32"/>
          <w:szCs w:val="32"/>
        </w:rPr>
        <w:t>Water Level Monitoring Stations</w:t>
      </w:r>
    </w:p>
    <w:p w14:paraId="65ED206B" w14:textId="716BEB71" w:rsidR="00267F96" w:rsidRPr="009E1298" w:rsidRDefault="00267F96" w:rsidP="00267F96">
      <w:pPr>
        <w:pBdr>
          <w:top w:val="nil"/>
          <w:left w:val="nil"/>
          <w:bottom w:val="nil"/>
          <w:right w:val="nil"/>
          <w:between w:val="nil"/>
        </w:pBdr>
        <w:tabs>
          <w:tab w:val="left" w:pos="360"/>
        </w:tabs>
        <w:jc w:val="both"/>
        <w:rPr>
          <w:rFonts w:ascii="Cambria" w:eastAsia="Cambria" w:hAnsi="Cambria" w:cs="Cambria"/>
        </w:rPr>
      </w:pPr>
      <w:r w:rsidRPr="009E1298">
        <w:rPr>
          <w:rFonts w:ascii="Cambria" w:eastAsia="Cambria" w:hAnsi="Cambria" w:cs="Cambria"/>
          <w:b/>
        </w:rPr>
        <w:t xml:space="preserve">Objectives: </w:t>
      </w:r>
      <w:r w:rsidR="0020179F">
        <w:rPr>
          <w:rFonts w:ascii="Cambria" w:eastAsia="Cambria" w:hAnsi="Cambria" w:cs="Cambria"/>
        </w:rPr>
        <w:t xml:space="preserve">Additional </w:t>
      </w:r>
      <w:r w:rsidRPr="009E1298">
        <w:rPr>
          <w:rFonts w:ascii="Cambria" w:eastAsia="Cambria" w:hAnsi="Cambria" w:cs="Cambria"/>
        </w:rPr>
        <w:t>water</w:t>
      </w:r>
      <w:r w:rsidR="002719DF">
        <w:rPr>
          <w:rFonts w:ascii="Cambria" w:eastAsia="Cambria" w:hAnsi="Cambria" w:cs="Cambria"/>
        </w:rPr>
        <w:t>-</w:t>
      </w:r>
      <w:r w:rsidRPr="009E1298">
        <w:rPr>
          <w:rFonts w:ascii="Cambria" w:eastAsia="Cambria" w:hAnsi="Cambria" w:cs="Cambria"/>
        </w:rPr>
        <w:t>level monitoring stations within the Albemarle</w:t>
      </w:r>
      <w:r w:rsidR="002719DF">
        <w:rPr>
          <w:rFonts w:ascii="Cambria" w:eastAsia="Cambria" w:hAnsi="Cambria" w:cs="Cambria"/>
        </w:rPr>
        <w:t>-</w:t>
      </w:r>
      <w:r w:rsidRPr="009E1298">
        <w:rPr>
          <w:rFonts w:ascii="Cambria" w:eastAsia="Cambria" w:hAnsi="Cambria" w:cs="Cambria"/>
        </w:rPr>
        <w:t xml:space="preserve">Pamlico watershed.  </w:t>
      </w:r>
    </w:p>
    <w:p w14:paraId="55018CC0" w14:textId="4CA66081" w:rsidR="00267F96" w:rsidRPr="009E1298" w:rsidRDefault="00267F96" w:rsidP="00267F96">
      <w:pPr>
        <w:pBdr>
          <w:top w:val="nil"/>
          <w:left w:val="nil"/>
          <w:bottom w:val="nil"/>
          <w:right w:val="nil"/>
          <w:between w:val="nil"/>
        </w:pBdr>
        <w:tabs>
          <w:tab w:val="left" w:pos="360"/>
        </w:tabs>
        <w:jc w:val="both"/>
        <w:rPr>
          <w:rFonts w:ascii="Cambria" w:eastAsia="Cambria" w:hAnsi="Cambria" w:cs="Cambria"/>
        </w:rPr>
      </w:pPr>
      <w:r w:rsidRPr="009E1298">
        <w:rPr>
          <w:rFonts w:ascii="Cambria" w:eastAsia="Cambria" w:hAnsi="Cambria" w:cs="Cambria"/>
          <w:b/>
        </w:rPr>
        <w:t>Description:</w:t>
      </w:r>
      <w:r w:rsidRPr="009E1298">
        <w:rPr>
          <w:rFonts w:ascii="Cambria" w:eastAsia="Cambria" w:hAnsi="Cambria" w:cs="Cambria"/>
        </w:rPr>
        <w:t xml:space="preserve"> Each station </w:t>
      </w:r>
      <w:r>
        <w:rPr>
          <w:rFonts w:ascii="Cambria" w:eastAsia="Cambria" w:hAnsi="Cambria" w:cs="Cambria"/>
        </w:rPr>
        <w:t>is</w:t>
      </w:r>
      <w:r w:rsidRPr="009E1298">
        <w:rPr>
          <w:rFonts w:ascii="Cambria" w:eastAsia="Cambria" w:hAnsi="Cambria" w:cs="Cambria"/>
        </w:rPr>
        <w:t xml:space="preserve"> equipped with meteorological monitoring equipment and maintained by </w:t>
      </w:r>
      <w:r w:rsidR="00623308">
        <w:rPr>
          <w:rFonts w:ascii="Cambria" w:eastAsia="Cambria" w:hAnsi="Cambria" w:cs="Cambria"/>
        </w:rPr>
        <w:t>N.C.</w:t>
      </w:r>
      <w:r w:rsidRPr="009E1298">
        <w:rPr>
          <w:rFonts w:ascii="Cambria" w:eastAsia="Cambria" w:hAnsi="Cambria" w:cs="Cambria"/>
        </w:rPr>
        <w:t xml:space="preserve"> Emergency Management’s Flood Inundation Mapping and Alert Network (FIMAN). The data derived from the project will be used to address future water management actions across the watershed</w:t>
      </w:r>
      <w:r>
        <w:rPr>
          <w:rFonts w:ascii="Cambria" w:eastAsia="Cambria" w:hAnsi="Cambria" w:cs="Cambria"/>
        </w:rPr>
        <w:t xml:space="preserve"> and </w:t>
      </w:r>
      <w:r w:rsidRPr="009E1298">
        <w:rPr>
          <w:rFonts w:ascii="Cambria" w:eastAsia="Cambria" w:hAnsi="Cambria" w:cs="Cambria"/>
        </w:rPr>
        <w:t>will inform local governments, citizens, and low-lying communities who are subjec</w:t>
      </w:r>
      <w:r w:rsidR="00CA334C">
        <w:rPr>
          <w:rFonts w:ascii="Cambria" w:eastAsia="Cambria" w:hAnsi="Cambria" w:cs="Cambria"/>
        </w:rPr>
        <w:t xml:space="preserve">t </w:t>
      </w:r>
      <w:r w:rsidRPr="009E1298">
        <w:rPr>
          <w:rFonts w:ascii="Cambria" w:eastAsia="Cambria" w:hAnsi="Cambria" w:cs="Cambria"/>
        </w:rPr>
        <w:t>t</w:t>
      </w:r>
      <w:r w:rsidR="008F125E">
        <w:rPr>
          <w:rFonts w:ascii="Cambria" w:eastAsia="Cambria" w:hAnsi="Cambria" w:cs="Cambria"/>
        </w:rPr>
        <w:t>o</w:t>
      </w:r>
      <w:r w:rsidRPr="009E1298">
        <w:rPr>
          <w:rFonts w:ascii="Cambria" w:eastAsia="Cambria" w:hAnsi="Cambria" w:cs="Cambria"/>
        </w:rPr>
        <w:t xml:space="preserve"> strong storm surges in how to plan for future events.  S</w:t>
      </w:r>
      <w:r>
        <w:rPr>
          <w:rFonts w:ascii="Cambria" w:eastAsia="Cambria" w:hAnsi="Cambria" w:cs="Cambria"/>
        </w:rPr>
        <w:t>ince s</w:t>
      </w:r>
      <w:r w:rsidRPr="009E1298">
        <w:rPr>
          <w:rFonts w:ascii="Cambria" w:eastAsia="Cambria" w:hAnsi="Cambria" w:cs="Cambria"/>
        </w:rPr>
        <w:t>ea-level rise will influence these impacts, as well as saltwater intrusion into freshwater stream</w:t>
      </w:r>
      <w:r>
        <w:rPr>
          <w:rFonts w:ascii="Cambria" w:eastAsia="Cambria" w:hAnsi="Cambria" w:cs="Cambria"/>
        </w:rPr>
        <w:t>s</w:t>
      </w:r>
      <w:r w:rsidRPr="009E1298">
        <w:rPr>
          <w:rFonts w:ascii="Cambria" w:eastAsia="Cambria" w:hAnsi="Cambria" w:cs="Cambria"/>
        </w:rPr>
        <w:t>, the ga</w:t>
      </w:r>
      <w:r>
        <w:rPr>
          <w:rFonts w:ascii="Cambria" w:eastAsia="Cambria" w:hAnsi="Cambria" w:cs="Cambria"/>
        </w:rPr>
        <w:t>u</w:t>
      </w:r>
      <w:r w:rsidRPr="009E1298">
        <w:rPr>
          <w:rFonts w:ascii="Cambria" w:eastAsia="Cambria" w:hAnsi="Cambria" w:cs="Cambria"/>
        </w:rPr>
        <w:t>ges will allow for maxim</w:t>
      </w:r>
      <w:r>
        <w:rPr>
          <w:rFonts w:ascii="Cambria" w:eastAsia="Cambria" w:hAnsi="Cambria" w:cs="Cambria"/>
        </w:rPr>
        <w:t>um</w:t>
      </w:r>
      <w:r w:rsidRPr="009E1298">
        <w:rPr>
          <w:rFonts w:ascii="Cambria" w:eastAsia="Cambria" w:hAnsi="Cambria" w:cs="Cambria"/>
        </w:rPr>
        <w:t xml:space="preserve"> safety of citizens and </w:t>
      </w:r>
      <w:r w:rsidR="002719DF">
        <w:rPr>
          <w:rFonts w:ascii="Cambria" w:eastAsia="Cambria" w:hAnsi="Cambria" w:cs="Cambria"/>
        </w:rPr>
        <w:t xml:space="preserve">protection of natural </w:t>
      </w:r>
      <w:r w:rsidRPr="009E1298">
        <w:rPr>
          <w:rFonts w:ascii="Cambria" w:eastAsia="Cambria" w:hAnsi="Cambria" w:cs="Cambria"/>
        </w:rPr>
        <w:t xml:space="preserve">resources. </w:t>
      </w:r>
    </w:p>
    <w:p w14:paraId="37818076" w14:textId="77777777" w:rsidR="00267F96" w:rsidRPr="009E1298" w:rsidRDefault="00267F96" w:rsidP="00267F96">
      <w:pPr>
        <w:pBdr>
          <w:top w:val="nil"/>
          <w:left w:val="nil"/>
          <w:bottom w:val="nil"/>
          <w:right w:val="nil"/>
          <w:between w:val="nil"/>
        </w:pBdr>
        <w:tabs>
          <w:tab w:val="left" w:pos="360"/>
        </w:tabs>
        <w:jc w:val="both"/>
        <w:rPr>
          <w:rFonts w:ascii="Cambria" w:eastAsia="Cambria" w:hAnsi="Cambria" w:cs="Cambria"/>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267F96" w:rsidRPr="009E1298" w14:paraId="5C17FAE1" w14:textId="77777777" w:rsidTr="00267F96">
        <w:trPr>
          <w:trHeight w:val="20"/>
        </w:trPr>
        <w:tc>
          <w:tcPr>
            <w:tcW w:w="3865" w:type="dxa"/>
          </w:tcPr>
          <w:p w14:paraId="7E29F91E" w14:textId="77777777" w:rsidR="00267F96" w:rsidRPr="009E1298" w:rsidRDefault="00267F96" w:rsidP="00267F96">
            <w:pPr>
              <w:jc w:val="right"/>
              <w:rPr>
                <w:rFonts w:ascii="Cambria" w:eastAsia="Cambria" w:hAnsi="Cambria" w:cs="Cambria"/>
                <w:b/>
              </w:rPr>
            </w:pPr>
            <w:r w:rsidRPr="009E1298">
              <w:rPr>
                <w:rFonts w:ascii="Cambria" w:eastAsia="Cambria" w:hAnsi="Cambria" w:cs="Cambria"/>
                <w:b/>
              </w:rPr>
              <w:t>Status:</w:t>
            </w:r>
          </w:p>
        </w:tc>
        <w:tc>
          <w:tcPr>
            <w:tcW w:w="6205" w:type="dxa"/>
          </w:tcPr>
          <w:p w14:paraId="2B46F454" w14:textId="77777777" w:rsidR="00267F96" w:rsidRPr="009E1298" w:rsidRDefault="00267F96" w:rsidP="00267F96">
            <w:pPr>
              <w:rPr>
                <w:rFonts w:ascii="Cambria" w:eastAsia="Cambria" w:hAnsi="Cambria" w:cs="Cambria"/>
              </w:rPr>
            </w:pPr>
            <w:r>
              <w:rPr>
                <w:rFonts w:ascii="Cambria" w:eastAsia="Cambria" w:hAnsi="Cambria" w:cs="Cambria"/>
              </w:rPr>
              <w:t>Complete</w:t>
            </w:r>
          </w:p>
        </w:tc>
      </w:tr>
      <w:tr w:rsidR="00267F96" w:rsidRPr="009E1298" w14:paraId="1C333470" w14:textId="77777777" w:rsidTr="00267F96">
        <w:trPr>
          <w:trHeight w:val="20"/>
        </w:trPr>
        <w:tc>
          <w:tcPr>
            <w:tcW w:w="3865" w:type="dxa"/>
          </w:tcPr>
          <w:p w14:paraId="1F0064B4" w14:textId="77777777" w:rsidR="00267F96" w:rsidRPr="009E1298" w:rsidRDefault="00267F96" w:rsidP="00267F96">
            <w:pPr>
              <w:jc w:val="right"/>
              <w:rPr>
                <w:rFonts w:ascii="Cambria" w:eastAsia="Cambria" w:hAnsi="Cambria" w:cs="Cambria"/>
                <w:b/>
              </w:rPr>
            </w:pPr>
            <w:r w:rsidRPr="009E1298">
              <w:rPr>
                <w:rFonts w:ascii="Cambria" w:eastAsia="Cambria" w:hAnsi="Cambria" w:cs="Cambria"/>
                <w:b/>
              </w:rPr>
              <w:t>Partners:</w:t>
            </w:r>
          </w:p>
        </w:tc>
        <w:tc>
          <w:tcPr>
            <w:tcW w:w="6205" w:type="dxa"/>
          </w:tcPr>
          <w:p w14:paraId="6D24147F" w14:textId="6E5BA232" w:rsidR="00267F96" w:rsidRPr="009E1298" w:rsidRDefault="00623308" w:rsidP="00267F96">
            <w:pPr>
              <w:rPr>
                <w:rFonts w:ascii="Cambria" w:eastAsia="Cambria" w:hAnsi="Cambria" w:cs="Cambria"/>
              </w:rPr>
            </w:pPr>
            <w:r>
              <w:rPr>
                <w:rFonts w:ascii="Cambria" w:eastAsia="Cambria" w:hAnsi="Cambria" w:cs="Cambria"/>
              </w:rPr>
              <w:t>NC</w:t>
            </w:r>
            <w:r w:rsidR="002719DF">
              <w:rPr>
                <w:rFonts w:ascii="Cambria" w:eastAsia="Cambria" w:hAnsi="Cambria" w:cs="Cambria"/>
              </w:rPr>
              <w:t>-DEQ</w:t>
            </w:r>
            <w:r w:rsidR="00267F96" w:rsidRPr="009E1298">
              <w:rPr>
                <w:rFonts w:ascii="Cambria" w:eastAsia="Cambria" w:hAnsi="Cambria" w:cs="Cambria"/>
              </w:rPr>
              <w:t xml:space="preserve">, </w:t>
            </w:r>
            <w:r>
              <w:rPr>
                <w:rFonts w:ascii="Cambria" w:eastAsia="Cambria" w:hAnsi="Cambria" w:cs="Cambria"/>
              </w:rPr>
              <w:t>N.C.</w:t>
            </w:r>
            <w:r w:rsidR="00267F96" w:rsidRPr="009E1298">
              <w:rPr>
                <w:rFonts w:ascii="Cambria" w:eastAsia="Cambria" w:hAnsi="Cambria" w:cs="Cambria"/>
              </w:rPr>
              <w:t xml:space="preserve"> </w:t>
            </w:r>
            <w:r w:rsidR="002719DF">
              <w:rPr>
                <w:rFonts w:ascii="Cambria" w:eastAsia="Cambria" w:hAnsi="Cambria" w:cs="Cambria"/>
              </w:rPr>
              <w:t xml:space="preserve">Department of </w:t>
            </w:r>
            <w:r w:rsidR="00267F96" w:rsidRPr="009E1298">
              <w:rPr>
                <w:rFonts w:ascii="Cambria" w:eastAsia="Cambria" w:hAnsi="Cambria" w:cs="Cambria"/>
              </w:rPr>
              <w:t xml:space="preserve">Emergency Management, </w:t>
            </w:r>
            <w:r>
              <w:rPr>
                <w:rFonts w:ascii="Cambria" w:eastAsia="Cambria" w:hAnsi="Cambria" w:cs="Cambria"/>
              </w:rPr>
              <w:t>N.C.</w:t>
            </w:r>
            <w:r w:rsidR="00267F96" w:rsidRPr="009E1298">
              <w:rPr>
                <w:rFonts w:ascii="Cambria" w:eastAsia="Cambria" w:hAnsi="Cambria" w:cs="Cambria"/>
              </w:rPr>
              <w:t xml:space="preserve"> Department of Transportation, U</w:t>
            </w:r>
            <w:r w:rsidR="002719DF">
              <w:rPr>
                <w:rFonts w:ascii="Cambria" w:eastAsia="Cambria" w:hAnsi="Cambria" w:cs="Cambria"/>
              </w:rPr>
              <w:t>.</w:t>
            </w:r>
            <w:r w:rsidR="00267F96" w:rsidRPr="009E1298">
              <w:rPr>
                <w:rFonts w:ascii="Cambria" w:eastAsia="Cambria" w:hAnsi="Cambria" w:cs="Cambria"/>
              </w:rPr>
              <w:t>S</w:t>
            </w:r>
            <w:r w:rsidR="002719DF">
              <w:rPr>
                <w:rFonts w:ascii="Cambria" w:eastAsia="Cambria" w:hAnsi="Cambria" w:cs="Cambria"/>
              </w:rPr>
              <w:t>.</w:t>
            </w:r>
            <w:r w:rsidR="00267F96" w:rsidRPr="009E1298">
              <w:rPr>
                <w:rFonts w:ascii="Cambria" w:eastAsia="Cambria" w:hAnsi="Cambria" w:cs="Cambria"/>
              </w:rPr>
              <w:t xml:space="preserve"> </w:t>
            </w:r>
            <w:r w:rsidR="002719DF">
              <w:rPr>
                <w:rFonts w:ascii="Cambria" w:eastAsia="Cambria" w:hAnsi="Cambria" w:cs="Cambria"/>
              </w:rPr>
              <w:t>FWS</w:t>
            </w:r>
          </w:p>
        </w:tc>
      </w:tr>
      <w:tr w:rsidR="00267F96" w:rsidRPr="009E1298" w14:paraId="5A6EC0C4" w14:textId="77777777" w:rsidTr="00267F96">
        <w:trPr>
          <w:trHeight w:val="20"/>
        </w:trPr>
        <w:tc>
          <w:tcPr>
            <w:tcW w:w="3865" w:type="dxa"/>
          </w:tcPr>
          <w:p w14:paraId="736F8088" w14:textId="77777777" w:rsidR="00267F96" w:rsidRPr="009E1298" w:rsidRDefault="00267F96" w:rsidP="00267F96">
            <w:pPr>
              <w:jc w:val="right"/>
              <w:rPr>
                <w:rFonts w:ascii="Cambria" w:eastAsia="Cambria" w:hAnsi="Cambria" w:cs="Cambria"/>
                <w:b/>
              </w:rPr>
            </w:pPr>
            <w:r w:rsidRPr="009E1298">
              <w:rPr>
                <w:rFonts w:ascii="Cambria" w:eastAsia="Cambria" w:hAnsi="Cambria" w:cs="Cambria"/>
                <w:b/>
              </w:rPr>
              <w:t>Outputs/Deliverables:</w:t>
            </w:r>
          </w:p>
        </w:tc>
        <w:tc>
          <w:tcPr>
            <w:tcW w:w="6205" w:type="dxa"/>
          </w:tcPr>
          <w:p w14:paraId="17A2C510" w14:textId="7CA663E0" w:rsidR="00267F96" w:rsidRPr="009E1298" w:rsidRDefault="00267F96" w:rsidP="00267F96">
            <w:pPr>
              <w:rPr>
                <w:rFonts w:ascii="Cambria" w:eastAsia="Cambria" w:hAnsi="Cambria" w:cs="Cambria"/>
              </w:rPr>
            </w:pPr>
            <w:r w:rsidRPr="009E1298">
              <w:rPr>
                <w:rFonts w:ascii="Cambria" w:eastAsia="Cambria" w:hAnsi="Cambria" w:cs="Cambria"/>
              </w:rPr>
              <w:t>Flood ga</w:t>
            </w:r>
            <w:r>
              <w:rPr>
                <w:rFonts w:ascii="Cambria" w:eastAsia="Cambria" w:hAnsi="Cambria" w:cs="Cambria"/>
              </w:rPr>
              <w:t>u</w:t>
            </w:r>
            <w:r w:rsidRPr="009E1298">
              <w:rPr>
                <w:rFonts w:ascii="Cambria" w:eastAsia="Cambria" w:hAnsi="Cambria" w:cs="Cambria"/>
              </w:rPr>
              <w:t xml:space="preserve">ge installation with monitoring equipment to include water level sensor, multi-weather parameter sensor, cellular transmission, battery/solar charging system and geodetic control monuments.  Data collected will be analyzed and a flood inundation library will be developed.  </w:t>
            </w:r>
          </w:p>
        </w:tc>
      </w:tr>
      <w:tr w:rsidR="00267F96" w:rsidRPr="009E1298" w14:paraId="3FCC5BE0" w14:textId="77777777" w:rsidTr="00267F96">
        <w:trPr>
          <w:trHeight w:val="20"/>
        </w:trPr>
        <w:tc>
          <w:tcPr>
            <w:tcW w:w="3865" w:type="dxa"/>
          </w:tcPr>
          <w:p w14:paraId="65E603C1" w14:textId="77777777" w:rsidR="00267F96" w:rsidRPr="009E1298" w:rsidRDefault="00267F96" w:rsidP="00267F96">
            <w:pPr>
              <w:jc w:val="right"/>
              <w:rPr>
                <w:rFonts w:ascii="Cambria" w:eastAsia="Cambria" w:hAnsi="Cambria" w:cs="Cambria"/>
                <w:b/>
              </w:rPr>
            </w:pPr>
            <w:r w:rsidRPr="009E1298">
              <w:rPr>
                <w:rFonts w:ascii="Cambria" w:eastAsia="Cambria" w:hAnsi="Cambria" w:cs="Cambria"/>
                <w:b/>
              </w:rPr>
              <w:t>Outcomes:</w:t>
            </w:r>
          </w:p>
        </w:tc>
        <w:tc>
          <w:tcPr>
            <w:tcW w:w="6205" w:type="dxa"/>
          </w:tcPr>
          <w:p w14:paraId="442AFA2D" w14:textId="4DB818E3" w:rsidR="00267F96" w:rsidRPr="009E1298" w:rsidRDefault="00267F96" w:rsidP="00267F96">
            <w:pPr>
              <w:rPr>
                <w:rFonts w:ascii="Cambria" w:eastAsia="Cambria" w:hAnsi="Cambria" w:cs="Cambria"/>
              </w:rPr>
            </w:pPr>
            <w:r w:rsidRPr="009E1298">
              <w:rPr>
                <w:rFonts w:ascii="Cambria" w:hAnsi="Cambria"/>
              </w:rPr>
              <w:t>An interactive FIMAN will be produced with real</w:t>
            </w:r>
            <w:r w:rsidR="003841FD">
              <w:rPr>
                <w:rFonts w:ascii="Cambria" w:hAnsi="Cambria"/>
              </w:rPr>
              <w:t>-</w:t>
            </w:r>
            <w:r w:rsidRPr="009E1298">
              <w:rPr>
                <w:rFonts w:ascii="Cambria" w:hAnsi="Cambria"/>
              </w:rPr>
              <w:t>time storm surge information that will be used to inform local communities of flood inundation risk.</w:t>
            </w:r>
          </w:p>
        </w:tc>
      </w:tr>
      <w:tr w:rsidR="00267F96" w:rsidRPr="009E1298" w14:paraId="17C0F7D0" w14:textId="77777777" w:rsidTr="00267F96">
        <w:trPr>
          <w:trHeight w:val="20"/>
        </w:trPr>
        <w:tc>
          <w:tcPr>
            <w:tcW w:w="3865" w:type="dxa"/>
          </w:tcPr>
          <w:p w14:paraId="1DED7DD0" w14:textId="77777777" w:rsidR="00267F96" w:rsidRPr="009E1298" w:rsidRDefault="00267F96" w:rsidP="00267F96">
            <w:pPr>
              <w:jc w:val="right"/>
              <w:rPr>
                <w:rFonts w:ascii="Cambria" w:eastAsia="Cambria" w:hAnsi="Cambria" w:cs="Cambria"/>
                <w:b/>
              </w:rPr>
            </w:pPr>
            <w:r w:rsidRPr="009E1298">
              <w:rPr>
                <w:rFonts w:ascii="Cambria" w:eastAsia="Cambria" w:hAnsi="Cambria" w:cs="Cambria"/>
                <w:b/>
              </w:rPr>
              <w:t>FY2019-20 Cost:</w:t>
            </w:r>
          </w:p>
        </w:tc>
        <w:tc>
          <w:tcPr>
            <w:tcW w:w="6205" w:type="dxa"/>
          </w:tcPr>
          <w:p w14:paraId="3B005B72" w14:textId="2049CACD" w:rsidR="00267F96" w:rsidRPr="009E1298" w:rsidRDefault="00267F96" w:rsidP="00267F96">
            <w:pPr>
              <w:rPr>
                <w:rFonts w:ascii="Cambria" w:eastAsia="Cambria" w:hAnsi="Cambria" w:cs="Cambria"/>
              </w:rPr>
            </w:pPr>
            <w:r w:rsidRPr="009E1298">
              <w:rPr>
                <w:rFonts w:ascii="Cambria" w:eastAsia="Cambria" w:hAnsi="Cambria" w:cs="Cambria"/>
              </w:rPr>
              <w:t xml:space="preserve">$80,000 </w:t>
            </w:r>
            <w:r w:rsidRPr="009E1298">
              <w:rPr>
                <w:rFonts w:asciiTheme="minorHAnsi" w:hAnsiTheme="minorHAnsi"/>
              </w:rPr>
              <w:t xml:space="preserve">(Provided by </w:t>
            </w:r>
            <w:r w:rsidR="00623308">
              <w:rPr>
                <w:rFonts w:asciiTheme="minorHAnsi" w:hAnsiTheme="minorHAnsi"/>
              </w:rPr>
              <w:t>N.C.</w:t>
            </w:r>
            <w:r w:rsidRPr="009E1298">
              <w:rPr>
                <w:rFonts w:asciiTheme="minorHAnsi" w:hAnsiTheme="minorHAnsi"/>
              </w:rPr>
              <w:t xml:space="preserve"> DEQ)</w:t>
            </w:r>
          </w:p>
        </w:tc>
      </w:tr>
      <w:tr w:rsidR="00267F96" w:rsidRPr="009E1298" w14:paraId="1385096F" w14:textId="77777777" w:rsidTr="00267F96">
        <w:trPr>
          <w:trHeight w:val="20"/>
        </w:trPr>
        <w:tc>
          <w:tcPr>
            <w:tcW w:w="3865" w:type="dxa"/>
          </w:tcPr>
          <w:p w14:paraId="60EFA068" w14:textId="77777777" w:rsidR="00267F96" w:rsidRPr="009E1298" w:rsidRDefault="00267F96" w:rsidP="00267F96">
            <w:pPr>
              <w:jc w:val="right"/>
              <w:rPr>
                <w:rFonts w:ascii="Cambria" w:eastAsia="Cambria" w:hAnsi="Cambria" w:cs="Cambria"/>
                <w:b/>
              </w:rPr>
            </w:pPr>
            <w:r w:rsidRPr="009E1298">
              <w:rPr>
                <w:rFonts w:ascii="Cambria" w:eastAsia="Cambria" w:hAnsi="Cambria" w:cs="Cambria"/>
                <w:b/>
              </w:rPr>
              <w:t>Estimated Leverage:</w:t>
            </w:r>
          </w:p>
        </w:tc>
        <w:tc>
          <w:tcPr>
            <w:tcW w:w="6205" w:type="dxa"/>
          </w:tcPr>
          <w:p w14:paraId="63E9984F" w14:textId="77777777" w:rsidR="00267F96" w:rsidRPr="009E1298" w:rsidRDefault="00267F96" w:rsidP="00267F96">
            <w:pPr>
              <w:jc w:val="both"/>
              <w:rPr>
                <w:rFonts w:ascii="Cambria" w:eastAsia="Cambria" w:hAnsi="Cambria" w:cs="Cambria"/>
              </w:rPr>
            </w:pPr>
            <w:r w:rsidRPr="009E1298">
              <w:rPr>
                <w:rFonts w:ascii="Cambria" w:eastAsia="Cambria" w:hAnsi="Cambria" w:cs="Cambria"/>
              </w:rPr>
              <w:t>$120,000</w:t>
            </w:r>
          </w:p>
        </w:tc>
      </w:tr>
      <w:tr w:rsidR="00267F96" w:rsidRPr="009E1298" w14:paraId="570D1F4F" w14:textId="77777777" w:rsidTr="00267F96">
        <w:trPr>
          <w:trHeight w:val="20"/>
        </w:trPr>
        <w:tc>
          <w:tcPr>
            <w:tcW w:w="3865" w:type="dxa"/>
          </w:tcPr>
          <w:p w14:paraId="71C7AF07" w14:textId="77777777" w:rsidR="00267F96" w:rsidRPr="009E1298" w:rsidRDefault="00267F96" w:rsidP="00267F96">
            <w:pPr>
              <w:jc w:val="right"/>
              <w:rPr>
                <w:rFonts w:ascii="Cambria" w:eastAsia="Cambria" w:hAnsi="Cambria" w:cs="Cambria"/>
                <w:b/>
              </w:rPr>
            </w:pPr>
            <w:r w:rsidRPr="009E1298">
              <w:rPr>
                <w:rFonts w:ascii="Cambria" w:eastAsia="Cambria" w:hAnsi="Cambria" w:cs="Cambria"/>
                <w:b/>
              </w:rPr>
              <w:t>CCMP Actions:</w:t>
            </w:r>
          </w:p>
        </w:tc>
        <w:tc>
          <w:tcPr>
            <w:tcW w:w="6205" w:type="dxa"/>
          </w:tcPr>
          <w:p w14:paraId="1492993B" w14:textId="77777777" w:rsidR="00267F96" w:rsidRPr="009E1298" w:rsidRDefault="00267F96" w:rsidP="00267F96">
            <w:pPr>
              <w:rPr>
                <w:rFonts w:ascii="Cambria" w:eastAsia="Cambria" w:hAnsi="Cambria" w:cs="Cambria"/>
              </w:rPr>
            </w:pPr>
            <w:r w:rsidRPr="009E1298">
              <w:rPr>
                <w:rFonts w:ascii="Cambria" w:eastAsia="Cambria" w:hAnsi="Cambria" w:cs="Cambria"/>
              </w:rPr>
              <w:t>B2.3, C2.3</w:t>
            </w:r>
          </w:p>
        </w:tc>
      </w:tr>
      <w:tr w:rsidR="00267F96" w:rsidRPr="009E1298" w14:paraId="69056187" w14:textId="77777777" w:rsidTr="00267F96">
        <w:trPr>
          <w:trHeight w:val="20"/>
        </w:trPr>
        <w:tc>
          <w:tcPr>
            <w:tcW w:w="3865" w:type="dxa"/>
          </w:tcPr>
          <w:p w14:paraId="2D77005A" w14:textId="77777777" w:rsidR="00267F96" w:rsidRPr="009E1298" w:rsidRDefault="00267F96" w:rsidP="00267F96">
            <w:pPr>
              <w:jc w:val="right"/>
              <w:rPr>
                <w:rFonts w:ascii="Cambria" w:eastAsia="Cambria" w:hAnsi="Cambria" w:cs="Cambria"/>
                <w:b/>
              </w:rPr>
            </w:pPr>
            <w:r w:rsidRPr="009E1298">
              <w:rPr>
                <w:rFonts w:ascii="Cambria" w:eastAsia="Cambria" w:hAnsi="Cambria" w:cs="Cambria"/>
                <w:b/>
              </w:rPr>
              <w:t>CCMP Outcomes:</w:t>
            </w:r>
          </w:p>
        </w:tc>
        <w:tc>
          <w:tcPr>
            <w:tcW w:w="6205" w:type="dxa"/>
          </w:tcPr>
          <w:p w14:paraId="495550B1" w14:textId="77777777" w:rsidR="00267F96" w:rsidRPr="009E1298" w:rsidRDefault="00267F96" w:rsidP="00267F96">
            <w:pPr>
              <w:rPr>
                <w:rFonts w:ascii="Cambria" w:eastAsia="Cambria" w:hAnsi="Cambria" w:cs="Cambria"/>
              </w:rPr>
            </w:pPr>
            <w:r w:rsidRPr="009E1298">
              <w:rPr>
                <w:rFonts w:ascii="Cambria" w:eastAsia="Cambria" w:hAnsi="Cambria" w:cs="Cambria"/>
              </w:rPr>
              <w:t>2a, 2b, 3a, 3b, 3d</w:t>
            </w:r>
          </w:p>
        </w:tc>
      </w:tr>
      <w:tr w:rsidR="00267F96" w:rsidRPr="009E1298" w14:paraId="3D6F74C4" w14:textId="77777777" w:rsidTr="00267F96">
        <w:trPr>
          <w:trHeight w:val="20"/>
        </w:trPr>
        <w:tc>
          <w:tcPr>
            <w:tcW w:w="3865" w:type="dxa"/>
          </w:tcPr>
          <w:p w14:paraId="0E7B5FF9" w14:textId="77777777" w:rsidR="00267F96" w:rsidRPr="009E1298" w:rsidRDefault="00267F96" w:rsidP="00267F96">
            <w:pPr>
              <w:jc w:val="right"/>
              <w:rPr>
                <w:rFonts w:asciiTheme="minorHAnsi" w:eastAsia="Cambria" w:hAnsiTheme="minorHAnsi" w:cs="Cambria"/>
                <w:b/>
              </w:rPr>
            </w:pPr>
            <w:r w:rsidRPr="009E1298">
              <w:rPr>
                <w:rFonts w:asciiTheme="minorHAnsi" w:eastAsia="Cambria" w:hAnsiTheme="minorHAnsi" w:cs="Cambria"/>
                <w:b/>
              </w:rPr>
              <w:t>CWA Core Programs Addressed:</w:t>
            </w:r>
          </w:p>
        </w:tc>
        <w:tc>
          <w:tcPr>
            <w:tcW w:w="6205" w:type="dxa"/>
          </w:tcPr>
          <w:p w14:paraId="2E1D8476" w14:textId="77777777" w:rsidR="00267F96" w:rsidRPr="009E1298" w:rsidRDefault="00267F96" w:rsidP="00267F96">
            <w:pPr>
              <w:rPr>
                <w:rFonts w:asciiTheme="minorHAnsi" w:eastAsia="Cambria" w:hAnsiTheme="minorHAnsi" w:cs="Cambria"/>
              </w:rPr>
            </w:pPr>
            <w:r w:rsidRPr="009E1298">
              <w:rPr>
                <w:rFonts w:asciiTheme="minorHAnsi" w:eastAsia="Cambria" w:hAnsiTheme="minorHAnsi" w:cs="Cambria"/>
              </w:rPr>
              <w:t>(5) protecting wetlands, (6) protecting coastal waters through the National Estuary Program</w:t>
            </w:r>
          </w:p>
        </w:tc>
      </w:tr>
      <w:tr w:rsidR="00267F96" w:rsidRPr="00BC20BA" w14:paraId="0A5DDDB8" w14:textId="77777777" w:rsidTr="00267F96">
        <w:trPr>
          <w:trHeight w:val="20"/>
        </w:trPr>
        <w:tc>
          <w:tcPr>
            <w:tcW w:w="3865" w:type="dxa"/>
          </w:tcPr>
          <w:p w14:paraId="77DF4B22" w14:textId="77777777" w:rsidR="00267F96" w:rsidRPr="00BC20BA" w:rsidRDefault="00267F96" w:rsidP="00267F96">
            <w:pPr>
              <w:jc w:val="right"/>
              <w:rPr>
                <w:rFonts w:asciiTheme="minorHAnsi" w:eastAsia="Cambria" w:hAnsiTheme="minorHAnsi" w:cstheme="majorHAnsi"/>
                <w:b/>
              </w:rPr>
            </w:pPr>
            <w:r>
              <w:rPr>
                <w:rFonts w:asciiTheme="minorHAnsi" w:eastAsia="Cambria" w:hAnsiTheme="minorHAnsi" w:cstheme="majorHAnsi"/>
                <w:b/>
              </w:rPr>
              <w:t>EPA Element(s):</w:t>
            </w:r>
          </w:p>
        </w:tc>
        <w:tc>
          <w:tcPr>
            <w:tcW w:w="6205" w:type="dxa"/>
          </w:tcPr>
          <w:p w14:paraId="4C523F94" w14:textId="77777777" w:rsidR="00267F96" w:rsidRPr="00BC20BA" w:rsidRDefault="00267F96" w:rsidP="00267F96">
            <w:pPr>
              <w:rPr>
                <w:rFonts w:ascii="Cambria" w:eastAsia="Cambria" w:hAnsi="Cambria" w:cs="Cambria"/>
              </w:rPr>
            </w:pPr>
            <w:r>
              <w:rPr>
                <w:rFonts w:ascii="Cambria" w:eastAsia="Cambria" w:hAnsi="Cambria" w:cs="Cambria"/>
              </w:rPr>
              <w:t>Healthy Communities, Direct Assistance</w:t>
            </w:r>
          </w:p>
        </w:tc>
      </w:tr>
    </w:tbl>
    <w:p w14:paraId="5522932D" w14:textId="55037C63" w:rsidR="00267F96" w:rsidRPr="00267F96" w:rsidRDefault="00267F96" w:rsidP="00537A30">
      <w:pPr>
        <w:rPr>
          <w:rFonts w:asciiTheme="majorHAnsi" w:hAnsiTheme="majorHAnsi" w:cstheme="majorHAnsi"/>
          <w:b/>
        </w:rPr>
      </w:pPr>
    </w:p>
    <w:p w14:paraId="6A7631B9" w14:textId="77777777" w:rsidR="00267F96" w:rsidRPr="00267F96" w:rsidRDefault="00267F96" w:rsidP="00267F96">
      <w:pPr>
        <w:pBdr>
          <w:top w:val="nil"/>
          <w:left w:val="nil"/>
          <w:bottom w:val="nil"/>
          <w:right w:val="nil"/>
          <w:between w:val="nil"/>
        </w:pBdr>
        <w:tabs>
          <w:tab w:val="left" w:pos="360"/>
        </w:tabs>
        <w:jc w:val="both"/>
        <w:rPr>
          <w:rFonts w:asciiTheme="majorHAnsi" w:eastAsia="Calibri" w:hAnsiTheme="majorHAnsi" w:cstheme="majorHAnsi"/>
          <w:b/>
          <w:sz w:val="28"/>
          <w:szCs w:val="28"/>
        </w:rPr>
      </w:pPr>
      <w:r w:rsidRPr="00267F96">
        <w:rPr>
          <w:rFonts w:asciiTheme="majorHAnsi" w:eastAsia="Calibri" w:hAnsiTheme="majorHAnsi" w:cstheme="majorHAnsi"/>
          <w:b/>
          <w:sz w:val="28"/>
          <w:szCs w:val="28"/>
        </w:rPr>
        <w:t xml:space="preserve">Accomplishments and Deliverables: </w:t>
      </w:r>
    </w:p>
    <w:p w14:paraId="535E84EA" w14:textId="25D110F4" w:rsidR="00267F96" w:rsidRDefault="00267F96" w:rsidP="3A9DFD31">
      <w:pPr>
        <w:pBdr>
          <w:top w:val="nil"/>
          <w:left w:val="nil"/>
          <w:bottom w:val="nil"/>
          <w:right w:val="nil"/>
          <w:between w:val="nil"/>
        </w:pBdr>
        <w:tabs>
          <w:tab w:val="left" w:pos="360"/>
        </w:tabs>
        <w:rPr>
          <w:rFonts w:asciiTheme="minorHAnsi" w:eastAsia="Cambria" w:hAnsiTheme="minorHAnsi" w:cstheme="majorBidi"/>
          <w:color w:val="000000" w:themeColor="text1"/>
        </w:rPr>
      </w:pPr>
      <w:r w:rsidRPr="3A9DFD31">
        <w:rPr>
          <w:rFonts w:asciiTheme="minorHAnsi" w:eastAsia="Cambria" w:hAnsiTheme="minorHAnsi" w:cstheme="majorBidi"/>
          <w:color w:val="000000" w:themeColor="text1"/>
        </w:rPr>
        <w:t xml:space="preserve">APNEP contracted with </w:t>
      </w:r>
      <w:r w:rsidR="00623308" w:rsidRPr="3A9DFD31">
        <w:rPr>
          <w:rFonts w:asciiTheme="minorHAnsi" w:eastAsia="Cambria" w:hAnsiTheme="minorHAnsi" w:cstheme="majorBidi"/>
          <w:color w:val="000000" w:themeColor="text1"/>
        </w:rPr>
        <w:t>N.C.</w:t>
      </w:r>
      <w:r w:rsidRPr="3A9DFD31">
        <w:rPr>
          <w:rFonts w:asciiTheme="minorHAnsi" w:eastAsia="Cambria" w:hAnsiTheme="minorHAnsi" w:cstheme="majorBidi"/>
          <w:color w:val="000000" w:themeColor="text1"/>
        </w:rPr>
        <w:t xml:space="preserve"> </w:t>
      </w:r>
      <w:r w:rsidR="002719DF" w:rsidRPr="3A9DFD31">
        <w:rPr>
          <w:rFonts w:asciiTheme="minorHAnsi" w:eastAsia="Cambria" w:hAnsiTheme="minorHAnsi" w:cstheme="majorBidi"/>
          <w:color w:val="000000" w:themeColor="text1"/>
        </w:rPr>
        <w:t xml:space="preserve">Department of </w:t>
      </w:r>
      <w:r w:rsidRPr="3A9DFD31">
        <w:rPr>
          <w:rFonts w:asciiTheme="minorHAnsi" w:eastAsia="Cambria" w:hAnsiTheme="minorHAnsi" w:cstheme="majorBidi"/>
          <w:color w:val="000000" w:themeColor="text1"/>
        </w:rPr>
        <w:t xml:space="preserve">Emergency Management to install </w:t>
      </w:r>
      <w:r w:rsidR="0020179F" w:rsidRPr="3A9DFD31">
        <w:rPr>
          <w:rFonts w:asciiTheme="minorHAnsi" w:eastAsia="Cambria" w:hAnsiTheme="minorHAnsi" w:cstheme="majorBidi"/>
          <w:color w:val="000000" w:themeColor="text1"/>
        </w:rPr>
        <w:t xml:space="preserve">an additional </w:t>
      </w:r>
      <w:r w:rsidRPr="3A9DFD31">
        <w:rPr>
          <w:rFonts w:asciiTheme="minorHAnsi" w:eastAsia="Cambria" w:hAnsiTheme="minorHAnsi" w:cstheme="majorBidi"/>
          <w:color w:val="000000" w:themeColor="text1"/>
        </w:rPr>
        <w:t>water</w:t>
      </w:r>
      <w:r w:rsidR="002719DF" w:rsidRPr="3A9DFD31">
        <w:rPr>
          <w:rFonts w:asciiTheme="minorHAnsi" w:eastAsia="Cambria" w:hAnsiTheme="minorHAnsi" w:cstheme="majorBidi"/>
          <w:color w:val="000000" w:themeColor="text1"/>
        </w:rPr>
        <w:t>-</w:t>
      </w:r>
      <w:r w:rsidRPr="3A9DFD31">
        <w:rPr>
          <w:rFonts w:asciiTheme="minorHAnsi" w:eastAsia="Cambria" w:hAnsiTheme="minorHAnsi" w:cstheme="majorBidi"/>
          <w:color w:val="000000" w:themeColor="text1"/>
        </w:rPr>
        <w:t xml:space="preserve">level monitoring station in the Albemarle-Pamlico region’s coastal </w:t>
      </w:r>
      <w:r w:rsidR="004E31BD" w:rsidRPr="3A9DFD31">
        <w:rPr>
          <w:rFonts w:asciiTheme="minorHAnsi" w:eastAsia="Cambria" w:hAnsiTheme="minorHAnsi" w:cstheme="majorBidi"/>
          <w:color w:val="000000" w:themeColor="text1"/>
        </w:rPr>
        <w:t xml:space="preserve">plain. </w:t>
      </w:r>
      <w:r w:rsidR="0020179F" w:rsidRPr="3A9DFD31">
        <w:rPr>
          <w:rFonts w:asciiTheme="minorHAnsi" w:eastAsia="Cambria" w:hAnsiTheme="minorHAnsi" w:cstheme="majorBidi"/>
          <w:color w:val="000000" w:themeColor="text1"/>
        </w:rPr>
        <w:t xml:space="preserve">The </w:t>
      </w:r>
      <w:r w:rsidR="004E31BD" w:rsidRPr="3A9DFD31">
        <w:rPr>
          <w:rFonts w:asciiTheme="minorHAnsi" w:eastAsia="Cambria" w:hAnsiTheme="minorHAnsi" w:cstheme="majorBidi"/>
          <w:color w:val="000000" w:themeColor="text1"/>
        </w:rPr>
        <w:t xml:space="preserve">gauge </w:t>
      </w:r>
      <w:proofErr w:type="gramStart"/>
      <w:r w:rsidR="003841FD">
        <w:rPr>
          <w:rFonts w:asciiTheme="minorHAnsi" w:eastAsia="Cambria" w:hAnsiTheme="minorHAnsi" w:cstheme="majorBidi"/>
          <w:color w:val="000000" w:themeColor="text1"/>
        </w:rPr>
        <w:t>is</w:t>
      </w:r>
      <w:r w:rsidR="004E31BD" w:rsidRPr="3A9DFD31">
        <w:rPr>
          <w:rFonts w:asciiTheme="minorHAnsi" w:eastAsia="Cambria" w:hAnsiTheme="minorHAnsi" w:cstheme="majorBidi"/>
          <w:color w:val="000000" w:themeColor="text1"/>
        </w:rPr>
        <w:t xml:space="preserve"> located in</w:t>
      </w:r>
      <w:proofErr w:type="gramEnd"/>
      <w:r w:rsidR="004E31BD" w:rsidRPr="3A9DFD31">
        <w:rPr>
          <w:rFonts w:asciiTheme="minorHAnsi" w:eastAsia="Cambria" w:hAnsiTheme="minorHAnsi" w:cstheme="majorBidi"/>
          <w:color w:val="000000" w:themeColor="text1"/>
        </w:rPr>
        <w:t xml:space="preserve"> </w:t>
      </w:r>
      <w:r w:rsidR="0020179F" w:rsidRPr="3A9DFD31">
        <w:rPr>
          <w:rFonts w:asciiTheme="minorHAnsi" w:eastAsia="Cambria" w:hAnsiTheme="minorHAnsi" w:cstheme="majorBidi"/>
          <w:color w:val="000000" w:themeColor="text1"/>
        </w:rPr>
        <w:t>Carteret</w:t>
      </w:r>
      <w:r w:rsidR="004E31BD" w:rsidRPr="3A9DFD31">
        <w:rPr>
          <w:rFonts w:asciiTheme="minorHAnsi" w:eastAsia="Cambria" w:hAnsiTheme="minorHAnsi" w:cstheme="majorBidi"/>
          <w:color w:val="000000" w:themeColor="text1"/>
        </w:rPr>
        <w:t xml:space="preserve"> County.</w:t>
      </w:r>
      <w:r w:rsidR="00D836A8" w:rsidRPr="3A9DFD31">
        <w:rPr>
          <w:rFonts w:asciiTheme="minorHAnsi" w:eastAsia="Cambria" w:hAnsiTheme="minorHAnsi" w:cstheme="majorBidi"/>
          <w:color w:val="000000" w:themeColor="text1"/>
        </w:rPr>
        <w:t xml:space="preserve">  </w:t>
      </w:r>
      <w:r w:rsidR="00710DD5" w:rsidRPr="3A9DFD31">
        <w:rPr>
          <w:rFonts w:asciiTheme="minorHAnsi" w:eastAsia="Cambria" w:hAnsiTheme="minorHAnsi" w:cstheme="majorBidi"/>
          <w:color w:val="000000" w:themeColor="text1"/>
        </w:rPr>
        <w:t>APNEP is currently working with DEM on a</w:t>
      </w:r>
      <w:r w:rsidR="00D836A8" w:rsidRPr="3A9DFD31">
        <w:rPr>
          <w:rFonts w:asciiTheme="minorHAnsi" w:eastAsia="Cambria" w:hAnsiTheme="minorHAnsi" w:cstheme="majorBidi"/>
          <w:color w:val="000000" w:themeColor="text1"/>
        </w:rPr>
        <w:t xml:space="preserve">n opportunity to install additional gauges </w:t>
      </w:r>
      <w:r w:rsidR="003841FD">
        <w:rPr>
          <w:rFonts w:asciiTheme="minorHAnsi" w:eastAsia="Cambria" w:hAnsiTheme="minorHAnsi" w:cstheme="majorBidi"/>
          <w:color w:val="000000" w:themeColor="text1"/>
        </w:rPr>
        <w:t xml:space="preserve">in </w:t>
      </w:r>
      <w:r w:rsidR="00D836A8" w:rsidRPr="3A9DFD31">
        <w:rPr>
          <w:rFonts w:asciiTheme="minorHAnsi" w:eastAsia="Cambria" w:hAnsiTheme="minorHAnsi" w:cstheme="majorBidi"/>
          <w:color w:val="000000" w:themeColor="text1"/>
        </w:rPr>
        <w:t>(1) Havelock</w:t>
      </w:r>
      <w:r w:rsidR="2C188081" w:rsidRPr="3A9DFD31">
        <w:rPr>
          <w:rFonts w:asciiTheme="minorHAnsi" w:eastAsia="Cambria" w:hAnsiTheme="minorHAnsi" w:cstheme="majorBidi"/>
          <w:color w:val="000000" w:themeColor="text1"/>
        </w:rPr>
        <w:t>,</w:t>
      </w:r>
      <w:r w:rsidR="00D836A8" w:rsidRPr="3A9DFD31">
        <w:rPr>
          <w:rFonts w:asciiTheme="minorHAnsi" w:eastAsia="Cambria" w:hAnsiTheme="minorHAnsi" w:cstheme="majorBidi"/>
          <w:color w:val="000000" w:themeColor="text1"/>
        </w:rPr>
        <w:t xml:space="preserve"> NC a</w:t>
      </w:r>
      <w:r w:rsidR="00E96972" w:rsidRPr="3A9DFD31">
        <w:rPr>
          <w:rFonts w:asciiTheme="minorHAnsi" w:eastAsia="Cambria" w:hAnsiTheme="minorHAnsi" w:cstheme="majorBidi"/>
          <w:color w:val="000000" w:themeColor="text1"/>
        </w:rPr>
        <w:t>nd (2) Davis Point, NC</w:t>
      </w:r>
    </w:p>
    <w:p w14:paraId="01C7D655" w14:textId="6C1DD567" w:rsidR="00267F96" w:rsidRDefault="00267F96" w:rsidP="00537A30">
      <w:pPr>
        <w:rPr>
          <w:rFonts w:asciiTheme="majorHAnsi" w:hAnsiTheme="majorHAnsi" w:cstheme="majorHAnsi"/>
          <w:b/>
        </w:rPr>
      </w:pPr>
    </w:p>
    <w:p w14:paraId="4F90CCCC" w14:textId="77777777" w:rsidR="00267F96" w:rsidRPr="00267F96" w:rsidRDefault="00267F96" w:rsidP="00537A30">
      <w:pPr>
        <w:rPr>
          <w:rFonts w:asciiTheme="majorHAnsi" w:hAnsiTheme="majorHAnsi" w:cstheme="majorHAnsi"/>
          <w:b/>
        </w:rPr>
      </w:pPr>
    </w:p>
    <w:p w14:paraId="58B889CC" w14:textId="6979A39D" w:rsidR="00537A30" w:rsidRPr="00267F96" w:rsidRDefault="00537A30" w:rsidP="00537A30">
      <w:pPr>
        <w:rPr>
          <w:rFonts w:asciiTheme="majorHAnsi" w:hAnsiTheme="majorHAnsi" w:cstheme="majorHAnsi"/>
          <w:b/>
          <w:color w:val="214293"/>
          <w:sz w:val="32"/>
          <w:szCs w:val="32"/>
        </w:rPr>
      </w:pPr>
      <w:r w:rsidRPr="00267F96">
        <w:rPr>
          <w:rFonts w:asciiTheme="majorHAnsi" w:hAnsiTheme="majorHAnsi" w:cstheme="majorHAnsi"/>
          <w:b/>
          <w:color w:val="214293"/>
          <w:sz w:val="32"/>
          <w:szCs w:val="32"/>
        </w:rPr>
        <w:t xml:space="preserve">2019 SAV </w:t>
      </w:r>
      <w:r w:rsidR="00CE2C8D" w:rsidRPr="00267F96">
        <w:rPr>
          <w:rFonts w:asciiTheme="majorHAnsi" w:hAnsiTheme="majorHAnsi" w:cstheme="majorHAnsi"/>
          <w:b/>
          <w:color w:val="214293"/>
          <w:sz w:val="32"/>
          <w:szCs w:val="32"/>
        </w:rPr>
        <w:t>Aerial Images and</w:t>
      </w:r>
      <w:r w:rsidRPr="00267F96">
        <w:rPr>
          <w:rFonts w:asciiTheme="majorHAnsi" w:hAnsiTheme="majorHAnsi" w:cstheme="majorHAnsi"/>
          <w:b/>
          <w:color w:val="214293"/>
          <w:sz w:val="32"/>
          <w:szCs w:val="32"/>
        </w:rPr>
        <w:t xml:space="preserve"> Analysis</w:t>
      </w:r>
    </w:p>
    <w:p w14:paraId="3A8B415C" w14:textId="6A481805" w:rsidR="00537A30" w:rsidRPr="009E1298" w:rsidRDefault="00537A30" w:rsidP="00537A30">
      <w:pPr>
        <w:jc w:val="both"/>
        <w:rPr>
          <w:rFonts w:asciiTheme="minorHAnsi" w:hAnsiTheme="minorHAnsi"/>
        </w:rPr>
      </w:pPr>
      <w:r w:rsidRPr="009E1298">
        <w:rPr>
          <w:rFonts w:asciiTheme="minorHAnsi" w:hAnsiTheme="minorHAnsi"/>
          <w:b/>
        </w:rPr>
        <w:t xml:space="preserve">Objective: </w:t>
      </w:r>
      <w:r w:rsidRPr="009E1298">
        <w:rPr>
          <w:rFonts w:asciiTheme="minorHAnsi" w:hAnsiTheme="minorHAnsi"/>
        </w:rPr>
        <w:t xml:space="preserve">Map North Carolina’s </w:t>
      </w:r>
      <w:r w:rsidR="00BA55EF">
        <w:rPr>
          <w:rFonts w:asciiTheme="minorHAnsi" w:hAnsiTheme="minorHAnsi"/>
        </w:rPr>
        <w:t xml:space="preserve">coastal </w:t>
      </w:r>
      <w:r w:rsidRPr="009E1298">
        <w:rPr>
          <w:rFonts w:asciiTheme="minorHAnsi" w:hAnsiTheme="minorHAnsi"/>
        </w:rPr>
        <w:t>SAV using aerial imagery.</w:t>
      </w:r>
    </w:p>
    <w:p w14:paraId="0B572FA1" w14:textId="31B4E76C" w:rsidR="00537A30" w:rsidRPr="009E1298" w:rsidRDefault="00537A30" w:rsidP="3A9DFD31">
      <w:pPr>
        <w:jc w:val="both"/>
        <w:rPr>
          <w:rFonts w:asciiTheme="minorHAnsi" w:hAnsiTheme="minorHAnsi"/>
        </w:rPr>
      </w:pPr>
      <w:r w:rsidRPr="3A9DFD31">
        <w:rPr>
          <w:rFonts w:asciiTheme="minorHAnsi" w:hAnsiTheme="minorHAnsi"/>
          <w:b/>
          <w:bCs/>
        </w:rPr>
        <w:t xml:space="preserve">Description: </w:t>
      </w:r>
      <w:r w:rsidR="00C867E1" w:rsidRPr="3A9DFD31">
        <w:rPr>
          <w:rFonts w:asciiTheme="minorHAnsi" w:hAnsiTheme="minorHAnsi"/>
        </w:rPr>
        <w:t xml:space="preserve"> </w:t>
      </w:r>
      <w:r w:rsidR="00B56434" w:rsidRPr="3A9DFD31">
        <w:rPr>
          <w:rFonts w:asciiTheme="minorHAnsi" w:hAnsiTheme="minorHAnsi"/>
        </w:rPr>
        <w:t>I</w:t>
      </w:r>
      <w:r w:rsidR="00C867E1" w:rsidRPr="3A9DFD31">
        <w:rPr>
          <w:rFonts w:asciiTheme="minorHAnsi" w:hAnsiTheme="minorHAnsi"/>
        </w:rPr>
        <w:t>n 2019</w:t>
      </w:r>
      <w:r w:rsidR="19091A4C" w:rsidRPr="3A9DFD31">
        <w:rPr>
          <w:rFonts w:asciiTheme="minorHAnsi" w:hAnsiTheme="minorHAnsi"/>
        </w:rPr>
        <w:t>,</w:t>
      </w:r>
      <w:r w:rsidR="00C867E1" w:rsidRPr="3A9DFD31">
        <w:rPr>
          <w:rFonts w:asciiTheme="minorHAnsi" w:hAnsiTheme="minorHAnsi"/>
        </w:rPr>
        <w:t xml:space="preserve"> NC</w:t>
      </w:r>
      <w:r w:rsidR="002719DF" w:rsidRPr="3A9DFD31">
        <w:rPr>
          <w:rFonts w:asciiTheme="minorHAnsi" w:hAnsiTheme="minorHAnsi"/>
        </w:rPr>
        <w:t xml:space="preserve">-DEQ </w:t>
      </w:r>
      <w:r w:rsidR="00C867E1" w:rsidRPr="3A9DFD31">
        <w:rPr>
          <w:rFonts w:asciiTheme="minorHAnsi" w:hAnsiTheme="minorHAnsi"/>
        </w:rPr>
        <w:t xml:space="preserve">provided APNEP with funds to support </w:t>
      </w:r>
      <w:r w:rsidR="00B56434" w:rsidRPr="3A9DFD31">
        <w:rPr>
          <w:rFonts w:asciiTheme="minorHAnsi" w:hAnsiTheme="minorHAnsi"/>
        </w:rPr>
        <w:t>acquisition</w:t>
      </w:r>
      <w:r w:rsidR="00C867E1" w:rsidRPr="3A9DFD31">
        <w:rPr>
          <w:rFonts w:asciiTheme="minorHAnsi" w:hAnsiTheme="minorHAnsi"/>
        </w:rPr>
        <w:t xml:space="preserve"> of </w:t>
      </w:r>
      <w:r w:rsidR="00B56434" w:rsidRPr="3A9DFD31">
        <w:rPr>
          <w:rFonts w:asciiTheme="minorHAnsi" w:hAnsiTheme="minorHAnsi"/>
        </w:rPr>
        <w:t xml:space="preserve">new </w:t>
      </w:r>
      <w:r w:rsidR="00C867E1" w:rsidRPr="3A9DFD31">
        <w:rPr>
          <w:rFonts w:asciiTheme="minorHAnsi" w:hAnsiTheme="minorHAnsi"/>
        </w:rPr>
        <w:t xml:space="preserve">aerial images and conduct analysis of the data collected and </w:t>
      </w:r>
      <w:r w:rsidR="00B56434" w:rsidRPr="3A9DFD31">
        <w:rPr>
          <w:rFonts w:asciiTheme="minorHAnsi" w:hAnsiTheme="minorHAnsi"/>
        </w:rPr>
        <w:t>to reassess</w:t>
      </w:r>
      <w:r w:rsidR="00C867E1" w:rsidRPr="3A9DFD31">
        <w:rPr>
          <w:rFonts w:asciiTheme="minorHAnsi" w:hAnsiTheme="minorHAnsi"/>
        </w:rPr>
        <w:t xml:space="preserve"> previous</w:t>
      </w:r>
      <w:r w:rsidR="00B56434" w:rsidRPr="3A9DFD31">
        <w:rPr>
          <w:rFonts w:asciiTheme="minorHAnsi" w:hAnsiTheme="minorHAnsi"/>
        </w:rPr>
        <w:t xml:space="preserve"> data interpretations</w:t>
      </w:r>
      <w:r w:rsidR="00C867E1" w:rsidRPr="3A9DFD31">
        <w:rPr>
          <w:rFonts w:asciiTheme="minorHAnsi" w:hAnsiTheme="minorHAnsi"/>
        </w:rPr>
        <w:t xml:space="preserve">. </w:t>
      </w:r>
      <w:r w:rsidRPr="3A9DFD31">
        <w:rPr>
          <w:rFonts w:asciiTheme="minorHAnsi" w:hAnsiTheme="minorHAnsi"/>
        </w:rPr>
        <w:lastRenderedPageBreak/>
        <w:t xml:space="preserve">APNEP </w:t>
      </w:r>
      <w:r w:rsidR="00C867E1" w:rsidRPr="3A9DFD31">
        <w:rPr>
          <w:rFonts w:asciiTheme="minorHAnsi" w:hAnsiTheme="minorHAnsi"/>
        </w:rPr>
        <w:t>under</w:t>
      </w:r>
      <w:r w:rsidRPr="3A9DFD31">
        <w:rPr>
          <w:rFonts w:asciiTheme="minorHAnsi" w:hAnsiTheme="minorHAnsi"/>
        </w:rPr>
        <w:t xml:space="preserve"> cooperative agreement with </w:t>
      </w:r>
      <w:r w:rsidR="00623308" w:rsidRPr="3A9DFD31">
        <w:rPr>
          <w:rFonts w:asciiTheme="minorHAnsi" w:hAnsiTheme="minorHAnsi"/>
        </w:rPr>
        <w:t>N.C.</w:t>
      </w:r>
      <w:r w:rsidRPr="3A9DFD31">
        <w:rPr>
          <w:rFonts w:asciiTheme="minorHAnsi" w:hAnsiTheme="minorHAnsi"/>
        </w:rPr>
        <w:t xml:space="preserve"> Department of Transportation </w:t>
      </w:r>
      <w:r w:rsidR="00B56434" w:rsidRPr="3A9DFD31">
        <w:rPr>
          <w:rFonts w:asciiTheme="minorHAnsi" w:hAnsiTheme="minorHAnsi"/>
        </w:rPr>
        <w:t xml:space="preserve">acquired </w:t>
      </w:r>
      <w:r w:rsidRPr="3A9DFD31">
        <w:rPr>
          <w:rFonts w:asciiTheme="minorHAnsi" w:hAnsiTheme="minorHAnsi"/>
        </w:rPr>
        <w:t xml:space="preserve">aerial imagery </w:t>
      </w:r>
      <w:r w:rsidR="6CDEF062" w:rsidRPr="3A9DFD31">
        <w:rPr>
          <w:rFonts w:asciiTheme="minorHAnsi" w:hAnsiTheme="minorHAnsi"/>
        </w:rPr>
        <w:t xml:space="preserve">of </w:t>
      </w:r>
      <w:r w:rsidRPr="3A9DFD31">
        <w:rPr>
          <w:rFonts w:asciiTheme="minorHAnsi" w:hAnsiTheme="minorHAnsi"/>
        </w:rPr>
        <w:t xml:space="preserve">submerged aquatic vegetation.  The </w:t>
      </w:r>
      <w:r w:rsidR="002719DF" w:rsidRPr="3A9DFD31">
        <w:rPr>
          <w:rFonts w:asciiTheme="minorHAnsi" w:hAnsiTheme="minorHAnsi"/>
        </w:rPr>
        <w:t>NC-</w:t>
      </w:r>
      <w:r w:rsidRPr="3A9DFD31">
        <w:rPr>
          <w:rFonts w:asciiTheme="minorHAnsi" w:hAnsiTheme="minorHAnsi"/>
        </w:rPr>
        <w:t>DMF will provid</w:t>
      </w:r>
      <w:r w:rsidR="78D0CB87" w:rsidRPr="3A9DFD31">
        <w:rPr>
          <w:rFonts w:asciiTheme="minorHAnsi" w:hAnsiTheme="minorHAnsi"/>
        </w:rPr>
        <w:t>e</w:t>
      </w:r>
      <w:r w:rsidRPr="3A9DFD31">
        <w:rPr>
          <w:rFonts w:asciiTheme="minorHAnsi" w:hAnsiTheme="minorHAnsi"/>
        </w:rPr>
        <w:t xml:space="preserve"> the photo interpretation and </w:t>
      </w:r>
      <w:r w:rsidR="008F125E">
        <w:rPr>
          <w:rFonts w:asciiTheme="minorHAnsi" w:hAnsiTheme="minorHAnsi"/>
        </w:rPr>
        <w:t>field verification</w:t>
      </w:r>
      <w:r w:rsidRPr="3A9DFD31">
        <w:rPr>
          <w:rFonts w:asciiTheme="minorHAnsi" w:hAnsiTheme="minorHAnsi"/>
        </w:rPr>
        <w:t xml:space="preserve"> necessary to analyze the photographic data.  </w:t>
      </w:r>
    </w:p>
    <w:p w14:paraId="2ACAF8B9" w14:textId="4234CC6B" w:rsidR="00537A30" w:rsidRPr="009E1298" w:rsidRDefault="00537A30" w:rsidP="00537A30">
      <w:pPr>
        <w:jc w:val="both"/>
        <w:rPr>
          <w:rFonts w:asciiTheme="minorHAnsi" w:hAnsiTheme="minorHAnsi"/>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60639A" w:rsidRPr="009E1298" w14:paraId="434E149D" w14:textId="77777777" w:rsidTr="00D00ED0">
        <w:trPr>
          <w:trHeight w:val="20"/>
        </w:trPr>
        <w:tc>
          <w:tcPr>
            <w:tcW w:w="3865" w:type="dxa"/>
          </w:tcPr>
          <w:p w14:paraId="2DB6BA26" w14:textId="70908110" w:rsidR="0060639A" w:rsidRPr="009E1298" w:rsidRDefault="0060639A" w:rsidP="00D00ED0">
            <w:pPr>
              <w:jc w:val="right"/>
              <w:rPr>
                <w:rFonts w:ascii="Cambria" w:eastAsia="Cambria" w:hAnsi="Cambria" w:cs="Cambria"/>
                <w:b/>
              </w:rPr>
            </w:pPr>
            <w:r w:rsidRPr="009E1298">
              <w:rPr>
                <w:rFonts w:ascii="Cambria" w:eastAsia="Cambria" w:hAnsi="Cambria" w:cs="Cambria"/>
                <w:b/>
              </w:rPr>
              <w:t>Status:</w:t>
            </w:r>
          </w:p>
        </w:tc>
        <w:tc>
          <w:tcPr>
            <w:tcW w:w="6205" w:type="dxa"/>
          </w:tcPr>
          <w:p w14:paraId="56101DA5" w14:textId="6389A154" w:rsidR="0060639A" w:rsidRPr="009E1298" w:rsidRDefault="0060639A" w:rsidP="00D00ED0">
            <w:pPr>
              <w:rPr>
                <w:rFonts w:ascii="Cambria" w:hAnsi="Cambria"/>
              </w:rPr>
            </w:pPr>
            <w:r w:rsidRPr="009E1298">
              <w:rPr>
                <w:rFonts w:ascii="Cambria" w:hAnsi="Cambria"/>
              </w:rPr>
              <w:t>In progress</w:t>
            </w:r>
            <w:r w:rsidR="0020179F">
              <w:rPr>
                <w:rFonts w:ascii="Cambria" w:hAnsi="Cambria"/>
              </w:rPr>
              <w:t xml:space="preserve"> (to be completed 31 May 2021)</w:t>
            </w:r>
          </w:p>
        </w:tc>
      </w:tr>
      <w:tr w:rsidR="00537A30" w:rsidRPr="009E1298" w14:paraId="2FCFF67B" w14:textId="77777777" w:rsidTr="00D00ED0">
        <w:trPr>
          <w:trHeight w:val="20"/>
        </w:trPr>
        <w:tc>
          <w:tcPr>
            <w:tcW w:w="3865" w:type="dxa"/>
          </w:tcPr>
          <w:p w14:paraId="47B4A4C0" w14:textId="77777777" w:rsidR="00537A30" w:rsidRPr="009E1298" w:rsidRDefault="00537A30" w:rsidP="00D00ED0">
            <w:pPr>
              <w:jc w:val="right"/>
              <w:rPr>
                <w:rFonts w:ascii="Cambria" w:eastAsia="Cambria" w:hAnsi="Cambria" w:cs="Cambria"/>
                <w:b/>
              </w:rPr>
            </w:pPr>
            <w:r w:rsidRPr="009E1298">
              <w:rPr>
                <w:rFonts w:ascii="Cambria" w:eastAsia="Cambria" w:hAnsi="Cambria" w:cs="Cambria"/>
                <w:b/>
              </w:rPr>
              <w:t>Partners:</w:t>
            </w:r>
          </w:p>
        </w:tc>
        <w:tc>
          <w:tcPr>
            <w:tcW w:w="6205" w:type="dxa"/>
          </w:tcPr>
          <w:p w14:paraId="782147E4" w14:textId="721E0D5B" w:rsidR="00537A30" w:rsidRPr="009E1298" w:rsidRDefault="00537A30" w:rsidP="00D00ED0">
            <w:pPr>
              <w:rPr>
                <w:rFonts w:ascii="Cambria" w:eastAsia="Cambria" w:hAnsi="Cambria" w:cs="Cambria"/>
              </w:rPr>
            </w:pPr>
            <w:r w:rsidRPr="009E1298">
              <w:rPr>
                <w:rFonts w:ascii="Cambria" w:hAnsi="Cambria"/>
              </w:rPr>
              <w:t>N</w:t>
            </w:r>
            <w:r w:rsidR="0083548A">
              <w:rPr>
                <w:rFonts w:ascii="Cambria" w:hAnsi="Cambria"/>
              </w:rPr>
              <w:t>.</w:t>
            </w:r>
            <w:r w:rsidRPr="009E1298">
              <w:rPr>
                <w:rFonts w:ascii="Cambria" w:hAnsi="Cambria"/>
              </w:rPr>
              <w:t>C</w:t>
            </w:r>
            <w:r w:rsidR="0083548A">
              <w:rPr>
                <w:rFonts w:ascii="Cambria" w:hAnsi="Cambria"/>
              </w:rPr>
              <w:t>.</w:t>
            </w:r>
            <w:r w:rsidRPr="009E1298">
              <w:rPr>
                <w:rFonts w:ascii="Cambria" w:hAnsi="Cambria"/>
              </w:rPr>
              <w:t xml:space="preserve"> Department of Transportation</w:t>
            </w:r>
            <w:r w:rsidR="005C4C60">
              <w:rPr>
                <w:rFonts w:ascii="Cambria" w:hAnsi="Cambria"/>
              </w:rPr>
              <w:t>, NC</w:t>
            </w:r>
            <w:r w:rsidR="002719DF">
              <w:rPr>
                <w:rFonts w:ascii="Cambria" w:hAnsi="Cambria"/>
              </w:rPr>
              <w:t>-DMF</w:t>
            </w:r>
            <w:r w:rsidR="005C4C60">
              <w:rPr>
                <w:rFonts w:ascii="Cambria" w:hAnsi="Cambria"/>
              </w:rPr>
              <w:t>, NC</w:t>
            </w:r>
            <w:r w:rsidR="002719DF">
              <w:rPr>
                <w:rFonts w:ascii="Cambria" w:hAnsi="Cambria"/>
              </w:rPr>
              <w:t>-</w:t>
            </w:r>
            <w:r w:rsidR="005C4C60">
              <w:rPr>
                <w:rFonts w:ascii="Cambria" w:hAnsi="Cambria"/>
              </w:rPr>
              <w:t xml:space="preserve"> </w:t>
            </w:r>
            <w:r w:rsidR="002719DF">
              <w:rPr>
                <w:rFonts w:ascii="Cambria" w:hAnsi="Cambria"/>
              </w:rPr>
              <w:t>DEQ</w:t>
            </w:r>
          </w:p>
        </w:tc>
      </w:tr>
      <w:tr w:rsidR="00537A30" w:rsidRPr="009E1298" w14:paraId="681B94DD" w14:textId="77777777" w:rsidTr="00D00ED0">
        <w:trPr>
          <w:trHeight w:val="20"/>
        </w:trPr>
        <w:tc>
          <w:tcPr>
            <w:tcW w:w="3865" w:type="dxa"/>
          </w:tcPr>
          <w:p w14:paraId="582FA1E0" w14:textId="77777777" w:rsidR="00537A30" w:rsidRPr="009E1298" w:rsidRDefault="00537A30" w:rsidP="00D00ED0">
            <w:pPr>
              <w:jc w:val="right"/>
              <w:rPr>
                <w:rFonts w:ascii="Cambria" w:eastAsia="Cambria" w:hAnsi="Cambria" w:cs="Cambria"/>
                <w:b/>
              </w:rPr>
            </w:pPr>
            <w:r w:rsidRPr="009E1298">
              <w:rPr>
                <w:rFonts w:ascii="Cambria" w:eastAsia="Cambria" w:hAnsi="Cambria" w:cs="Cambria"/>
                <w:b/>
              </w:rPr>
              <w:t>Outputs/Deliverables:</w:t>
            </w:r>
          </w:p>
        </w:tc>
        <w:tc>
          <w:tcPr>
            <w:tcW w:w="6205" w:type="dxa"/>
          </w:tcPr>
          <w:p w14:paraId="3661FC5F" w14:textId="05F3414A" w:rsidR="00537A30" w:rsidRPr="009E1298" w:rsidRDefault="005C4C60" w:rsidP="00D00ED0">
            <w:pPr>
              <w:rPr>
                <w:rFonts w:ascii="Cambria" w:eastAsia="Cambria" w:hAnsi="Cambria" w:cs="Cambria"/>
              </w:rPr>
            </w:pPr>
            <w:r>
              <w:rPr>
                <w:rFonts w:ascii="Cambria" w:hAnsi="Cambria"/>
              </w:rPr>
              <w:t xml:space="preserve">2019-20 </w:t>
            </w:r>
            <w:r w:rsidR="00537A30" w:rsidRPr="009E1298">
              <w:rPr>
                <w:rFonts w:ascii="Cambria" w:hAnsi="Cambria"/>
              </w:rPr>
              <w:t xml:space="preserve">Map of </w:t>
            </w:r>
            <w:r w:rsidR="002719DF">
              <w:rPr>
                <w:rFonts w:ascii="Cambria" w:hAnsi="Cambria"/>
              </w:rPr>
              <w:t xml:space="preserve">high-salinity </w:t>
            </w:r>
            <w:r w:rsidR="00537A30" w:rsidRPr="009E1298">
              <w:rPr>
                <w:rFonts w:ascii="Cambria" w:hAnsi="Cambria"/>
              </w:rPr>
              <w:t xml:space="preserve">SAV </w:t>
            </w:r>
            <w:r w:rsidR="002719DF">
              <w:rPr>
                <w:rFonts w:ascii="Cambria" w:hAnsi="Cambria"/>
              </w:rPr>
              <w:t>extent and density</w:t>
            </w:r>
            <w:r>
              <w:rPr>
                <w:rFonts w:ascii="Cambria" w:hAnsi="Cambria"/>
              </w:rPr>
              <w:t xml:space="preserve">  </w:t>
            </w:r>
            <w:r w:rsidR="00537A30" w:rsidRPr="009E1298">
              <w:rPr>
                <w:rFonts w:ascii="Cambria" w:hAnsi="Cambria"/>
              </w:rPr>
              <w:t xml:space="preserve">   </w:t>
            </w:r>
          </w:p>
        </w:tc>
      </w:tr>
      <w:tr w:rsidR="00537A30" w:rsidRPr="009E1298" w14:paraId="2C1352DD" w14:textId="77777777" w:rsidTr="00D00ED0">
        <w:trPr>
          <w:trHeight w:val="20"/>
        </w:trPr>
        <w:tc>
          <w:tcPr>
            <w:tcW w:w="3865" w:type="dxa"/>
          </w:tcPr>
          <w:p w14:paraId="052ABFA6" w14:textId="77777777" w:rsidR="00537A30" w:rsidRPr="009E1298" w:rsidRDefault="00537A30" w:rsidP="00D00ED0">
            <w:pPr>
              <w:jc w:val="right"/>
              <w:rPr>
                <w:rFonts w:ascii="Cambria" w:eastAsia="Cambria" w:hAnsi="Cambria" w:cs="Cambria"/>
                <w:b/>
              </w:rPr>
            </w:pPr>
            <w:r w:rsidRPr="009E1298">
              <w:rPr>
                <w:rFonts w:ascii="Cambria" w:eastAsia="Cambria" w:hAnsi="Cambria" w:cs="Cambria"/>
                <w:b/>
              </w:rPr>
              <w:t>Outcomes:</w:t>
            </w:r>
          </w:p>
        </w:tc>
        <w:tc>
          <w:tcPr>
            <w:tcW w:w="6205" w:type="dxa"/>
          </w:tcPr>
          <w:p w14:paraId="54070338" w14:textId="738387FE" w:rsidR="00537A30" w:rsidRPr="009E1298" w:rsidRDefault="00537A30" w:rsidP="00070F15">
            <w:pPr>
              <w:rPr>
                <w:rFonts w:ascii="Cambria" w:eastAsia="Cambria" w:hAnsi="Cambria" w:cs="Cambria"/>
              </w:rPr>
            </w:pPr>
            <w:r w:rsidRPr="009E1298">
              <w:rPr>
                <w:rFonts w:ascii="Cambria" w:hAnsi="Cambria"/>
              </w:rPr>
              <w:t xml:space="preserve">Data verified map of SAV through the APNEP region.  The map will be used for protection of vital SAV habitat </w:t>
            </w:r>
            <w:r w:rsidR="007A27C7" w:rsidRPr="009E1298">
              <w:rPr>
                <w:rFonts w:ascii="Cambria" w:hAnsi="Cambria"/>
              </w:rPr>
              <w:t>and</w:t>
            </w:r>
            <w:r w:rsidRPr="009E1298">
              <w:rPr>
                <w:rFonts w:ascii="Cambria" w:hAnsi="Cambria"/>
              </w:rPr>
              <w:t xml:space="preserve"> the restoration of SAV habitat. </w:t>
            </w:r>
          </w:p>
        </w:tc>
      </w:tr>
      <w:tr w:rsidR="00537A30" w:rsidRPr="009E1298" w14:paraId="5099E762" w14:textId="77777777" w:rsidTr="00D00ED0">
        <w:trPr>
          <w:trHeight w:val="20"/>
        </w:trPr>
        <w:tc>
          <w:tcPr>
            <w:tcW w:w="3865" w:type="dxa"/>
          </w:tcPr>
          <w:p w14:paraId="7C5EA1C0" w14:textId="77777777" w:rsidR="00537A30" w:rsidRPr="009E1298" w:rsidRDefault="00537A30" w:rsidP="00D00ED0">
            <w:pPr>
              <w:jc w:val="right"/>
              <w:rPr>
                <w:rFonts w:ascii="Cambria" w:eastAsia="Cambria" w:hAnsi="Cambria" w:cs="Cambria"/>
                <w:b/>
              </w:rPr>
            </w:pPr>
            <w:r w:rsidRPr="009E1298">
              <w:rPr>
                <w:rFonts w:ascii="Cambria" w:eastAsia="Cambria" w:hAnsi="Cambria" w:cs="Cambria"/>
                <w:b/>
              </w:rPr>
              <w:t>FY2019-20 Cost:</w:t>
            </w:r>
          </w:p>
        </w:tc>
        <w:tc>
          <w:tcPr>
            <w:tcW w:w="6205" w:type="dxa"/>
          </w:tcPr>
          <w:p w14:paraId="55704F2A" w14:textId="0E3101CF" w:rsidR="00537A30" w:rsidRPr="009E1298" w:rsidRDefault="00537A30" w:rsidP="00D00ED0">
            <w:pPr>
              <w:rPr>
                <w:rFonts w:ascii="Cambria" w:eastAsia="Cambria" w:hAnsi="Cambria" w:cs="Cambria"/>
              </w:rPr>
            </w:pPr>
            <w:r w:rsidRPr="009E1298">
              <w:rPr>
                <w:rFonts w:asciiTheme="minorHAnsi" w:hAnsiTheme="minorHAnsi"/>
              </w:rPr>
              <w:t xml:space="preserve">$130,000 (Provided by </w:t>
            </w:r>
            <w:r w:rsidR="00623308">
              <w:rPr>
                <w:rFonts w:asciiTheme="minorHAnsi" w:hAnsiTheme="minorHAnsi"/>
              </w:rPr>
              <w:t>NC</w:t>
            </w:r>
            <w:r w:rsidR="002719DF">
              <w:rPr>
                <w:rFonts w:asciiTheme="minorHAnsi" w:hAnsiTheme="minorHAnsi"/>
              </w:rPr>
              <w:t>-</w:t>
            </w:r>
            <w:r w:rsidRPr="009E1298">
              <w:rPr>
                <w:rFonts w:asciiTheme="minorHAnsi" w:hAnsiTheme="minorHAnsi"/>
              </w:rPr>
              <w:t>DEQ)</w:t>
            </w:r>
          </w:p>
        </w:tc>
      </w:tr>
      <w:tr w:rsidR="00537A30" w:rsidRPr="009E1298" w14:paraId="036CE575" w14:textId="77777777" w:rsidTr="00D00ED0">
        <w:trPr>
          <w:trHeight w:val="20"/>
        </w:trPr>
        <w:tc>
          <w:tcPr>
            <w:tcW w:w="3865" w:type="dxa"/>
          </w:tcPr>
          <w:p w14:paraId="3B4E6E5F" w14:textId="77777777" w:rsidR="00537A30" w:rsidRPr="009E1298" w:rsidRDefault="00537A30" w:rsidP="00D00ED0">
            <w:pPr>
              <w:jc w:val="right"/>
              <w:rPr>
                <w:rFonts w:ascii="Cambria" w:eastAsia="Cambria" w:hAnsi="Cambria" w:cs="Cambria"/>
                <w:b/>
              </w:rPr>
            </w:pPr>
            <w:r w:rsidRPr="009E1298">
              <w:rPr>
                <w:rFonts w:ascii="Cambria" w:eastAsia="Cambria" w:hAnsi="Cambria" w:cs="Cambria"/>
                <w:b/>
              </w:rPr>
              <w:t>Estimated Leverage:</w:t>
            </w:r>
          </w:p>
        </w:tc>
        <w:tc>
          <w:tcPr>
            <w:tcW w:w="6205" w:type="dxa"/>
          </w:tcPr>
          <w:p w14:paraId="4AED0F33" w14:textId="7FCF2C46" w:rsidR="00537A30" w:rsidRPr="009E1298" w:rsidRDefault="00B96B64" w:rsidP="00D00ED0">
            <w:pPr>
              <w:jc w:val="both"/>
              <w:rPr>
                <w:rFonts w:ascii="Cambria" w:eastAsia="Cambria" w:hAnsi="Cambria" w:cs="Cambria"/>
              </w:rPr>
            </w:pPr>
            <w:r>
              <w:rPr>
                <w:rFonts w:ascii="Cambria" w:hAnsi="Cambria"/>
              </w:rPr>
              <w:t>$50,000</w:t>
            </w:r>
          </w:p>
        </w:tc>
      </w:tr>
      <w:tr w:rsidR="00537A30" w:rsidRPr="009E1298" w14:paraId="6185A1DD" w14:textId="77777777" w:rsidTr="00D00ED0">
        <w:trPr>
          <w:trHeight w:val="20"/>
        </w:trPr>
        <w:tc>
          <w:tcPr>
            <w:tcW w:w="3865" w:type="dxa"/>
          </w:tcPr>
          <w:p w14:paraId="4E3C6AC5" w14:textId="77777777" w:rsidR="00537A30" w:rsidRPr="009E1298" w:rsidRDefault="00537A30" w:rsidP="00D00ED0">
            <w:pPr>
              <w:jc w:val="right"/>
              <w:rPr>
                <w:rFonts w:ascii="Cambria" w:eastAsia="Cambria" w:hAnsi="Cambria" w:cs="Cambria"/>
                <w:b/>
              </w:rPr>
            </w:pPr>
            <w:r w:rsidRPr="009E1298">
              <w:rPr>
                <w:rFonts w:ascii="Cambria" w:eastAsia="Cambria" w:hAnsi="Cambria" w:cs="Cambria"/>
                <w:b/>
              </w:rPr>
              <w:t>CCMP Actions:</w:t>
            </w:r>
          </w:p>
        </w:tc>
        <w:tc>
          <w:tcPr>
            <w:tcW w:w="6205" w:type="dxa"/>
          </w:tcPr>
          <w:p w14:paraId="7ED8E2E7" w14:textId="77777777" w:rsidR="00537A30" w:rsidRPr="009E1298" w:rsidRDefault="00537A30" w:rsidP="00D00ED0">
            <w:pPr>
              <w:rPr>
                <w:rFonts w:ascii="Cambria" w:eastAsia="Cambria" w:hAnsi="Cambria" w:cs="Cambria"/>
              </w:rPr>
            </w:pPr>
            <w:r w:rsidRPr="009E1298">
              <w:rPr>
                <w:rFonts w:asciiTheme="minorHAnsi" w:hAnsiTheme="minorHAnsi"/>
                <w:bCs/>
              </w:rPr>
              <w:t>B2.2, C3.3</w:t>
            </w:r>
          </w:p>
        </w:tc>
      </w:tr>
      <w:tr w:rsidR="00537A30" w:rsidRPr="009E1298" w14:paraId="7432D3C3" w14:textId="77777777" w:rsidTr="00D00ED0">
        <w:trPr>
          <w:trHeight w:val="20"/>
        </w:trPr>
        <w:tc>
          <w:tcPr>
            <w:tcW w:w="3865" w:type="dxa"/>
          </w:tcPr>
          <w:p w14:paraId="5E9F957E" w14:textId="77777777" w:rsidR="00537A30" w:rsidRPr="009E1298" w:rsidRDefault="00537A30" w:rsidP="00D00ED0">
            <w:pPr>
              <w:jc w:val="right"/>
              <w:rPr>
                <w:rFonts w:ascii="Cambria" w:eastAsia="Cambria" w:hAnsi="Cambria" w:cs="Cambria"/>
                <w:b/>
              </w:rPr>
            </w:pPr>
            <w:r w:rsidRPr="009E1298">
              <w:rPr>
                <w:rFonts w:ascii="Cambria" w:eastAsia="Cambria" w:hAnsi="Cambria" w:cs="Cambria"/>
                <w:b/>
              </w:rPr>
              <w:t>CCMP Outcomes:</w:t>
            </w:r>
          </w:p>
        </w:tc>
        <w:tc>
          <w:tcPr>
            <w:tcW w:w="6205" w:type="dxa"/>
          </w:tcPr>
          <w:p w14:paraId="2B36E66E" w14:textId="77777777" w:rsidR="00537A30" w:rsidRPr="009E1298" w:rsidRDefault="00537A30" w:rsidP="00D00ED0">
            <w:pPr>
              <w:rPr>
                <w:rFonts w:ascii="Cambria" w:eastAsia="Cambria" w:hAnsi="Cambria" w:cs="Cambria"/>
              </w:rPr>
            </w:pPr>
            <w:r w:rsidRPr="009E1298">
              <w:rPr>
                <w:rFonts w:asciiTheme="minorHAnsi" w:hAnsiTheme="minorHAnsi"/>
                <w:bCs/>
              </w:rPr>
              <w:t>2a, 2b</w:t>
            </w:r>
          </w:p>
        </w:tc>
      </w:tr>
      <w:tr w:rsidR="00537A30" w:rsidRPr="009E1298" w14:paraId="794FCB35" w14:textId="77777777" w:rsidTr="00D00ED0">
        <w:trPr>
          <w:trHeight w:val="109"/>
        </w:trPr>
        <w:tc>
          <w:tcPr>
            <w:tcW w:w="3865" w:type="dxa"/>
          </w:tcPr>
          <w:p w14:paraId="5CF2DCD2" w14:textId="77777777" w:rsidR="00537A30" w:rsidRPr="009E1298" w:rsidRDefault="00537A30" w:rsidP="00D00ED0">
            <w:pPr>
              <w:jc w:val="right"/>
              <w:rPr>
                <w:rFonts w:ascii="Cambria" w:eastAsia="Cambria" w:hAnsi="Cambria" w:cs="Cambria"/>
                <w:b/>
              </w:rPr>
            </w:pPr>
            <w:r w:rsidRPr="009E1298">
              <w:rPr>
                <w:rFonts w:ascii="Cambria" w:eastAsia="Cambria" w:hAnsi="Cambria" w:cs="Cambria"/>
                <w:b/>
              </w:rPr>
              <w:t>CWA Core Programs Addressed:</w:t>
            </w:r>
          </w:p>
        </w:tc>
        <w:tc>
          <w:tcPr>
            <w:tcW w:w="6205" w:type="dxa"/>
          </w:tcPr>
          <w:p w14:paraId="6C0E3D3A" w14:textId="77777777" w:rsidR="00537A30" w:rsidRPr="009E1298" w:rsidRDefault="00537A30" w:rsidP="00D00ED0">
            <w:pPr>
              <w:rPr>
                <w:rFonts w:ascii="Cambria" w:eastAsia="Cambria" w:hAnsi="Cambria" w:cs="Cambria"/>
              </w:rPr>
            </w:pPr>
            <w:r w:rsidRPr="009E1298">
              <w:rPr>
                <w:rFonts w:asciiTheme="minorHAnsi" w:eastAsia="Cambria" w:hAnsiTheme="minorHAnsi" w:cs="Cambria"/>
              </w:rPr>
              <w:t>(6) protecting coastal waters through the National Estuary Program</w:t>
            </w:r>
          </w:p>
        </w:tc>
      </w:tr>
      <w:tr w:rsidR="007C6E9F" w:rsidRPr="00BC20BA" w14:paraId="55991FA1" w14:textId="77777777" w:rsidTr="007C6E9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trHeight w:val="20"/>
        </w:trPr>
        <w:tc>
          <w:tcPr>
            <w:tcW w:w="3865" w:type="dxa"/>
          </w:tcPr>
          <w:p w14:paraId="1F76AFFA" w14:textId="77777777" w:rsidR="007C6E9F" w:rsidRPr="00BC20BA" w:rsidRDefault="007C6E9F" w:rsidP="00BE35D7">
            <w:pPr>
              <w:jc w:val="right"/>
              <w:rPr>
                <w:rFonts w:asciiTheme="minorHAnsi" w:eastAsia="Cambria" w:hAnsiTheme="minorHAnsi" w:cstheme="majorHAnsi"/>
                <w:b/>
              </w:rPr>
            </w:pPr>
            <w:r>
              <w:rPr>
                <w:rFonts w:asciiTheme="minorHAnsi" w:eastAsia="Cambria" w:hAnsiTheme="minorHAnsi" w:cstheme="majorHAnsi"/>
                <w:b/>
              </w:rPr>
              <w:t>EPA Element(s):</w:t>
            </w:r>
          </w:p>
        </w:tc>
        <w:tc>
          <w:tcPr>
            <w:tcW w:w="6205" w:type="dxa"/>
          </w:tcPr>
          <w:p w14:paraId="2749CF0E" w14:textId="1058E5E6" w:rsidR="007C6E9F" w:rsidRPr="00BC20BA" w:rsidRDefault="008929F4" w:rsidP="00BE35D7">
            <w:pPr>
              <w:rPr>
                <w:rFonts w:ascii="Cambria" w:eastAsia="Cambria" w:hAnsi="Cambria" w:cs="Cambria"/>
              </w:rPr>
            </w:pPr>
            <w:r>
              <w:rPr>
                <w:rFonts w:ascii="Cambria" w:eastAsia="Cambria" w:hAnsi="Cambria" w:cs="Cambria"/>
              </w:rPr>
              <w:t>Living Resources, Habitats</w:t>
            </w:r>
          </w:p>
        </w:tc>
      </w:tr>
    </w:tbl>
    <w:p w14:paraId="6EA9D8B5" w14:textId="010D9C09" w:rsidR="006C4320" w:rsidRDefault="006C4320">
      <w:pPr>
        <w:pBdr>
          <w:top w:val="nil"/>
          <w:left w:val="nil"/>
          <w:bottom w:val="nil"/>
          <w:right w:val="nil"/>
          <w:between w:val="nil"/>
        </w:pBdr>
        <w:tabs>
          <w:tab w:val="left" w:pos="360"/>
        </w:tabs>
        <w:rPr>
          <w:rFonts w:ascii="Cambria" w:eastAsia="Cambria" w:hAnsi="Cambria" w:cs="Cambria"/>
          <w:color w:val="FF0000"/>
        </w:rPr>
      </w:pPr>
    </w:p>
    <w:p w14:paraId="239A5C56" w14:textId="77777777" w:rsidR="004E31BD" w:rsidRPr="00711C72" w:rsidRDefault="004E31BD" w:rsidP="004E31BD">
      <w:pPr>
        <w:pBdr>
          <w:top w:val="nil"/>
          <w:left w:val="nil"/>
          <w:bottom w:val="nil"/>
          <w:right w:val="nil"/>
          <w:between w:val="nil"/>
        </w:pBdr>
        <w:tabs>
          <w:tab w:val="left" w:pos="360"/>
        </w:tabs>
        <w:rPr>
          <w:rFonts w:asciiTheme="majorHAnsi" w:eastAsia="Cambria" w:hAnsiTheme="majorHAnsi" w:cstheme="majorHAnsi"/>
          <w:b/>
          <w:sz w:val="28"/>
          <w:szCs w:val="28"/>
        </w:rPr>
      </w:pPr>
      <w:r>
        <w:rPr>
          <w:rFonts w:asciiTheme="majorHAnsi" w:eastAsia="Cambria" w:hAnsiTheme="majorHAnsi" w:cstheme="majorHAnsi"/>
          <w:b/>
          <w:sz w:val="28"/>
          <w:szCs w:val="28"/>
        </w:rPr>
        <w:t>Progress to Date</w:t>
      </w:r>
      <w:r w:rsidRPr="00711C72">
        <w:rPr>
          <w:rFonts w:asciiTheme="majorHAnsi" w:eastAsia="Cambria" w:hAnsiTheme="majorHAnsi" w:cstheme="majorHAnsi"/>
          <w:b/>
          <w:sz w:val="28"/>
          <w:szCs w:val="28"/>
        </w:rPr>
        <w:t>:</w:t>
      </w:r>
    </w:p>
    <w:p w14:paraId="6185667D" w14:textId="6D651D3D" w:rsidR="00B56434" w:rsidRDefault="00B56434" w:rsidP="65DEC01F">
      <w:pPr>
        <w:jc w:val="both"/>
        <w:rPr>
          <w:rFonts w:asciiTheme="minorHAnsi" w:hAnsiTheme="minorHAnsi"/>
        </w:rPr>
      </w:pPr>
      <w:r w:rsidRPr="65DEC01F">
        <w:rPr>
          <w:rFonts w:asciiTheme="minorHAnsi" w:hAnsiTheme="minorHAnsi"/>
        </w:rPr>
        <w:t>Unfortunately,</w:t>
      </w:r>
      <w:r w:rsidR="00BA55EF" w:rsidRPr="65DEC01F">
        <w:rPr>
          <w:rFonts w:asciiTheme="minorHAnsi" w:hAnsiTheme="minorHAnsi"/>
        </w:rPr>
        <w:t xml:space="preserve"> the 2019</w:t>
      </w:r>
      <w:r w:rsidRPr="65DEC01F">
        <w:rPr>
          <w:rFonts w:asciiTheme="minorHAnsi" w:hAnsiTheme="minorHAnsi"/>
        </w:rPr>
        <w:t xml:space="preserve"> images were impacted by poor water clarity in </w:t>
      </w:r>
      <w:r w:rsidR="007A27C7" w:rsidRPr="65DEC01F">
        <w:rPr>
          <w:rFonts w:asciiTheme="minorHAnsi" w:hAnsiTheme="minorHAnsi"/>
        </w:rPr>
        <w:t>several</w:t>
      </w:r>
      <w:r w:rsidRPr="65DEC01F">
        <w:rPr>
          <w:rFonts w:asciiTheme="minorHAnsi" w:hAnsiTheme="minorHAnsi"/>
        </w:rPr>
        <w:t xml:space="preserve"> areas and </w:t>
      </w:r>
      <w:r w:rsidR="00BA55EF" w:rsidRPr="65DEC01F">
        <w:rPr>
          <w:rFonts w:asciiTheme="minorHAnsi" w:hAnsiTheme="minorHAnsi"/>
        </w:rPr>
        <w:t xml:space="preserve">thus </w:t>
      </w:r>
      <w:r w:rsidRPr="65DEC01F">
        <w:rPr>
          <w:rFonts w:asciiTheme="minorHAnsi" w:hAnsiTheme="minorHAnsi"/>
        </w:rPr>
        <w:t xml:space="preserve">images </w:t>
      </w:r>
      <w:r w:rsidR="576FED2E" w:rsidRPr="65DEC01F">
        <w:rPr>
          <w:rFonts w:asciiTheme="minorHAnsi" w:hAnsiTheme="minorHAnsi"/>
        </w:rPr>
        <w:t>were</w:t>
      </w:r>
      <w:r w:rsidRPr="65DEC01F">
        <w:rPr>
          <w:rFonts w:asciiTheme="minorHAnsi" w:hAnsiTheme="minorHAnsi"/>
        </w:rPr>
        <w:t xml:space="preserve"> </w:t>
      </w:r>
      <w:r w:rsidR="00BA55EF" w:rsidRPr="65DEC01F">
        <w:rPr>
          <w:rFonts w:asciiTheme="minorHAnsi" w:hAnsiTheme="minorHAnsi"/>
        </w:rPr>
        <w:t xml:space="preserve">acquired in </w:t>
      </w:r>
      <w:r w:rsidRPr="65DEC01F">
        <w:rPr>
          <w:rFonts w:asciiTheme="minorHAnsi" w:hAnsiTheme="minorHAnsi"/>
        </w:rPr>
        <w:t xml:space="preserve">spring </w:t>
      </w:r>
      <w:r w:rsidR="00BA55EF" w:rsidRPr="65DEC01F">
        <w:rPr>
          <w:rFonts w:asciiTheme="minorHAnsi" w:hAnsiTheme="minorHAnsi"/>
        </w:rPr>
        <w:t xml:space="preserve">2020 </w:t>
      </w:r>
      <w:r w:rsidRPr="65DEC01F">
        <w:rPr>
          <w:rFonts w:asciiTheme="minorHAnsi" w:hAnsiTheme="minorHAnsi"/>
        </w:rPr>
        <w:t>u</w:t>
      </w:r>
      <w:r w:rsidR="003841FD">
        <w:rPr>
          <w:rFonts w:asciiTheme="minorHAnsi" w:hAnsiTheme="minorHAnsi"/>
        </w:rPr>
        <w:t>sing</w:t>
      </w:r>
      <w:r w:rsidRPr="65DEC01F">
        <w:rPr>
          <w:rFonts w:asciiTheme="minorHAnsi" w:hAnsiTheme="minorHAnsi"/>
        </w:rPr>
        <w:t xml:space="preserve"> APNEP</w:t>
      </w:r>
      <w:r w:rsidR="003841FD">
        <w:rPr>
          <w:rFonts w:asciiTheme="minorHAnsi" w:hAnsiTheme="minorHAnsi"/>
        </w:rPr>
        <w:t>’s</w:t>
      </w:r>
      <w:r w:rsidRPr="65DEC01F">
        <w:rPr>
          <w:rFonts w:asciiTheme="minorHAnsi" w:hAnsiTheme="minorHAnsi"/>
        </w:rPr>
        <w:t xml:space="preserve"> existing SAV mapping efforts and funds.  </w:t>
      </w:r>
      <w:r w:rsidR="00BA55EF" w:rsidRPr="65DEC01F">
        <w:rPr>
          <w:rFonts w:asciiTheme="minorHAnsi" w:hAnsiTheme="minorHAnsi"/>
        </w:rPr>
        <w:t>NC-</w:t>
      </w:r>
      <w:r w:rsidRPr="65DEC01F">
        <w:rPr>
          <w:rFonts w:asciiTheme="minorHAnsi" w:hAnsiTheme="minorHAnsi"/>
        </w:rPr>
        <w:t>DMF was able to analy</w:t>
      </w:r>
      <w:r w:rsidR="00BA55EF" w:rsidRPr="65DEC01F">
        <w:rPr>
          <w:rFonts w:asciiTheme="minorHAnsi" w:hAnsiTheme="minorHAnsi"/>
        </w:rPr>
        <w:t>ze</w:t>
      </w:r>
      <w:r w:rsidRPr="65DEC01F">
        <w:rPr>
          <w:rFonts w:asciiTheme="minorHAnsi" w:hAnsiTheme="minorHAnsi"/>
        </w:rPr>
        <w:t xml:space="preserve"> some data and has been working to address issues with earlier images and habitat mapping efforts</w:t>
      </w:r>
      <w:r w:rsidR="00630657">
        <w:rPr>
          <w:rFonts w:asciiTheme="minorHAnsi" w:hAnsiTheme="minorHAnsi"/>
        </w:rPr>
        <w:t xml:space="preserve">.  </w:t>
      </w:r>
      <w:r w:rsidR="00F336A9">
        <w:rPr>
          <w:rFonts w:asciiTheme="minorHAnsi" w:hAnsiTheme="minorHAnsi"/>
        </w:rPr>
        <w:t>An additional $80,000 in APNEP (320 Grant Funds) were added to the contract to capture Spring and Fall</w:t>
      </w:r>
      <w:r w:rsidR="00F21FDD">
        <w:rPr>
          <w:rFonts w:asciiTheme="minorHAnsi" w:hAnsiTheme="minorHAnsi"/>
        </w:rPr>
        <w:t xml:space="preserve"> 2020-</w:t>
      </w:r>
      <w:r w:rsidR="00F336A9">
        <w:rPr>
          <w:rFonts w:asciiTheme="minorHAnsi" w:hAnsiTheme="minorHAnsi"/>
        </w:rPr>
        <w:t>202</w:t>
      </w:r>
      <w:r w:rsidR="00F21FDD">
        <w:rPr>
          <w:rFonts w:asciiTheme="minorHAnsi" w:hAnsiTheme="minorHAnsi"/>
        </w:rPr>
        <w:t>1 imagery.</w:t>
      </w:r>
    </w:p>
    <w:p w14:paraId="5B1FA412" w14:textId="77777777" w:rsidR="007A27C7" w:rsidRPr="009E1298" w:rsidRDefault="007A27C7" w:rsidP="65DEC01F">
      <w:pPr>
        <w:jc w:val="both"/>
        <w:rPr>
          <w:rFonts w:asciiTheme="minorHAnsi" w:hAnsiTheme="minorHAnsi"/>
        </w:rPr>
      </w:pPr>
    </w:p>
    <w:p w14:paraId="1872891B" w14:textId="4D602FB7" w:rsidR="004E31BD" w:rsidRDefault="004E31BD" w:rsidP="00B56434">
      <w:pPr>
        <w:pBdr>
          <w:top w:val="nil"/>
          <w:left w:val="nil"/>
          <w:bottom w:val="nil"/>
          <w:right w:val="nil"/>
          <w:between w:val="nil"/>
        </w:pBdr>
        <w:tabs>
          <w:tab w:val="left" w:pos="360"/>
        </w:tabs>
        <w:rPr>
          <w:rFonts w:ascii="Cambria" w:eastAsia="Cambria" w:hAnsi="Cambria" w:cs="Cambria"/>
          <w:color w:val="FF0000"/>
        </w:rPr>
      </w:pPr>
    </w:p>
    <w:p w14:paraId="68CADA2A" w14:textId="57BCB4ED" w:rsidR="0020179F" w:rsidRPr="00267F96" w:rsidRDefault="0020179F" w:rsidP="0020179F">
      <w:pPr>
        <w:rPr>
          <w:rFonts w:asciiTheme="majorHAnsi" w:hAnsiTheme="majorHAnsi" w:cstheme="majorHAnsi"/>
          <w:b/>
          <w:color w:val="214293"/>
          <w:sz w:val="32"/>
          <w:szCs w:val="32"/>
        </w:rPr>
      </w:pPr>
      <w:r w:rsidRPr="00267F96">
        <w:rPr>
          <w:rFonts w:asciiTheme="majorHAnsi" w:hAnsiTheme="majorHAnsi" w:cstheme="majorHAnsi"/>
          <w:b/>
          <w:color w:val="214293"/>
          <w:sz w:val="32"/>
          <w:szCs w:val="32"/>
        </w:rPr>
        <w:t>20</w:t>
      </w:r>
      <w:r w:rsidR="008F3A94">
        <w:rPr>
          <w:rFonts w:asciiTheme="majorHAnsi" w:hAnsiTheme="majorHAnsi" w:cstheme="majorHAnsi"/>
          <w:b/>
          <w:color w:val="214293"/>
          <w:sz w:val="32"/>
          <w:szCs w:val="32"/>
        </w:rPr>
        <w:t>20</w:t>
      </w:r>
      <w:r w:rsidRPr="00267F96">
        <w:rPr>
          <w:rFonts w:asciiTheme="majorHAnsi" w:hAnsiTheme="majorHAnsi" w:cstheme="majorHAnsi"/>
          <w:b/>
          <w:color w:val="214293"/>
          <w:sz w:val="32"/>
          <w:szCs w:val="32"/>
        </w:rPr>
        <w:t xml:space="preserve"> SAV Aerial Images and Analysis</w:t>
      </w:r>
    </w:p>
    <w:p w14:paraId="492059F2" w14:textId="77777777" w:rsidR="0020179F" w:rsidRPr="009E1298" w:rsidRDefault="0020179F" w:rsidP="0020179F">
      <w:pPr>
        <w:jc w:val="both"/>
        <w:rPr>
          <w:rFonts w:asciiTheme="minorHAnsi" w:hAnsiTheme="minorHAnsi"/>
        </w:rPr>
      </w:pPr>
      <w:r w:rsidRPr="009E1298">
        <w:rPr>
          <w:rFonts w:asciiTheme="minorHAnsi" w:hAnsiTheme="minorHAnsi"/>
          <w:b/>
        </w:rPr>
        <w:t xml:space="preserve">Objective: </w:t>
      </w:r>
      <w:r w:rsidRPr="009E1298">
        <w:rPr>
          <w:rFonts w:asciiTheme="minorHAnsi" w:hAnsiTheme="minorHAnsi"/>
        </w:rPr>
        <w:t xml:space="preserve">Map North Carolina’s </w:t>
      </w:r>
      <w:r>
        <w:rPr>
          <w:rFonts w:asciiTheme="minorHAnsi" w:hAnsiTheme="minorHAnsi"/>
        </w:rPr>
        <w:t xml:space="preserve">coastal </w:t>
      </w:r>
      <w:r w:rsidRPr="009E1298">
        <w:rPr>
          <w:rFonts w:asciiTheme="minorHAnsi" w:hAnsiTheme="minorHAnsi"/>
        </w:rPr>
        <w:t>SAV using aerial imagery.</w:t>
      </w:r>
    </w:p>
    <w:p w14:paraId="792766D6" w14:textId="0AACD790" w:rsidR="0020179F" w:rsidRPr="009E1298" w:rsidRDefault="0020179F" w:rsidP="3A9DFD31">
      <w:pPr>
        <w:jc w:val="both"/>
        <w:rPr>
          <w:rFonts w:asciiTheme="minorHAnsi" w:hAnsiTheme="minorHAnsi"/>
        </w:rPr>
      </w:pPr>
      <w:r w:rsidRPr="3A9DFD31">
        <w:rPr>
          <w:rFonts w:asciiTheme="minorHAnsi" w:hAnsiTheme="minorHAnsi"/>
          <w:b/>
          <w:bCs/>
        </w:rPr>
        <w:t xml:space="preserve">Description: </w:t>
      </w:r>
      <w:r w:rsidRPr="3A9DFD31">
        <w:rPr>
          <w:rFonts w:asciiTheme="minorHAnsi" w:hAnsiTheme="minorHAnsi"/>
        </w:rPr>
        <w:t xml:space="preserve"> In 20</w:t>
      </w:r>
      <w:r w:rsidR="008F3A94" w:rsidRPr="3A9DFD31">
        <w:rPr>
          <w:rFonts w:asciiTheme="minorHAnsi" w:hAnsiTheme="minorHAnsi"/>
        </w:rPr>
        <w:t>20</w:t>
      </w:r>
      <w:r w:rsidR="794FB088" w:rsidRPr="3A9DFD31">
        <w:rPr>
          <w:rFonts w:asciiTheme="minorHAnsi" w:hAnsiTheme="minorHAnsi"/>
        </w:rPr>
        <w:t>,</w:t>
      </w:r>
      <w:r w:rsidRPr="3A9DFD31">
        <w:rPr>
          <w:rFonts w:asciiTheme="minorHAnsi" w:hAnsiTheme="minorHAnsi"/>
        </w:rPr>
        <w:t xml:space="preserve"> NC-DEQ provided APNEP with funds to support acquisition of new aerial images and conduct analysis of the data collected and to reassess previous data interpretations. APNEP under cooperative agreement with N.C. Department of Transportation acquired aerial imagery submerged aquatic vegetation.  The NC-DMF will provide the photo interpretation and ground truthing necessary to analyze the photographic data.  </w:t>
      </w:r>
    </w:p>
    <w:p w14:paraId="77A11C58" w14:textId="77777777" w:rsidR="0020179F" w:rsidRPr="009E1298" w:rsidRDefault="0020179F" w:rsidP="0020179F">
      <w:pPr>
        <w:jc w:val="both"/>
        <w:rPr>
          <w:rFonts w:asciiTheme="minorHAnsi" w:hAnsiTheme="minorHAnsi"/>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20179F" w:rsidRPr="009E1298" w14:paraId="09B82B6F" w14:textId="77777777" w:rsidTr="002F4441">
        <w:trPr>
          <w:trHeight w:val="20"/>
        </w:trPr>
        <w:tc>
          <w:tcPr>
            <w:tcW w:w="3865" w:type="dxa"/>
          </w:tcPr>
          <w:p w14:paraId="7AC95EDD" w14:textId="77777777" w:rsidR="0020179F" w:rsidRPr="009E1298" w:rsidRDefault="0020179F" w:rsidP="002F4441">
            <w:pPr>
              <w:jc w:val="right"/>
              <w:rPr>
                <w:rFonts w:ascii="Cambria" w:eastAsia="Cambria" w:hAnsi="Cambria" w:cs="Cambria"/>
                <w:b/>
              </w:rPr>
            </w:pPr>
            <w:r w:rsidRPr="009E1298">
              <w:rPr>
                <w:rFonts w:ascii="Cambria" w:eastAsia="Cambria" w:hAnsi="Cambria" w:cs="Cambria"/>
                <w:b/>
              </w:rPr>
              <w:t>Status:</w:t>
            </w:r>
          </w:p>
        </w:tc>
        <w:tc>
          <w:tcPr>
            <w:tcW w:w="6205" w:type="dxa"/>
          </w:tcPr>
          <w:p w14:paraId="1A495114" w14:textId="77777777" w:rsidR="0020179F" w:rsidRPr="009E1298" w:rsidRDefault="0020179F" w:rsidP="002F4441">
            <w:pPr>
              <w:rPr>
                <w:rFonts w:ascii="Cambria" w:hAnsi="Cambria"/>
              </w:rPr>
            </w:pPr>
            <w:r w:rsidRPr="009E1298">
              <w:rPr>
                <w:rFonts w:ascii="Cambria" w:hAnsi="Cambria"/>
              </w:rPr>
              <w:t>In progress</w:t>
            </w:r>
            <w:r>
              <w:rPr>
                <w:rFonts w:ascii="Cambria" w:hAnsi="Cambria"/>
              </w:rPr>
              <w:t xml:space="preserve"> (to be completed 31 May 2021)</w:t>
            </w:r>
          </w:p>
        </w:tc>
      </w:tr>
      <w:tr w:rsidR="0020179F" w:rsidRPr="009E1298" w14:paraId="73AD2A04" w14:textId="77777777" w:rsidTr="002F4441">
        <w:trPr>
          <w:trHeight w:val="20"/>
        </w:trPr>
        <w:tc>
          <w:tcPr>
            <w:tcW w:w="3865" w:type="dxa"/>
          </w:tcPr>
          <w:p w14:paraId="7966F984" w14:textId="77777777" w:rsidR="0020179F" w:rsidRPr="009E1298" w:rsidRDefault="0020179F" w:rsidP="002F4441">
            <w:pPr>
              <w:jc w:val="right"/>
              <w:rPr>
                <w:rFonts w:ascii="Cambria" w:eastAsia="Cambria" w:hAnsi="Cambria" w:cs="Cambria"/>
                <w:b/>
              </w:rPr>
            </w:pPr>
            <w:r w:rsidRPr="009E1298">
              <w:rPr>
                <w:rFonts w:ascii="Cambria" w:eastAsia="Cambria" w:hAnsi="Cambria" w:cs="Cambria"/>
                <w:b/>
              </w:rPr>
              <w:t>Partners:</w:t>
            </w:r>
          </w:p>
        </w:tc>
        <w:tc>
          <w:tcPr>
            <w:tcW w:w="6205" w:type="dxa"/>
          </w:tcPr>
          <w:p w14:paraId="7E7F45FE" w14:textId="77777777" w:rsidR="0020179F" w:rsidRPr="009E1298" w:rsidRDefault="0020179F" w:rsidP="002F4441">
            <w:pPr>
              <w:rPr>
                <w:rFonts w:ascii="Cambria" w:eastAsia="Cambria" w:hAnsi="Cambria" w:cs="Cambria"/>
              </w:rPr>
            </w:pPr>
            <w:r w:rsidRPr="009E1298">
              <w:rPr>
                <w:rFonts w:ascii="Cambria" w:hAnsi="Cambria"/>
              </w:rPr>
              <w:t>N</w:t>
            </w:r>
            <w:r>
              <w:rPr>
                <w:rFonts w:ascii="Cambria" w:hAnsi="Cambria"/>
              </w:rPr>
              <w:t>.</w:t>
            </w:r>
            <w:r w:rsidRPr="009E1298">
              <w:rPr>
                <w:rFonts w:ascii="Cambria" w:hAnsi="Cambria"/>
              </w:rPr>
              <w:t>C</w:t>
            </w:r>
            <w:r>
              <w:rPr>
                <w:rFonts w:ascii="Cambria" w:hAnsi="Cambria"/>
              </w:rPr>
              <w:t>.</w:t>
            </w:r>
            <w:r w:rsidRPr="009E1298">
              <w:rPr>
                <w:rFonts w:ascii="Cambria" w:hAnsi="Cambria"/>
              </w:rPr>
              <w:t xml:space="preserve"> Department of Transportation</w:t>
            </w:r>
            <w:r>
              <w:rPr>
                <w:rFonts w:ascii="Cambria" w:hAnsi="Cambria"/>
              </w:rPr>
              <w:t>, NC-DMF, NC- DEQ</w:t>
            </w:r>
          </w:p>
        </w:tc>
      </w:tr>
      <w:tr w:rsidR="0020179F" w:rsidRPr="009E1298" w14:paraId="108933DD" w14:textId="77777777" w:rsidTr="002F4441">
        <w:trPr>
          <w:trHeight w:val="20"/>
        </w:trPr>
        <w:tc>
          <w:tcPr>
            <w:tcW w:w="3865" w:type="dxa"/>
          </w:tcPr>
          <w:p w14:paraId="5531C853" w14:textId="77777777" w:rsidR="0020179F" w:rsidRPr="009E1298" w:rsidRDefault="0020179F" w:rsidP="002F4441">
            <w:pPr>
              <w:jc w:val="right"/>
              <w:rPr>
                <w:rFonts w:ascii="Cambria" w:eastAsia="Cambria" w:hAnsi="Cambria" w:cs="Cambria"/>
                <w:b/>
              </w:rPr>
            </w:pPr>
            <w:r w:rsidRPr="009E1298">
              <w:rPr>
                <w:rFonts w:ascii="Cambria" w:eastAsia="Cambria" w:hAnsi="Cambria" w:cs="Cambria"/>
                <w:b/>
              </w:rPr>
              <w:t>Outputs/Deliverables:</w:t>
            </w:r>
          </w:p>
        </w:tc>
        <w:tc>
          <w:tcPr>
            <w:tcW w:w="6205" w:type="dxa"/>
          </w:tcPr>
          <w:p w14:paraId="71DEEF24" w14:textId="77777777" w:rsidR="0020179F" w:rsidRPr="009E1298" w:rsidRDefault="0020179F" w:rsidP="002F4441">
            <w:pPr>
              <w:rPr>
                <w:rFonts w:ascii="Cambria" w:eastAsia="Cambria" w:hAnsi="Cambria" w:cs="Cambria"/>
              </w:rPr>
            </w:pPr>
            <w:r>
              <w:rPr>
                <w:rFonts w:ascii="Cambria" w:hAnsi="Cambria"/>
              </w:rPr>
              <w:t xml:space="preserve">2019-20 </w:t>
            </w:r>
            <w:r w:rsidRPr="009E1298">
              <w:rPr>
                <w:rFonts w:ascii="Cambria" w:hAnsi="Cambria"/>
              </w:rPr>
              <w:t xml:space="preserve">Map of </w:t>
            </w:r>
            <w:r>
              <w:rPr>
                <w:rFonts w:ascii="Cambria" w:hAnsi="Cambria"/>
              </w:rPr>
              <w:t xml:space="preserve">high-salinity </w:t>
            </w:r>
            <w:r w:rsidRPr="009E1298">
              <w:rPr>
                <w:rFonts w:ascii="Cambria" w:hAnsi="Cambria"/>
              </w:rPr>
              <w:t xml:space="preserve">SAV </w:t>
            </w:r>
            <w:r>
              <w:rPr>
                <w:rFonts w:ascii="Cambria" w:hAnsi="Cambria"/>
              </w:rPr>
              <w:t xml:space="preserve">extent and density  </w:t>
            </w:r>
            <w:r w:rsidRPr="009E1298">
              <w:rPr>
                <w:rFonts w:ascii="Cambria" w:hAnsi="Cambria"/>
              </w:rPr>
              <w:t xml:space="preserve">   </w:t>
            </w:r>
          </w:p>
        </w:tc>
      </w:tr>
      <w:tr w:rsidR="0020179F" w:rsidRPr="009E1298" w14:paraId="5D951931" w14:textId="77777777" w:rsidTr="002F4441">
        <w:trPr>
          <w:trHeight w:val="20"/>
        </w:trPr>
        <w:tc>
          <w:tcPr>
            <w:tcW w:w="3865" w:type="dxa"/>
          </w:tcPr>
          <w:p w14:paraId="7A975B74" w14:textId="77777777" w:rsidR="0020179F" w:rsidRPr="009E1298" w:rsidRDefault="0020179F" w:rsidP="002F4441">
            <w:pPr>
              <w:jc w:val="right"/>
              <w:rPr>
                <w:rFonts w:ascii="Cambria" w:eastAsia="Cambria" w:hAnsi="Cambria" w:cs="Cambria"/>
                <w:b/>
              </w:rPr>
            </w:pPr>
            <w:r w:rsidRPr="009E1298">
              <w:rPr>
                <w:rFonts w:ascii="Cambria" w:eastAsia="Cambria" w:hAnsi="Cambria" w:cs="Cambria"/>
                <w:b/>
              </w:rPr>
              <w:t>Outcomes:</w:t>
            </w:r>
          </w:p>
        </w:tc>
        <w:tc>
          <w:tcPr>
            <w:tcW w:w="6205" w:type="dxa"/>
          </w:tcPr>
          <w:p w14:paraId="1B9C7DDC" w14:textId="77777777" w:rsidR="0020179F" w:rsidRPr="009E1298" w:rsidRDefault="0020179F" w:rsidP="002F4441">
            <w:pPr>
              <w:rPr>
                <w:rFonts w:ascii="Cambria" w:eastAsia="Cambria" w:hAnsi="Cambria" w:cs="Cambria"/>
              </w:rPr>
            </w:pPr>
            <w:r w:rsidRPr="009E1298">
              <w:rPr>
                <w:rFonts w:ascii="Cambria" w:hAnsi="Cambria"/>
              </w:rPr>
              <w:t xml:space="preserve">Data verified map of SAV through the APNEP region.  The map will be used for protection of vital SAV habitat </w:t>
            </w:r>
            <w:proofErr w:type="gramStart"/>
            <w:r w:rsidRPr="009E1298">
              <w:rPr>
                <w:rFonts w:ascii="Cambria" w:hAnsi="Cambria"/>
              </w:rPr>
              <w:t>and also</w:t>
            </w:r>
            <w:proofErr w:type="gramEnd"/>
            <w:r w:rsidRPr="009E1298">
              <w:rPr>
                <w:rFonts w:ascii="Cambria" w:hAnsi="Cambria"/>
              </w:rPr>
              <w:t xml:space="preserve"> the restoration of SAV habitat. </w:t>
            </w:r>
          </w:p>
        </w:tc>
      </w:tr>
      <w:tr w:rsidR="0020179F" w:rsidRPr="009E1298" w14:paraId="0D2C5E93" w14:textId="77777777" w:rsidTr="002F4441">
        <w:trPr>
          <w:trHeight w:val="20"/>
        </w:trPr>
        <w:tc>
          <w:tcPr>
            <w:tcW w:w="3865" w:type="dxa"/>
          </w:tcPr>
          <w:p w14:paraId="3BF45673" w14:textId="77777777" w:rsidR="0020179F" w:rsidRPr="009E1298" w:rsidRDefault="0020179F" w:rsidP="002F4441">
            <w:pPr>
              <w:jc w:val="right"/>
              <w:rPr>
                <w:rFonts w:ascii="Cambria" w:eastAsia="Cambria" w:hAnsi="Cambria" w:cs="Cambria"/>
                <w:b/>
              </w:rPr>
            </w:pPr>
            <w:r w:rsidRPr="009E1298">
              <w:rPr>
                <w:rFonts w:ascii="Cambria" w:eastAsia="Cambria" w:hAnsi="Cambria" w:cs="Cambria"/>
                <w:b/>
              </w:rPr>
              <w:t>FY2019-20 Cost:</w:t>
            </w:r>
          </w:p>
        </w:tc>
        <w:tc>
          <w:tcPr>
            <w:tcW w:w="6205" w:type="dxa"/>
          </w:tcPr>
          <w:p w14:paraId="27A557F7" w14:textId="0003611D" w:rsidR="0020179F" w:rsidRPr="009E1298" w:rsidRDefault="0020179F" w:rsidP="002F4441">
            <w:pPr>
              <w:rPr>
                <w:rFonts w:ascii="Cambria" w:eastAsia="Cambria" w:hAnsi="Cambria" w:cs="Cambria"/>
              </w:rPr>
            </w:pPr>
            <w:r w:rsidRPr="009E1298">
              <w:rPr>
                <w:rFonts w:asciiTheme="minorHAnsi" w:hAnsiTheme="minorHAnsi"/>
              </w:rPr>
              <w:t>$</w:t>
            </w:r>
            <w:r w:rsidR="003809E4">
              <w:rPr>
                <w:rFonts w:asciiTheme="minorHAnsi" w:hAnsiTheme="minorHAnsi"/>
              </w:rPr>
              <w:t>56</w:t>
            </w:r>
            <w:r w:rsidR="00E96972">
              <w:rPr>
                <w:rFonts w:asciiTheme="minorHAnsi" w:hAnsiTheme="minorHAnsi"/>
              </w:rPr>
              <w:t>,000</w:t>
            </w:r>
            <w:r w:rsidRPr="009E1298">
              <w:rPr>
                <w:rFonts w:asciiTheme="minorHAnsi" w:hAnsiTheme="minorHAnsi"/>
              </w:rPr>
              <w:t xml:space="preserve"> (Provided by </w:t>
            </w:r>
            <w:r>
              <w:rPr>
                <w:rFonts w:asciiTheme="minorHAnsi" w:hAnsiTheme="minorHAnsi"/>
              </w:rPr>
              <w:t>NC-</w:t>
            </w:r>
            <w:r w:rsidRPr="009E1298">
              <w:rPr>
                <w:rFonts w:asciiTheme="minorHAnsi" w:hAnsiTheme="minorHAnsi"/>
              </w:rPr>
              <w:t>DEQ)</w:t>
            </w:r>
          </w:p>
        </w:tc>
      </w:tr>
      <w:tr w:rsidR="0020179F" w:rsidRPr="009E1298" w14:paraId="1622F03F" w14:textId="77777777" w:rsidTr="002F4441">
        <w:trPr>
          <w:trHeight w:val="20"/>
        </w:trPr>
        <w:tc>
          <w:tcPr>
            <w:tcW w:w="3865" w:type="dxa"/>
          </w:tcPr>
          <w:p w14:paraId="7A34D795" w14:textId="77777777" w:rsidR="0020179F" w:rsidRPr="009E1298" w:rsidRDefault="0020179F" w:rsidP="002F4441">
            <w:pPr>
              <w:jc w:val="right"/>
              <w:rPr>
                <w:rFonts w:ascii="Cambria" w:eastAsia="Cambria" w:hAnsi="Cambria" w:cs="Cambria"/>
                <w:b/>
              </w:rPr>
            </w:pPr>
            <w:r w:rsidRPr="009E1298">
              <w:rPr>
                <w:rFonts w:ascii="Cambria" w:eastAsia="Cambria" w:hAnsi="Cambria" w:cs="Cambria"/>
                <w:b/>
              </w:rPr>
              <w:t>Estimated Leverage:</w:t>
            </w:r>
          </w:p>
        </w:tc>
        <w:tc>
          <w:tcPr>
            <w:tcW w:w="6205" w:type="dxa"/>
          </w:tcPr>
          <w:p w14:paraId="583F7972" w14:textId="77777777" w:rsidR="0020179F" w:rsidRPr="009E1298" w:rsidRDefault="0020179F" w:rsidP="002F4441">
            <w:pPr>
              <w:jc w:val="both"/>
              <w:rPr>
                <w:rFonts w:ascii="Cambria" w:eastAsia="Cambria" w:hAnsi="Cambria" w:cs="Cambria"/>
              </w:rPr>
            </w:pPr>
            <w:r>
              <w:rPr>
                <w:rFonts w:ascii="Cambria" w:hAnsi="Cambria"/>
              </w:rPr>
              <w:t>$50,000</w:t>
            </w:r>
          </w:p>
        </w:tc>
      </w:tr>
      <w:tr w:rsidR="0020179F" w:rsidRPr="009E1298" w14:paraId="44739950" w14:textId="77777777" w:rsidTr="002F4441">
        <w:trPr>
          <w:trHeight w:val="20"/>
        </w:trPr>
        <w:tc>
          <w:tcPr>
            <w:tcW w:w="3865" w:type="dxa"/>
          </w:tcPr>
          <w:p w14:paraId="55674E98" w14:textId="77777777" w:rsidR="0020179F" w:rsidRPr="009E1298" w:rsidRDefault="0020179F" w:rsidP="002F4441">
            <w:pPr>
              <w:jc w:val="right"/>
              <w:rPr>
                <w:rFonts w:ascii="Cambria" w:eastAsia="Cambria" w:hAnsi="Cambria" w:cs="Cambria"/>
                <w:b/>
              </w:rPr>
            </w:pPr>
          </w:p>
        </w:tc>
        <w:tc>
          <w:tcPr>
            <w:tcW w:w="6205" w:type="dxa"/>
          </w:tcPr>
          <w:p w14:paraId="773EEF69" w14:textId="77777777" w:rsidR="0020179F" w:rsidRPr="009E1298" w:rsidRDefault="0020179F" w:rsidP="002F4441">
            <w:pPr>
              <w:rPr>
                <w:rFonts w:ascii="Cambria" w:eastAsia="Cambria" w:hAnsi="Cambria" w:cs="Cambria"/>
              </w:rPr>
            </w:pPr>
          </w:p>
        </w:tc>
      </w:tr>
      <w:tr w:rsidR="0020179F" w:rsidRPr="009E1298" w14:paraId="7D6D3B4E" w14:textId="77777777" w:rsidTr="002F4441">
        <w:trPr>
          <w:trHeight w:val="20"/>
        </w:trPr>
        <w:tc>
          <w:tcPr>
            <w:tcW w:w="3865" w:type="dxa"/>
          </w:tcPr>
          <w:p w14:paraId="21CD69CE" w14:textId="77777777" w:rsidR="0020179F" w:rsidRPr="009E1298" w:rsidRDefault="0020179F" w:rsidP="002F4441">
            <w:pPr>
              <w:jc w:val="right"/>
              <w:rPr>
                <w:rFonts w:ascii="Cambria" w:eastAsia="Cambria" w:hAnsi="Cambria" w:cs="Cambria"/>
                <w:b/>
              </w:rPr>
            </w:pPr>
            <w:r w:rsidRPr="009E1298">
              <w:rPr>
                <w:rFonts w:ascii="Cambria" w:eastAsia="Cambria" w:hAnsi="Cambria" w:cs="Cambria"/>
                <w:b/>
              </w:rPr>
              <w:t>CCMP Actions:</w:t>
            </w:r>
          </w:p>
        </w:tc>
        <w:tc>
          <w:tcPr>
            <w:tcW w:w="6205" w:type="dxa"/>
          </w:tcPr>
          <w:p w14:paraId="6060D236" w14:textId="77777777" w:rsidR="0020179F" w:rsidRPr="009E1298" w:rsidRDefault="0020179F" w:rsidP="002F4441">
            <w:pPr>
              <w:rPr>
                <w:rFonts w:ascii="Cambria" w:eastAsia="Cambria" w:hAnsi="Cambria" w:cs="Cambria"/>
              </w:rPr>
            </w:pPr>
            <w:r w:rsidRPr="009E1298">
              <w:rPr>
                <w:rFonts w:asciiTheme="minorHAnsi" w:hAnsiTheme="minorHAnsi"/>
                <w:bCs/>
              </w:rPr>
              <w:t>B2.2, C3.3</w:t>
            </w:r>
          </w:p>
        </w:tc>
      </w:tr>
      <w:tr w:rsidR="0020179F" w:rsidRPr="009E1298" w14:paraId="16992C7C" w14:textId="77777777" w:rsidTr="002F4441">
        <w:trPr>
          <w:trHeight w:val="20"/>
        </w:trPr>
        <w:tc>
          <w:tcPr>
            <w:tcW w:w="3865" w:type="dxa"/>
          </w:tcPr>
          <w:p w14:paraId="6289096F" w14:textId="77777777" w:rsidR="0020179F" w:rsidRPr="009E1298" w:rsidRDefault="0020179F" w:rsidP="002F4441">
            <w:pPr>
              <w:jc w:val="right"/>
              <w:rPr>
                <w:rFonts w:ascii="Cambria" w:eastAsia="Cambria" w:hAnsi="Cambria" w:cs="Cambria"/>
                <w:b/>
              </w:rPr>
            </w:pPr>
            <w:r w:rsidRPr="009E1298">
              <w:rPr>
                <w:rFonts w:ascii="Cambria" w:eastAsia="Cambria" w:hAnsi="Cambria" w:cs="Cambria"/>
                <w:b/>
              </w:rPr>
              <w:t>CCMP Outcomes:</w:t>
            </w:r>
          </w:p>
        </w:tc>
        <w:tc>
          <w:tcPr>
            <w:tcW w:w="6205" w:type="dxa"/>
          </w:tcPr>
          <w:p w14:paraId="3E3BC8F5" w14:textId="77777777" w:rsidR="0020179F" w:rsidRPr="009E1298" w:rsidRDefault="0020179F" w:rsidP="002F4441">
            <w:pPr>
              <w:rPr>
                <w:rFonts w:ascii="Cambria" w:eastAsia="Cambria" w:hAnsi="Cambria" w:cs="Cambria"/>
              </w:rPr>
            </w:pPr>
            <w:r w:rsidRPr="009E1298">
              <w:rPr>
                <w:rFonts w:asciiTheme="minorHAnsi" w:hAnsiTheme="minorHAnsi"/>
                <w:bCs/>
              </w:rPr>
              <w:t>2a, 2b</w:t>
            </w:r>
          </w:p>
        </w:tc>
      </w:tr>
      <w:tr w:rsidR="0020179F" w:rsidRPr="009E1298" w14:paraId="556C665D" w14:textId="77777777" w:rsidTr="002F4441">
        <w:trPr>
          <w:trHeight w:val="109"/>
        </w:trPr>
        <w:tc>
          <w:tcPr>
            <w:tcW w:w="3865" w:type="dxa"/>
          </w:tcPr>
          <w:p w14:paraId="0D4C3D7C" w14:textId="77777777" w:rsidR="0020179F" w:rsidRPr="009E1298" w:rsidRDefault="0020179F" w:rsidP="002F4441">
            <w:pPr>
              <w:jc w:val="right"/>
              <w:rPr>
                <w:rFonts w:ascii="Cambria" w:eastAsia="Cambria" w:hAnsi="Cambria" w:cs="Cambria"/>
                <w:b/>
              </w:rPr>
            </w:pPr>
            <w:r w:rsidRPr="009E1298">
              <w:rPr>
                <w:rFonts w:ascii="Cambria" w:eastAsia="Cambria" w:hAnsi="Cambria" w:cs="Cambria"/>
                <w:b/>
              </w:rPr>
              <w:lastRenderedPageBreak/>
              <w:t>CWA Core Programs Addressed:</w:t>
            </w:r>
          </w:p>
        </w:tc>
        <w:tc>
          <w:tcPr>
            <w:tcW w:w="6205" w:type="dxa"/>
          </w:tcPr>
          <w:p w14:paraId="40DF6682" w14:textId="77777777" w:rsidR="0020179F" w:rsidRPr="009E1298" w:rsidRDefault="0020179F" w:rsidP="002F4441">
            <w:pPr>
              <w:rPr>
                <w:rFonts w:ascii="Cambria" w:eastAsia="Cambria" w:hAnsi="Cambria" w:cs="Cambria"/>
              </w:rPr>
            </w:pPr>
            <w:r w:rsidRPr="009E1298">
              <w:rPr>
                <w:rFonts w:asciiTheme="minorHAnsi" w:eastAsia="Cambria" w:hAnsiTheme="minorHAnsi" w:cs="Cambria"/>
              </w:rPr>
              <w:t>(6) protecting coastal waters through the National Estuary Program</w:t>
            </w:r>
          </w:p>
        </w:tc>
      </w:tr>
      <w:tr w:rsidR="0020179F" w:rsidRPr="00BC20BA" w14:paraId="32D13BDB" w14:textId="77777777" w:rsidTr="002F4441">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trHeight w:val="20"/>
        </w:trPr>
        <w:tc>
          <w:tcPr>
            <w:tcW w:w="3865" w:type="dxa"/>
          </w:tcPr>
          <w:p w14:paraId="3A9FCF28" w14:textId="77777777" w:rsidR="0020179F" w:rsidRPr="00BC20BA" w:rsidRDefault="0020179F" w:rsidP="002F4441">
            <w:pPr>
              <w:jc w:val="right"/>
              <w:rPr>
                <w:rFonts w:asciiTheme="minorHAnsi" w:eastAsia="Cambria" w:hAnsiTheme="minorHAnsi" w:cstheme="majorHAnsi"/>
                <w:b/>
              </w:rPr>
            </w:pPr>
            <w:r>
              <w:rPr>
                <w:rFonts w:asciiTheme="minorHAnsi" w:eastAsia="Cambria" w:hAnsiTheme="minorHAnsi" w:cstheme="majorHAnsi"/>
                <w:b/>
              </w:rPr>
              <w:t>EPA Element(s):</w:t>
            </w:r>
          </w:p>
        </w:tc>
        <w:tc>
          <w:tcPr>
            <w:tcW w:w="6205" w:type="dxa"/>
          </w:tcPr>
          <w:p w14:paraId="1FDB156A" w14:textId="77777777" w:rsidR="0020179F" w:rsidRPr="00BC20BA" w:rsidRDefault="0020179F" w:rsidP="002F4441">
            <w:pPr>
              <w:rPr>
                <w:rFonts w:ascii="Cambria" w:eastAsia="Cambria" w:hAnsi="Cambria" w:cs="Cambria"/>
              </w:rPr>
            </w:pPr>
            <w:r>
              <w:rPr>
                <w:rFonts w:ascii="Cambria" w:eastAsia="Cambria" w:hAnsi="Cambria" w:cs="Cambria"/>
              </w:rPr>
              <w:t>Living Resources, Habitats</w:t>
            </w:r>
          </w:p>
        </w:tc>
      </w:tr>
    </w:tbl>
    <w:p w14:paraId="1FF20AD1" w14:textId="77777777" w:rsidR="0020179F" w:rsidRDefault="0020179F" w:rsidP="0020179F">
      <w:pPr>
        <w:pBdr>
          <w:top w:val="nil"/>
          <w:left w:val="nil"/>
          <w:bottom w:val="nil"/>
          <w:right w:val="nil"/>
          <w:between w:val="nil"/>
        </w:pBdr>
        <w:tabs>
          <w:tab w:val="left" w:pos="360"/>
        </w:tabs>
        <w:rPr>
          <w:rFonts w:ascii="Cambria" w:eastAsia="Cambria" w:hAnsi="Cambria" w:cs="Cambria"/>
          <w:color w:val="FF0000"/>
        </w:rPr>
      </w:pPr>
    </w:p>
    <w:p w14:paraId="2395A7A1" w14:textId="77777777" w:rsidR="0020179F" w:rsidRPr="00711C72" w:rsidRDefault="0020179F" w:rsidP="0020179F">
      <w:pPr>
        <w:pBdr>
          <w:top w:val="nil"/>
          <w:left w:val="nil"/>
          <w:bottom w:val="nil"/>
          <w:right w:val="nil"/>
          <w:between w:val="nil"/>
        </w:pBdr>
        <w:tabs>
          <w:tab w:val="left" w:pos="360"/>
        </w:tabs>
        <w:rPr>
          <w:rFonts w:asciiTheme="majorHAnsi" w:eastAsia="Cambria" w:hAnsiTheme="majorHAnsi" w:cstheme="majorHAnsi"/>
          <w:b/>
          <w:sz w:val="28"/>
          <w:szCs w:val="28"/>
        </w:rPr>
      </w:pPr>
      <w:r>
        <w:rPr>
          <w:rFonts w:asciiTheme="majorHAnsi" w:eastAsia="Cambria" w:hAnsiTheme="majorHAnsi" w:cstheme="majorHAnsi"/>
          <w:b/>
          <w:sz w:val="28"/>
          <w:szCs w:val="28"/>
        </w:rPr>
        <w:t>Progress to Date</w:t>
      </w:r>
      <w:r w:rsidRPr="00711C72">
        <w:rPr>
          <w:rFonts w:asciiTheme="majorHAnsi" w:eastAsia="Cambria" w:hAnsiTheme="majorHAnsi" w:cstheme="majorHAnsi"/>
          <w:b/>
          <w:sz w:val="28"/>
          <w:szCs w:val="28"/>
        </w:rPr>
        <w:t>:</w:t>
      </w:r>
    </w:p>
    <w:p w14:paraId="3F4C8BB4" w14:textId="6472D020" w:rsidR="0020179F" w:rsidRPr="009E1298" w:rsidRDefault="00C94232" w:rsidP="3A9DFD31">
      <w:pPr>
        <w:jc w:val="both"/>
        <w:rPr>
          <w:rFonts w:asciiTheme="minorHAnsi" w:hAnsiTheme="minorHAnsi"/>
        </w:rPr>
      </w:pPr>
      <w:r w:rsidRPr="00C94232">
        <w:rPr>
          <w:rFonts w:asciiTheme="minorHAnsi" w:hAnsiTheme="minorHAnsi"/>
        </w:rPr>
        <w:t>Images were acquired in spring and fall 2020 under APNEP</w:t>
      </w:r>
      <w:r w:rsidR="003841FD">
        <w:rPr>
          <w:rFonts w:asciiTheme="minorHAnsi" w:hAnsiTheme="minorHAnsi"/>
        </w:rPr>
        <w:t>’s</w:t>
      </w:r>
      <w:r w:rsidRPr="00C94232">
        <w:rPr>
          <w:rFonts w:asciiTheme="minorHAnsi" w:hAnsiTheme="minorHAnsi"/>
        </w:rPr>
        <w:t xml:space="preserve"> existing SAV mapping efforts and funds.</w:t>
      </w:r>
      <w:r w:rsidR="003841FD">
        <w:rPr>
          <w:rFonts w:asciiTheme="minorHAnsi" w:hAnsiTheme="minorHAnsi"/>
        </w:rPr>
        <w:t xml:space="preserve"> </w:t>
      </w:r>
      <w:r w:rsidR="0020179F" w:rsidRPr="3A9DFD31">
        <w:rPr>
          <w:rFonts w:asciiTheme="minorHAnsi" w:hAnsiTheme="minorHAnsi"/>
        </w:rPr>
        <w:t>NC-DMF was able to analyze some data and has been working to address issues with earlier images and habitat mapping efforts</w:t>
      </w:r>
      <w:r w:rsidR="2BC99A6E" w:rsidRPr="3A9DFD31">
        <w:rPr>
          <w:rFonts w:asciiTheme="minorHAnsi" w:hAnsiTheme="minorHAnsi"/>
        </w:rPr>
        <w:t>.</w:t>
      </w:r>
      <w:r>
        <w:rPr>
          <w:rFonts w:asciiTheme="minorHAnsi" w:hAnsiTheme="minorHAnsi"/>
        </w:rPr>
        <w:t xml:space="preserve"> </w:t>
      </w:r>
    </w:p>
    <w:p w14:paraId="7E135F4F" w14:textId="483C661D" w:rsidR="0020179F" w:rsidRDefault="0020179F" w:rsidP="00B56434">
      <w:pPr>
        <w:pBdr>
          <w:top w:val="nil"/>
          <w:left w:val="nil"/>
          <w:bottom w:val="nil"/>
          <w:right w:val="nil"/>
          <w:between w:val="nil"/>
        </w:pBdr>
        <w:tabs>
          <w:tab w:val="left" w:pos="360"/>
        </w:tabs>
        <w:rPr>
          <w:rFonts w:ascii="Cambria" w:eastAsia="Cambria" w:hAnsi="Cambria" w:cs="Cambria"/>
          <w:color w:val="FF0000"/>
        </w:rPr>
      </w:pPr>
    </w:p>
    <w:p w14:paraId="50264FA9" w14:textId="77777777" w:rsidR="0020179F" w:rsidRPr="009E1298" w:rsidRDefault="0020179F" w:rsidP="00B56434">
      <w:pPr>
        <w:pBdr>
          <w:top w:val="nil"/>
          <w:left w:val="nil"/>
          <w:bottom w:val="nil"/>
          <w:right w:val="nil"/>
          <w:between w:val="nil"/>
        </w:pBdr>
        <w:tabs>
          <w:tab w:val="left" w:pos="360"/>
        </w:tabs>
        <w:rPr>
          <w:rFonts w:ascii="Cambria" w:eastAsia="Cambria" w:hAnsi="Cambria" w:cs="Cambria"/>
          <w:color w:val="FF0000"/>
        </w:rPr>
      </w:pPr>
    </w:p>
    <w:p w14:paraId="4F283ED2" w14:textId="77777777" w:rsidR="004619E3" w:rsidRPr="00267F96" w:rsidRDefault="004619E3" w:rsidP="004619E3">
      <w:pPr>
        <w:rPr>
          <w:rFonts w:asciiTheme="majorHAnsi" w:hAnsiTheme="majorHAnsi" w:cstheme="majorHAnsi"/>
          <w:b/>
          <w:bCs/>
          <w:color w:val="214293"/>
          <w:sz w:val="32"/>
          <w:szCs w:val="32"/>
        </w:rPr>
      </w:pPr>
      <w:r w:rsidRPr="00267F96">
        <w:rPr>
          <w:rFonts w:asciiTheme="majorHAnsi" w:hAnsiTheme="majorHAnsi" w:cstheme="majorHAnsi"/>
          <w:b/>
          <w:bCs/>
          <w:color w:val="214293"/>
          <w:sz w:val="32"/>
          <w:szCs w:val="32"/>
        </w:rPr>
        <w:t>Scuppernong Regional Water Management Study</w:t>
      </w:r>
    </w:p>
    <w:p w14:paraId="55FECB9D" w14:textId="03FBE953" w:rsidR="004619E3" w:rsidRPr="009E1298" w:rsidRDefault="004619E3" w:rsidP="008A357C">
      <w:pPr>
        <w:jc w:val="both"/>
        <w:rPr>
          <w:rFonts w:ascii="Cambria" w:hAnsi="Cambria"/>
          <w:b/>
          <w:bCs/>
        </w:rPr>
      </w:pPr>
      <w:r w:rsidRPr="009E1298">
        <w:rPr>
          <w:rFonts w:ascii="Cambria" w:hAnsi="Cambria"/>
          <w:b/>
          <w:bCs/>
        </w:rPr>
        <w:t xml:space="preserve">Objectives:   </w:t>
      </w:r>
      <w:r w:rsidR="00C9392E" w:rsidRPr="0041002F">
        <w:rPr>
          <w:rFonts w:ascii="Cambria" w:hAnsi="Cambria"/>
        </w:rPr>
        <w:t>Develop a collaborative approach for</w:t>
      </w:r>
      <w:r w:rsidR="00C9392E" w:rsidRPr="0041002F">
        <w:rPr>
          <w:rFonts w:ascii="Cambria" w:hAnsi="Cambria"/>
          <w:b/>
          <w:bCs/>
        </w:rPr>
        <w:t xml:space="preserve"> </w:t>
      </w:r>
      <w:r w:rsidR="00C9392E" w:rsidRPr="0041002F">
        <w:rPr>
          <w:rFonts w:ascii="Cambria" w:hAnsi="Cambria"/>
        </w:rPr>
        <w:t xml:space="preserve">conducting a hydrologic study of the headwaters of the Scuppernong River, Lake Phelps, and the surrounding land in Washington and Tyrell </w:t>
      </w:r>
      <w:r w:rsidR="00A17544">
        <w:rPr>
          <w:rFonts w:ascii="Cambria" w:hAnsi="Cambria"/>
        </w:rPr>
        <w:t>C</w:t>
      </w:r>
      <w:r w:rsidR="00C9392E" w:rsidRPr="0041002F">
        <w:rPr>
          <w:rFonts w:ascii="Cambria" w:hAnsi="Cambria"/>
        </w:rPr>
        <w:t xml:space="preserve">ounties.  The outcomes from the study will be utilized to build a more comprehensive approach to regional water management </w:t>
      </w:r>
      <w:r w:rsidR="007A27C7" w:rsidRPr="0041002F">
        <w:rPr>
          <w:rFonts w:ascii="Cambria" w:hAnsi="Cambria"/>
        </w:rPr>
        <w:t>to</w:t>
      </w:r>
      <w:r w:rsidR="00C9392E" w:rsidRPr="0041002F">
        <w:rPr>
          <w:rFonts w:ascii="Cambria" w:hAnsi="Cambria"/>
        </w:rPr>
        <w:t xml:space="preserve"> create a water budget for the northern Albemarle-Pamlico peninsula.</w:t>
      </w:r>
      <w:r w:rsidR="00C9392E">
        <w:rPr>
          <w:rFonts w:ascii="Cambria" w:hAnsi="Cambria"/>
          <w:b/>
          <w:bCs/>
        </w:rPr>
        <w:t> </w:t>
      </w:r>
    </w:p>
    <w:p w14:paraId="2AD63142" w14:textId="6A99340E" w:rsidR="004619E3" w:rsidRPr="009E1298" w:rsidRDefault="004619E3" w:rsidP="004619E3">
      <w:pPr>
        <w:jc w:val="both"/>
        <w:rPr>
          <w:rFonts w:ascii="Cambria" w:hAnsi="Cambria"/>
          <w:bCs/>
        </w:rPr>
      </w:pPr>
      <w:r w:rsidRPr="009E1298">
        <w:rPr>
          <w:rFonts w:ascii="Cambria" w:hAnsi="Cambria"/>
          <w:b/>
          <w:bCs/>
        </w:rPr>
        <w:t xml:space="preserve">Description: </w:t>
      </w:r>
      <w:r w:rsidRPr="009E1298">
        <w:rPr>
          <w:rFonts w:ascii="Cambria" w:hAnsi="Cambria"/>
          <w:bCs/>
        </w:rPr>
        <w:t xml:space="preserve">The </w:t>
      </w:r>
      <w:r w:rsidR="00623308">
        <w:rPr>
          <w:rFonts w:ascii="Cambria" w:hAnsi="Cambria"/>
          <w:bCs/>
        </w:rPr>
        <w:t>N.C.</w:t>
      </w:r>
      <w:r w:rsidR="004E31BD">
        <w:rPr>
          <w:rFonts w:ascii="Cambria" w:hAnsi="Cambria"/>
          <w:bCs/>
        </w:rPr>
        <w:t xml:space="preserve"> </w:t>
      </w:r>
      <w:r w:rsidRPr="009E1298">
        <w:rPr>
          <w:rFonts w:ascii="Cambria" w:hAnsi="Cambria"/>
          <w:bCs/>
        </w:rPr>
        <w:t xml:space="preserve">Division of State Parks requested assistance from APNEP (formally </w:t>
      </w:r>
      <w:r w:rsidR="00A17544">
        <w:rPr>
          <w:rFonts w:ascii="Cambria" w:hAnsi="Cambria"/>
          <w:bCs/>
        </w:rPr>
        <w:t xml:space="preserve">in </w:t>
      </w:r>
      <w:r w:rsidR="00A17544" w:rsidRPr="009E1298">
        <w:rPr>
          <w:rFonts w:ascii="Cambria" w:hAnsi="Cambria"/>
          <w:bCs/>
        </w:rPr>
        <w:t>April 2018</w:t>
      </w:r>
      <w:r w:rsidR="00A17544">
        <w:rPr>
          <w:rFonts w:ascii="Cambria" w:hAnsi="Cambria"/>
          <w:bCs/>
        </w:rPr>
        <w:t xml:space="preserve"> </w:t>
      </w:r>
      <w:r w:rsidRPr="009E1298">
        <w:rPr>
          <w:rFonts w:ascii="Cambria" w:hAnsi="Cambria"/>
          <w:bCs/>
        </w:rPr>
        <w:t xml:space="preserve">via the Leadership Council) </w:t>
      </w:r>
      <w:r w:rsidR="004E31BD">
        <w:rPr>
          <w:rFonts w:ascii="Cambria" w:hAnsi="Cambria"/>
          <w:bCs/>
        </w:rPr>
        <w:t>to</w:t>
      </w:r>
      <w:r w:rsidRPr="009E1298">
        <w:rPr>
          <w:rFonts w:ascii="Cambria" w:hAnsi="Cambria"/>
          <w:bCs/>
        </w:rPr>
        <w:t xml:space="preserve"> serv</w:t>
      </w:r>
      <w:r w:rsidR="004E31BD">
        <w:rPr>
          <w:rFonts w:ascii="Cambria" w:hAnsi="Cambria"/>
          <w:bCs/>
        </w:rPr>
        <w:t>e</w:t>
      </w:r>
      <w:r w:rsidRPr="009E1298">
        <w:rPr>
          <w:rFonts w:ascii="Cambria" w:hAnsi="Cambria"/>
          <w:bCs/>
        </w:rPr>
        <w:t xml:space="preserve"> as a neutral, </w:t>
      </w:r>
      <w:r w:rsidR="00A1369D" w:rsidRPr="009E1298">
        <w:rPr>
          <w:rFonts w:ascii="Cambria" w:hAnsi="Cambria"/>
          <w:bCs/>
        </w:rPr>
        <w:t>science-based</w:t>
      </w:r>
      <w:r w:rsidRPr="009E1298">
        <w:rPr>
          <w:rFonts w:ascii="Cambria" w:hAnsi="Cambria"/>
          <w:bCs/>
        </w:rPr>
        <w:t xml:space="preserve"> partner </w:t>
      </w:r>
      <w:r w:rsidR="004E31BD">
        <w:rPr>
          <w:rFonts w:ascii="Cambria" w:hAnsi="Cambria"/>
          <w:bCs/>
        </w:rPr>
        <w:t>and</w:t>
      </w:r>
      <w:r w:rsidRPr="009E1298">
        <w:rPr>
          <w:rFonts w:ascii="Cambria" w:hAnsi="Cambria"/>
          <w:bCs/>
        </w:rPr>
        <w:t xml:space="preserve"> convene a steering committee to develop an approach for a regional hydrologic study.  The </w:t>
      </w:r>
      <w:r w:rsidR="00A17544">
        <w:rPr>
          <w:rFonts w:ascii="Cambria" w:hAnsi="Cambria"/>
          <w:bCs/>
        </w:rPr>
        <w:t xml:space="preserve">study’s </w:t>
      </w:r>
      <w:r w:rsidRPr="009E1298">
        <w:rPr>
          <w:rFonts w:ascii="Cambria" w:hAnsi="Cambria"/>
          <w:bCs/>
        </w:rPr>
        <w:t>purpose is to</w:t>
      </w:r>
      <w:r w:rsidRPr="009E1298">
        <w:rPr>
          <w:rFonts w:ascii="Cambria" w:hAnsi="Cambria"/>
          <w:b/>
          <w:bCs/>
        </w:rPr>
        <w:t xml:space="preserve"> </w:t>
      </w:r>
      <w:r w:rsidRPr="009E1298">
        <w:rPr>
          <w:rFonts w:ascii="Cambria" w:hAnsi="Cambria"/>
          <w:bCs/>
        </w:rPr>
        <w:t xml:space="preserve">determine a </w:t>
      </w:r>
      <w:r w:rsidR="00A17544">
        <w:rPr>
          <w:rFonts w:ascii="Cambria" w:hAnsi="Cambria"/>
          <w:bCs/>
        </w:rPr>
        <w:t xml:space="preserve">regional </w:t>
      </w:r>
      <w:r w:rsidRPr="009E1298">
        <w:rPr>
          <w:rFonts w:ascii="Cambria" w:hAnsi="Cambria"/>
          <w:bCs/>
        </w:rPr>
        <w:t>water budget that can serve as a decision support tool to guide future potential water</w:t>
      </w:r>
      <w:r w:rsidR="003841FD">
        <w:rPr>
          <w:rFonts w:ascii="Cambria" w:hAnsi="Cambria"/>
          <w:bCs/>
        </w:rPr>
        <w:t xml:space="preserve"> </w:t>
      </w:r>
      <w:r w:rsidRPr="009E1298">
        <w:rPr>
          <w:rFonts w:ascii="Cambria" w:hAnsi="Cambria"/>
          <w:bCs/>
        </w:rPr>
        <w:t>management implementation actions in collaboration with stakeholders including conservation land managers, local governments, other state and federal agencies, and private landowners. The need for the study was prompted by cycles of flooding and drought</w:t>
      </w:r>
      <w:r w:rsidR="004E31BD">
        <w:rPr>
          <w:rFonts w:ascii="Cambria" w:hAnsi="Cambria"/>
          <w:bCs/>
        </w:rPr>
        <w:t>,</w:t>
      </w:r>
      <w:r w:rsidRPr="009E1298">
        <w:rPr>
          <w:rFonts w:ascii="Cambria" w:hAnsi="Cambria"/>
          <w:bCs/>
        </w:rPr>
        <w:t xml:space="preserve"> a</w:t>
      </w:r>
      <w:r w:rsidR="004E31BD">
        <w:rPr>
          <w:rFonts w:ascii="Cambria" w:hAnsi="Cambria"/>
          <w:bCs/>
        </w:rPr>
        <w:t>s well as</w:t>
      </w:r>
      <w:r w:rsidRPr="009E1298">
        <w:rPr>
          <w:rFonts w:ascii="Cambria" w:hAnsi="Cambria"/>
          <w:bCs/>
        </w:rPr>
        <w:t xml:space="preserve"> concerns from local communities regarding </w:t>
      </w:r>
      <w:r w:rsidR="00623308">
        <w:rPr>
          <w:rFonts w:ascii="Cambria" w:hAnsi="Cambria"/>
          <w:bCs/>
        </w:rPr>
        <w:t>N.C.</w:t>
      </w:r>
      <w:r w:rsidR="00527B72">
        <w:rPr>
          <w:rFonts w:ascii="Cambria" w:hAnsi="Cambria"/>
          <w:bCs/>
        </w:rPr>
        <w:t xml:space="preserve"> Division of State Parks</w:t>
      </w:r>
      <w:r w:rsidR="00527B72" w:rsidRPr="009E1298">
        <w:rPr>
          <w:rFonts w:ascii="Cambria" w:hAnsi="Cambria"/>
          <w:bCs/>
        </w:rPr>
        <w:t xml:space="preserve"> </w:t>
      </w:r>
      <w:r w:rsidRPr="009E1298">
        <w:rPr>
          <w:rFonts w:ascii="Cambria" w:hAnsi="Cambria"/>
          <w:bCs/>
        </w:rPr>
        <w:t>and U</w:t>
      </w:r>
      <w:r w:rsidR="00A17544">
        <w:rPr>
          <w:rFonts w:ascii="Cambria" w:hAnsi="Cambria"/>
          <w:bCs/>
        </w:rPr>
        <w:t>.</w:t>
      </w:r>
      <w:r w:rsidRPr="009E1298">
        <w:rPr>
          <w:rFonts w:ascii="Cambria" w:hAnsi="Cambria"/>
          <w:bCs/>
        </w:rPr>
        <w:t>S</w:t>
      </w:r>
      <w:r w:rsidR="00A17544">
        <w:rPr>
          <w:rFonts w:ascii="Cambria" w:hAnsi="Cambria"/>
          <w:bCs/>
        </w:rPr>
        <w:t xml:space="preserve">. </w:t>
      </w:r>
      <w:r w:rsidRPr="009E1298">
        <w:rPr>
          <w:rFonts w:ascii="Cambria" w:hAnsi="Cambria"/>
          <w:bCs/>
        </w:rPr>
        <w:t xml:space="preserve">FWS water management and hydrologic restoration activities on lands they manage in the region.  The study will also consider impacts from climate variability and sea level rise in an area </w:t>
      </w:r>
      <w:r w:rsidR="004E31BD">
        <w:rPr>
          <w:rFonts w:ascii="Cambria" w:hAnsi="Cambria"/>
          <w:bCs/>
        </w:rPr>
        <w:t xml:space="preserve">that is extremely </w:t>
      </w:r>
      <w:r w:rsidRPr="009E1298">
        <w:rPr>
          <w:rFonts w:ascii="Cambria" w:hAnsi="Cambria"/>
          <w:bCs/>
        </w:rPr>
        <w:t>vulnerable to flooding.  This study will provide for more water monitoring in the watershed, update existing water management plans, and inform future water management strategies</w:t>
      </w:r>
      <w:r w:rsidR="007D77E3" w:rsidRPr="009E1298">
        <w:rPr>
          <w:rFonts w:ascii="Cambria" w:hAnsi="Cambria"/>
          <w:bCs/>
        </w:rPr>
        <w:t>,</w:t>
      </w:r>
      <w:r w:rsidRPr="009E1298">
        <w:rPr>
          <w:rFonts w:ascii="Cambria" w:hAnsi="Cambria"/>
          <w:bCs/>
        </w:rPr>
        <w:t xml:space="preserve"> including improving regional drainage efficiency and building regional resilience. </w:t>
      </w:r>
    </w:p>
    <w:p w14:paraId="777D8702" w14:textId="77777777" w:rsidR="007D77E3" w:rsidRPr="009E1298" w:rsidRDefault="007D77E3" w:rsidP="004619E3">
      <w:pPr>
        <w:jc w:val="both"/>
        <w:rPr>
          <w:rFonts w:ascii="Cambria" w:hAnsi="Cambria"/>
          <w:bCs/>
        </w:rPr>
      </w:pPr>
    </w:p>
    <w:tbl>
      <w:tblPr>
        <w:tblW w:w="10070" w:type="dxa"/>
        <w:tblBorders>
          <w:top w:val="nil"/>
          <w:left w:val="nil"/>
          <w:bottom w:val="nil"/>
          <w:right w:val="nil"/>
          <w:insideH w:val="nil"/>
          <w:insideV w:val="nil"/>
        </w:tblBorders>
        <w:tblLayout w:type="fixed"/>
        <w:tblLook w:val="0400" w:firstRow="0" w:lastRow="0" w:firstColumn="0" w:lastColumn="0" w:noHBand="0" w:noVBand="1"/>
      </w:tblPr>
      <w:tblGrid>
        <w:gridCol w:w="3865"/>
        <w:gridCol w:w="6205"/>
      </w:tblGrid>
      <w:tr w:rsidR="0060639A" w:rsidRPr="009E1298" w14:paraId="35BB3164" w14:textId="77777777" w:rsidTr="007D77E3">
        <w:trPr>
          <w:trHeight w:val="20"/>
        </w:trPr>
        <w:tc>
          <w:tcPr>
            <w:tcW w:w="3865" w:type="dxa"/>
          </w:tcPr>
          <w:p w14:paraId="3215B6D3" w14:textId="47C96B7E" w:rsidR="0060639A" w:rsidRPr="009E1298" w:rsidRDefault="0060639A" w:rsidP="007D77E3">
            <w:pPr>
              <w:jc w:val="right"/>
              <w:rPr>
                <w:rFonts w:ascii="Cambria" w:eastAsia="Cambria" w:hAnsi="Cambria" w:cs="Cambria"/>
                <w:b/>
              </w:rPr>
            </w:pPr>
            <w:r w:rsidRPr="009E1298">
              <w:rPr>
                <w:rFonts w:ascii="Cambria" w:eastAsia="Cambria" w:hAnsi="Cambria" w:cs="Cambria"/>
                <w:b/>
              </w:rPr>
              <w:t>Status:</w:t>
            </w:r>
          </w:p>
        </w:tc>
        <w:tc>
          <w:tcPr>
            <w:tcW w:w="6205" w:type="dxa"/>
          </w:tcPr>
          <w:p w14:paraId="061383FD" w14:textId="44A4CC53" w:rsidR="0060639A" w:rsidRPr="009E1298" w:rsidRDefault="003D71D2" w:rsidP="00070F15">
            <w:pPr>
              <w:rPr>
                <w:rFonts w:ascii="Cambria" w:hAnsi="Cambria"/>
              </w:rPr>
            </w:pPr>
            <w:r>
              <w:rPr>
                <w:rFonts w:ascii="Cambria" w:hAnsi="Cambria"/>
              </w:rPr>
              <w:t>Proposed</w:t>
            </w:r>
            <w:r w:rsidR="00C9392E" w:rsidRPr="0041002F">
              <w:rPr>
                <w:rFonts w:ascii="Cambria" w:hAnsi="Cambria"/>
              </w:rPr>
              <w:t xml:space="preserve">; </w:t>
            </w:r>
            <w:r>
              <w:rPr>
                <w:rFonts w:ascii="Cambria" w:hAnsi="Cambria"/>
              </w:rPr>
              <w:t xml:space="preserve">funding </w:t>
            </w:r>
            <w:r w:rsidR="008F3A94">
              <w:rPr>
                <w:rFonts w:ascii="Cambria" w:hAnsi="Cambria"/>
              </w:rPr>
              <w:t>has been awarded to Washington County.</w:t>
            </w:r>
            <w:r>
              <w:rPr>
                <w:rFonts w:ascii="Cambria" w:hAnsi="Cambria"/>
              </w:rPr>
              <w:t xml:space="preserve"> </w:t>
            </w:r>
            <w:r w:rsidR="00C9392E" w:rsidRPr="0041002F">
              <w:rPr>
                <w:rFonts w:ascii="Cambria" w:hAnsi="Cambria"/>
              </w:rPr>
              <w:t>APNEP has been working with project partners to refine estimates for match funding and potential partners that have the capacity to conduct the water budget and modeling work.  APNEP will work with the county managers to create a Memorandum of Agreement that specifies roles and responsibilities amongst APNEP, county staff, and other partners if the grant is awarded.</w:t>
            </w:r>
          </w:p>
        </w:tc>
      </w:tr>
      <w:tr w:rsidR="007D77E3" w:rsidRPr="009E1298" w14:paraId="1353FC5B" w14:textId="77777777" w:rsidTr="007D77E3">
        <w:trPr>
          <w:trHeight w:val="20"/>
        </w:trPr>
        <w:tc>
          <w:tcPr>
            <w:tcW w:w="3865" w:type="dxa"/>
          </w:tcPr>
          <w:p w14:paraId="0C2A5AEB" w14:textId="77777777" w:rsidR="007D77E3" w:rsidRPr="009E1298" w:rsidRDefault="007D77E3" w:rsidP="007D77E3">
            <w:pPr>
              <w:jc w:val="right"/>
              <w:rPr>
                <w:rFonts w:ascii="Cambria" w:eastAsia="Cambria" w:hAnsi="Cambria" w:cs="Cambria"/>
                <w:b/>
              </w:rPr>
            </w:pPr>
            <w:r w:rsidRPr="009E1298">
              <w:rPr>
                <w:rFonts w:ascii="Cambria" w:eastAsia="Cambria" w:hAnsi="Cambria" w:cs="Cambria"/>
                <w:b/>
              </w:rPr>
              <w:t>Partners:</w:t>
            </w:r>
          </w:p>
        </w:tc>
        <w:tc>
          <w:tcPr>
            <w:tcW w:w="6205" w:type="dxa"/>
          </w:tcPr>
          <w:p w14:paraId="4FEEB2F3" w14:textId="1CB14AEA" w:rsidR="007D77E3" w:rsidRPr="009E1298" w:rsidRDefault="00623308" w:rsidP="00070F15">
            <w:pPr>
              <w:rPr>
                <w:rFonts w:ascii="Cambria" w:eastAsia="Cambria" w:hAnsi="Cambria" w:cs="Cambria"/>
              </w:rPr>
            </w:pPr>
            <w:r>
              <w:rPr>
                <w:rFonts w:ascii="Cambria" w:hAnsi="Cambria"/>
              </w:rPr>
              <w:t>NC</w:t>
            </w:r>
            <w:r w:rsidR="00527B72">
              <w:rPr>
                <w:rFonts w:ascii="Cambria" w:hAnsi="Cambria"/>
              </w:rPr>
              <w:t>-DEQ</w:t>
            </w:r>
            <w:r w:rsidR="007D77E3" w:rsidRPr="009E1298">
              <w:rPr>
                <w:rFonts w:ascii="Cambria" w:hAnsi="Cambria"/>
              </w:rPr>
              <w:t xml:space="preserve">, </w:t>
            </w:r>
            <w:r>
              <w:rPr>
                <w:rFonts w:ascii="Cambria" w:hAnsi="Cambria"/>
              </w:rPr>
              <w:t>N.C.</w:t>
            </w:r>
            <w:r w:rsidR="007D77E3" w:rsidRPr="009E1298">
              <w:rPr>
                <w:rFonts w:ascii="Cambria" w:hAnsi="Cambria"/>
              </w:rPr>
              <w:t xml:space="preserve"> Department of Agriculture and Consumer Services, Washington County, </w:t>
            </w:r>
            <w:r>
              <w:rPr>
                <w:rFonts w:ascii="Cambria" w:hAnsi="Cambria"/>
              </w:rPr>
              <w:t>N.C.</w:t>
            </w:r>
            <w:r w:rsidR="007D77E3" w:rsidRPr="009E1298">
              <w:rPr>
                <w:rFonts w:ascii="Cambria" w:hAnsi="Cambria"/>
              </w:rPr>
              <w:t xml:space="preserve"> Division of State Parks, U.S.</w:t>
            </w:r>
            <w:r w:rsidR="00527B72">
              <w:rPr>
                <w:rFonts w:ascii="Cambria" w:hAnsi="Cambria"/>
              </w:rPr>
              <w:t xml:space="preserve"> FWS</w:t>
            </w:r>
            <w:r w:rsidR="004C5A07" w:rsidRPr="009E1298">
              <w:rPr>
                <w:rFonts w:ascii="Cambria" w:hAnsi="Cambria"/>
              </w:rPr>
              <w:t xml:space="preserve">, </w:t>
            </w:r>
            <w:r>
              <w:rPr>
                <w:rFonts w:ascii="Cambria" w:hAnsi="Cambria"/>
              </w:rPr>
              <w:t>N.C.</w:t>
            </w:r>
            <w:r w:rsidR="004C5A07" w:rsidRPr="009E1298">
              <w:rPr>
                <w:rFonts w:ascii="Cambria" w:hAnsi="Cambria"/>
              </w:rPr>
              <w:t xml:space="preserve"> Cooperative Extension</w:t>
            </w:r>
          </w:p>
        </w:tc>
      </w:tr>
      <w:tr w:rsidR="007D77E3" w:rsidRPr="009E1298" w14:paraId="6635D8B6" w14:textId="77777777" w:rsidTr="007D77E3">
        <w:trPr>
          <w:trHeight w:val="20"/>
        </w:trPr>
        <w:tc>
          <w:tcPr>
            <w:tcW w:w="3865" w:type="dxa"/>
          </w:tcPr>
          <w:p w14:paraId="1804EE00" w14:textId="77777777" w:rsidR="007D77E3" w:rsidRPr="009E1298" w:rsidRDefault="007D77E3" w:rsidP="007D77E3">
            <w:pPr>
              <w:jc w:val="right"/>
              <w:rPr>
                <w:rFonts w:ascii="Cambria" w:eastAsia="Cambria" w:hAnsi="Cambria" w:cs="Cambria"/>
                <w:b/>
              </w:rPr>
            </w:pPr>
            <w:r w:rsidRPr="009E1298">
              <w:rPr>
                <w:rFonts w:ascii="Cambria" w:eastAsia="Cambria" w:hAnsi="Cambria" w:cs="Cambria"/>
                <w:b/>
              </w:rPr>
              <w:t>Outputs/Deliverables:</w:t>
            </w:r>
          </w:p>
        </w:tc>
        <w:tc>
          <w:tcPr>
            <w:tcW w:w="6205" w:type="dxa"/>
          </w:tcPr>
          <w:p w14:paraId="102B3FA8" w14:textId="5893B6E4" w:rsidR="007D77E3" w:rsidRPr="009E1298" w:rsidRDefault="007D77E3" w:rsidP="00070F15">
            <w:pPr>
              <w:rPr>
                <w:rFonts w:ascii="Cambria" w:eastAsia="Cambria" w:hAnsi="Cambria" w:cs="Cambria"/>
              </w:rPr>
            </w:pPr>
            <w:r w:rsidRPr="009E1298">
              <w:rPr>
                <w:rFonts w:ascii="Cambria" w:hAnsi="Cambria"/>
              </w:rPr>
              <w:t xml:space="preserve">Engineering and </w:t>
            </w:r>
            <w:r w:rsidR="004C5A07" w:rsidRPr="009E1298">
              <w:rPr>
                <w:rFonts w:ascii="Cambria" w:hAnsi="Cambria"/>
              </w:rPr>
              <w:t>f</w:t>
            </w:r>
            <w:r w:rsidRPr="009E1298">
              <w:rPr>
                <w:rFonts w:ascii="Cambria" w:hAnsi="Cambria"/>
              </w:rPr>
              <w:t>easibility study to evaluate flood risk and future planning needs</w:t>
            </w:r>
            <w:r w:rsidR="004E31BD">
              <w:rPr>
                <w:rFonts w:ascii="Cambria" w:hAnsi="Cambria"/>
              </w:rPr>
              <w:t>,</w:t>
            </w:r>
            <w:r w:rsidRPr="009E1298">
              <w:rPr>
                <w:rFonts w:ascii="Cambria" w:hAnsi="Cambria"/>
              </w:rPr>
              <w:t xml:space="preserve"> </w:t>
            </w:r>
            <w:r w:rsidR="00527B72">
              <w:rPr>
                <w:rFonts w:ascii="Cambria" w:hAnsi="Cambria"/>
              </w:rPr>
              <w:t>s</w:t>
            </w:r>
            <w:r w:rsidRPr="009E1298">
              <w:rPr>
                <w:rFonts w:ascii="Cambria" w:hAnsi="Cambria"/>
              </w:rPr>
              <w:t>takeholder engagement process</w:t>
            </w:r>
            <w:r w:rsidR="004E31BD">
              <w:rPr>
                <w:rFonts w:ascii="Cambria" w:hAnsi="Cambria"/>
              </w:rPr>
              <w:t>,</w:t>
            </w:r>
            <w:r w:rsidRPr="009E1298">
              <w:rPr>
                <w:rFonts w:ascii="Cambria" w:hAnsi="Cambria"/>
              </w:rPr>
              <w:t xml:space="preserve"> scenario-based models and visualization</w:t>
            </w:r>
            <w:r w:rsidR="004E31BD">
              <w:rPr>
                <w:rFonts w:ascii="Cambria" w:hAnsi="Cambria"/>
              </w:rPr>
              <w:t xml:space="preserve">, </w:t>
            </w:r>
            <w:r w:rsidRPr="009E1298">
              <w:rPr>
                <w:rFonts w:ascii="Cambria" w:hAnsi="Cambria"/>
              </w:rPr>
              <w:t xml:space="preserve">interactive stakeholder engagement tools such as </w:t>
            </w:r>
            <w:r w:rsidRPr="009E1298">
              <w:rPr>
                <w:rFonts w:ascii="Cambria" w:hAnsi="Cambria"/>
              </w:rPr>
              <w:lastRenderedPageBreak/>
              <w:t xml:space="preserve">augmented reality sandboxes, web-based </w:t>
            </w:r>
            <w:proofErr w:type="gramStart"/>
            <w:r w:rsidRPr="009E1298">
              <w:rPr>
                <w:rFonts w:ascii="Cambria" w:hAnsi="Cambria"/>
              </w:rPr>
              <w:t>maps</w:t>
            </w:r>
            <w:proofErr w:type="gramEnd"/>
            <w:r w:rsidRPr="009E1298">
              <w:rPr>
                <w:rFonts w:ascii="Cambria" w:hAnsi="Cambria"/>
              </w:rPr>
              <w:t xml:space="preserve"> and data portals.     </w:t>
            </w:r>
          </w:p>
        </w:tc>
      </w:tr>
      <w:tr w:rsidR="007D77E3" w:rsidRPr="009E1298" w14:paraId="68F04F41" w14:textId="77777777" w:rsidTr="007D77E3">
        <w:trPr>
          <w:trHeight w:val="20"/>
        </w:trPr>
        <w:tc>
          <w:tcPr>
            <w:tcW w:w="3865" w:type="dxa"/>
          </w:tcPr>
          <w:p w14:paraId="3AC79F4D" w14:textId="77777777" w:rsidR="007D77E3" w:rsidRPr="009E1298" w:rsidRDefault="007D77E3" w:rsidP="007D77E3">
            <w:pPr>
              <w:jc w:val="right"/>
              <w:rPr>
                <w:rFonts w:ascii="Cambria" w:eastAsia="Cambria" w:hAnsi="Cambria" w:cs="Cambria"/>
                <w:b/>
              </w:rPr>
            </w:pPr>
            <w:r w:rsidRPr="009E1298">
              <w:rPr>
                <w:rFonts w:ascii="Cambria" w:eastAsia="Cambria" w:hAnsi="Cambria" w:cs="Cambria"/>
                <w:b/>
              </w:rPr>
              <w:lastRenderedPageBreak/>
              <w:t>Outcomes:</w:t>
            </w:r>
          </w:p>
        </w:tc>
        <w:tc>
          <w:tcPr>
            <w:tcW w:w="6205" w:type="dxa"/>
          </w:tcPr>
          <w:p w14:paraId="377A4686" w14:textId="675BBF95" w:rsidR="007D77E3" w:rsidRPr="009E1298" w:rsidRDefault="007D77E3" w:rsidP="00070F15">
            <w:pPr>
              <w:rPr>
                <w:rFonts w:ascii="Cambria" w:eastAsia="Cambria" w:hAnsi="Cambria" w:cs="Cambria"/>
              </w:rPr>
            </w:pPr>
            <w:r w:rsidRPr="009E1298">
              <w:rPr>
                <w:rFonts w:ascii="Cambria" w:hAnsi="Cambria"/>
              </w:rPr>
              <w:t>Water budget for Washington County, basis for development of collaborative regional water management strategies</w:t>
            </w:r>
            <w:r w:rsidRPr="009E1298">
              <w:rPr>
                <w:rFonts w:ascii="Cambria" w:eastAsia="Cambria" w:hAnsi="Cambria" w:cs="Cambria"/>
              </w:rPr>
              <w:t xml:space="preserve"> </w:t>
            </w:r>
          </w:p>
        </w:tc>
      </w:tr>
      <w:tr w:rsidR="00D362CF" w:rsidRPr="009E1298" w14:paraId="61027E4E" w14:textId="77777777" w:rsidTr="007D77E3">
        <w:trPr>
          <w:trHeight w:val="20"/>
        </w:trPr>
        <w:tc>
          <w:tcPr>
            <w:tcW w:w="3865" w:type="dxa"/>
          </w:tcPr>
          <w:p w14:paraId="661D62E0" w14:textId="23DD17CE" w:rsidR="00D362CF" w:rsidRPr="009E1298" w:rsidRDefault="00D362CF" w:rsidP="00D362CF">
            <w:pPr>
              <w:jc w:val="right"/>
              <w:rPr>
                <w:rFonts w:ascii="Cambria" w:eastAsia="Cambria" w:hAnsi="Cambria" w:cs="Cambria"/>
                <w:b/>
              </w:rPr>
            </w:pPr>
            <w:r w:rsidRPr="009E1298">
              <w:rPr>
                <w:rFonts w:ascii="Cambria" w:eastAsia="Cambria" w:hAnsi="Cambria" w:cs="Cambria"/>
                <w:b/>
              </w:rPr>
              <w:t>FY20</w:t>
            </w:r>
            <w:r w:rsidR="00C9392E">
              <w:rPr>
                <w:rFonts w:ascii="Cambria" w:eastAsia="Cambria" w:hAnsi="Cambria" w:cs="Cambria"/>
                <w:b/>
              </w:rPr>
              <w:t>20</w:t>
            </w:r>
            <w:r w:rsidRPr="009E1298">
              <w:rPr>
                <w:rFonts w:ascii="Cambria" w:eastAsia="Cambria" w:hAnsi="Cambria" w:cs="Cambria"/>
                <w:b/>
              </w:rPr>
              <w:t>-2</w:t>
            </w:r>
            <w:r w:rsidR="00C9392E">
              <w:rPr>
                <w:rFonts w:ascii="Cambria" w:eastAsia="Cambria" w:hAnsi="Cambria" w:cs="Cambria"/>
                <w:b/>
              </w:rPr>
              <w:t>1</w:t>
            </w:r>
            <w:r w:rsidRPr="009E1298">
              <w:rPr>
                <w:rFonts w:ascii="Cambria" w:eastAsia="Cambria" w:hAnsi="Cambria" w:cs="Cambria"/>
                <w:b/>
              </w:rPr>
              <w:t xml:space="preserve"> Cost:</w:t>
            </w:r>
          </w:p>
        </w:tc>
        <w:tc>
          <w:tcPr>
            <w:tcW w:w="6205" w:type="dxa"/>
          </w:tcPr>
          <w:p w14:paraId="10672BA8" w14:textId="497CE322" w:rsidR="00D362CF" w:rsidRPr="00245F7F" w:rsidRDefault="00C9392E" w:rsidP="00D362CF">
            <w:pPr>
              <w:rPr>
                <w:rFonts w:ascii="Cambria" w:eastAsia="Cambria" w:hAnsi="Cambria" w:cs="Cambria"/>
              </w:rPr>
            </w:pPr>
            <w:r w:rsidRPr="00245F7F">
              <w:rPr>
                <w:rFonts w:ascii="Cambria" w:hAnsi="Cambria"/>
              </w:rPr>
              <w:t>$200,000 (</w:t>
            </w:r>
            <w:r w:rsidR="008F125E">
              <w:rPr>
                <w:rFonts w:ascii="Cambria" w:hAnsi="Cambria"/>
              </w:rPr>
              <w:t>Awarded to Washington County)</w:t>
            </w:r>
          </w:p>
        </w:tc>
      </w:tr>
      <w:tr w:rsidR="00D362CF" w:rsidRPr="009E1298" w14:paraId="2A3845E6" w14:textId="77777777" w:rsidTr="007D77E3">
        <w:trPr>
          <w:trHeight w:val="20"/>
        </w:trPr>
        <w:tc>
          <w:tcPr>
            <w:tcW w:w="3865" w:type="dxa"/>
          </w:tcPr>
          <w:p w14:paraId="37B471F8" w14:textId="77777777" w:rsidR="00D362CF" w:rsidRPr="009E1298" w:rsidRDefault="00D362CF" w:rsidP="00D362CF">
            <w:pPr>
              <w:jc w:val="right"/>
              <w:rPr>
                <w:rFonts w:ascii="Cambria" w:eastAsia="Cambria" w:hAnsi="Cambria" w:cs="Cambria"/>
                <w:b/>
              </w:rPr>
            </w:pPr>
            <w:r w:rsidRPr="009E1298">
              <w:rPr>
                <w:rFonts w:ascii="Cambria" w:eastAsia="Cambria" w:hAnsi="Cambria" w:cs="Cambria"/>
                <w:b/>
              </w:rPr>
              <w:t>Estimated Leverage:</w:t>
            </w:r>
          </w:p>
        </w:tc>
        <w:tc>
          <w:tcPr>
            <w:tcW w:w="6205" w:type="dxa"/>
          </w:tcPr>
          <w:p w14:paraId="208505B2" w14:textId="006F621B" w:rsidR="00D362CF" w:rsidRPr="00245F7F" w:rsidRDefault="00C9392E" w:rsidP="00D362CF">
            <w:pPr>
              <w:jc w:val="both"/>
              <w:rPr>
                <w:rFonts w:ascii="Cambria" w:eastAsia="Cambria" w:hAnsi="Cambria" w:cs="Cambria"/>
              </w:rPr>
            </w:pPr>
            <w:r w:rsidRPr="00245F7F">
              <w:rPr>
                <w:rFonts w:ascii="Cambria" w:hAnsi="Cambria"/>
              </w:rPr>
              <w:t>$424,547</w:t>
            </w:r>
          </w:p>
        </w:tc>
      </w:tr>
      <w:tr w:rsidR="007D77E3" w:rsidRPr="009E1298" w14:paraId="5864FF9F" w14:textId="77777777" w:rsidTr="007D77E3">
        <w:trPr>
          <w:trHeight w:val="20"/>
        </w:trPr>
        <w:tc>
          <w:tcPr>
            <w:tcW w:w="3865" w:type="dxa"/>
          </w:tcPr>
          <w:p w14:paraId="7682F24C" w14:textId="77777777" w:rsidR="007D77E3" w:rsidRPr="009E1298" w:rsidRDefault="007D77E3" w:rsidP="007D77E3">
            <w:pPr>
              <w:jc w:val="right"/>
              <w:rPr>
                <w:rFonts w:ascii="Cambria" w:eastAsia="Cambria" w:hAnsi="Cambria" w:cs="Cambria"/>
                <w:b/>
              </w:rPr>
            </w:pPr>
            <w:r w:rsidRPr="009E1298">
              <w:rPr>
                <w:rFonts w:ascii="Cambria" w:eastAsia="Cambria" w:hAnsi="Cambria" w:cs="Cambria"/>
                <w:b/>
              </w:rPr>
              <w:t>CCMP Actions:</w:t>
            </w:r>
          </w:p>
        </w:tc>
        <w:tc>
          <w:tcPr>
            <w:tcW w:w="6205" w:type="dxa"/>
          </w:tcPr>
          <w:p w14:paraId="1896486B" w14:textId="7328EDB2" w:rsidR="007D77E3" w:rsidRPr="009E1298" w:rsidRDefault="007D77E3" w:rsidP="007D77E3">
            <w:pPr>
              <w:rPr>
                <w:rFonts w:ascii="Cambria" w:eastAsia="Cambria" w:hAnsi="Cambria" w:cs="Cambria"/>
              </w:rPr>
            </w:pPr>
            <w:r w:rsidRPr="009E1298">
              <w:rPr>
                <w:rFonts w:ascii="Cambria" w:hAnsi="Cambria"/>
              </w:rPr>
              <w:t>A3.1, B2.3, C2.3</w:t>
            </w:r>
          </w:p>
        </w:tc>
      </w:tr>
      <w:tr w:rsidR="007D77E3" w:rsidRPr="009E1298" w14:paraId="74684324" w14:textId="77777777" w:rsidTr="007D77E3">
        <w:trPr>
          <w:trHeight w:val="20"/>
        </w:trPr>
        <w:tc>
          <w:tcPr>
            <w:tcW w:w="3865" w:type="dxa"/>
          </w:tcPr>
          <w:p w14:paraId="35AF4CEE" w14:textId="77777777" w:rsidR="007D77E3" w:rsidRPr="009E1298" w:rsidRDefault="007D77E3" w:rsidP="007D77E3">
            <w:pPr>
              <w:jc w:val="right"/>
              <w:rPr>
                <w:rFonts w:ascii="Cambria" w:eastAsia="Cambria" w:hAnsi="Cambria" w:cs="Cambria"/>
                <w:b/>
              </w:rPr>
            </w:pPr>
            <w:r w:rsidRPr="009E1298">
              <w:rPr>
                <w:rFonts w:ascii="Cambria" w:eastAsia="Cambria" w:hAnsi="Cambria" w:cs="Cambria"/>
                <w:b/>
              </w:rPr>
              <w:t>CCMP Outcomes:</w:t>
            </w:r>
          </w:p>
        </w:tc>
        <w:tc>
          <w:tcPr>
            <w:tcW w:w="6205" w:type="dxa"/>
          </w:tcPr>
          <w:p w14:paraId="21271BF5" w14:textId="509E933B" w:rsidR="007D77E3" w:rsidRPr="009E1298" w:rsidRDefault="007D77E3" w:rsidP="007D77E3">
            <w:pPr>
              <w:rPr>
                <w:rFonts w:ascii="Cambria" w:eastAsia="Cambria" w:hAnsi="Cambria" w:cs="Cambria"/>
              </w:rPr>
            </w:pPr>
            <w:r w:rsidRPr="009E1298">
              <w:rPr>
                <w:rFonts w:ascii="Cambria" w:hAnsi="Cambria"/>
              </w:rPr>
              <w:t>2a, 2b, 3d</w:t>
            </w:r>
          </w:p>
        </w:tc>
      </w:tr>
      <w:tr w:rsidR="007D77E3" w:rsidRPr="009E1298" w14:paraId="56F6BD07" w14:textId="77777777" w:rsidTr="007D77E3">
        <w:trPr>
          <w:trHeight w:val="20"/>
        </w:trPr>
        <w:tc>
          <w:tcPr>
            <w:tcW w:w="3865" w:type="dxa"/>
          </w:tcPr>
          <w:p w14:paraId="5EE4C4AC" w14:textId="77777777" w:rsidR="007D77E3" w:rsidRPr="009E1298" w:rsidRDefault="007D77E3" w:rsidP="007D77E3">
            <w:pPr>
              <w:jc w:val="right"/>
              <w:rPr>
                <w:rFonts w:ascii="Cambria" w:eastAsia="Cambria" w:hAnsi="Cambria" w:cs="Cambria"/>
                <w:b/>
              </w:rPr>
            </w:pPr>
            <w:r w:rsidRPr="009E1298">
              <w:rPr>
                <w:rFonts w:ascii="Cambria" w:eastAsia="Cambria" w:hAnsi="Cambria" w:cs="Cambria"/>
                <w:b/>
              </w:rPr>
              <w:t>CWA Core Programs Addressed:</w:t>
            </w:r>
          </w:p>
        </w:tc>
        <w:tc>
          <w:tcPr>
            <w:tcW w:w="6205" w:type="dxa"/>
          </w:tcPr>
          <w:p w14:paraId="0959D96C" w14:textId="3A75E47D" w:rsidR="007D77E3" w:rsidRPr="009E1298" w:rsidRDefault="007D77E3" w:rsidP="007D77E3">
            <w:pPr>
              <w:rPr>
                <w:rFonts w:ascii="Cambria" w:eastAsia="Cambria" w:hAnsi="Cambria" w:cs="Cambria"/>
              </w:rPr>
            </w:pPr>
            <w:r w:rsidRPr="009E1298">
              <w:rPr>
                <w:rFonts w:ascii="Cambria" w:hAnsi="Cambria"/>
              </w:rPr>
              <w:t>(5) protecting wetlands</w:t>
            </w:r>
          </w:p>
        </w:tc>
      </w:tr>
      <w:tr w:rsidR="007C6E9F" w:rsidRPr="00BC20BA" w14:paraId="1FCD0DB1" w14:textId="77777777" w:rsidTr="007C6E9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trHeight w:val="20"/>
        </w:trPr>
        <w:tc>
          <w:tcPr>
            <w:tcW w:w="3865" w:type="dxa"/>
          </w:tcPr>
          <w:p w14:paraId="35624874" w14:textId="77777777" w:rsidR="007C6E9F" w:rsidRPr="00BC20BA" w:rsidRDefault="007C6E9F" w:rsidP="00BE35D7">
            <w:pPr>
              <w:jc w:val="right"/>
              <w:rPr>
                <w:rFonts w:asciiTheme="minorHAnsi" w:eastAsia="Cambria" w:hAnsiTheme="minorHAnsi" w:cstheme="majorHAnsi"/>
                <w:b/>
              </w:rPr>
            </w:pPr>
            <w:r>
              <w:rPr>
                <w:rFonts w:asciiTheme="minorHAnsi" w:eastAsia="Cambria" w:hAnsiTheme="minorHAnsi" w:cstheme="majorHAnsi"/>
                <w:b/>
              </w:rPr>
              <w:t>EPA Element(s):</w:t>
            </w:r>
          </w:p>
        </w:tc>
        <w:tc>
          <w:tcPr>
            <w:tcW w:w="6205" w:type="dxa"/>
          </w:tcPr>
          <w:p w14:paraId="16824CE8" w14:textId="449B7A0A" w:rsidR="007C6E9F" w:rsidRPr="00BC20BA" w:rsidRDefault="008929F4" w:rsidP="00BE35D7">
            <w:pPr>
              <w:rPr>
                <w:rFonts w:ascii="Cambria" w:eastAsia="Cambria" w:hAnsi="Cambria" w:cs="Cambria"/>
              </w:rPr>
            </w:pPr>
            <w:r>
              <w:rPr>
                <w:rFonts w:ascii="Cambria" w:eastAsia="Cambria" w:hAnsi="Cambria" w:cs="Cambria"/>
              </w:rPr>
              <w:t>Healthy Communities, Direct Assistance, Water Quality, Habitats, Living Resources</w:t>
            </w:r>
          </w:p>
        </w:tc>
      </w:tr>
    </w:tbl>
    <w:p w14:paraId="44FE7AE2" w14:textId="396AE6E2" w:rsidR="004619E3" w:rsidRPr="009E1298" w:rsidRDefault="004619E3" w:rsidP="004619E3">
      <w:pPr>
        <w:rPr>
          <w:rFonts w:ascii="Calibri" w:hAnsi="Calibri" w:cs="Calibri"/>
        </w:rPr>
      </w:pPr>
    </w:p>
    <w:p w14:paraId="74F13DA7" w14:textId="1892F5A0" w:rsidR="00431456" w:rsidRPr="009E1298" w:rsidRDefault="00431456">
      <w:pPr>
        <w:rPr>
          <w:rFonts w:asciiTheme="minorHAnsi" w:hAnsiTheme="minorHAnsi"/>
        </w:rPr>
      </w:pPr>
    </w:p>
    <w:p w14:paraId="01E2B7EC" w14:textId="77777777" w:rsidR="00E04A27" w:rsidRPr="009E1298" w:rsidRDefault="00E04A27" w:rsidP="00A1369D">
      <w:pPr>
        <w:jc w:val="both"/>
        <w:rPr>
          <w:rFonts w:asciiTheme="minorHAnsi" w:hAnsiTheme="minorHAnsi"/>
        </w:rPr>
      </w:pPr>
    </w:p>
    <w:p w14:paraId="65197552" w14:textId="77777777" w:rsidR="00431456" w:rsidRPr="009E1298" w:rsidRDefault="00431456">
      <w:pPr>
        <w:rPr>
          <w:rFonts w:ascii="Cambria" w:eastAsia="Cambria" w:hAnsi="Cambria" w:cs="Cambria"/>
          <w:b/>
        </w:rPr>
      </w:pPr>
    </w:p>
    <w:p w14:paraId="50CF68DA" w14:textId="402BCDFD" w:rsidR="00E04A27" w:rsidRPr="009E1298" w:rsidRDefault="00E04A27">
      <w:pPr>
        <w:rPr>
          <w:rFonts w:ascii="Calibri" w:eastAsia="Calibri" w:hAnsi="Calibri" w:cs="Calibri"/>
          <w:b/>
          <w:color w:val="214293"/>
          <w:sz w:val="44"/>
          <w:szCs w:val="44"/>
        </w:rPr>
      </w:pPr>
      <w:r w:rsidRPr="009E1298">
        <w:rPr>
          <w:rFonts w:ascii="Calibri" w:eastAsia="Calibri" w:hAnsi="Calibri" w:cs="Calibri"/>
          <w:color w:val="214293"/>
          <w:sz w:val="44"/>
          <w:szCs w:val="44"/>
        </w:rPr>
        <w:br w:type="page"/>
      </w:r>
    </w:p>
    <w:p w14:paraId="4B83C6FC" w14:textId="77777777" w:rsidR="00A80806" w:rsidRDefault="00A80806">
      <w:pPr>
        <w:pStyle w:val="Heading1"/>
        <w:pBdr>
          <w:bottom w:val="single" w:sz="4" w:space="0" w:color="000000"/>
        </w:pBdr>
        <w:rPr>
          <w:rFonts w:ascii="Calibri" w:eastAsia="Calibri" w:hAnsi="Calibri" w:cs="Calibri"/>
          <w:color w:val="214293"/>
          <w:sz w:val="46"/>
          <w:szCs w:val="46"/>
        </w:rPr>
        <w:sectPr w:rsidR="00A80806" w:rsidSect="00AB3855">
          <w:headerReference w:type="default" r:id="rId60"/>
          <w:headerReference w:type="first" r:id="rId61"/>
          <w:type w:val="continuous"/>
          <w:pgSz w:w="12240" w:h="15840"/>
          <w:pgMar w:top="1440" w:right="1080" w:bottom="1440" w:left="1080" w:header="720" w:footer="720" w:gutter="0"/>
          <w:cols w:space="720"/>
        </w:sectPr>
      </w:pPr>
    </w:p>
    <w:p w14:paraId="57A61D38" w14:textId="6F1D20E4" w:rsidR="00416BEA" w:rsidRPr="003D71D2" w:rsidRDefault="008E0BC0">
      <w:pPr>
        <w:pStyle w:val="Heading1"/>
        <w:pBdr>
          <w:bottom w:val="single" w:sz="4" w:space="0" w:color="000000"/>
        </w:pBdr>
        <w:rPr>
          <w:rFonts w:ascii="Calibri" w:eastAsia="Calibri" w:hAnsi="Calibri" w:cs="Calibri"/>
          <w:color w:val="214293"/>
          <w:sz w:val="46"/>
          <w:szCs w:val="46"/>
        </w:rPr>
      </w:pPr>
      <w:r w:rsidRPr="003D71D2">
        <w:rPr>
          <w:rFonts w:ascii="Calibri" w:eastAsia="Calibri" w:hAnsi="Calibri" w:cs="Calibri"/>
          <w:color w:val="214293"/>
          <w:sz w:val="46"/>
          <w:szCs w:val="46"/>
        </w:rPr>
        <w:lastRenderedPageBreak/>
        <w:t xml:space="preserve">ADMINISTRATION </w:t>
      </w:r>
      <w:r w:rsidR="003D71D2" w:rsidRPr="003D71D2">
        <w:rPr>
          <w:rFonts w:ascii="Calibri" w:eastAsia="Calibri" w:hAnsi="Calibri" w:cs="Calibri"/>
          <w:color w:val="214293"/>
          <w:sz w:val="46"/>
          <w:szCs w:val="46"/>
        </w:rPr>
        <w:t xml:space="preserve">&amp; </w:t>
      </w:r>
      <w:r w:rsidR="00F12712" w:rsidRPr="003D71D2">
        <w:rPr>
          <w:rFonts w:ascii="Calibri" w:eastAsia="Calibri" w:hAnsi="Calibri" w:cs="Calibri"/>
          <w:color w:val="214293"/>
          <w:sz w:val="46"/>
          <w:szCs w:val="46"/>
        </w:rPr>
        <w:t>PROGRAM IMPLEMENTATION</w:t>
      </w:r>
    </w:p>
    <w:p w14:paraId="65413799" w14:textId="77777777" w:rsidR="00E04A27" w:rsidRPr="003D71D2" w:rsidRDefault="00E04A27" w:rsidP="006A6F33">
      <w:pPr>
        <w:pBdr>
          <w:top w:val="nil"/>
          <w:left w:val="nil"/>
          <w:bottom w:val="nil"/>
          <w:right w:val="nil"/>
          <w:between w:val="nil"/>
        </w:pBdr>
        <w:tabs>
          <w:tab w:val="left" w:pos="360"/>
        </w:tabs>
        <w:rPr>
          <w:rFonts w:ascii="Cambria" w:eastAsia="Cambria" w:hAnsi="Cambria" w:cs="Cambria"/>
          <w:b/>
          <w:color w:val="000000"/>
          <w:sz w:val="6"/>
          <w:szCs w:val="6"/>
        </w:rPr>
      </w:pPr>
    </w:p>
    <w:p w14:paraId="1ABBD45F" w14:textId="1E277FB6" w:rsidR="00416BEA" w:rsidRPr="003D71D2" w:rsidRDefault="00434ACD" w:rsidP="006A6F33">
      <w:pPr>
        <w:pBdr>
          <w:top w:val="nil"/>
          <w:left w:val="nil"/>
          <w:bottom w:val="nil"/>
          <w:right w:val="nil"/>
          <w:between w:val="nil"/>
        </w:pBdr>
        <w:tabs>
          <w:tab w:val="left" w:pos="360"/>
        </w:tabs>
        <w:rPr>
          <w:rFonts w:asciiTheme="majorHAnsi" w:eastAsia="Cambria" w:hAnsiTheme="majorHAnsi" w:cstheme="majorHAnsi"/>
          <w:b/>
          <w:color w:val="12B8A4"/>
          <w:sz w:val="40"/>
          <w:szCs w:val="40"/>
        </w:rPr>
      </w:pPr>
      <w:r w:rsidRPr="003D71D2">
        <w:rPr>
          <w:rFonts w:asciiTheme="majorHAnsi" w:eastAsia="Cambria" w:hAnsiTheme="majorHAnsi" w:cstheme="majorHAnsi"/>
          <w:b/>
          <w:color w:val="12B8A4"/>
          <w:sz w:val="40"/>
          <w:szCs w:val="40"/>
        </w:rPr>
        <w:t>PROGRAM</w:t>
      </w:r>
      <w:r w:rsidR="00F12712" w:rsidRPr="003D71D2">
        <w:rPr>
          <w:rFonts w:asciiTheme="majorHAnsi" w:eastAsia="Cambria" w:hAnsiTheme="majorHAnsi" w:cstheme="majorHAnsi"/>
          <w:b/>
          <w:color w:val="12B8A4"/>
          <w:sz w:val="40"/>
          <w:szCs w:val="40"/>
        </w:rPr>
        <w:t xml:space="preserve"> ADMINISTRATION</w:t>
      </w:r>
    </w:p>
    <w:p w14:paraId="32CF10FC" w14:textId="23754113" w:rsidR="00416BEA" w:rsidRPr="009E1298" w:rsidRDefault="00F12712">
      <w:pPr>
        <w:jc w:val="both"/>
        <w:rPr>
          <w:rFonts w:ascii="Cambria" w:eastAsia="Cambria" w:hAnsi="Cambria" w:cs="Cambria"/>
        </w:rPr>
      </w:pPr>
      <w:r w:rsidRPr="009E1298">
        <w:rPr>
          <w:rFonts w:ascii="Cambria" w:eastAsia="Cambria" w:hAnsi="Cambria" w:cs="Cambria"/>
        </w:rPr>
        <w:t>APNEP staff is responsible for the coordination, planning</w:t>
      </w:r>
      <w:r w:rsidR="003D71D2">
        <w:rPr>
          <w:rFonts w:ascii="Cambria" w:eastAsia="Cambria" w:hAnsi="Cambria" w:cs="Cambria"/>
        </w:rPr>
        <w:t>,</w:t>
      </w:r>
      <w:r w:rsidRPr="009E1298">
        <w:rPr>
          <w:rFonts w:ascii="Cambria" w:eastAsia="Cambria" w:hAnsi="Cambria" w:cs="Cambria"/>
        </w:rPr>
        <w:t xml:space="preserve"> and successful completion of </w:t>
      </w:r>
      <w:r w:rsidR="0055514E">
        <w:rPr>
          <w:rFonts w:ascii="Cambria" w:eastAsia="Cambria" w:hAnsi="Cambria" w:cs="Cambria"/>
        </w:rPr>
        <w:t>partnership</w:t>
      </w:r>
      <w:r w:rsidR="0055514E" w:rsidRPr="009E1298">
        <w:rPr>
          <w:rFonts w:ascii="Cambria" w:eastAsia="Cambria" w:hAnsi="Cambria" w:cs="Cambria"/>
        </w:rPr>
        <w:t xml:space="preserve"> </w:t>
      </w:r>
      <w:r w:rsidRPr="009E1298">
        <w:rPr>
          <w:rFonts w:ascii="Cambria" w:eastAsia="Cambria" w:hAnsi="Cambria" w:cs="Cambria"/>
        </w:rPr>
        <w:t>functions, including Management Conference and Action Team meetings, APNEP forums</w:t>
      </w:r>
      <w:r w:rsidR="003D71D2">
        <w:rPr>
          <w:rFonts w:ascii="Cambria" w:eastAsia="Cambria" w:hAnsi="Cambria" w:cs="Cambria"/>
        </w:rPr>
        <w:t>,</w:t>
      </w:r>
      <w:r w:rsidRPr="009E1298">
        <w:rPr>
          <w:rFonts w:ascii="Cambria" w:eastAsia="Cambria" w:hAnsi="Cambria" w:cs="Cambria"/>
        </w:rPr>
        <w:t xml:space="preserve"> and other APNEP-sponsored/partner events.  In addition, staff monitor and often become involved in activities of </w:t>
      </w:r>
      <w:r w:rsidR="008E0BC0" w:rsidRPr="009E1298">
        <w:rPr>
          <w:rFonts w:ascii="Cambria" w:eastAsia="Cambria" w:hAnsi="Cambria" w:cs="Cambria"/>
        </w:rPr>
        <w:t xml:space="preserve">federal and </w:t>
      </w:r>
      <w:r w:rsidRPr="009E1298">
        <w:rPr>
          <w:rFonts w:ascii="Cambria" w:eastAsia="Cambria" w:hAnsi="Cambria" w:cs="Cambria"/>
        </w:rPr>
        <w:t xml:space="preserve">state resource management agencies that relate to CCMP implementation, </w:t>
      </w:r>
      <w:r w:rsidR="003841FD">
        <w:rPr>
          <w:rFonts w:ascii="Cambria" w:eastAsia="Cambria" w:hAnsi="Cambria" w:cs="Cambria"/>
        </w:rPr>
        <w:t xml:space="preserve">the </w:t>
      </w:r>
      <w:r w:rsidRPr="009E1298">
        <w:rPr>
          <w:rFonts w:ascii="Cambria" w:eastAsia="Cambria" w:hAnsi="Cambria" w:cs="Cambria"/>
        </w:rPr>
        <w:t>APNEP mission, and the Albemarle-Pamlico estuarine system.</w:t>
      </w:r>
      <w:r w:rsidR="008E0BC0" w:rsidRPr="009E1298">
        <w:rPr>
          <w:rFonts w:ascii="Cambria" w:eastAsia="Cambria" w:hAnsi="Cambria" w:cs="Cambria"/>
        </w:rPr>
        <w:t xml:space="preserve">  Additional interactions occur with local and regional governments as appropriate. </w:t>
      </w:r>
      <w:r w:rsidRPr="009E1298">
        <w:rPr>
          <w:rFonts w:ascii="Cambria" w:eastAsia="Cambria" w:hAnsi="Cambria" w:cs="Cambria"/>
        </w:rPr>
        <w:t>Staff also attend meetings, conferences</w:t>
      </w:r>
      <w:r w:rsidR="00D374C2">
        <w:rPr>
          <w:rFonts w:ascii="Cambria" w:eastAsia="Cambria" w:hAnsi="Cambria" w:cs="Cambria"/>
        </w:rPr>
        <w:t>,</w:t>
      </w:r>
      <w:r w:rsidRPr="009E1298">
        <w:rPr>
          <w:rFonts w:ascii="Cambria" w:eastAsia="Cambria" w:hAnsi="Cambria" w:cs="Cambria"/>
        </w:rPr>
        <w:t xml:space="preserve"> and workshops </w:t>
      </w:r>
      <w:r w:rsidR="007A27C7" w:rsidRPr="009E1298">
        <w:rPr>
          <w:rFonts w:ascii="Cambria" w:eastAsia="Cambria" w:hAnsi="Cambria" w:cs="Cambria"/>
        </w:rPr>
        <w:t>to</w:t>
      </w:r>
      <w:r w:rsidRPr="009E1298">
        <w:rPr>
          <w:rFonts w:ascii="Cambria" w:eastAsia="Cambria" w:hAnsi="Cambria" w:cs="Cambria"/>
        </w:rPr>
        <w:t xml:space="preserve"> stay apprised of technological advancements that may prove beneficial in the APNEP region and the partnership. Although the </w:t>
      </w:r>
      <w:r w:rsidR="00D374C2">
        <w:rPr>
          <w:rFonts w:ascii="Cambria" w:eastAsia="Cambria" w:hAnsi="Cambria" w:cs="Cambria"/>
        </w:rPr>
        <w:t>Leadership Council</w:t>
      </w:r>
      <w:r w:rsidRPr="009E1298">
        <w:rPr>
          <w:rFonts w:ascii="Cambria" w:eastAsia="Cambria" w:hAnsi="Cambria" w:cs="Cambria"/>
        </w:rPr>
        <w:t xml:space="preserve"> and Advisory Committees are instrumental in identifying local environmental issues and prioritizing management actions within each basin, most management actions are implemented by various </w:t>
      </w:r>
      <w:r w:rsidR="008E0BC0" w:rsidRPr="009E1298">
        <w:rPr>
          <w:rFonts w:ascii="Cambria" w:eastAsia="Cambria" w:hAnsi="Cambria" w:cs="Cambria"/>
        </w:rPr>
        <w:t xml:space="preserve">federal, </w:t>
      </w:r>
      <w:r w:rsidRPr="009E1298">
        <w:rPr>
          <w:rFonts w:ascii="Cambria" w:eastAsia="Cambria" w:hAnsi="Cambria" w:cs="Cambria"/>
        </w:rPr>
        <w:t>state</w:t>
      </w:r>
      <w:r w:rsidR="008E0BC0" w:rsidRPr="009E1298">
        <w:rPr>
          <w:rFonts w:ascii="Cambria" w:eastAsia="Cambria" w:hAnsi="Cambria" w:cs="Cambria"/>
        </w:rPr>
        <w:t>, and local</w:t>
      </w:r>
      <w:r w:rsidRPr="009E1298">
        <w:rPr>
          <w:rFonts w:ascii="Cambria" w:eastAsia="Cambria" w:hAnsi="Cambria" w:cs="Cambria"/>
        </w:rPr>
        <w:t xml:space="preserve"> agencies on a local, basin-wide, regional</w:t>
      </w:r>
      <w:r w:rsidR="00D374C2">
        <w:rPr>
          <w:rFonts w:ascii="Cambria" w:eastAsia="Cambria" w:hAnsi="Cambria" w:cs="Cambria"/>
        </w:rPr>
        <w:t>,</w:t>
      </w:r>
      <w:r w:rsidRPr="009E1298">
        <w:rPr>
          <w:rFonts w:ascii="Cambria" w:eastAsia="Cambria" w:hAnsi="Cambria" w:cs="Cambria"/>
        </w:rPr>
        <w:t xml:space="preserve"> or statewide basis and require staff involvement and interactions.</w:t>
      </w:r>
    </w:p>
    <w:p w14:paraId="4CCB7088" w14:textId="77777777" w:rsidR="00416BEA" w:rsidRPr="009E1298" w:rsidRDefault="00416BEA">
      <w:pPr>
        <w:pBdr>
          <w:top w:val="nil"/>
          <w:left w:val="nil"/>
          <w:bottom w:val="nil"/>
          <w:right w:val="nil"/>
          <w:between w:val="nil"/>
        </w:pBdr>
        <w:tabs>
          <w:tab w:val="left" w:pos="360"/>
        </w:tabs>
        <w:ind w:left="360" w:hanging="360"/>
        <w:rPr>
          <w:rFonts w:ascii="Cambria" w:eastAsia="Cambria" w:hAnsi="Cambria" w:cs="Cambria"/>
          <w:b/>
          <w:color w:val="000000"/>
        </w:rPr>
      </w:pPr>
    </w:p>
    <w:p w14:paraId="33A8FB35" w14:textId="77777777" w:rsidR="00416BEA" w:rsidRPr="003D71D2" w:rsidRDefault="00F12712">
      <w:pPr>
        <w:pBdr>
          <w:top w:val="nil"/>
          <w:left w:val="nil"/>
          <w:bottom w:val="nil"/>
          <w:right w:val="nil"/>
          <w:between w:val="nil"/>
        </w:pBdr>
        <w:tabs>
          <w:tab w:val="left" w:pos="360"/>
        </w:tabs>
        <w:ind w:left="360" w:hanging="360"/>
        <w:rPr>
          <w:rFonts w:asciiTheme="majorHAnsi" w:eastAsia="Cambria" w:hAnsiTheme="majorHAnsi" w:cstheme="majorHAnsi"/>
          <w:b/>
          <w:color w:val="000000" w:themeColor="text1"/>
          <w:sz w:val="28"/>
          <w:szCs w:val="28"/>
        </w:rPr>
      </w:pPr>
      <w:r w:rsidRPr="003D71D2">
        <w:rPr>
          <w:rFonts w:asciiTheme="majorHAnsi" w:eastAsia="Cambria" w:hAnsiTheme="majorHAnsi" w:cstheme="majorHAnsi"/>
          <w:b/>
          <w:color w:val="000000" w:themeColor="text1"/>
          <w:sz w:val="28"/>
          <w:szCs w:val="28"/>
        </w:rPr>
        <w:t>Host Entity</w:t>
      </w:r>
    </w:p>
    <w:p w14:paraId="74B9E602" w14:textId="79832412" w:rsidR="00416BEA" w:rsidRPr="009E1298" w:rsidRDefault="00F12712" w:rsidP="00E04A27">
      <w:pPr>
        <w:pBdr>
          <w:top w:val="nil"/>
          <w:left w:val="nil"/>
          <w:bottom w:val="nil"/>
          <w:right w:val="nil"/>
          <w:between w:val="nil"/>
        </w:pBdr>
        <w:tabs>
          <w:tab w:val="left" w:pos="360"/>
        </w:tabs>
        <w:jc w:val="both"/>
        <w:rPr>
          <w:rFonts w:ascii="Cambria" w:eastAsia="Cambria" w:hAnsi="Cambria" w:cs="Cambria"/>
          <w:color w:val="000000"/>
        </w:rPr>
      </w:pPr>
      <w:r w:rsidRPr="009E1298">
        <w:rPr>
          <w:rFonts w:ascii="Cambria" w:eastAsia="Cambria" w:hAnsi="Cambria" w:cs="Cambria"/>
          <w:color w:val="000000"/>
        </w:rPr>
        <w:t>The North Carolina Department of Environmental Quality currently se</w:t>
      </w:r>
      <w:r w:rsidR="00E04A27" w:rsidRPr="009E1298">
        <w:rPr>
          <w:rFonts w:ascii="Cambria" w:eastAsia="Cambria" w:hAnsi="Cambria" w:cs="Cambria"/>
          <w:color w:val="000000"/>
        </w:rPr>
        <w:t xml:space="preserve">rves as the host entity for the </w:t>
      </w:r>
      <w:r w:rsidR="003841FD">
        <w:rPr>
          <w:rFonts w:ascii="Cambria" w:eastAsia="Cambria" w:hAnsi="Cambria" w:cs="Cambria"/>
          <w:color w:val="000000"/>
        </w:rPr>
        <w:t xml:space="preserve">APNEP </w:t>
      </w:r>
      <w:r w:rsidRPr="009E1298">
        <w:rPr>
          <w:rFonts w:ascii="Cambria" w:eastAsia="Cambria" w:hAnsi="Cambria" w:cs="Cambria"/>
          <w:color w:val="000000"/>
        </w:rPr>
        <w:t xml:space="preserve">Office and the partnership.  The Office was moved to </w:t>
      </w:r>
      <w:r w:rsidR="0055514E">
        <w:rPr>
          <w:rFonts w:ascii="Cambria" w:eastAsia="Cambria" w:hAnsi="Cambria" w:cs="Cambria"/>
          <w:color w:val="000000"/>
        </w:rPr>
        <w:t>NC-</w:t>
      </w:r>
      <w:r w:rsidRPr="009E1298">
        <w:rPr>
          <w:rFonts w:ascii="Cambria" w:eastAsia="Cambria" w:hAnsi="Cambria" w:cs="Cambria"/>
          <w:color w:val="000000"/>
        </w:rPr>
        <w:t>DEQ’s Office of the Secretary in March 2018. The Department is responsible for assisting with administrative and fiscal management of the APNEP-</w:t>
      </w:r>
      <w:r w:rsidR="0055514E">
        <w:rPr>
          <w:rFonts w:ascii="Cambria" w:eastAsia="Cambria" w:hAnsi="Cambria" w:cs="Cambria"/>
          <w:color w:val="000000"/>
        </w:rPr>
        <w:t xml:space="preserve">U.S. </w:t>
      </w:r>
      <w:r w:rsidRPr="009E1298">
        <w:rPr>
          <w:rFonts w:ascii="Cambria" w:eastAsia="Cambria" w:hAnsi="Cambria" w:cs="Cambria"/>
          <w:color w:val="000000"/>
        </w:rPr>
        <w:t>EPA cooperative agreement, which provides federal funds for APNEP. The Department’s efficiency of operation and support of the Management Conference plays a key role in the success of APNEP, including assisting in the administration of the cooperative agreement and other funding sources.</w:t>
      </w:r>
    </w:p>
    <w:p w14:paraId="6506FDC6" w14:textId="77777777" w:rsidR="00EC541C" w:rsidRPr="009E1298" w:rsidRDefault="00EC541C">
      <w:pPr>
        <w:pBdr>
          <w:top w:val="nil"/>
          <w:left w:val="nil"/>
          <w:bottom w:val="nil"/>
          <w:right w:val="nil"/>
          <w:between w:val="nil"/>
        </w:pBdr>
        <w:tabs>
          <w:tab w:val="left" w:pos="360"/>
        </w:tabs>
        <w:ind w:left="360" w:hanging="360"/>
        <w:jc w:val="both"/>
        <w:rPr>
          <w:rFonts w:ascii="Cambria" w:eastAsia="Cambria" w:hAnsi="Cambria" w:cs="Cambria"/>
          <w:color w:val="000000"/>
        </w:rPr>
      </w:pPr>
    </w:p>
    <w:p w14:paraId="41C2F964" w14:textId="2B707281" w:rsidR="00EC541C" w:rsidRPr="003D71D2" w:rsidRDefault="00EC541C" w:rsidP="00EC541C">
      <w:pPr>
        <w:pBdr>
          <w:top w:val="nil"/>
          <w:left w:val="nil"/>
          <w:bottom w:val="nil"/>
          <w:right w:val="nil"/>
          <w:between w:val="nil"/>
        </w:pBdr>
        <w:tabs>
          <w:tab w:val="left" w:pos="360"/>
        </w:tabs>
        <w:ind w:hanging="360"/>
        <w:jc w:val="both"/>
        <w:rPr>
          <w:rFonts w:asciiTheme="majorHAnsi" w:eastAsia="Cambria" w:hAnsiTheme="majorHAnsi" w:cstheme="majorHAnsi"/>
          <w:sz w:val="28"/>
          <w:szCs w:val="28"/>
        </w:rPr>
      </w:pPr>
      <w:bookmarkStart w:id="12" w:name="Admin"/>
      <w:r w:rsidRPr="009E1298">
        <w:rPr>
          <w:rFonts w:ascii="Cambria" w:eastAsia="Cambria" w:hAnsi="Cambria" w:cs="Cambria"/>
          <w:b/>
        </w:rPr>
        <w:tab/>
      </w:r>
      <w:r w:rsidRPr="003D71D2">
        <w:rPr>
          <w:rFonts w:asciiTheme="majorHAnsi" w:eastAsia="Cambria" w:hAnsiTheme="majorHAnsi" w:cstheme="majorHAnsi"/>
          <w:b/>
          <w:sz w:val="28"/>
          <w:szCs w:val="28"/>
        </w:rPr>
        <w:t>Administrative Costs</w:t>
      </w:r>
      <w:r w:rsidRPr="003D71D2">
        <w:rPr>
          <w:rFonts w:asciiTheme="majorHAnsi" w:eastAsia="Cambria" w:hAnsiTheme="majorHAnsi" w:cstheme="majorHAnsi"/>
          <w:sz w:val="28"/>
          <w:szCs w:val="28"/>
        </w:rPr>
        <w:t xml:space="preserve"> </w:t>
      </w:r>
      <w:bookmarkEnd w:id="12"/>
    </w:p>
    <w:p w14:paraId="6FE63D9A" w14:textId="606374DD" w:rsidR="00EC541C" w:rsidRPr="009E1298" w:rsidRDefault="00EC541C" w:rsidP="00E04A27">
      <w:pPr>
        <w:pBdr>
          <w:top w:val="nil"/>
          <w:left w:val="nil"/>
          <w:bottom w:val="nil"/>
          <w:right w:val="nil"/>
          <w:between w:val="nil"/>
        </w:pBdr>
        <w:tabs>
          <w:tab w:val="left" w:pos="360"/>
        </w:tabs>
        <w:jc w:val="both"/>
        <w:rPr>
          <w:rFonts w:ascii="Cambria" w:eastAsia="Cambria" w:hAnsi="Cambria" w:cs="Cambria"/>
        </w:rPr>
      </w:pPr>
      <w:r w:rsidRPr="009E1298">
        <w:rPr>
          <w:rFonts w:ascii="Cambria" w:eastAsia="Cambria" w:hAnsi="Cambria" w:cs="Cambria"/>
        </w:rPr>
        <w:t xml:space="preserve">Overall administration costs </w:t>
      </w:r>
      <w:r w:rsidR="00570408">
        <w:rPr>
          <w:rFonts w:ascii="Cambria" w:eastAsia="Cambria" w:hAnsi="Cambria" w:cs="Cambria"/>
        </w:rPr>
        <w:t xml:space="preserve">under the federal grant </w:t>
      </w:r>
      <w:r w:rsidRPr="009E1298">
        <w:rPr>
          <w:rFonts w:ascii="Cambria" w:eastAsia="Cambria" w:hAnsi="Cambria" w:cs="Cambria"/>
        </w:rPr>
        <w:t xml:space="preserve">during </w:t>
      </w:r>
      <w:r w:rsidR="00C971BF">
        <w:rPr>
          <w:rFonts w:ascii="Cambria" w:eastAsia="Cambria" w:hAnsi="Cambria" w:cs="Cambria"/>
        </w:rPr>
        <w:t>FY</w:t>
      </w:r>
      <w:r w:rsidR="00C971BF" w:rsidRPr="009E1298">
        <w:rPr>
          <w:rFonts w:ascii="Cambria" w:eastAsia="Cambria" w:hAnsi="Cambria" w:cs="Cambria"/>
        </w:rPr>
        <w:t>20</w:t>
      </w:r>
      <w:r w:rsidR="00C971BF">
        <w:rPr>
          <w:rFonts w:ascii="Cambria" w:eastAsia="Cambria" w:hAnsi="Cambria" w:cs="Cambria"/>
        </w:rPr>
        <w:t>21</w:t>
      </w:r>
      <w:r w:rsidRPr="009E1298">
        <w:rPr>
          <w:rFonts w:ascii="Cambria" w:eastAsia="Cambria" w:hAnsi="Cambria" w:cs="Cambria"/>
        </w:rPr>
        <w:t>-</w:t>
      </w:r>
      <w:r w:rsidR="00C971BF">
        <w:rPr>
          <w:rFonts w:ascii="Cambria" w:eastAsia="Cambria" w:hAnsi="Cambria" w:cs="Cambria"/>
        </w:rPr>
        <w:t>22</w:t>
      </w:r>
      <w:r w:rsidR="00C971BF" w:rsidRPr="009E1298">
        <w:rPr>
          <w:rFonts w:ascii="Cambria" w:eastAsia="Cambria" w:hAnsi="Cambria" w:cs="Cambria"/>
        </w:rPr>
        <w:t xml:space="preserve"> </w:t>
      </w:r>
      <w:r w:rsidRPr="009E1298">
        <w:rPr>
          <w:rFonts w:ascii="Cambria" w:eastAsia="Cambria" w:hAnsi="Cambria" w:cs="Cambria"/>
        </w:rPr>
        <w:t xml:space="preserve">are estimated at </w:t>
      </w:r>
      <w:r w:rsidRPr="00070F15">
        <w:rPr>
          <w:rFonts w:ascii="Cambria" w:eastAsia="Cambria" w:hAnsi="Cambria" w:cs="Cambria"/>
          <w:color w:val="000000" w:themeColor="text1"/>
        </w:rPr>
        <w:t xml:space="preserve">approximately </w:t>
      </w:r>
      <w:r w:rsidRPr="004B3D9E">
        <w:rPr>
          <w:rFonts w:ascii="Cambria" w:eastAsia="Cambria" w:hAnsi="Cambria" w:cs="Cambria"/>
        </w:rPr>
        <w:t>$</w:t>
      </w:r>
      <w:r w:rsidR="004B3D9E" w:rsidRPr="004B3D9E">
        <w:rPr>
          <w:rFonts w:ascii="Cambria" w:eastAsia="Cambria" w:hAnsi="Cambria" w:cs="Cambria"/>
        </w:rPr>
        <w:t>538,294</w:t>
      </w:r>
      <w:r w:rsidRPr="004B3D9E">
        <w:rPr>
          <w:rFonts w:ascii="Cambria" w:eastAsia="Cambria" w:hAnsi="Cambria" w:cs="Cambria"/>
        </w:rPr>
        <w:t xml:space="preserve"> </w:t>
      </w:r>
      <w:r w:rsidRPr="0016188C">
        <w:rPr>
          <w:rFonts w:ascii="Cambria" w:eastAsia="Cambria" w:hAnsi="Cambria" w:cs="Cambria"/>
        </w:rPr>
        <w:t>and include staff FTE salaries, interns, benefits, longevity pay, equipment, supplie</w:t>
      </w:r>
      <w:r w:rsidRPr="009E1298">
        <w:rPr>
          <w:rFonts w:ascii="Cambria" w:eastAsia="Cambria" w:hAnsi="Cambria" w:cs="Cambria"/>
        </w:rPr>
        <w:t>s, office and storage space rent, IT services and phone, and training and development.</w:t>
      </w:r>
      <w:r w:rsidR="009618BA">
        <w:rPr>
          <w:rFonts w:ascii="Cambria" w:eastAsia="Cambria" w:hAnsi="Cambria" w:cs="Cambria"/>
        </w:rPr>
        <w:t xml:space="preserve"> Temporary employees added for contract or specific project support </w:t>
      </w:r>
      <w:r w:rsidR="00D374C2">
        <w:rPr>
          <w:rFonts w:ascii="Cambria" w:eastAsia="Cambria" w:hAnsi="Cambria" w:cs="Cambria"/>
        </w:rPr>
        <w:t xml:space="preserve">will </w:t>
      </w:r>
      <w:r w:rsidR="009618BA">
        <w:rPr>
          <w:rFonts w:ascii="Cambria" w:eastAsia="Cambria" w:hAnsi="Cambria" w:cs="Cambria"/>
        </w:rPr>
        <w:t>be paid under the budgeted amount for the project.</w:t>
      </w:r>
    </w:p>
    <w:p w14:paraId="1AB9DF0D" w14:textId="77777777" w:rsidR="00416BEA" w:rsidRPr="009E1298" w:rsidRDefault="00416BEA">
      <w:pPr>
        <w:pBdr>
          <w:top w:val="nil"/>
          <w:left w:val="nil"/>
          <w:bottom w:val="nil"/>
          <w:right w:val="nil"/>
          <w:between w:val="nil"/>
        </w:pBdr>
        <w:tabs>
          <w:tab w:val="left" w:pos="360"/>
        </w:tabs>
        <w:ind w:left="360" w:hanging="360"/>
        <w:rPr>
          <w:rFonts w:ascii="Cambria" w:eastAsia="Cambria" w:hAnsi="Cambria" w:cs="Cambria"/>
          <w:color w:val="000000"/>
        </w:rPr>
      </w:pPr>
    </w:p>
    <w:p w14:paraId="67AEC72B" w14:textId="77777777" w:rsidR="00416BEA" w:rsidRPr="003D71D2" w:rsidRDefault="00F12712">
      <w:pPr>
        <w:pBdr>
          <w:top w:val="nil"/>
          <w:left w:val="nil"/>
          <w:bottom w:val="nil"/>
          <w:right w:val="nil"/>
          <w:between w:val="nil"/>
        </w:pBdr>
        <w:tabs>
          <w:tab w:val="left" w:pos="360"/>
        </w:tabs>
        <w:ind w:left="360" w:hanging="360"/>
        <w:rPr>
          <w:rFonts w:asciiTheme="majorHAnsi" w:eastAsia="Cambria" w:hAnsiTheme="majorHAnsi" w:cstheme="majorHAnsi"/>
          <w:b/>
          <w:sz w:val="28"/>
          <w:szCs w:val="28"/>
        </w:rPr>
      </w:pPr>
      <w:r w:rsidRPr="003D71D2">
        <w:rPr>
          <w:rFonts w:asciiTheme="majorHAnsi" w:eastAsia="Cambria" w:hAnsiTheme="majorHAnsi" w:cstheme="majorHAnsi"/>
          <w:b/>
          <w:sz w:val="28"/>
          <w:szCs w:val="28"/>
        </w:rPr>
        <w:t>Indirect Costs</w:t>
      </w:r>
    </w:p>
    <w:p w14:paraId="371BA778" w14:textId="7707EA4D" w:rsidR="00416BEA" w:rsidRPr="009E1298" w:rsidRDefault="00F12712" w:rsidP="00E04A27">
      <w:pPr>
        <w:pBdr>
          <w:top w:val="nil"/>
          <w:left w:val="nil"/>
          <w:bottom w:val="nil"/>
          <w:right w:val="nil"/>
          <w:between w:val="nil"/>
        </w:pBdr>
        <w:tabs>
          <w:tab w:val="left" w:pos="360"/>
        </w:tabs>
        <w:jc w:val="both"/>
        <w:rPr>
          <w:rFonts w:ascii="Cambria" w:eastAsia="Cambria" w:hAnsi="Cambria" w:cs="Cambria"/>
        </w:rPr>
      </w:pPr>
      <w:r w:rsidRPr="009E1298">
        <w:rPr>
          <w:rFonts w:ascii="Cambria" w:eastAsia="Cambria" w:hAnsi="Cambria" w:cs="Cambria"/>
        </w:rPr>
        <w:t xml:space="preserve">Under the </w:t>
      </w:r>
      <w:r w:rsidR="00C971BF">
        <w:rPr>
          <w:rFonts w:ascii="Cambria" w:eastAsia="Cambria" w:hAnsi="Cambria" w:cs="Cambria"/>
        </w:rPr>
        <w:t>FY</w:t>
      </w:r>
      <w:r w:rsidR="00C971BF" w:rsidRPr="009E1298">
        <w:rPr>
          <w:rFonts w:ascii="Cambria" w:eastAsia="Cambria" w:hAnsi="Cambria" w:cs="Cambria"/>
          <w:color w:val="000000" w:themeColor="text1"/>
        </w:rPr>
        <w:t>20</w:t>
      </w:r>
      <w:r w:rsidR="00C971BF">
        <w:rPr>
          <w:rFonts w:ascii="Cambria" w:eastAsia="Cambria" w:hAnsi="Cambria" w:cs="Cambria"/>
          <w:color w:val="000000" w:themeColor="text1"/>
        </w:rPr>
        <w:t>22</w:t>
      </w:r>
      <w:r w:rsidRPr="009E1298">
        <w:rPr>
          <w:rFonts w:ascii="Cambria" w:eastAsia="Cambria" w:hAnsi="Cambria" w:cs="Cambria"/>
          <w:color w:val="000000" w:themeColor="text1"/>
        </w:rPr>
        <w:t>-</w:t>
      </w:r>
      <w:r w:rsidR="00C971BF" w:rsidRPr="009E1298">
        <w:rPr>
          <w:rFonts w:ascii="Cambria" w:eastAsia="Cambria" w:hAnsi="Cambria" w:cs="Cambria"/>
          <w:color w:val="000000" w:themeColor="text1"/>
        </w:rPr>
        <w:t>2</w:t>
      </w:r>
      <w:r w:rsidR="00C971BF">
        <w:rPr>
          <w:rFonts w:ascii="Cambria" w:eastAsia="Cambria" w:hAnsi="Cambria" w:cs="Cambria"/>
          <w:color w:val="000000" w:themeColor="text1"/>
        </w:rPr>
        <w:t>2</w:t>
      </w:r>
      <w:r w:rsidR="00C971BF" w:rsidRPr="009E1298">
        <w:rPr>
          <w:rFonts w:ascii="Cambria" w:eastAsia="Cambria" w:hAnsi="Cambria" w:cs="Cambria"/>
          <w:i/>
          <w:iCs/>
        </w:rPr>
        <w:t xml:space="preserve"> </w:t>
      </w:r>
      <w:r w:rsidR="00772CDA" w:rsidRPr="008E6684">
        <w:rPr>
          <w:rFonts w:ascii="Cambria" w:eastAsia="Cambria" w:hAnsi="Cambria" w:cs="Cambria"/>
          <w:i/>
          <w:iCs/>
          <w:color w:val="FF0000"/>
        </w:rPr>
        <w:t>Draft</w:t>
      </w:r>
      <w:r w:rsidR="00772CDA" w:rsidRPr="009E1298">
        <w:rPr>
          <w:rFonts w:ascii="Cambria" w:eastAsia="Cambria" w:hAnsi="Cambria" w:cs="Cambria"/>
        </w:rPr>
        <w:t xml:space="preserve"> </w:t>
      </w:r>
      <w:r w:rsidRPr="009E1298">
        <w:rPr>
          <w:rFonts w:ascii="Cambria" w:eastAsia="Cambria" w:hAnsi="Cambria" w:cs="Cambria"/>
          <w:i/>
        </w:rPr>
        <w:t>Negotiated Indirect Cost Agreement</w:t>
      </w:r>
      <w:r w:rsidRPr="009E1298">
        <w:rPr>
          <w:rFonts w:ascii="Cambria" w:eastAsia="Cambria" w:hAnsi="Cambria" w:cs="Cambria"/>
        </w:rPr>
        <w:t xml:space="preserve"> between </w:t>
      </w:r>
      <w:r w:rsidR="0055514E">
        <w:rPr>
          <w:rFonts w:ascii="Cambria" w:eastAsia="Cambria" w:hAnsi="Cambria" w:cs="Cambria"/>
        </w:rPr>
        <w:t>NC-</w:t>
      </w:r>
      <w:r w:rsidRPr="009E1298">
        <w:rPr>
          <w:rFonts w:ascii="Cambria" w:eastAsia="Cambria" w:hAnsi="Cambria" w:cs="Cambria"/>
        </w:rPr>
        <w:t>DEQ and the U</w:t>
      </w:r>
      <w:r w:rsidR="0055514E">
        <w:rPr>
          <w:rFonts w:ascii="Cambria" w:eastAsia="Cambria" w:hAnsi="Cambria" w:cs="Cambria"/>
        </w:rPr>
        <w:t>.</w:t>
      </w:r>
      <w:r w:rsidRPr="009E1298">
        <w:rPr>
          <w:rFonts w:ascii="Cambria" w:eastAsia="Cambria" w:hAnsi="Cambria" w:cs="Cambria"/>
        </w:rPr>
        <w:t>S</w:t>
      </w:r>
      <w:r w:rsidR="0055514E">
        <w:rPr>
          <w:rFonts w:ascii="Cambria" w:eastAsia="Cambria" w:hAnsi="Cambria" w:cs="Cambria"/>
        </w:rPr>
        <w:t>.</w:t>
      </w:r>
      <w:r w:rsidRPr="009E1298">
        <w:rPr>
          <w:rFonts w:ascii="Cambria" w:eastAsia="Cambria" w:hAnsi="Cambria" w:cs="Cambria"/>
        </w:rPr>
        <w:t xml:space="preserve"> EPA, </w:t>
      </w:r>
      <w:r w:rsidRPr="009E1298">
        <w:rPr>
          <w:rFonts w:ascii="Cambria" w:eastAsia="Cambria" w:hAnsi="Cambria" w:cs="Cambria"/>
          <w:color w:val="000000" w:themeColor="text1"/>
        </w:rPr>
        <w:t xml:space="preserve">indirect rate </w:t>
      </w:r>
      <w:r w:rsidRPr="00570408">
        <w:rPr>
          <w:rFonts w:ascii="Cambria" w:eastAsia="Cambria" w:hAnsi="Cambria" w:cs="Cambria"/>
        </w:rPr>
        <w:t xml:space="preserve">is </w:t>
      </w:r>
      <w:r w:rsidR="009618BA" w:rsidRPr="00570408">
        <w:rPr>
          <w:rFonts w:ascii="Cambria" w:eastAsia="Cambria" w:hAnsi="Cambria" w:cs="Cambria"/>
        </w:rPr>
        <w:t>15</w:t>
      </w:r>
      <w:r w:rsidRPr="00570408">
        <w:rPr>
          <w:rFonts w:ascii="Cambria" w:eastAsia="Cambria" w:hAnsi="Cambria" w:cs="Cambria"/>
        </w:rPr>
        <w:t xml:space="preserve">.7% </w:t>
      </w:r>
      <w:r w:rsidRPr="009E1298">
        <w:rPr>
          <w:rFonts w:ascii="Cambria" w:eastAsia="Cambria" w:hAnsi="Cambria" w:cs="Cambria"/>
        </w:rPr>
        <w:t>of all salaries supported by this federal grant.</w:t>
      </w:r>
      <w:r w:rsidRPr="009E1298">
        <w:rPr>
          <w:rFonts w:ascii="Cambria" w:eastAsia="Cambria" w:hAnsi="Cambria" w:cs="Cambria"/>
          <w:color w:val="FF0000"/>
        </w:rPr>
        <w:t xml:space="preserve"> </w:t>
      </w:r>
      <w:r w:rsidRPr="009E1298">
        <w:rPr>
          <w:rFonts w:ascii="Cambria" w:eastAsia="Cambria" w:hAnsi="Cambria" w:cs="Cambria"/>
        </w:rPr>
        <w:t xml:space="preserve">Estimated indirect costs will </w:t>
      </w:r>
      <w:r w:rsidRPr="00570408">
        <w:rPr>
          <w:rFonts w:ascii="Cambria" w:eastAsia="Cambria" w:hAnsi="Cambria" w:cs="Cambria"/>
        </w:rPr>
        <w:t>be $</w:t>
      </w:r>
      <w:r w:rsidR="004B3D9E" w:rsidRPr="004B3D9E">
        <w:rPr>
          <w:rFonts w:ascii="Cambria" w:eastAsia="Cambria" w:hAnsi="Cambria" w:cs="Cambria"/>
        </w:rPr>
        <w:t>59,752</w:t>
      </w:r>
      <w:r w:rsidRPr="004B3D9E">
        <w:rPr>
          <w:rFonts w:ascii="Cambria" w:eastAsia="Cambria" w:hAnsi="Cambria" w:cs="Cambria"/>
        </w:rPr>
        <w:t xml:space="preserve"> </w:t>
      </w:r>
      <w:r w:rsidRPr="009E1298">
        <w:rPr>
          <w:rFonts w:ascii="Cambria" w:eastAsia="Cambria" w:hAnsi="Cambria" w:cs="Cambria"/>
        </w:rPr>
        <w:t xml:space="preserve">based on the indirect rate for grant-supported salaries.  </w:t>
      </w:r>
    </w:p>
    <w:p w14:paraId="3AF4812F" w14:textId="77777777" w:rsidR="00416BEA" w:rsidRPr="009E1298" w:rsidRDefault="00416BEA">
      <w:pPr>
        <w:pBdr>
          <w:top w:val="nil"/>
          <w:left w:val="nil"/>
          <w:bottom w:val="nil"/>
          <w:right w:val="nil"/>
          <w:between w:val="nil"/>
        </w:pBdr>
        <w:tabs>
          <w:tab w:val="left" w:pos="360"/>
        </w:tabs>
        <w:ind w:left="360" w:hanging="360"/>
        <w:jc w:val="both"/>
        <w:rPr>
          <w:rFonts w:ascii="Cambria" w:eastAsia="Cambria" w:hAnsi="Cambria" w:cs="Cambria"/>
          <w:color w:val="FF0000"/>
        </w:rPr>
      </w:pPr>
    </w:p>
    <w:p w14:paraId="1D7273E3" w14:textId="56FDCF32" w:rsidR="00416BEA" w:rsidRPr="003D71D2" w:rsidRDefault="003841FD" w:rsidP="65DEC01F">
      <w:pPr>
        <w:pBdr>
          <w:top w:val="nil"/>
          <w:left w:val="nil"/>
          <w:bottom w:val="nil"/>
          <w:right w:val="nil"/>
          <w:between w:val="nil"/>
        </w:pBdr>
        <w:tabs>
          <w:tab w:val="left" w:pos="360"/>
        </w:tabs>
        <w:ind w:hanging="360"/>
        <w:jc w:val="both"/>
        <w:rPr>
          <w:rFonts w:asciiTheme="majorHAnsi" w:eastAsia="Cambria" w:hAnsiTheme="majorHAnsi" w:cstheme="majorBidi"/>
          <w:b/>
          <w:bCs/>
          <w:color w:val="000000"/>
          <w:sz w:val="28"/>
          <w:szCs w:val="28"/>
        </w:rPr>
      </w:pPr>
      <w:r>
        <w:rPr>
          <w:rFonts w:asciiTheme="majorHAnsi" w:eastAsia="Cambria" w:hAnsiTheme="majorHAnsi" w:cstheme="majorBidi"/>
          <w:b/>
          <w:bCs/>
          <w:color w:val="000000"/>
          <w:sz w:val="28"/>
          <w:szCs w:val="28"/>
        </w:rPr>
        <w:tab/>
      </w:r>
      <w:r w:rsidR="00F12712" w:rsidRPr="65DEC01F">
        <w:rPr>
          <w:rFonts w:asciiTheme="majorHAnsi" w:eastAsia="Cambria" w:hAnsiTheme="majorHAnsi" w:cstheme="majorBidi"/>
          <w:b/>
          <w:bCs/>
          <w:color w:val="000000"/>
          <w:sz w:val="28"/>
          <w:szCs w:val="28"/>
        </w:rPr>
        <w:t>Personnel</w:t>
      </w:r>
    </w:p>
    <w:p w14:paraId="16FAD5D0" w14:textId="787099B4" w:rsidR="009618BA" w:rsidRPr="009618BA" w:rsidRDefault="00F12712" w:rsidP="009618BA">
      <w:pPr>
        <w:pBdr>
          <w:top w:val="nil"/>
          <w:left w:val="nil"/>
          <w:bottom w:val="nil"/>
          <w:right w:val="nil"/>
          <w:between w:val="nil"/>
        </w:pBdr>
        <w:tabs>
          <w:tab w:val="left" w:pos="360"/>
        </w:tabs>
        <w:jc w:val="both"/>
        <w:rPr>
          <w:rFonts w:ascii="Cambria" w:eastAsia="Cambria" w:hAnsi="Cambria" w:cs="Cambria"/>
          <w:i/>
          <w:color w:val="000000"/>
        </w:rPr>
      </w:pPr>
      <w:r w:rsidRPr="009E1298">
        <w:rPr>
          <w:rFonts w:ascii="Cambria" w:eastAsia="Cambria" w:hAnsi="Cambria" w:cs="Cambria"/>
          <w:color w:val="000000"/>
        </w:rPr>
        <w:t>Presently</w:t>
      </w:r>
      <w:r w:rsidR="003841FD">
        <w:rPr>
          <w:rFonts w:ascii="Cambria" w:eastAsia="Cambria" w:hAnsi="Cambria" w:cs="Cambria"/>
          <w:color w:val="000000"/>
        </w:rPr>
        <w:t>,</w:t>
      </w:r>
      <w:r w:rsidRPr="009E1298">
        <w:rPr>
          <w:rFonts w:ascii="Cambria" w:eastAsia="Cambria" w:hAnsi="Cambria" w:cs="Cambria"/>
          <w:color w:val="000000"/>
        </w:rPr>
        <w:t xml:space="preserve"> </w:t>
      </w:r>
      <w:r w:rsidR="0055514E">
        <w:rPr>
          <w:rFonts w:ascii="Cambria" w:eastAsia="Cambria" w:hAnsi="Cambria" w:cs="Cambria"/>
          <w:color w:val="000000"/>
        </w:rPr>
        <w:t>a majority of</w:t>
      </w:r>
      <w:r w:rsidR="0055514E" w:rsidRPr="009E1298">
        <w:rPr>
          <w:rFonts w:ascii="Cambria" w:eastAsia="Cambria" w:hAnsi="Cambria" w:cs="Cambria"/>
          <w:color w:val="000000"/>
        </w:rPr>
        <w:t xml:space="preserve"> </w:t>
      </w:r>
      <w:r w:rsidRPr="009E1298">
        <w:rPr>
          <w:rFonts w:ascii="Cambria" w:eastAsia="Cambria" w:hAnsi="Cambria" w:cs="Cambria"/>
          <w:color w:val="000000"/>
        </w:rPr>
        <w:t xml:space="preserve">APNEP staff </w:t>
      </w:r>
      <w:r w:rsidR="0055514E">
        <w:rPr>
          <w:rFonts w:ascii="Cambria" w:eastAsia="Cambria" w:hAnsi="Cambria" w:cs="Cambria"/>
          <w:color w:val="000000"/>
        </w:rPr>
        <w:t>are housed at the</w:t>
      </w:r>
      <w:r w:rsidRPr="009E1298">
        <w:rPr>
          <w:rFonts w:ascii="Cambria" w:eastAsia="Cambria" w:hAnsi="Cambria" w:cs="Cambria"/>
          <w:color w:val="000000"/>
        </w:rPr>
        <w:t xml:space="preserve"> APNEP office in Raleigh</w:t>
      </w:r>
      <w:r w:rsidR="001A53B9">
        <w:rPr>
          <w:rFonts w:ascii="Cambria" w:eastAsia="Cambria" w:hAnsi="Cambria" w:cs="Cambria"/>
          <w:color w:val="000000"/>
        </w:rPr>
        <w:t xml:space="preserve"> within the N.C. DEQ Headquarters.  This site houses the</w:t>
      </w:r>
      <w:r w:rsidRPr="009E1298">
        <w:rPr>
          <w:rFonts w:ascii="Cambria" w:eastAsia="Cambria" w:hAnsi="Cambria" w:cs="Cambria"/>
          <w:color w:val="000000"/>
        </w:rPr>
        <w:t xml:space="preserve"> Director, Program</w:t>
      </w:r>
      <w:r w:rsidR="006A6F33" w:rsidRPr="009E1298">
        <w:rPr>
          <w:rFonts w:ascii="Cambria" w:eastAsia="Cambria" w:hAnsi="Cambria" w:cs="Cambria"/>
          <w:color w:val="000000"/>
        </w:rPr>
        <w:t xml:space="preserve"> </w:t>
      </w:r>
      <w:r w:rsidRPr="009E1298">
        <w:rPr>
          <w:rFonts w:ascii="Cambria" w:eastAsia="Cambria" w:hAnsi="Cambria" w:cs="Cambria"/>
          <w:color w:val="000000"/>
        </w:rPr>
        <w:t xml:space="preserve">Scientist, Program Manager, Policy and Engagement Manager, </w:t>
      </w:r>
      <w:r w:rsidR="00FB7B36">
        <w:rPr>
          <w:rFonts w:ascii="Cambria" w:eastAsia="Cambria" w:hAnsi="Cambria" w:cs="Cambria"/>
          <w:color w:val="000000"/>
        </w:rPr>
        <w:t>Quantitative Ecologist</w:t>
      </w:r>
      <w:r w:rsidRPr="009E1298">
        <w:rPr>
          <w:rFonts w:ascii="Cambria" w:eastAsia="Cambria" w:hAnsi="Cambria" w:cs="Cambria"/>
          <w:color w:val="000000"/>
        </w:rPr>
        <w:t xml:space="preserve">, and </w:t>
      </w:r>
      <w:r w:rsidRPr="009E1298">
        <w:rPr>
          <w:rFonts w:ascii="Cambria" w:eastAsia="Cambria" w:hAnsi="Cambria" w:cs="Cambria"/>
        </w:rPr>
        <w:t>Communications and Outreach Specialist</w:t>
      </w:r>
      <w:r w:rsidRPr="009E1298">
        <w:rPr>
          <w:rFonts w:ascii="Cambria" w:eastAsia="Cambria" w:hAnsi="Cambria" w:cs="Cambria"/>
          <w:color w:val="000000"/>
        </w:rPr>
        <w:t xml:space="preserve">.  The APNEP </w:t>
      </w:r>
      <w:r w:rsidR="00E946D4">
        <w:rPr>
          <w:rFonts w:ascii="Cambria" w:eastAsia="Cambria" w:hAnsi="Cambria" w:cs="Cambria"/>
          <w:color w:val="000000"/>
        </w:rPr>
        <w:t xml:space="preserve">field </w:t>
      </w:r>
      <w:r w:rsidRPr="009E1298">
        <w:rPr>
          <w:rFonts w:ascii="Cambria" w:eastAsia="Cambria" w:hAnsi="Cambria" w:cs="Cambria"/>
          <w:color w:val="000000"/>
        </w:rPr>
        <w:t xml:space="preserve">office in Washington, </w:t>
      </w:r>
      <w:r w:rsidR="00623308">
        <w:rPr>
          <w:rFonts w:ascii="Cambria" w:eastAsia="Cambria" w:hAnsi="Cambria" w:cs="Cambria"/>
          <w:color w:val="000000"/>
        </w:rPr>
        <w:t>N.C.</w:t>
      </w:r>
      <w:r w:rsidRPr="009E1298">
        <w:rPr>
          <w:rFonts w:ascii="Cambria" w:eastAsia="Cambria" w:hAnsi="Cambria" w:cs="Cambria"/>
          <w:color w:val="000000"/>
        </w:rPr>
        <w:t xml:space="preserve"> houses the Coastal Habitats Coordinator.  The </w:t>
      </w:r>
      <w:r w:rsidR="009618BA" w:rsidRPr="009E1298">
        <w:rPr>
          <w:rFonts w:ascii="Cambria" w:eastAsia="Cambria" w:hAnsi="Cambria" w:cs="Cambria"/>
          <w:color w:val="000000"/>
        </w:rPr>
        <w:t>Watershed Manager</w:t>
      </w:r>
      <w:r w:rsidR="009618BA">
        <w:rPr>
          <w:rFonts w:ascii="Cambria" w:eastAsia="Cambria" w:hAnsi="Cambria" w:cs="Cambria"/>
          <w:color w:val="000000"/>
        </w:rPr>
        <w:t xml:space="preserve"> is co</w:t>
      </w:r>
      <w:r w:rsidR="008F125E">
        <w:rPr>
          <w:rFonts w:ascii="Cambria" w:eastAsia="Cambria" w:hAnsi="Cambria" w:cs="Cambria"/>
          <w:color w:val="000000"/>
        </w:rPr>
        <w:t>-</w:t>
      </w:r>
      <w:r w:rsidR="009618BA">
        <w:rPr>
          <w:rFonts w:ascii="Cambria" w:eastAsia="Cambria" w:hAnsi="Cambria" w:cs="Cambria"/>
          <w:color w:val="000000"/>
        </w:rPr>
        <w:t>located with the National Estuarine Research Reserve at the NOAA Laboratory</w:t>
      </w:r>
      <w:r w:rsidRPr="009E1298">
        <w:rPr>
          <w:rFonts w:ascii="Cambria" w:eastAsia="Cambria" w:hAnsi="Cambria" w:cs="Cambria"/>
          <w:color w:val="000000"/>
        </w:rPr>
        <w:t xml:space="preserve"> in Beaufort, </w:t>
      </w:r>
      <w:proofErr w:type="gramStart"/>
      <w:r w:rsidR="00623308">
        <w:rPr>
          <w:rFonts w:ascii="Cambria" w:eastAsia="Cambria" w:hAnsi="Cambria" w:cs="Cambria"/>
          <w:color w:val="000000"/>
        </w:rPr>
        <w:t>N.C.</w:t>
      </w:r>
      <w:r w:rsidRPr="009E1298">
        <w:rPr>
          <w:rFonts w:ascii="Cambria" w:eastAsia="Cambria" w:hAnsi="Cambria" w:cs="Cambria"/>
          <w:color w:val="000000"/>
        </w:rPr>
        <w:t>.</w:t>
      </w:r>
      <w:proofErr w:type="gramEnd"/>
      <w:r w:rsidRPr="009E1298">
        <w:rPr>
          <w:rFonts w:ascii="Cambria" w:eastAsia="Cambria" w:hAnsi="Cambria" w:cs="Cambria"/>
          <w:color w:val="000000"/>
        </w:rPr>
        <w:t xml:space="preserve">  The Virginia Department of Environmental Quality also provides personnel to support CCMP implementation, however this position</w:t>
      </w:r>
      <w:r w:rsidR="009618BA">
        <w:rPr>
          <w:rFonts w:ascii="Cambria" w:eastAsia="Cambria" w:hAnsi="Cambria" w:cs="Cambria"/>
          <w:color w:val="000000"/>
        </w:rPr>
        <w:t xml:space="preserve"> (currently </w:t>
      </w:r>
      <w:r w:rsidR="003110C4">
        <w:rPr>
          <w:rFonts w:ascii="Cambria" w:eastAsia="Cambria" w:hAnsi="Cambria" w:cs="Cambria"/>
          <w:color w:val="000000"/>
        </w:rPr>
        <w:t>vacant</w:t>
      </w:r>
      <w:r w:rsidR="009618BA">
        <w:rPr>
          <w:rFonts w:ascii="Cambria" w:eastAsia="Cambria" w:hAnsi="Cambria" w:cs="Cambria"/>
          <w:color w:val="000000"/>
        </w:rPr>
        <w:t>)</w:t>
      </w:r>
      <w:r w:rsidRPr="009E1298">
        <w:rPr>
          <w:rFonts w:ascii="Cambria" w:eastAsia="Cambria" w:hAnsi="Cambria" w:cs="Cambria"/>
          <w:color w:val="000000"/>
        </w:rPr>
        <w:t xml:space="preserve"> is not covered under </w:t>
      </w:r>
      <w:r w:rsidRPr="009E1298">
        <w:rPr>
          <w:rFonts w:ascii="Cambria" w:eastAsia="Cambria" w:hAnsi="Cambria" w:cs="Cambria"/>
          <w:color w:val="000000"/>
        </w:rPr>
        <w:lastRenderedPageBreak/>
        <w:t xml:space="preserve">program administration as it occurs at no additional cost to the program.  </w:t>
      </w:r>
      <w:r w:rsidR="009618BA" w:rsidRPr="009618BA">
        <w:rPr>
          <w:rFonts w:ascii="Cambria" w:eastAsia="Cambria" w:hAnsi="Cambria" w:cs="Cambria"/>
          <w:i/>
          <w:color w:val="000000"/>
        </w:rPr>
        <w:t xml:space="preserve">All positions are administered in compliance with </w:t>
      </w:r>
      <w:r w:rsidR="00623308">
        <w:rPr>
          <w:rFonts w:ascii="Cambria" w:eastAsia="Cambria" w:hAnsi="Cambria" w:cs="Cambria"/>
          <w:i/>
          <w:color w:val="000000"/>
        </w:rPr>
        <w:t>N.C.</w:t>
      </w:r>
      <w:r w:rsidR="009618BA" w:rsidRPr="009618BA">
        <w:rPr>
          <w:rFonts w:ascii="Cambria" w:eastAsia="Cambria" w:hAnsi="Cambria" w:cs="Cambria"/>
          <w:i/>
          <w:color w:val="000000"/>
        </w:rPr>
        <w:t xml:space="preserve"> Office of State Personnel rules and policies.</w:t>
      </w:r>
    </w:p>
    <w:p w14:paraId="55AC2E7F" w14:textId="77777777" w:rsidR="00416BEA" w:rsidRPr="009E1298" w:rsidRDefault="00416BEA" w:rsidP="00386E38">
      <w:pPr>
        <w:pBdr>
          <w:top w:val="nil"/>
          <w:left w:val="nil"/>
          <w:bottom w:val="nil"/>
          <w:right w:val="nil"/>
          <w:between w:val="nil"/>
        </w:pBdr>
        <w:tabs>
          <w:tab w:val="left" w:pos="360"/>
        </w:tabs>
        <w:rPr>
          <w:rFonts w:ascii="Cambria" w:eastAsia="Cambria" w:hAnsi="Cambria" w:cs="Cambria"/>
          <w:b/>
          <w:color w:val="000000"/>
        </w:rPr>
      </w:pPr>
    </w:p>
    <w:p w14:paraId="4980A769" w14:textId="77777777" w:rsidR="00416BEA" w:rsidRPr="009E1298" w:rsidRDefault="00F12712" w:rsidP="006A6F33">
      <w:pPr>
        <w:pBdr>
          <w:top w:val="nil"/>
          <w:left w:val="nil"/>
          <w:bottom w:val="nil"/>
          <w:right w:val="nil"/>
          <w:between w:val="nil"/>
        </w:pBdr>
        <w:tabs>
          <w:tab w:val="left" w:pos="360"/>
        </w:tabs>
        <w:ind w:left="540"/>
        <w:rPr>
          <w:rFonts w:ascii="Cambria" w:eastAsia="Cambria" w:hAnsi="Cambria" w:cs="Cambria"/>
          <w:b/>
          <w:color w:val="000000"/>
        </w:rPr>
      </w:pPr>
      <w:r w:rsidRPr="009E1298">
        <w:rPr>
          <w:rFonts w:ascii="Cambria" w:eastAsia="Cambria" w:hAnsi="Cambria" w:cs="Cambria"/>
          <w:b/>
          <w:color w:val="000000"/>
        </w:rPr>
        <w:t>Director</w:t>
      </w:r>
    </w:p>
    <w:p w14:paraId="67A348D9" w14:textId="2670B615" w:rsidR="00416BEA" w:rsidRPr="009E1298" w:rsidRDefault="00F12712" w:rsidP="006A6F33">
      <w:pPr>
        <w:pBdr>
          <w:top w:val="nil"/>
          <w:left w:val="nil"/>
          <w:bottom w:val="nil"/>
          <w:right w:val="nil"/>
          <w:between w:val="nil"/>
        </w:pBdr>
        <w:tabs>
          <w:tab w:val="left" w:pos="360"/>
        </w:tabs>
        <w:ind w:left="540"/>
        <w:jc w:val="both"/>
        <w:rPr>
          <w:rFonts w:ascii="Cambria" w:eastAsia="Cambria" w:hAnsi="Cambria" w:cs="Cambria"/>
          <w:color w:val="000000"/>
        </w:rPr>
      </w:pPr>
      <w:r w:rsidRPr="009E1298">
        <w:rPr>
          <w:rFonts w:ascii="Cambria" w:eastAsia="Cambria" w:hAnsi="Cambria" w:cs="Cambria"/>
          <w:color w:val="000000"/>
        </w:rPr>
        <w:t xml:space="preserve">The Director administers and coordinates program activities and CCMP implementation, involving interaction with numerous federal and state resource management agencies, universities, interest groups, and the </w:t>
      </w:r>
      <w:r w:rsidR="007A27C7" w:rsidRPr="009E1298">
        <w:rPr>
          <w:rFonts w:ascii="Cambria" w:eastAsia="Cambria" w:hAnsi="Cambria" w:cs="Cambria"/>
          <w:color w:val="000000"/>
        </w:rPr>
        <w:t>public</w:t>
      </w:r>
      <w:r w:rsidRPr="009E1298">
        <w:rPr>
          <w:rFonts w:ascii="Cambria" w:eastAsia="Cambria" w:hAnsi="Cambria" w:cs="Cambria"/>
          <w:color w:val="000000"/>
        </w:rPr>
        <w:t xml:space="preserve">.  This position manages the post-CCMP grants and associated contracts, provides staff support to the APNEP </w:t>
      </w:r>
      <w:r w:rsidR="00E860A0">
        <w:rPr>
          <w:rFonts w:ascii="Cambria" w:eastAsia="Cambria" w:hAnsi="Cambria" w:cs="Cambria"/>
          <w:color w:val="000000"/>
        </w:rPr>
        <w:t>Leadership Council</w:t>
      </w:r>
      <w:r w:rsidRPr="009E1298">
        <w:rPr>
          <w:rFonts w:ascii="Cambria" w:eastAsia="Cambria" w:hAnsi="Cambria" w:cs="Cambria"/>
          <w:color w:val="000000"/>
        </w:rPr>
        <w:t xml:space="preserve"> and Advisory Committees, and represents APNEP at local, state, regional and national meetings. Dr. Bill Crowell has been the Director since June 2002.</w:t>
      </w:r>
    </w:p>
    <w:p w14:paraId="7E2EA7A3" w14:textId="77777777" w:rsidR="00416BEA" w:rsidRPr="009E1298" w:rsidRDefault="00F12712" w:rsidP="006A6F33">
      <w:pPr>
        <w:pBdr>
          <w:top w:val="nil"/>
          <w:left w:val="nil"/>
          <w:bottom w:val="nil"/>
          <w:right w:val="nil"/>
          <w:between w:val="nil"/>
        </w:pBdr>
        <w:tabs>
          <w:tab w:val="left" w:pos="360"/>
        </w:tabs>
        <w:ind w:left="540"/>
        <w:jc w:val="both"/>
        <w:rPr>
          <w:rFonts w:ascii="Cambria" w:eastAsia="Cambria" w:hAnsi="Cambria" w:cs="Cambria"/>
          <w:color w:val="000000"/>
        </w:rPr>
      </w:pPr>
      <w:r w:rsidRPr="009E1298">
        <w:rPr>
          <w:rFonts w:ascii="Cambria" w:eastAsia="Cambria" w:hAnsi="Cambria" w:cs="Cambria"/>
          <w:color w:val="000000"/>
        </w:rPr>
        <w:t xml:space="preserve"> </w:t>
      </w:r>
    </w:p>
    <w:p w14:paraId="212345F7" w14:textId="44D5BF8F" w:rsidR="00416BEA" w:rsidRPr="009E1298" w:rsidRDefault="00F12712" w:rsidP="00456F10">
      <w:pPr>
        <w:pBdr>
          <w:top w:val="nil"/>
          <w:left w:val="nil"/>
          <w:bottom w:val="nil"/>
          <w:right w:val="nil"/>
          <w:between w:val="nil"/>
        </w:pBdr>
        <w:tabs>
          <w:tab w:val="left" w:pos="360"/>
        </w:tabs>
        <w:ind w:left="540"/>
        <w:jc w:val="both"/>
        <w:rPr>
          <w:rFonts w:ascii="Cambria" w:eastAsia="Cambria" w:hAnsi="Cambria" w:cs="Cambria"/>
          <w:b/>
        </w:rPr>
      </w:pPr>
      <w:r w:rsidRPr="009E1298">
        <w:rPr>
          <w:rFonts w:ascii="Cambria" w:eastAsia="Cambria" w:hAnsi="Cambria" w:cs="Cambria"/>
          <w:b/>
        </w:rPr>
        <w:t xml:space="preserve">Program Manager </w:t>
      </w:r>
    </w:p>
    <w:p w14:paraId="613FD5EB" w14:textId="0C645970" w:rsidR="00416BEA" w:rsidRPr="009E1298" w:rsidRDefault="00F12712" w:rsidP="006A6F33">
      <w:pPr>
        <w:pBdr>
          <w:top w:val="nil"/>
          <w:left w:val="nil"/>
          <w:bottom w:val="nil"/>
          <w:right w:val="nil"/>
          <w:between w:val="nil"/>
        </w:pBdr>
        <w:tabs>
          <w:tab w:val="left" w:pos="1800"/>
          <w:tab w:val="left" w:pos="3690"/>
        </w:tabs>
        <w:ind w:left="540"/>
        <w:jc w:val="both"/>
        <w:rPr>
          <w:rFonts w:ascii="Cambria" w:eastAsia="Cambria" w:hAnsi="Cambria" w:cs="Cambria"/>
          <w:color w:val="000000"/>
        </w:rPr>
      </w:pPr>
      <w:r w:rsidRPr="009E1298">
        <w:rPr>
          <w:rFonts w:ascii="Cambria" w:eastAsia="Cambria" w:hAnsi="Cambria" w:cs="Cambria"/>
          <w:color w:val="000000"/>
        </w:rPr>
        <w:t>The Program Manager</w:t>
      </w:r>
      <w:r w:rsidRPr="009E1298">
        <w:rPr>
          <w:rFonts w:ascii="Cambria" w:eastAsia="Cambria" w:hAnsi="Cambria" w:cs="Cambria"/>
          <w:b/>
          <w:color w:val="000000"/>
        </w:rPr>
        <w:t xml:space="preserve"> </w:t>
      </w:r>
      <w:r w:rsidRPr="009E1298">
        <w:rPr>
          <w:rFonts w:ascii="Cambria" w:eastAsia="Cambria" w:hAnsi="Cambria" w:cs="Cambria"/>
          <w:color w:val="000000"/>
        </w:rPr>
        <w:t xml:space="preserve">assists in the administration of the </w:t>
      </w:r>
      <w:r w:rsidR="00FB7B36">
        <w:rPr>
          <w:rFonts w:ascii="Cambria" w:eastAsia="Cambria" w:hAnsi="Cambria" w:cs="Cambria"/>
          <w:color w:val="000000"/>
        </w:rPr>
        <w:t xml:space="preserve">U.S. EPA </w:t>
      </w:r>
      <w:r w:rsidR="001E390B" w:rsidRPr="009E1298">
        <w:rPr>
          <w:rFonts w:ascii="Cambria" w:eastAsia="Cambria" w:hAnsi="Cambria" w:cs="Cambria"/>
          <w:bCs/>
        </w:rPr>
        <w:t>§</w:t>
      </w:r>
      <w:r w:rsidRPr="009E1298">
        <w:rPr>
          <w:rFonts w:ascii="Cambria" w:eastAsia="Cambria" w:hAnsi="Cambria" w:cs="Cambria"/>
          <w:color w:val="000000"/>
        </w:rPr>
        <w:t>320 Grant</w:t>
      </w:r>
      <w:r w:rsidR="001848FA" w:rsidRPr="009E1298">
        <w:rPr>
          <w:rFonts w:ascii="Cambria" w:eastAsia="Cambria" w:hAnsi="Cambria" w:cs="Cambria"/>
          <w:color w:val="000000"/>
        </w:rPr>
        <w:t xml:space="preserve"> </w:t>
      </w:r>
      <w:r w:rsidRPr="009E1298">
        <w:rPr>
          <w:rFonts w:ascii="Cambria" w:eastAsia="Cambria" w:hAnsi="Cambria" w:cs="Cambria"/>
          <w:color w:val="000000"/>
        </w:rPr>
        <w:t xml:space="preserve">and coordinates and manages APNEP contracting and associated activities within </w:t>
      </w:r>
      <w:r w:rsidR="00623308">
        <w:rPr>
          <w:rFonts w:ascii="Cambria" w:eastAsia="Cambria" w:hAnsi="Cambria" w:cs="Cambria"/>
          <w:color w:val="000000"/>
        </w:rPr>
        <w:t>NC</w:t>
      </w:r>
      <w:r w:rsidR="00FB7B36">
        <w:rPr>
          <w:rFonts w:ascii="Cambria" w:eastAsia="Cambria" w:hAnsi="Cambria" w:cs="Cambria"/>
          <w:color w:val="000000"/>
        </w:rPr>
        <w:t>-</w:t>
      </w:r>
      <w:r w:rsidRPr="009E1298">
        <w:rPr>
          <w:rFonts w:ascii="Cambria" w:eastAsia="Cambria" w:hAnsi="Cambria" w:cs="Cambria"/>
          <w:color w:val="000000"/>
        </w:rPr>
        <w:t>DEQ. The position also assists in the development and maintenance of broad support for the APNEP mission and CCMP implementation;</w:t>
      </w:r>
      <w:r w:rsidRPr="009E1298">
        <w:rPr>
          <w:rFonts w:ascii="Cambria" w:eastAsia="Cambria" w:hAnsi="Cambria" w:cs="Cambria"/>
        </w:rPr>
        <w:t xml:space="preserve"> </w:t>
      </w:r>
      <w:r w:rsidRPr="009E1298">
        <w:rPr>
          <w:rFonts w:ascii="Cambria" w:eastAsia="Cambria" w:hAnsi="Cambria" w:cs="Cambria"/>
          <w:color w:val="000000"/>
        </w:rPr>
        <w:t xml:space="preserve">develops tracking mechanisms for performance measures and CCMP implementation efforts; and provides staff support to the </w:t>
      </w:r>
      <w:r w:rsidR="00FB7B36">
        <w:rPr>
          <w:rFonts w:ascii="Cambria" w:eastAsia="Cambria" w:hAnsi="Cambria" w:cs="Cambria"/>
          <w:color w:val="000000"/>
        </w:rPr>
        <w:t>Leadership Council</w:t>
      </w:r>
      <w:r w:rsidRPr="009E1298">
        <w:rPr>
          <w:rFonts w:ascii="Cambria" w:eastAsia="Cambria" w:hAnsi="Cambria" w:cs="Cambria"/>
          <w:color w:val="000000"/>
        </w:rPr>
        <w:t xml:space="preserve"> and Advisory Committees. </w:t>
      </w:r>
      <w:r w:rsidRPr="009E1298">
        <w:rPr>
          <w:rFonts w:ascii="Cambria" w:eastAsia="Cambria" w:hAnsi="Cambria" w:cs="Cambria"/>
        </w:rPr>
        <w:t>Heather Jennings has been the Program Manager since June 2018.</w:t>
      </w:r>
    </w:p>
    <w:p w14:paraId="68FE7342" w14:textId="77777777" w:rsidR="00416BEA" w:rsidRPr="009E1298" w:rsidRDefault="00416BEA" w:rsidP="006A6F33">
      <w:pPr>
        <w:pBdr>
          <w:top w:val="nil"/>
          <w:left w:val="nil"/>
          <w:bottom w:val="nil"/>
          <w:right w:val="nil"/>
          <w:between w:val="nil"/>
        </w:pBdr>
        <w:tabs>
          <w:tab w:val="left" w:pos="1800"/>
          <w:tab w:val="left" w:pos="3690"/>
        </w:tabs>
        <w:ind w:left="540"/>
        <w:jc w:val="both"/>
        <w:rPr>
          <w:rFonts w:ascii="Cambria" w:eastAsia="Cambria" w:hAnsi="Cambria" w:cs="Cambria"/>
          <w:color w:val="FF0000"/>
        </w:rPr>
      </w:pPr>
    </w:p>
    <w:p w14:paraId="0498917B" w14:textId="77777777" w:rsidR="00416BEA" w:rsidRPr="009E1298" w:rsidRDefault="00F12712" w:rsidP="006A6F33">
      <w:pPr>
        <w:pBdr>
          <w:top w:val="nil"/>
          <w:left w:val="nil"/>
          <w:bottom w:val="nil"/>
          <w:right w:val="nil"/>
          <w:between w:val="nil"/>
        </w:pBdr>
        <w:tabs>
          <w:tab w:val="left" w:pos="3690"/>
        </w:tabs>
        <w:ind w:left="540"/>
        <w:rPr>
          <w:rFonts w:ascii="Cambria" w:eastAsia="Cambria" w:hAnsi="Cambria" w:cs="Cambria"/>
          <w:b/>
          <w:color w:val="000000"/>
        </w:rPr>
      </w:pPr>
      <w:r w:rsidRPr="009E1298">
        <w:rPr>
          <w:rFonts w:ascii="Cambria" w:eastAsia="Cambria" w:hAnsi="Cambria" w:cs="Cambria"/>
          <w:b/>
          <w:color w:val="000000"/>
        </w:rPr>
        <w:t>Program Scientist</w:t>
      </w:r>
    </w:p>
    <w:p w14:paraId="6C11E1BD" w14:textId="1AD4B706" w:rsidR="00416BEA" w:rsidRPr="009E1298" w:rsidRDefault="00F12712" w:rsidP="006A6F33">
      <w:pPr>
        <w:pBdr>
          <w:top w:val="nil"/>
          <w:left w:val="nil"/>
          <w:bottom w:val="nil"/>
          <w:right w:val="nil"/>
          <w:between w:val="nil"/>
        </w:pBdr>
        <w:tabs>
          <w:tab w:val="left" w:pos="1800"/>
          <w:tab w:val="left" w:pos="3690"/>
        </w:tabs>
        <w:ind w:left="540"/>
        <w:jc w:val="both"/>
        <w:rPr>
          <w:rFonts w:ascii="Cambria" w:eastAsia="Cambria" w:hAnsi="Cambria" w:cs="Cambria"/>
          <w:color w:val="000000"/>
        </w:rPr>
      </w:pPr>
      <w:r w:rsidRPr="3A9DFD31">
        <w:rPr>
          <w:rFonts w:ascii="Cambria" w:eastAsia="Cambria" w:hAnsi="Cambria" w:cs="Cambria"/>
          <w:color w:val="000000" w:themeColor="text1"/>
        </w:rPr>
        <w:t>The Program Scientist</w:t>
      </w:r>
      <w:r w:rsidRPr="3A9DFD31">
        <w:rPr>
          <w:rFonts w:ascii="Cambria" w:eastAsia="Cambria" w:hAnsi="Cambria" w:cs="Cambria"/>
          <w:b/>
          <w:bCs/>
          <w:color w:val="000000" w:themeColor="text1"/>
        </w:rPr>
        <w:t xml:space="preserve"> </w:t>
      </w:r>
      <w:r w:rsidRPr="3A9DFD31">
        <w:rPr>
          <w:rFonts w:ascii="Cambria" w:eastAsia="Cambria" w:hAnsi="Cambria" w:cs="Cambria"/>
          <w:color w:val="000000" w:themeColor="text1"/>
        </w:rPr>
        <w:t>assists the Director with CCMP administration.  This position helps design and implement a comprehensive monitoring strategy and reporting process, guides the Scien</w:t>
      </w:r>
      <w:r w:rsidR="5FED2520" w:rsidRPr="3A9DFD31">
        <w:rPr>
          <w:rFonts w:ascii="Cambria" w:eastAsia="Cambria" w:hAnsi="Cambria" w:cs="Cambria"/>
          <w:color w:val="000000" w:themeColor="text1"/>
        </w:rPr>
        <w:t>ce</w:t>
      </w:r>
      <w:r w:rsidRPr="3A9DFD31">
        <w:rPr>
          <w:rFonts w:ascii="Cambria" w:eastAsia="Cambria" w:hAnsi="Cambria" w:cs="Cambria"/>
          <w:color w:val="000000" w:themeColor="text1"/>
        </w:rPr>
        <w:t xml:space="preserve"> and Technical Advisory Committee (STAC), and reviews project proposals and reports for merit.  This position provides staff support to the </w:t>
      </w:r>
      <w:r w:rsidR="00FB7B36" w:rsidRPr="3A9DFD31">
        <w:rPr>
          <w:rFonts w:ascii="Cambria" w:eastAsia="Cambria" w:hAnsi="Cambria" w:cs="Cambria"/>
          <w:color w:val="000000" w:themeColor="text1"/>
        </w:rPr>
        <w:t>Leadership Council</w:t>
      </w:r>
      <w:r w:rsidRPr="3A9DFD31">
        <w:rPr>
          <w:rFonts w:ascii="Cambria" w:eastAsia="Cambria" w:hAnsi="Cambria" w:cs="Cambria"/>
          <w:color w:val="000000" w:themeColor="text1"/>
        </w:rPr>
        <w:t xml:space="preserve"> and Advisory Committees. Dr. Dean Carpenter has served in this role since November 2003. </w:t>
      </w:r>
    </w:p>
    <w:p w14:paraId="050E097F" w14:textId="77777777" w:rsidR="00416BEA" w:rsidRPr="009E1298" w:rsidRDefault="00416BEA" w:rsidP="006A6F33">
      <w:pPr>
        <w:pBdr>
          <w:top w:val="nil"/>
          <w:left w:val="nil"/>
          <w:bottom w:val="nil"/>
          <w:right w:val="nil"/>
          <w:between w:val="nil"/>
        </w:pBdr>
        <w:tabs>
          <w:tab w:val="left" w:pos="1800"/>
          <w:tab w:val="left" w:pos="3690"/>
        </w:tabs>
        <w:ind w:left="540"/>
        <w:jc w:val="both"/>
        <w:rPr>
          <w:rFonts w:ascii="Cambria" w:eastAsia="Cambria" w:hAnsi="Cambria" w:cs="Cambria"/>
          <w:color w:val="000000"/>
        </w:rPr>
      </w:pPr>
    </w:p>
    <w:p w14:paraId="068F0E1A" w14:textId="77777777" w:rsidR="00416BEA" w:rsidRPr="009E1298" w:rsidRDefault="00F12712" w:rsidP="006A6F33">
      <w:pPr>
        <w:pBdr>
          <w:top w:val="nil"/>
          <w:left w:val="nil"/>
          <w:bottom w:val="nil"/>
          <w:right w:val="nil"/>
          <w:between w:val="nil"/>
        </w:pBdr>
        <w:tabs>
          <w:tab w:val="left" w:pos="3690"/>
        </w:tabs>
        <w:ind w:left="540"/>
        <w:rPr>
          <w:rFonts w:ascii="Cambria" w:eastAsia="Cambria" w:hAnsi="Cambria" w:cs="Cambria"/>
          <w:b/>
          <w:color w:val="000000"/>
        </w:rPr>
      </w:pPr>
      <w:r w:rsidRPr="009E1298">
        <w:rPr>
          <w:rFonts w:ascii="Cambria" w:eastAsia="Cambria" w:hAnsi="Cambria" w:cs="Cambria"/>
          <w:b/>
          <w:color w:val="000000"/>
        </w:rPr>
        <w:t>Policy and Engagement Manager</w:t>
      </w:r>
    </w:p>
    <w:p w14:paraId="391CC16E" w14:textId="043B0819" w:rsidR="00416BEA" w:rsidRPr="009E1298" w:rsidRDefault="00F12712" w:rsidP="006A6F33">
      <w:pPr>
        <w:pBdr>
          <w:top w:val="nil"/>
          <w:left w:val="nil"/>
          <w:bottom w:val="nil"/>
          <w:right w:val="nil"/>
          <w:between w:val="nil"/>
        </w:pBdr>
        <w:tabs>
          <w:tab w:val="left" w:pos="1800"/>
          <w:tab w:val="left" w:pos="3690"/>
        </w:tabs>
        <w:ind w:left="540"/>
        <w:jc w:val="both"/>
        <w:rPr>
          <w:rFonts w:ascii="Cambria" w:eastAsia="Cambria" w:hAnsi="Cambria" w:cs="Cambria"/>
          <w:color w:val="000000"/>
        </w:rPr>
      </w:pPr>
      <w:r w:rsidRPr="009E1298">
        <w:rPr>
          <w:rFonts w:ascii="Cambria" w:eastAsia="Cambria" w:hAnsi="Cambria" w:cs="Cambria"/>
          <w:color w:val="000000"/>
        </w:rPr>
        <w:t xml:space="preserve">The Policy and Engagement Manager assists the Director and Management Conference with engagement, educational and outreach activities.  The position oversees communication strategies, pursues new partnership and funding opportunities, and works with program staff to engage in new CCMP implementation actions. It also provides staff support for the Management Conference and serves as a liaison on various external working groups. Stacey Feken has served in this role since March 2016.   </w:t>
      </w:r>
    </w:p>
    <w:p w14:paraId="1F356577" w14:textId="77777777" w:rsidR="00416BEA" w:rsidRPr="009E1298" w:rsidRDefault="00416BEA" w:rsidP="006A6F33">
      <w:pPr>
        <w:tabs>
          <w:tab w:val="left" w:pos="3690"/>
        </w:tabs>
        <w:ind w:left="540"/>
        <w:rPr>
          <w:rFonts w:ascii="Cambria" w:eastAsia="Cambria" w:hAnsi="Cambria" w:cs="Cambria"/>
        </w:rPr>
      </w:pPr>
    </w:p>
    <w:p w14:paraId="5E824B2A" w14:textId="77777777" w:rsidR="00416BEA" w:rsidRPr="009E1298" w:rsidRDefault="00F12712" w:rsidP="008238E4">
      <w:pPr>
        <w:pBdr>
          <w:top w:val="nil"/>
          <w:left w:val="nil"/>
          <w:bottom w:val="nil"/>
          <w:right w:val="nil"/>
          <w:between w:val="nil"/>
        </w:pBdr>
        <w:tabs>
          <w:tab w:val="left" w:pos="3690"/>
        </w:tabs>
        <w:ind w:left="540"/>
        <w:rPr>
          <w:rFonts w:ascii="Cambria" w:eastAsia="Cambria" w:hAnsi="Cambria" w:cs="Cambria"/>
          <w:b/>
          <w:color w:val="000000"/>
        </w:rPr>
      </w:pPr>
      <w:r w:rsidRPr="009E1298">
        <w:rPr>
          <w:rFonts w:ascii="Cambria" w:eastAsia="Cambria" w:hAnsi="Cambria" w:cs="Cambria"/>
          <w:b/>
        </w:rPr>
        <w:t>Communications and Outreach Specialist</w:t>
      </w:r>
      <w:r w:rsidRPr="009E1298">
        <w:rPr>
          <w:rFonts w:ascii="Cambria" w:eastAsia="Cambria" w:hAnsi="Cambria" w:cs="Cambria"/>
          <w:b/>
          <w:color w:val="000000"/>
        </w:rPr>
        <w:t xml:space="preserve"> </w:t>
      </w:r>
    </w:p>
    <w:p w14:paraId="478A684B" w14:textId="7DA2A1E7" w:rsidR="00416BEA" w:rsidRPr="009E1298" w:rsidRDefault="00F12712" w:rsidP="008238E4">
      <w:pPr>
        <w:pBdr>
          <w:top w:val="nil"/>
          <w:left w:val="nil"/>
          <w:bottom w:val="nil"/>
          <w:right w:val="nil"/>
          <w:between w:val="nil"/>
        </w:pBdr>
        <w:tabs>
          <w:tab w:val="left" w:pos="1800"/>
          <w:tab w:val="left" w:pos="3690"/>
        </w:tabs>
        <w:ind w:left="540"/>
        <w:jc w:val="both"/>
        <w:rPr>
          <w:rFonts w:ascii="Cambria" w:eastAsia="Cambria" w:hAnsi="Cambria" w:cs="Cambria"/>
          <w:i/>
          <w:color w:val="000000"/>
        </w:rPr>
      </w:pPr>
      <w:r w:rsidRPr="009E1298">
        <w:rPr>
          <w:rFonts w:ascii="Cambria" w:eastAsia="Cambria" w:hAnsi="Cambria" w:cs="Cambria"/>
          <w:color w:val="000000"/>
        </w:rPr>
        <w:t xml:space="preserve">The </w:t>
      </w:r>
      <w:r w:rsidRPr="009E1298">
        <w:rPr>
          <w:rFonts w:ascii="Cambria" w:eastAsia="Cambria" w:hAnsi="Cambria" w:cs="Cambria"/>
        </w:rPr>
        <w:t>Communications and Outreach Specialist coordinates APNEP’s digital and print communications efforts, as well as managing the Partnership’s education and outreach initiatives.</w:t>
      </w:r>
      <w:r w:rsidRPr="009E1298">
        <w:rPr>
          <w:rFonts w:ascii="Cambria" w:eastAsia="Cambria" w:hAnsi="Cambria" w:cs="Cambria"/>
          <w:color w:val="000000"/>
        </w:rPr>
        <w:t xml:space="preserve"> Kelsey Ellis</w:t>
      </w:r>
      <w:r w:rsidRPr="009E1298">
        <w:rPr>
          <w:rFonts w:ascii="Cambria" w:eastAsia="Cambria" w:hAnsi="Cambria" w:cs="Cambria"/>
          <w:i/>
          <w:color w:val="000000"/>
        </w:rPr>
        <w:t xml:space="preserve"> </w:t>
      </w:r>
      <w:r w:rsidRPr="009E1298">
        <w:rPr>
          <w:rFonts w:ascii="Cambria" w:eastAsia="Cambria" w:hAnsi="Cambria" w:cs="Cambria"/>
          <w:color w:val="000000"/>
        </w:rPr>
        <w:t>served as Program Associate in this role from May 2017 to September 2018, and as Communications and Outreach Spe</w:t>
      </w:r>
      <w:r w:rsidRPr="009E1298">
        <w:rPr>
          <w:rFonts w:ascii="Cambria" w:eastAsia="Cambria" w:hAnsi="Cambria" w:cs="Cambria"/>
        </w:rPr>
        <w:t xml:space="preserve">cialist from September 2018 until the present. </w:t>
      </w:r>
      <w:r w:rsidR="005D362A">
        <w:rPr>
          <w:rFonts w:ascii="Cambria" w:eastAsia="Cambria" w:hAnsi="Cambria" w:cs="Cambria"/>
        </w:rPr>
        <w:t xml:space="preserve">She returned to graduate school in the fall of 2020 but </w:t>
      </w:r>
      <w:r w:rsidR="007A27C7">
        <w:rPr>
          <w:rFonts w:ascii="Cambria" w:eastAsia="Cambria" w:hAnsi="Cambria" w:cs="Cambria"/>
        </w:rPr>
        <w:t>continues</w:t>
      </w:r>
      <w:r w:rsidR="005D362A">
        <w:rPr>
          <w:rFonts w:ascii="Cambria" w:eastAsia="Cambria" w:hAnsi="Cambria" w:cs="Cambria"/>
        </w:rPr>
        <w:t xml:space="preserve"> in a part-time capacity at present.</w:t>
      </w:r>
      <w:r w:rsidR="00BE387E">
        <w:rPr>
          <w:rFonts w:ascii="Cambria" w:eastAsia="Cambria" w:hAnsi="Cambria" w:cs="Cambria"/>
        </w:rPr>
        <w:t xml:space="preserve">  It is anticipated that the position will be returned to full-time during FY2021-22.</w:t>
      </w:r>
    </w:p>
    <w:p w14:paraId="23CFDD83" w14:textId="77777777" w:rsidR="00416BEA" w:rsidRPr="009E1298" w:rsidRDefault="00416BEA" w:rsidP="00ED2016">
      <w:pPr>
        <w:pBdr>
          <w:top w:val="nil"/>
          <w:left w:val="nil"/>
          <w:bottom w:val="nil"/>
          <w:right w:val="nil"/>
          <w:between w:val="nil"/>
        </w:pBdr>
        <w:tabs>
          <w:tab w:val="left" w:pos="3690"/>
        </w:tabs>
        <w:ind w:left="540"/>
        <w:rPr>
          <w:rFonts w:ascii="Cambria" w:eastAsia="Cambria" w:hAnsi="Cambria" w:cs="Cambria"/>
          <w:color w:val="000000"/>
        </w:rPr>
      </w:pPr>
    </w:p>
    <w:p w14:paraId="7871C360" w14:textId="0B1D9C0A" w:rsidR="00416BEA" w:rsidRPr="009E1298" w:rsidRDefault="00FB7B36" w:rsidP="00ED2016">
      <w:pPr>
        <w:pBdr>
          <w:top w:val="nil"/>
          <w:left w:val="nil"/>
          <w:bottom w:val="nil"/>
          <w:right w:val="nil"/>
          <w:between w:val="nil"/>
        </w:pBdr>
        <w:tabs>
          <w:tab w:val="left" w:pos="3690"/>
        </w:tabs>
        <w:ind w:left="540"/>
        <w:rPr>
          <w:rFonts w:ascii="Cambria" w:eastAsia="Cambria" w:hAnsi="Cambria" w:cs="Cambria"/>
          <w:b/>
          <w:color w:val="000000"/>
        </w:rPr>
      </w:pPr>
      <w:r>
        <w:rPr>
          <w:rFonts w:ascii="Cambria" w:eastAsia="Cambria" w:hAnsi="Cambria" w:cs="Cambria"/>
          <w:b/>
          <w:color w:val="000000"/>
        </w:rPr>
        <w:t>Quantitative Ecologist</w:t>
      </w:r>
    </w:p>
    <w:p w14:paraId="3F614372" w14:textId="09F7E02A" w:rsidR="00416BEA" w:rsidRPr="009E1298" w:rsidRDefault="00F12712">
      <w:pPr>
        <w:pBdr>
          <w:top w:val="nil"/>
          <w:left w:val="nil"/>
          <w:bottom w:val="nil"/>
          <w:right w:val="nil"/>
          <w:between w:val="nil"/>
        </w:pBdr>
        <w:tabs>
          <w:tab w:val="left" w:pos="1800"/>
          <w:tab w:val="left" w:pos="3690"/>
        </w:tabs>
        <w:ind w:left="540"/>
        <w:jc w:val="both"/>
        <w:rPr>
          <w:rFonts w:ascii="Cambria" w:eastAsia="Cambria" w:hAnsi="Cambria" w:cs="Cambria"/>
          <w:i/>
          <w:color w:val="000000"/>
        </w:rPr>
      </w:pPr>
      <w:r w:rsidRPr="009E1298">
        <w:rPr>
          <w:rFonts w:ascii="Cambria" w:eastAsia="Cambria" w:hAnsi="Cambria" w:cs="Cambria"/>
          <w:color w:val="000000"/>
        </w:rPr>
        <w:t xml:space="preserve">The </w:t>
      </w:r>
      <w:r w:rsidR="00FB7B36">
        <w:rPr>
          <w:rFonts w:ascii="Cambria" w:eastAsia="Cambria" w:hAnsi="Cambria" w:cs="Cambria"/>
          <w:color w:val="000000"/>
        </w:rPr>
        <w:t>Quantitative Ecologist</w:t>
      </w:r>
      <w:r w:rsidRPr="009E1298">
        <w:rPr>
          <w:rFonts w:ascii="Cambria" w:eastAsia="Cambria" w:hAnsi="Cambria" w:cs="Cambria"/>
          <w:color w:val="000000"/>
        </w:rPr>
        <w:t xml:space="preserve"> coordinates with staff and contributing scientists and managers to assess the environmental health of the Albemarle-Pamlico estuarine system.  Responsibilities </w:t>
      </w:r>
      <w:r w:rsidR="00217C6C" w:rsidRPr="009E1298">
        <w:rPr>
          <w:rFonts w:ascii="Cambria" w:eastAsia="Cambria" w:hAnsi="Cambria" w:cs="Cambria"/>
          <w:color w:val="000000"/>
        </w:rPr>
        <w:t>include</w:t>
      </w:r>
      <w:r w:rsidRPr="009E1298">
        <w:rPr>
          <w:rFonts w:ascii="Cambria" w:eastAsia="Cambria" w:hAnsi="Cambria" w:cs="Cambria"/>
          <w:color w:val="000000"/>
        </w:rPr>
        <w:t xml:space="preserve"> working with partner agencies and researchers to analyze and report upon indicators </w:t>
      </w:r>
      <w:r w:rsidRPr="009E1298">
        <w:rPr>
          <w:rFonts w:ascii="Cambria" w:eastAsia="Cambria" w:hAnsi="Cambria" w:cs="Cambria"/>
          <w:color w:val="000000"/>
        </w:rPr>
        <w:lastRenderedPageBreak/>
        <w:t xml:space="preserve">of watershed and estuarine health, including identification of monitoring gaps, </w:t>
      </w:r>
      <w:proofErr w:type="gramStart"/>
      <w:r w:rsidRPr="009E1298">
        <w:rPr>
          <w:rFonts w:ascii="Cambria" w:eastAsia="Cambria" w:hAnsi="Cambria" w:cs="Cambria"/>
          <w:color w:val="000000"/>
        </w:rPr>
        <w:t>facilitating</w:t>
      </w:r>
      <w:proofErr w:type="gramEnd"/>
      <w:r w:rsidRPr="009E1298">
        <w:rPr>
          <w:rFonts w:ascii="Cambria" w:eastAsia="Cambria" w:hAnsi="Cambria" w:cs="Cambria"/>
          <w:color w:val="000000"/>
        </w:rPr>
        <w:t xml:space="preserve"> and supporting APNEP Action Teams and Monitoring &amp; Assessment Teams, and managing the program’s GIS functions. Dr. Tim Ellis</w:t>
      </w:r>
      <w:r w:rsidRPr="009E1298">
        <w:rPr>
          <w:rFonts w:ascii="Cambria" w:eastAsia="Cambria" w:hAnsi="Cambria" w:cs="Cambria"/>
          <w:i/>
          <w:color w:val="000000"/>
        </w:rPr>
        <w:t xml:space="preserve"> </w:t>
      </w:r>
      <w:r w:rsidRPr="009E1298">
        <w:rPr>
          <w:rFonts w:ascii="Cambria" w:eastAsia="Cambria" w:hAnsi="Cambria" w:cs="Cambria"/>
          <w:color w:val="000000"/>
        </w:rPr>
        <w:t>has served in this role since March 2017.</w:t>
      </w:r>
    </w:p>
    <w:p w14:paraId="116532C6" w14:textId="77777777" w:rsidR="00416BEA" w:rsidRPr="009E1298" w:rsidRDefault="00416BEA">
      <w:pPr>
        <w:pBdr>
          <w:top w:val="nil"/>
          <w:left w:val="nil"/>
          <w:bottom w:val="nil"/>
          <w:right w:val="nil"/>
          <w:between w:val="nil"/>
        </w:pBdr>
        <w:tabs>
          <w:tab w:val="left" w:pos="3690"/>
        </w:tabs>
        <w:ind w:left="540"/>
        <w:jc w:val="both"/>
        <w:rPr>
          <w:rFonts w:ascii="Cambria" w:eastAsia="Cambria" w:hAnsi="Cambria" w:cs="Cambria"/>
          <w:color w:val="000000"/>
        </w:rPr>
      </w:pPr>
    </w:p>
    <w:p w14:paraId="72599EE8" w14:textId="0A723FFB" w:rsidR="00416BEA" w:rsidRPr="009E1298" w:rsidRDefault="00F12712" w:rsidP="001A53B9">
      <w:pPr>
        <w:pBdr>
          <w:top w:val="nil"/>
          <w:left w:val="nil"/>
          <w:bottom w:val="nil"/>
          <w:right w:val="nil"/>
          <w:between w:val="nil"/>
        </w:pBdr>
        <w:tabs>
          <w:tab w:val="left" w:pos="3690"/>
        </w:tabs>
        <w:ind w:left="540"/>
        <w:rPr>
          <w:rFonts w:ascii="Cambria" w:eastAsia="Cambria" w:hAnsi="Cambria" w:cs="Cambria"/>
          <w:b/>
          <w:color w:val="000000"/>
        </w:rPr>
      </w:pPr>
      <w:r w:rsidRPr="009E1298">
        <w:rPr>
          <w:rFonts w:ascii="Cambria" w:eastAsia="Cambria" w:hAnsi="Cambria" w:cs="Cambria"/>
          <w:b/>
          <w:color w:val="000000"/>
        </w:rPr>
        <w:t xml:space="preserve">Coastal Habitats Coordinator </w:t>
      </w:r>
      <w:r w:rsidRPr="009E1298">
        <w:rPr>
          <w:rFonts w:ascii="Cambria" w:eastAsia="Cambria" w:hAnsi="Cambria" w:cs="Cambria"/>
          <w:color w:val="000000"/>
        </w:rPr>
        <w:t>(Non-federal Match)</w:t>
      </w:r>
    </w:p>
    <w:p w14:paraId="73322755" w14:textId="4CC2C8CE" w:rsidR="00416BEA" w:rsidRPr="009E1298" w:rsidRDefault="00F12712" w:rsidP="006A6F33">
      <w:pPr>
        <w:tabs>
          <w:tab w:val="left" w:pos="2880"/>
        </w:tabs>
        <w:ind w:left="540"/>
        <w:jc w:val="both"/>
        <w:rPr>
          <w:rFonts w:ascii="Cambria" w:eastAsia="Cambria" w:hAnsi="Cambria" w:cs="Cambria"/>
        </w:rPr>
      </w:pPr>
      <w:r w:rsidRPr="3A9DFD31">
        <w:rPr>
          <w:rFonts w:ascii="Cambria" w:eastAsia="Cambria" w:hAnsi="Cambria" w:cs="Cambria"/>
        </w:rPr>
        <w:t xml:space="preserve">This position serves an APNEP liaison to local governments and state agencies.  The Coastal Habitats Coordinator provides coordination and support to local governments and state agencies to enhance CCMP implementation.  </w:t>
      </w:r>
      <w:r w:rsidRPr="3A9DFD31">
        <w:rPr>
          <w:rFonts w:ascii="Cambria" w:eastAsia="Cambria" w:hAnsi="Cambria" w:cs="Cambria"/>
          <w:color w:val="000000" w:themeColor="text1"/>
        </w:rPr>
        <w:t>The position also directs coordinated implementation of the CHPP with th</w:t>
      </w:r>
      <w:r w:rsidR="001E390B" w:rsidRPr="3A9DFD31">
        <w:rPr>
          <w:rFonts w:ascii="Cambria" w:eastAsia="Cambria" w:hAnsi="Cambria" w:cs="Cambria"/>
          <w:color w:val="000000" w:themeColor="text1"/>
        </w:rPr>
        <w:t>re</w:t>
      </w:r>
      <w:r w:rsidRPr="3A9DFD31">
        <w:rPr>
          <w:rFonts w:ascii="Cambria" w:eastAsia="Cambria" w:hAnsi="Cambria" w:cs="Cambria"/>
          <w:color w:val="000000" w:themeColor="text1"/>
        </w:rPr>
        <w:t xml:space="preserve">e </w:t>
      </w:r>
      <w:r w:rsidR="001E390B" w:rsidRPr="3A9DFD31">
        <w:rPr>
          <w:rFonts w:ascii="Cambria" w:eastAsia="Cambria" w:hAnsi="Cambria" w:cs="Cambria"/>
          <w:color w:val="000000" w:themeColor="text1"/>
        </w:rPr>
        <w:t xml:space="preserve">N.C. Commissions: </w:t>
      </w:r>
      <w:r w:rsidRPr="3A9DFD31">
        <w:rPr>
          <w:rFonts w:ascii="Cambria" w:eastAsia="Cambria" w:hAnsi="Cambria" w:cs="Cambria"/>
          <w:color w:val="000000" w:themeColor="text1"/>
        </w:rPr>
        <w:t>Coastal Resource</w:t>
      </w:r>
      <w:r w:rsidR="001E390B" w:rsidRPr="3A9DFD31">
        <w:rPr>
          <w:rFonts w:ascii="Cambria" w:eastAsia="Cambria" w:hAnsi="Cambria" w:cs="Cambria"/>
          <w:color w:val="000000" w:themeColor="text1"/>
        </w:rPr>
        <w:t>s</w:t>
      </w:r>
      <w:r w:rsidRPr="3A9DFD31">
        <w:rPr>
          <w:rFonts w:ascii="Cambria" w:eastAsia="Cambria" w:hAnsi="Cambria" w:cs="Cambria"/>
          <w:color w:val="000000" w:themeColor="text1"/>
        </w:rPr>
        <w:t xml:space="preserve">, Marine Fisheries, and Environmental Management. </w:t>
      </w:r>
      <w:r w:rsidRPr="3A9DFD31">
        <w:rPr>
          <w:rFonts w:ascii="Cambria" w:eastAsia="Cambria" w:hAnsi="Cambria" w:cs="Cambria"/>
        </w:rPr>
        <w:t xml:space="preserve">Jimmy Johnson has served in this role since January 2006.  </w:t>
      </w:r>
      <w:r w:rsidRPr="3A9DFD31">
        <w:rPr>
          <w:rFonts w:ascii="Cambria" w:eastAsia="Cambria" w:hAnsi="Cambria" w:cs="Cambria"/>
          <w:i/>
          <w:iCs/>
        </w:rPr>
        <w:t xml:space="preserve">This position is funded by </w:t>
      </w:r>
      <w:r w:rsidR="00623308" w:rsidRPr="3A9DFD31">
        <w:rPr>
          <w:rFonts w:ascii="Cambria" w:eastAsia="Cambria" w:hAnsi="Cambria" w:cs="Cambria"/>
          <w:i/>
          <w:iCs/>
        </w:rPr>
        <w:t>NC</w:t>
      </w:r>
      <w:r w:rsidR="001E390B" w:rsidRPr="3A9DFD31">
        <w:rPr>
          <w:rFonts w:ascii="Cambria" w:eastAsia="Cambria" w:hAnsi="Cambria" w:cs="Cambria"/>
          <w:i/>
          <w:iCs/>
        </w:rPr>
        <w:t>-</w:t>
      </w:r>
      <w:r w:rsidRPr="3A9DFD31">
        <w:rPr>
          <w:rFonts w:ascii="Cambria" w:eastAsia="Cambria" w:hAnsi="Cambria" w:cs="Cambria"/>
          <w:i/>
          <w:iCs/>
        </w:rPr>
        <w:t xml:space="preserve">DEQ and provides a portion of the non-federal match for the </w:t>
      </w:r>
      <w:r w:rsidR="1548320D" w:rsidRPr="3A9DFD31">
        <w:rPr>
          <w:rFonts w:ascii="Cambria" w:eastAsia="Cambria" w:hAnsi="Cambria" w:cs="Cambria"/>
        </w:rPr>
        <w:t>U.S. EPA</w:t>
      </w:r>
      <w:r w:rsidR="009E1298" w:rsidRPr="3A9DFD31">
        <w:rPr>
          <w:rFonts w:ascii="Cambria" w:eastAsia="Cambria" w:hAnsi="Cambria" w:cs="Cambria"/>
        </w:rPr>
        <w:t xml:space="preserve"> §320 </w:t>
      </w:r>
      <w:r w:rsidR="009E1298" w:rsidRPr="3A9DFD31">
        <w:rPr>
          <w:rFonts w:ascii="Cambria" w:eastAsia="Cambria" w:hAnsi="Cambria" w:cs="Cambria"/>
          <w:i/>
          <w:iCs/>
          <w:color w:val="000000" w:themeColor="text1"/>
        </w:rPr>
        <w:t xml:space="preserve">grant funds.  </w:t>
      </w:r>
      <w:r w:rsidRPr="3A9DFD31">
        <w:rPr>
          <w:rFonts w:ascii="Cambria" w:eastAsia="Cambria" w:hAnsi="Cambria" w:cs="Cambria"/>
          <w:i/>
          <w:iCs/>
        </w:rPr>
        <w:t xml:space="preserve">  </w:t>
      </w:r>
    </w:p>
    <w:p w14:paraId="661BEE39" w14:textId="77777777" w:rsidR="00416BEA" w:rsidRPr="009E1298" w:rsidRDefault="00416BEA" w:rsidP="006A6F33">
      <w:pPr>
        <w:pBdr>
          <w:top w:val="nil"/>
          <w:left w:val="nil"/>
          <w:bottom w:val="nil"/>
          <w:right w:val="nil"/>
          <w:between w:val="nil"/>
        </w:pBdr>
        <w:tabs>
          <w:tab w:val="left" w:pos="3690"/>
        </w:tabs>
        <w:ind w:left="540"/>
        <w:jc w:val="both"/>
        <w:rPr>
          <w:rFonts w:ascii="Cambria" w:eastAsia="Cambria" w:hAnsi="Cambria" w:cs="Cambria"/>
          <w:color w:val="000000"/>
        </w:rPr>
      </w:pPr>
    </w:p>
    <w:p w14:paraId="588EF4C5" w14:textId="77777777" w:rsidR="00416BEA" w:rsidRPr="009E1298" w:rsidRDefault="00F12712" w:rsidP="006A6F33">
      <w:pPr>
        <w:pBdr>
          <w:top w:val="nil"/>
          <w:left w:val="nil"/>
          <w:bottom w:val="nil"/>
          <w:right w:val="nil"/>
          <w:between w:val="nil"/>
        </w:pBdr>
        <w:tabs>
          <w:tab w:val="left" w:pos="3690"/>
        </w:tabs>
        <w:ind w:left="540"/>
        <w:rPr>
          <w:rFonts w:ascii="Cambria" w:eastAsia="Cambria" w:hAnsi="Cambria" w:cs="Cambria"/>
          <w:b/>
          <w:color w:val="000000"/>
        </w:rPr>
      </w:pPr>
      <w:r w:rsidRPr="009E1298">
        <w:rPr>
          <w:rFonts w:ascii="Cambria" w:eastAsia="Cambria" w:hAnsi="Cambria" w:cs="Cambria"/>
          <w:b/>
          <w:color w:val="000000"/>
        </w:rPr>
        <w:t xml:space="preserve">Watershed Manager </w:t>
      </w:r>
      <w:r w:rsidRPr="009E1298">
        <w:rPr>
          <w:rFonts w:ascii="Cambria" w:eastAsia="Cambria" w:hAnsi="Cambria" w:cs="Cambria"/>
          <w:color w:val="000000"/>
        </w:rPr>
        <w:t>(Non-federal Match)</w:t>
      </w:r>
    </w:p>
    <w:p w14:paraId="3E178FB9" w14:textId="56FD93DD" w:rsidR="009618BA" w:rsidRPr="00D374C2" w:rsidRDefault="00F12712" w:rsidP="00D374C2">
      <w:pPr>
        <w:tabs>
          <w:tab w:val="left" w:pos="2880"/>
        </w:tabs>
        <w:ind w:left="540"/>
        <w:jc w:val="both"/>
        <w:rPr>
          <w:rFonts w:ascii="Cambria" w:eastAsia="Cambria" w:hAnsi="Cambria" w:cs="Cambria"/>
          <w:color w:val="000000"/>
        </w:rPr>
      </w:pPr>
      <w:r w:rsidRPr="3A9DFD31">
        <w:rPr>
          <w:rFonts w:ascii="Cambria" w:eastAsia="Cambria" w:hAnsi="Cambria" w:cs="Cambria"/>
          <w:color w:val="000000" w:themeColor="text1"/>
        </w:rPr>
        <w:t xml:space="preserve">The primary purpose of this position is to assist APNEP in CCMP implementation.  The position </w:t>
      </w:r>
      <w:r w:rsidR="6B235DB7" w:rsidRPr="3A9DFD31">
        <w:rPr>
          <w:rFonts w:ascii="Cambria" w:eastAsia="Cambria" w:hAnsi="Cambria" w:cs="Cambria"/>
          <w:color w:val="000000" w:themeColor="text1"/>
        </w:rPr>
        <w:t>provides</w:t>
      </w:r>
      <w:r w:rsidRPr="3A9DFD31">
        <w:rPr>
          <w:rFonts w:ascii="Cambria" w:eastAsia="Cambria" w:hAnsi="Cambria" w:cs="Cambria"/>
          <w:color w:val="000000" w:themeColor="text1"/>
        </w:rPr>
        <w:t xml:space="preserve"> support to APNEP advisory committees and workgroups</w:t>
      </w:r>
      <w:r w:rsidR="4D27B852" w:rsidRPr="3A9DFD31">
        <w:rPr>
          <w:rFonts w:ascii="Cambria" w:eastAsia="Cambria" w:hAnsi="Cambria" w:cs="Cambria"/>
          <w:color w:val="000000" w:themeColor="text1"/>
        </w:rPr>
        <w:t>.</w:t>
      </w:r>
      <w:r w:rsidRPr="3A9DFD31">
        <w:rPr>
          <w:rFonts w:ascii="Cambria" w:eastAsia="Cambria" w:hAnsi="Cambria" w:cs="Cambria"/>
          <w:color w:val="000000" w:themeColor="text1"/>
        </w:rPr>
        <w:t xml:space="preserve">  The position works cooperatively with the </w:t>
      </w:r>
      <w:r w:rsidR="00623308" w:rsidRPr="3A9DFD31">
        <w:rPr>
          <w:rFonts w:ascii="Cambria" w:eastAsia="Cambria" w:hAnsi="Cambria" w:cs="Cambria"/>
          <w:color w:val="000000" w:themeColor="text1"/>
        </w:rPr>
        <w:t>N.C.</w:t>
      </w:r>
      <w:r w:rsidRPr="3A9DFD31">
        <w:rPr>
          <w:rFonts w:ascii="Cambria" w:eastAsia="Cambria" w:hAnsi="Cambria" w:cs="Cambria"/>
          <w:color w:val="000000" w:themeColor="text1"/>
        </w:rPr>
        <w:t xml:space="preserve"> National Estuarine Research Reserve in Beaufort, </w:t>
      </w:r>
      <w:proofErr w:type="gramStart"/>
      <w:r w:rsidR="00623308" w:rsidRPr="3A9DFD31">
        <w:rPr>
          <w:rFonts w:ascii="Cambria" w:eastAsia="Cambria" w:hAnsi="Cambria" w:cs="Cambria"/>
          <w:color w:val="000000" w:themeColor="text1"/>
        </w:rPr>
        <w:t>N.C.</w:t>
      </w:r>
      <w:r w:rsidRPr="3A9DFD31">
        <w:rPr>
          <w:rFonts w:ascii="Cambria" w:eastAsia="Cambria" w:hAnsi="Cambria" w:cs="Cambria"/>
          <w:color w:val="000000" w:themeColor="text1"/>
        </w:rPr>
        <w:t>.</w:t>
      </w:r>
      <w:proofErr w:type="gramEnd"/>
      <w:r w:rsidRPr="3A9DFD31">
        <w:rPr>
          <w:rFonts w:ascii="Cambria" w:eastAsia="Cambria" w:hAnsi="Cambria" w:cs="Cambria"/>
          <w:color w:val="000000" w:themeColor="text1"/>
        </w:rPr>
        <w:t xml:space="preserve"> Additionally, the position also works towards implementation of the CHPP with the APNEP Coastal Habitats Coordinator.  Trish Murphey has served in this role since January 2018.   </w:t>
      </w:r>
      <w:r w:rsidRPr="3A9DFD31">
        <w:rPr>
          <w:rFonts w:ascii="Cambria" w:eastAsia="Cambria" w:hAnsi="Cambria" w:cs="Cambria"/>
          <w:i/>
          <w:iCs/>
          <w:color w:val="000000" w:themeColor="text1"/>
        </w:rPr>
        <w:t xml:space="preserve">This position is funded by </w:t>
      </w:r>
      <w:r w:rsidR="00623308" w:rsidRPr="3A9DFD31">
        <w:rPr>
          <w:rFonts w:ascii="Cambria" w:eastAsia="Cambria" w:hAnsi="Cambria" w:cs="Cambria"/>
          <w:i/>
          <w:iCs/>
          <w:color w:val="000000" w:themeColor="text1"/>
        </w:rPr>
        <w:t>N</w:t>
      </w:r>
      <w:r w:rsidR="4D388292" w:rsidRPr="3A9DFD31">
        <w:rPr>
          <w:rFonts w:ascii="Cambria" w:eastAsia="Cambria" w:hAnsi="Cambria" w:cs="Cambria"/>
          <w:i/>
          <w:iCs/>
          <w:color w:val="000000" w:themeColor="text1"/>
        </w:rPr>
        <w:t>C-</w:t>
      </w:r>
      <w:r w:rsidRPr="3A9DFD31">
        <w:rPr>
          <w:rFonts w:ascii="Cambria" w:eastAsia="Cambria" w:hAnsi="Cambria" w:cs="Cambria"/>
          <w:i/>
          <w:iCs/>
          <w:color w:val="000000" w:themeColor="text1"/>
        </w:rPr>
        <w:t xml:space="preserve">DEQ and provides a portion of the non-federal match for the </w:t>
      </w:r>
      <w:r w:rsidR="001E390B" w:rsidRPr="3A9DFD31">
        <w:rPr>
          <w:rFonts w:ascii="Cambria" w:eastAsia="Cambria" w:hAnsi="Cambria" w:cs="Cambria"/>
        </w:rPr>
        <w:t xml:space="preserve">U.S. EPA </w:t>
      </w:r>
      <w:r w:rsidR="009E1298" w:rsidRPr="3A9DFD31">
        <w:rPr>
          <w:rFonts w:ascii="Cambria" w:eastAsia="Cambria" w:hAnsi="Cambria" w:cs="Cambria"/>
        </w:rPr>
        <w:t xml:space="preserve">§320 </w:t>
      </w:r>
      <w:r w:rsidRPr="3A9DFD31">
        <w:rPr>
          <w:rFonts w:ascii="Cambria" w:eastAsia="Cambria" w:hAnsi="Cambria" w:cs="Cambria"/>
          <w:i/>
          <w:iCs/>
          <w:color w:val="000000" w:themeColor="text1"/>
        </w:rPr>
        <w:t>grant</w:t>
      </w:r>
      <w:r w:rsidR="009E1298" w:rsidRPr="3A9DFD31">
        <w:rPr>
          <w:rFonts w:ascii="Cambria" w:eastAsia="Cambria" w:hAnsi="Cambria" w:cs="Cambria"/>
          <w:i/>
          <w:iCs/>
          <w:color w:val="000000" w:themeColor="text1"/>
        </w:rPr>
        <w:t xml:space="preserve"> funds</w:t>
      </w:r>
      <w:r w:rsidRPr="3A9DFD31">
        <w:rPr>
          <w:rFonts w:ascii="Cambria" w:eastAsia="Cambria" w:hAnsi="Cambria" w:cs="Cambria"/>
          <w:i/>
          <w:iCs/>
          <w:color w:val="000000" w:themeColor="text1"/>
        </w:rPr>
        <w:t xml:space="preserve">.  </w:t>
      </w:r>
      <w:bookmarkStart w:id="13" w:name="Travel"/>
    </w:p>
    <w:p w14:paraId="51940FDB" w14:textId="77777777" w:rsidR="009618BA" w:rsidRDefault="009618BA" w:rsidP="00944173">
      <w:pPr>
        <w:jc w:val="both"/>
        <w:rPr>
          <w:rFonts w:ascii="Cambria" w:eastAsia="Cambria" w:hAnsi="Cambria" w:cs="Cambria"/>
          <w:i/>
          <w:color w:val="000000"/>
        </w:rPr>
      </w:pPr>
    </w:p>
    <w:p w14:paraId="527C17E8" w14:textId="28F1714B" w:rsidR="00E04A27" w:rsidRPr="003D71D2" w:rsidRDefault="00E04A27" w:rsidP="00944173">
      <w:pPr>
        <w:jc w:val="both"/>
        <w:rPr>
          <w:rFonts w:asciiTheme="majorHAnsi" w:eastAsia="Cambria" w:hAnsiTheme="majorHAnsi" w:cstheme="majorHAnsi"/>
          <w:b/>
          <w:bCs/>
          <w:color w:val="12B8A4"/>
          <w:sz w:val="40"/>
          <w:szCs w:val="40"/>
        </w:rPr>
      </w:pPr>
      <w:r w:rsidRPr="003D71D2">
        <w:rPr>
          <w:rFonts w:asciiTheme="majorHAnsi" w:eastAsia="Cambria" w:hAnsiTheme="majorHAnsi" w:cstheme="majorHAnsi"/>
          <w:b/>
          <w:bCs/>
          <w:color w:val="12B8A4"/>
          <w:sz w:val="40"/>
          <w:szCs w:val="40"/>
        </w:rPr>
        <w:t>TRAVEL</w:t>
      </w:r>
    </w:p>
    <w:bookmarkEnd w:id="13"/>
    <w:p w14:paraId="7A231C6B" w14:textId="5F655CC5" w:rsidR="000376F4" w:rsidRPr="009E1298" w:rsidRDefault="0060639A" w:rsidP="00944173">
      <w:pPr>
        <w:jc w:val="both"/>
        <w:rPr>
          <w:rFonts w:ascii="Cambria" w:eastAsia="Cambria" w:hAnsi="Cambria" w:cs="Cambria"/>
          <w:bCs/>
        </w:rPr>
      </w:pPr>
      <w:r w:rsidRPr="009E1298">
        <w:rPr>
          <w:rFonts w:ascii="Cambria" w:eastAsia="Cambria" w:hAnsi="Cambria" w:cs="Cambria"/>
          <w:bCs/>
        </w:rPr>
        <w:t>National Estuary Programs</w:t>
      </w:r>
      <w:r w:rsidR="00944173" w:rsidRPr="009E1298">
        <w:rPr>
          <w:rFonts w:ascii="Cambria" w:eastAsia="Cambria" w:hAnsi="Cambria" w:cs="Cambria"/>
          <w:bCs/>
        </w:rPr>
        <w:t xml:space="preserve"> may use </w:t>
      </w:r>
      <w:r w:rsidR="001E390B">
        <w:rPr>
          <w:rFonts w:ascii="Cambria" w:eastAsia="Cambria" w:hAnsi="Cambria" w:cs="Cambria"/>
          <w:bCs/>
        </w:rPr>
        <w:t>U.S. EPA</w:t>
      </w:r>
      <w:r w:rsidR="001E390B" w:rsidRPr="009E1298">
        <w:rPr>
          <w:rFonts w:ascii="Cambria" w:eastAsia="Cambria" w:hAnsi="Cambria" w:cs="Cambria"/>
          <w:bCs/>
        </w:rPr>
        <w:t xml:space="preserve"> </w:t>
      </w:r>
      <w:r w:rsidR="00944173" w:rsidRPr="009E1298">
        <w:rPr>
          <w:rFonts w:ascii="Cambria" w:eastAsia="Cambria" w:hAnsi="Cambria" w:cs="Cambria"/>
          <w:bCs/>
        </w:rPr>
        <w:t xml:space="preserve">§320 funds and matching funds to cover the cost of travel by staff and/or stakeholders from other NEPs or watershed organizations who collaborate with the NEP on issues of common interest.   Stakeholders may include members of the </w:t>
      </w:r>
      <w:r w:rsidR="007A27C7" w:rsidRPr="009E1298">
        <w:rPr>
          <w:rFonts w:ascii="Cambria" w:eastAsia="Cambria" w:hAnsi="Cambria" w:cs="Cambria"/>
          <w:bCs/>
        </w:rPr>
        <w:t>public</w:t>
      </w:r>
      <w:r w:rsidR="00944173" w:rsidRPr="009E1298">
        <w:rPr>
          <w:rFonts w:ascii="Cambria" w:eastAsia="Cambria" w:hAnsi="Cambria" w:cs="Cambria"/>
          <w:bCs/>
        </w:rPr>
        <w:t xml:space="preserve"> and of environmental and public interest organizations, business or industry representatives, academicians, scientists, and technical experts.  </w:t>
      </w:r>
    </w:p>
    <w:p w14:paraId="2FA07F12" w14:textId="49683CC2" w:rsidR="000376F4" w:rsidRPr="009E1298" w:rsidRDefault="001E390B" w:rsidP="000B63B9">
      <w:pPr>
        <w:pStyle w:val="ListParagraph"/>
        <w:numPr>
          <w:ilvl w:val="0"/>
          <w:numId w:val="12"/>
        </w:numPr>
        <w:jc w:val="both"/>
        <w:rPr>
          <w:rFonts w:ascii="Cambria" w:eastAsia="Cambria" w:hAnsi="Cambria" w:cs="Cambria"/>
          <w:bCs/>
        </w:rPr>
      </w:pPr>
      <w:r>
        <w:rPr>
          <w:rFonts w:ascii="Cambria" w:eastAsia="Cambria" w:hAnsi="Cambria" w:cs="Cambria"/>
          <w:bCs/>
        </w:rPr>
        <w:t>U.S. EPA</w:t>
      </w:r>
      <w:r w:rsidRPr="009E1298">
        <w:rPr>
          <w:rFonts w:ascii="Cambria" w:eastAsia="Cambria" w:hAnsi="Cambria" w:cs="Cambria"/>
          <w:bCs/>
        </w:rPr>
        <w:t xml:space="preserve"> </w:t>
      </w:r>
      <w:r w:rsidR="00944173" w:rsidRPr="009E1298">
        <w:rPr>
          <w:rFonts w:ascii="Cambria" w:eastAsia="Cambria" w:hAnsi="Cambria" w:cs="Cambria"/>
          <w:bCs/>
        </w:rPr>
        <w:t xml:space="preserve">§320 funds and matching funds may be used to cover costs associated with attending conferences, meetings, workshops, or events that advance CCMP implementation. Section 320 funds also may be used to cover the cost of projects described in the annual work plan and the cost of renting facilities.  </w:t>
      </w:r>
    </w:p>
    <w:p w14:paraId="183A707F" w14:textId="3EEFB026" w:rsidR="000376F4" w:rsidRPr="009E1298" w:rsidRDefault="00944173" w:rsidP="000B63B9">
      <w:pPr>
        <w:pStyle w:val="ListParagraph"/>
        <w:numPr>
          <w:ilvl w:val="0"/>
          <w:numId w:val="12"/>
        </w:numPr>
        <w:jc w:val="both"/>
        <w:rPr>
          <w:rFonts w:ascii="Cambria" w:eastAsia="Cambria" w:hAnsi="Cambria" w:cs="Cambria"/>
          <w:bCs/>
        </w:rPr>
      </w:pPr>
      <w:r w:rsidRPr="009E1298">
        <w:rPr>
          <w:rFonts w:ascii="Cambria" w:eastAsia="Cambria" w:hAnsi="Cambria" w:cs="Cambria"/>
          <w:bCs/>
        </w:rPr>
        <w:t xml:space="preserve">Note that when using </w:t>
      </w:r>
      <w:r w:rsidR="001E390B">
        <w:rPr>
          <w:rFonts w:ascii="Cambria" w:eastAsia="Cambria" w:hAnsi="Cambria" w:cs="Cambria"/>
          <w:bCs/>
        </w:rPr>
        <w:t>U.S. EPA</w:t>
      </w:r>
      <w:r w:rsidR="001E390B" w:rsidRPr="009E1298">
        <w:rPr>
          <w:rFonts w:ascii="Cambria" w:eastAsia="Cambria" w:hAnsi="Cambria" w:cs="Cambria"/>
          <w:bCs/>
        </w:rPr>
        <w:t xml:space="preserve"> §</w:t>
      </w:r>
      <w:r w:rsidRPr="009E1298">
        <w:rPr>
          <w:rFonts w:ascii="Cambria" w:eastAsia="Cambria" w:hAnsi="Cambria" w:cs="Cambria"/>
          <w:bCs/>
        </w:rPr>
        <w:t xml:space="preserve">320 funds for travel, NEPs should use the least expensive means of travel whenever possible.  </w:t>
      </w:r>
    </w:p>
    <w:p w14:paraId="47BF262E" w14:textId="0C457B33" w:rsidR="00416BEA" w:rsidRPr="009E1298" w:rsidRDefault="001E390B" w:rsidP="000B63B9">
      <w:pPr>
        <w:pStyle w:val="ListParagraph"/>
        <w:numPr>
          <w:ilvl w:val="0"/>
          <w:numId w:val="12"/>
        </w:numPr>
        <w:jc w:val="both"/>
        <w:rPr>
          <w:rFonts w:ascii="Cambria" w:eastAsia="Cambria" w:hAnsi="Cambria" w:cs="Cambria"/>
          <w:bCs/>
        </w:rPr>
      </w:pPr>
      <w:r>
        <w:rPr>
          <w:rFonts w:ascii="Cambria" w:eastAsia="Cambria" w:hAnsi="Cambria" w:cs="Cambria"/>
          <w:bCs/>
        </w:rPr>
        <w:t>U.S. EPA</w:t>
      </w:r>
      <w:r w:rsidRPr="009E1298">
        <w:rPr>
          <w:rFonts w:ascii="Cambria" w:eastAsia="Cambria" w:hAnsi="Cambria" w:cs="Cambria"/>
          <w:bCs/>
        </w:rPr>
        <w:t xml:space="preserve"> </w:t>
      </w:r>
      <w:r w:rsidR="00944173" w:rsidRPr="009E1298">
        <w:rPr>
          <w:rFonts w:ascii="Cambria" w:eastAsia="Cambria" w:hAnsi="Cambria" w:cs="Cambria"/>
          <w:bCs/>
        </w:rPr>
        <w:t xml:space="preserve">§320 and matching funds </w:t>
      </w:r>
      <w:r w:rsidR="00944173" w:rsidRPr="009E1298">
        <w:rPr>
          <w:rFonts w:ascii="Cambria" w:eastAsia="Cambria" w:hAnsi="Cambria" w:cs="Cambria"/>
          <w:bCs/>
          <w:u w:val="single"/>
        </w:rPr>
        <w:t>may not</w:t>
      </w:r>
      <w:r w:rsidR="00944173" w:rsidRPr="009E1298">
        <w:rPr>
          <w:rFonts w:ascii="Cambria" w:eastAsia="Cambria" w:hAnsi="Cambria" w:cs="Cambria"/>
          <w:bCs/>
        </w:rPr>
        <w:t xml:space="preserve"> be used to cover the travel costs of Federal employees.</w:t>
      </w:r>
      <w:r w:rsidR="00F12712" w:rsidRPr="009E1298">
        <w:rPr>
          <w:rFonts w:ascii="Cambria" w:eastAsia="Cambria" w:hAnsi="Cambria" w:cs="Cambria"/>
          <w:bCs/>
        </w:rPr>
        <w:t xml:space="preserve"> </w:t>
      </w:r>
    </w:p>
    <w:p w14:paraId="7A0871C6" w14:textId="77777777" w:rsidR="00944173" w:rsidRPr="009E1298" w:rsidRDefault="00944173">
      <w:pPr>
        <w:jc w:val="both"/>
        <w:rPr>
          <w:rFonts w:ascii="Cambria" w:eastAsia="Cambria" w:hAnsi="Cambria" w:cs="Cambria"/>
        </w:rPr>
      </w:pPr>
    </w:p>
    <w:p w14:paraId="0B289159" w14:textId="2C07E57D" w:rsidR="00416BEA" w:rsidRPr="009E1298" w:rsidRDefault="00F12712">
      <w:pPr>
        <w:jc w:val="both"/>
        <w:rPr>
          <w:rFonts w:ascii="Cambria" w:eastAsia="Cambria" w:hAnsi="Cambria" w:cs="Cambria"/>
        </w:rPr>
      </w:pPr>
      <w:r w:rsidRPr="009E1298">
        <w:rPr>
          <w:rFonts w:ascii="Cambria" w:eastAsia="Cambria" w:hAnsi="Cambria" w:cs="Cambria"/>
        </w:rPr>
        <w:t>APNEP, the Management Conference, and EPA consider personal, face-to-face</w:t>
      </w:r>
      <w:r w:rsidR="000C6A0A">
        <w:rPr>
          <w:rFonts w:ascii="Cambria" w:eastAsia="Cambria" w:hAnsi="Cambria" w:cs="Cambria"/>
        </w:rPr>
        <w:t xml:space="preserve"> </w:t>
      </w:r>
      <w:r w:rsidRPr="009E1298">
        <w:rPr>
          <w:rFonts w:ascii="Cambria" w:eastAsia="Cambria" w:hAnsi="Cambria" w:cs="Cambria"/>
        </w:rPr>
        <w:t>contact essential for information sharing and technology transfer.  As part of the federal grant requirements to attend EPA-NEP meetings, each NEP is required to allocate minimum of $10,000 as travel funds for program activities, enhancement, education, and outreach support</w:t>
      </w:r>
      <w:r w:rsidR="00401C92" w:rsidRPr="009E1298">
        <w:rPr>
          <w:rFonts w:ascii="Cambria" w:eastAsia="Cambria" w:hAnsi="Cambria" w:cs="Cambria"/>
        </w:rPr>
        <w:t xml:space="preserve">. </w:t>
      </w:r>
      <w:r w:rsidR="000376F4" w:rsidRPr="009E1298">
        <w:rPr>
          <w:rFonts w:ascii="Cambria" w:eastAsia="Cambria" w:hAnsi="Cambria" w:cs="Cambria"/>
        </w:rPr>
        <w:t xml:space="preserve">APNEP </w:t>
      </w:r>
      <w:r w:rsidR="00401C92" w:rsidRPr="009E1298">
        <w:rPr>
          <w:rFonts w:ascii="Cambria" w:eastAsia="Cambria" w:hAnsi="Cambria" w:cs="Cambria"/>
        </w:rPr>
        <w:t>intends</w:t>
      </w:r>
      <w:r w:rsidR="000376F4" w:rsidRPr="009E1298">
        <w:rPr>
          <w:rFonts w:ascii="Cambria" w:eastAsia="Cambria" w:hAnsi="Cambria" w:cs="Cambria"/>
        </w:rPr>
        <w:t xml:space="preserve"> to use budgeted travel funds to support:</w:t>
      </w:r>
    </w:p>
    <w:p w14:paraId="5ED1DE6F" w14:textId="3C404959" w:rsidR="000376F4" w:rsidRPr="009E1298" w:rsidRDefault="000376F4" w:rsidP="000B63B9">
      <w:pPr>
        <w:numPr>
          <w:ilvl w:val="0"/>
          <w:numId w:val="6"/>
        </w:numPr>
        <w:pBdr>
          <w:top w:val="nil"/>
          <w:left w:val="nil"/>
          <w:bottom w:val="nil"/>
          <w:right w:val="nil"/>
          <w:between w:val="nil"/>
        </w:pBdr>
        <w:tabs>
          <w:tab w:val="left" w:pos="360"/>
        </w:tabs>
        <w:ind w:left="720"/>
        <w:jc w:val="both"/>
        <w:rPr>
          <w:rFonts w:ascii="Cambria" w:eastAsia="Cambria" w:hAnsi="Cambria" w:cs="Cambria"/>
        </w:rPr>
      </w:pPr>
      <w:r w:rsidRPr="009E1298">
        <w:rPr>
          <w:rFonts w:ascii="Cambria" w:eastAsia="Cambria" w:hAnsi="Cambria" w:cs="Cambria"/>
        </w:rPr>
        <w:t>Management Conference, Action Team, Monitoring and Assessment Teams, and Ad-Hoc committee meetings</w:t>
      </w:r>
      <w:r w:rsidR="00401C92" w:rsidRPr="009E1298">
        <w:rPr>
          <w:rFonts w:ascii="Cambria" w:eastAsia="Cambria" w:hAnsi="Cambria" w:cs="Cambria"/>
        </w:rPr>
        <w:t xml:space="preserve">, </w:t>
      </w:r>
    </w:p>
    <w:p w14:paraId="47EF8733" w14:textId="56B62B44" w:rsidR="000376F4" w:rsidRPr="009E1298" w:rsidRDefault="000376F4" w:rsidP="000B63B9">
      <w:pPr>
        <w:numPr>
          <w:ilvl w:val="0"/>
          <w:numId w:val="6"/>
        </w:numPr>
        <w:pBdr>
          <w:top w:val="nil"/>
          <w:left w:val="nil"/>
          <w:bottom w:val="nil"/>
          <w:right w:val="nil"/>
          <w:between w:val="nil"/>
        </w:pBdr>
        <w:tabs>
          <w:tab w:val="left" w:pos="360"/>
        </w:tabs>
        <w:ind w:left="720"/>
        <w:jc w:val="both"/>
        <w:rPr>
          <w:rFonts w:ascii="Cambria" w:eastAsia="Cambria" w:hAnsi="Cambria" w:cs="Cambria"/>
        </w:rPr>
      </w:pPr>
      <w:r w:rsidRPr="009E1298">
        <w:rPr>
          <w:rFonts w:ascii="Cambria" w:eastAsia="Cambria" w:hAnsi="Cambria" w:cs="Cambria"/>
        </w:rPr>
        <w:lastRenderedPageBreak/>
        <w:t>Participation in watershed stakeholder meetings</w:t>
      </w:r>
      <w:r w:rsidR="00401C92" w:rsidRPr="009E1298">
        <w:rPr>
          <w:rFonts w:ascii="Cambria" w:eastAsia="Cambria" w:hAnsi="Cambria" w:cs="Cambria"/>
        </w:rPr>
        <w:t xml:space="preserve">, </w:t>
      </w:r>
      <w:r w:rsidR="007A27C7" w:rsidRPr="009E1298">
        <w:rPr>
          <w:rFonts w:ascii="Cambria" w:eastAsia="Cambria" w:hAnsi="Cambria" w:cs="Cambria"/>
        </w:rPr>
        <w:t>workshops,</w:t>
      </w:r>
      <w:r w:rsidR="00401C92" w:rsidRPr="009E1298">
        <w:rPr>
          <w:rFonts w:ascii="Cambria" w:eastAsia="Cambria" w:hAnsi="Cambria" w:cs="Cambria"/>
        </w:rPr>
        <w:t xml:space="preserve"> and conferences </w:t>
      </w:r>
      <w:r w:rsidRPr="009E1298">
        <w:rPr>
          <w:rFonts w:ascii="Cambria" w:eastAsia="Cambria" w:hAnsi="Cambria" w:cs="Cambria"/>
        </w:rPr>
        <w:t>relevant to CCMP implementation</w:t>
      </w:r>
    </w:p>
    <w:p w14:paraId="2E5CC69E" w14:textId="18E330BF" w:rsidR="00416BEA" w:rsidRPr="009E1298" w:rsidRDefault="000376F4" w:rsidP="000B63B9">
      <w:pPr>
        <w:numPr>
          <w:ilvl w:val="0"/>
          <w:numId w:val="6"/>
        </w:numPr>
        <w:pBdr>
          <w:top w:val="nil"/>
          <w:left w:val="nil"/>
          <w:bottom w:val="nil"/>
          <w:right w:val="nil"/>
          <w:between w:val="nil"/>
        </w:pBdr>
        <w:tabs>
          <w:tab w:val="left" w:pos="360"/>
        </w:tabs>
        <w:ind w:left="720"/>
        <w:jc w:val="both"/>
        <w:rPr>
          <w:rFonts w:ascii="Cambria" w:eastAsia="Cambria" w:hAnsi="Cambria" w:cs="Cambria"/>
        </w:rPr>
      </w:pPr>
      <w:r w:rsidRPr="009E1298">
        <w:rPr>
          <w:rFonts w:ascii="Cambria" w:eastAsia="Cambria" w:hAnsi="Cambria" w:cs="Cambria"/>
        </w:rPr>
        <w:t>P</w:t>
      </w:r>
      <w:r w:rsidR="00F12712" w:rsidRPr="009E1298">
        <w:rPr>
          <w:rFonts w:ascii="Cambria" w:eastAsia="Cambria" w:hAnsi="Cambria" w:cs="Cambria"/>
        </w:rPr>
        <w:t>articipation in national or regional NEP and EPA meetings</w:t>
      </w:r>
    </w:p>
    <w:p w14:paraId="383C7996" w14:textId="34DD7BFB" w:rsidR="00416BEA" w:rsidRPr="009E1298" w:rsidRDefault="000376F4" w:rsidP="000B63B9">
      <w:pPr>
        <w:numPr>
          <w:ilvl w:val="0"/>
          <w:numId w:val="6"/>
        </w:numPr>
        <w:pBdr>
          <w:top w:val="nil"/>
          <w:left w:val="nil"/>
          <w:bottom w:val="nil"/>
          <w:right w:val="nil"/>
          <w:between w:val="nil"/>
        </w:pBdr>
        <w:tabs>
          <w:tab w:val="left" w:pos="360"/>
        </w:tabs>
        <w:ind w:left="720"/>
        <w:jc w:val="both"/>
        <w:rPr>
          <w:rFonts w:ascii="Cambria" w:eastAsia="Cambria" w:hAnsi="Cambria" w:cs="Cambria"/>
        </w:rPr>
      </w:pPr>
      <w:r w:rsidRPr="009E1298">
        <w:rPr>
          <w:rFonts w:ascii="Cambria" w:eastAsia="Cambria" w:hAnsi="Cambria" w:cs="Cambria"/>
        </w:rPr>
        <w:t>P</w:t>
      </w:r>
      <w:r w:rsidR="00F12712" w:rsidRPr="009E1298">
        <w:rPr>
          <w:rFonts w:ascii="Cambria" w:eastAsia="Cambria" w:hAnsi="Cambria" w:cs="Cambria"/>
        </w:rPr>
        <w:t xml:space="preserve">articipation in </w:t>
      </w:r>
      <w:r w:rsidRPr="009E1298">
        <w:rPr>
          <w:rFonts w:ascii="Cambria" w:eastAsia="Cambria" w:hAnsi="Cambria" w:cs="Cambria"/>
        </w:rPr>
        <w:t>international, nation</w:t>
      </w:r>
      <w:r w:rsidR="008F125E">
        <w:rPr>
          <w:rFonts w:ascii="Cambria" w:eastAsia="Cambria" w:hAnsi="Cambria" w:cs="Cambria"/>
        </w:rPr>
        <w:t>al</w:t>
      </w:r>
      <w:r w:rsidRPr="009E1298">
        <w:rPr>
          <w:rFonts w:ascii="Cambria" w:eastAsia="Cambria" w:hAnsi="Cambria" w:cs="Cambria"/>
        </w:rPr>
        <w:t xml:space="preserve">, regional, and local </w:t>
      </w:r>
      <w:r w:rsidR="007A27C7" w:rsidRPr="009E1298">
        <w:rPr>
          <w:rFonts w:ascii="Cambria" w:eastAsia="Cambria" w:hAnsi="Cambria" w:cs="Cambria"/>
        </w:rPr>
        <w:t>workshops,</w:t>
      </w:r>
      <w:r w:rsidR="00F12712" w:rsidRPr="009E1298">
        <w:rPr>
          <w:rFonts w:ascii="Cambria" w:eastAsia="Cambria" w:hAnsi="Cambria" w:cs="Cambria"/>
        </w:rPr>
        <w:t xml:space="preserve"> or conferences </w:t>
      </w:r>
    </w:p>
    <w:p w14:paraId="03112F56" w14:textId="77777777" w:rsidR="00416BEA" w:rsidRPr="009E1298" w:rsidRDefault="00F12712" w:rsidP="000B63B9">
      <w:pPr>
        <w:numPr>
          <w:ilvl w:val="0"/>
          <w:numId w:val="6"/>
        </w:numPr>
        <w:pBdr>
          <w:top w:val="nil"/>
          <w:left w:val="nil"/>
          <w:bottom w:val="nil"/>
          <w:right w:val="nil"/>
          <w:between w:val="nil"/>
        </w:pBdr>
        <w:tabs>
          <w:tab w:val="left" w:pos="360"/>
        </w:tabs>
        <w:ind w:left="720"/>
        <w:jc w:val="both"/>
        <w:rPr>
          <w:rFonts w:ascii="Cambria" w:eastAsia="Cambria" w:hAnsi="Cambria" w:cs="Cambria"/>
        </w:rPr>
      </w:pPr>
      <w:r w:rsidRPr="009E1298">
        <w:rPr>
          <w:rFonts w:ascii="Cambria" w:eastAsia="Cambria" w:hAnsi="Cambria" w:cs="Cambria"/>
        </w:rPr>
        <w:t>Travel to other NEPs or communities to provide peer-to-peer technical assistance</w:t>
      </w:r>
    </w:p>
    <w:p w14:paraId="4551A06D" w14:textId="77777777" w:rsidR="00416BEA" w:rsidRPr="009E1298" w:rsidRDefault="00F12712" w:rsidP="000B63B9">
      <w:pPr>
        <w:numPr>
          <w:ilvl w:val="0"/>
          <w:numId w:val="6"/>
        </w:numPr>
        <w:pBdr>
          <w:top w:val="nil"/>
          <w:left w:val="nil"/>
          <w:bottom w:val="nil"/>
          <w:right w:val="nil"/>
          <w:between w:val="nil"/>
        </w:pBdr>
        <w:tabs>
          <w:tab w:val="left" w:pos="360"/>
        </w:tabs>
        <w:ind w:left="720"/>
        <w:jc w:val="both"/>
        <w:rPr>
          <w:rFonts w:ascii="Cambria" w:eastAsia="Cambria" w:hAnsi="Cambria" w:cs="Cambria"/>
        </w:rPr>
      </w:pPr>
      <w:r w:rsidRPr="009E1298">
        <w:rPr>
          <w:rFonts w:ascii="Cambria" w:eastAsia="Cambria" w:hAnsi="Cambria" w:cs="Cambria"/>
        </w:rPr>
        <w:t xml:space="preserve">Travel to other NEPs or watersheds for assistance </w:t>
      </w:r>
    </w:p>
    <w:p w14:paraId="6784598D" w14:textId="77777777" w:rsidR="00416BEA" w:rsidRPr="009E1298" w:rsidRDefault="00F12712" w:rsidP="000B63B9">
      <w:pPr>
        <w:numPr>
          <w:ilvl w:val="0"/>
          <w:numId w:val="6"/>
        </w:numPr>
        <w:pBdr>
          <w:top w:val="nil"/>
          <w:left w:val="nil"/>
          <w:bottom w:val="nil"/>
          <w:right w:val="nil"/>
          <w:between w:val="nil"/>
        </w:pBdr>
        <w:tabs>
          <w:tab w:val="left" w:pos="360"/>
        </w:tabs>
        <w:ind w:left="720"/>
        <w:jc w:val="both"/>
        <w:rPr>
          <w:rFonts w:ascii="Cambria" w:eastAsia="Cambria" w:hAnsi="Cambria" w:cs="Cambria"/>
        </w:rPr>
      </w:pPr>
      <w:r w:rsidRPr="009E1298">
        <w:rPr>
          <w:rFonts w:ascii="Cambria" w:eastAsia="Cambria" w:hAnsi="Cambria" w:cs="Cambria"/>
        </w:rPr>
        <w:t>Travel by NEP staff or stakeholders from other NEPs or watershed programs to provide NEP with assistance</w:t>
      </w:r>
    </w:p>
    <w:p w14:paraId="6A80EB58" w14:textId="77777777" w:rsidR="00416BEA" w:rsidRPr="009E1298" w:rsidRDefault="00416BEA">
      <w:pPr>
        <w:pBdr>
          <w:top w:val="nil"/>
          <w:left w:val="nil"/>
          <w:bottom w:val="nil"/>
          <w:right w:val="nil"/>
          <w:between w:val="nil"/>
        </w:pBdr>
        <w:tabs>
          <w:tab w:val="left" w:pos="360"/>
        </w:tabs>
        <w:ind w:left="360" w:hanging="360"/>
        <w:jc w:val="both"/>
        <w:rPr>
          <w:rFonts w:ascii="Cambria" w:eastAsia="Cambria" w:hAnsi="Cambria" w:cs="Cambria"/>
        </w:rPr>
      </w:pPr>
    </w:p>
    <w:p w14:paraId="6ED19098" w14:textId="749D72F1" w:rsidR="00416BEA" w:rsidRPr="009E1298" w:rsidRDefault="00F12712">
      <w:pPr>
        <w:jc w:val="both"/>
        <w:rPr>
          <w:rFonts w:ascii="Cambria" w:eastAsia="Cambria" w:hAnsi="Cambria" w:cs="Cambria"/>
        </w:rPr>
      </w:pPr>
      <w:r w:rsidRPr="009E1298">
        <w:rPr>
          <w:rFonts w:ascii="Cambria" w:eastAsia="Cambria" w:hAnsi="Cambria" w:cs="Cambria"/>
        </w:rPr>
        <w:t xml:space="preserve">Travelers may include Management Conference members, Action Team members and Monitoring and Assessment Team members, citizens, and members of environmental or public interest organizations, business or industry representatives, academicians, </w:t>
      </w:r>
      <w:r w:rsidR="007A27C7" w:rsidRPr="009E1298">
        <w:rPr>
          <w:rFonts w:ascii="Cambria" w:eastAsia="Cambria" w:hAnsi="Cambria" w:cs="Cambria"/>
        </w:rPr>
        <w:t>scientists,</w:t>
      </w:r>
      <w:r w:rsidRPr="009E1298">
        <w:rPr>
          <w:rFonts w:ascii="Cambria" w:eastAsia="Cambria" w:hAnsi="Cambria" w:cs="Cambria"/>
        </w:rPr>
        <w:t xml:space="preserve"> or technical experts as determined appropriate by the APNEP Director.  </w:t>
      </w:r>
    </w:p>
    <w:p w14:paraId="78A4FA32" w14:textId="77777777" w:rsidR="00416BEA" w:rsidRPr="009E1298" w:rsidRDefault="00416BEA">
      <w:pPr>
        <w:jc w:val="both"/>
        <w:rPr>
          <w:rFonts w:ascii="Cambria" w:eastAsia="Cambria" w:hAnsi="Cambria" w:cs="Cambria"/>
        </w:rPr>
      </w:pPr>
    </w:p>
    <w:p w14:paraId="6C1F4E6A" w14:textId="643F75F5" w:rsidR="00416BEA" w:rsidRPr="009E1298" w:rsidRDefault="00F12712">
      <w:pPr>
        <w:jc w:val="both"/>
        <w:rPr>
          <w:rFonts w:ascii="Cambria" w:eastAsia="Cambria" w:hAnsi="Cambria" w:cs="Cambria"/>
        </w:rPr>
      </w:pPr>
      <w:r w:rsidRPr="009E1298">
        <w:rPr>
          <w:rFonts w:ascii="Cambria" w:eastAsia="Cambria" w:hAnsi="Cambria" w:cs="Cambria"/>
        </w:rPr>
        <w:t>As a requirement of this grant agreement, a member of APNEP</w:t>
      </w:r>
      <w:r w:rsidR="000C6A0A">
        <w:rPr>
          <w:rFonts w:ascii="Cambria" w:eastAsia="Cambria" w:hAnsi="Cambria" w:cs="Cambria"/>
        </w:rPr>
        <w:t>’s</w:t>
      </w:r>
      <w:r w:rsidRPr="009E1298">
        <w:rPr>
          <w:rFonts w:ascii="Cambria" w:eastAsia="Cambria" w:hAnsi="Cambria" w:cs="Cambria"/>
        </w:rPr>
        <w:t xml:space="preserve"> core staff </w:t>
      </w:r>
      <w:proofErr w:type="gramStart"/>
      <w:r w:rsidRPr="009E1298">
        <w:rPr>
          <w:rFonts w:ascii="Cambria" w:eastAsia="Cambria" w:hAnsi="Cambria" w:cs="Cambria"/>
        </w:rPr>
        <w:t>are</w:t>
      </w:r>
      <w:proofErr w:type="gramEnd"/>
      <w:r w:rsidRPr="009E1298">
        <w:rPr>
          <w:rFonts w:ascii="Cambria" w:eastAsia="Cambria" w:hAnsi="Cambria" w:cs="Cambria"/>
        </w:rPr>
        <w:t xml:space="preserve"> required to participate in all meetings called on behalf of the NEPs by </w:t>
      </w:r>
      <w:r w:rsidR="000C6A0A">
        <w:rPr>
          <w:rFonts w:ascii="Cambria" w:eastAsia="Cambria" w:hAnsi="Cambria" w:cs="Cambria"/>
        </w:rPr>
        <w:t>U.S.</w:t>
      </w:r>
      <w:r w:rsidR="000C6A0A" w:rsidRPr="009E1298">
        <w:rPr>
          <w:rFonts w:ascii="Cambria" w:eastAsia="Cambria" w:hAnsi="Cambria" w:cs="Cambria"/>
        </w:rPr>
        <w:t xml:space="preserve"> </w:t>
      </w:r>
      <w:r w:rsidRPr="009E1298">
        <w:rPr>
          <w:rFonts w:ascii="Cambria" w:eastAsia="Cambria" w:hAnsi="Cambria" w:cs="Cambria"/>
        </w:rPr>
        <w:t xml:space="preserve">EPA.  </w:t>
      </w:r>
    </w:p>
    <w:p w14:paraId="08103B43" w14:textId="77777777" w:rsidR="00416BEA" w:rsidRPr="009E1298" w:rsidRDefault="00416BEA">
      <w:pPr>
        <w:jc w:val="both"/>
        <w:rPr>
          <w:rFonts w:ascii="Cambria" w:eastAsia="Cambria" w:hAnsi="Cambria" w:cs="Cambria"/>
        </w:rPr>
      </w:pPr>
    </w:p>
    <w:p w14:paraId="71BE2B77" w14:textId="77777777" w:rsidR="00416BEA" w:rsidRPr="003D71D2" w:rsidRDefault="00F12712">
      <w:pPr>
        <w:jc w:val="both"/>
        <w:rPr>
          <w:rFonts w:asciiTheme="majorHAnsi" w:eastAsia="Cambria" w:hAnsiTheme="majorHAnsi" w:cstheme="majorHAnsi"/>
          <w:b/>
          <w:sz w:val="28"/>
          <w:szCs w:val="28"/>
        </w:rPr>
      </w:pPr>
      <w:r w:rsidRPr="003D71D2">
        <w:rPr>
          <w:rFonts w:asciiTheme="majorHAnsi" w:eastAsia="Cambria" w:hAnsiTheme="majorHAnsi" w:cstheme="majorHAnsi"/>
          <w:b/>
          <w:sz w:val="28"/>
          <w:szCs w:val="28"/>
        </w:rPr>
        <w:t>Food</w:t>
      </w:r>
    </w:p>
    <w:p w14:paraId="279661ED" w14:textId="40DB0064" w:rsidR="00416BEA" w:rsidRPr="009E1298" w:rsidRDefault="00F12712">
      <w:pPr>
        <w:jc w:val="both"/>
        <w:rPr>
          <w:rFonts w:ascii="Cambria" w:eastAsia="Cambria" w:hAnsi="Cambria" w:cs="Cambria"/>
        </w:rPr>
      </w:pPr>
      <w:r w:rsidRPr="009E1298">
        <w:rPr>
          <w:rFonts w:ascii="Cambria" w:eastAsia="Cambria" w:hAnsi="Cambria" w:cs="Cambria"/>
        </w:rPr>
        <w:t xml:space="preserve">While most travel funds are associated with staff, management conference members, and action team participants, travel funds and funds associated with specific workplan projects, APNEP funds awarded as grants or contracts may be used for light refreshments and/or meals served at meetings, conferences, training workshops and outreach activities (events), consistent with 41 CFR 301-74.7 and </w:t>
      </w:r>
      <w:r w:rsidR="00623308">
        <w:rPr>
          <w:rFonts w:ascii="Cambria" w:eastAsia="Cambria" w:hAnsi="Cambria" w:cs="Cambria"/>
        </w:rPr>
        <w:t>NC</w:t>
      </w:r>
      <w:r w:rsidR="000C6A0A">
        <w:rPr>
          <w:rFonts w:ascii="Cambria" w:eastAsia="Cambria" w:hAnsi="Cambria" w:cs="Cambria"/>
        </w:rPr>
        <w:t>-</w:t>
      </w:r>
      <w:r w:rsidRPr="009E1298">
        <w:rPr>
          <w:rFonts w:ascii="Cambria" w:eastAsia="Cambria" w:hAnsi="Cambria" w:cs="Cambria"/>
        </w:rPr>
        <w:t xml:space="preserve">DEQ travel policies, and as approved by the APNEP Director.  </w:t>
      </w:r>
    </w:p>
    <w:p w14:paraId="4F3797F0" w14:textId="77777777" w:rsidR="00416BEA" w:rsidRPr="009E1298" w:rsidRDefault="00416BEA">
      <w:pPr>
        <w:rPr>
          <w:rFonts w:ascii="Cambria" w:eastAsia="Cambria" w:hAnsi="Cambria" w:cs="Cambria"/>
          <w:b/>
          <w:color w:val="FF0000"/>
        </w:rPr>
      </w:pPr>
    </w:p>
    <w:p w14:paraId="22CCC009" w14:textId="1BEF8952" w:rsidR="00416BEA" w:rsidRPr="003D71D2" w:rsidRDefault="008F3A94">
      <w:pPr>
        <w:rPr>
          <w:rFonts w:asciiTheme="majorHAnsi" w:eastAsia="Cambria" w:hAnsiTheme="majorHAnsi" w:cstheme="majorHAnsi"/>
          <w:b/>
          <w:color w:val="000000" w:themeColor="text1"/>
          <w:sz w:val="28"/>
          <w:szCs w:val="28"/>
        </w:rPr>
      </w:pPr>
      <w:r w:rsidRPr="003D71D2">
        <w:rPr>
          <w:rFonts w:asciiTheme="majorHAnsi" w:eastAsia="Cambria" w:hAnsiTheme="majorHAnsi" w:cstheme="majorHAnsi"/>
          <w:b/>
          <w:color w:val="000000" w:themeColor="text1"/>
          <w:sz w:val="28"/>
          <w:szCs w:val="28"/>
        </w:rPr>
        <w:t>20</w:t>
      </w:r>
      <w:r>
        <w:rPr>
          <w:rFonts w:asciiTheme="majorHAnsi" w:eastAsia="Cambria" w:hAnsiTheme="majorHAnsi" w:cstheme="majorHAnsi"/>
          <w:b/>
          <w:color w:val="000000" w:themeColor="text1"/>
          <w:sz w:val="28"/>
          <w:szCs w:val="28"/>
        </w:rPr>
        <w:t>20</w:t>
      </w:r>
      <w:r w:rsidR="00F12712" w:rsidRPr="003D71D2">
        <w:rPr>
          <w:rFonts w:asciiTheme="majorHAnsi" w:eastAsia="Cambria" w:hAnsiTheme="majorHAnsi" w:cstheme="majorHAnsi"/>
          <w:b/>
          <w:color w:val="000000" w:themeColor="text1"/>
          <w:sz w:val="28"/>
          <w:szCs w:val="28"/>
        </w:rPr>
        <w:t>-</w:t>
      </w:r>
      <w:r w:rsidRPr="003D71D2">
        <w:rPr>
          <w:rFonts w:asciiTheme="majorHAnsi" w:eastAsia="Cambria" w:hAnsiTheme="majorHAnsi" w:cstheme="majorHAnsi"/>
          <w:b/>
          <w:color w:val="000000" w:themeColor="text1"/>
          <w:sz w:val="28"/>
          <w:szCs w:val="28"/>
        </w:rPr>
        <w:t>2</w:t>
      </w:r>
      <w:r>
        <w:rPr>
          <w:rFonts w:asciiTheme="majorHAnsi" w:eastAsia="Cambria" w:hAnsiTheme="majorHAnsi" w:cstheme="majorHAnsi"/>
          <w:b/>
          <w:color w:val="000000" w:themeColor="text1"/>
          <w:sz w:val="28"/>
          <w:szCs w:val="28"/>
        </w:rPr>
        <w:t>1</w:t>
      </w:r>
      <w:r w:rsidRPr="003D71D2">
        <w:rPr>
          <w:rFonts w:asciiTheme="majorHAnsi" w:eastAsia="Cambria" w:hAnsiTheme="majorHAnsi" w:cstheme="majorHAnsi"/>
          <w:b/>
          <w:color w:val="000000" w:themeColor="text1"/>
          <w:sz w:val="28"/>
          <w:szCs w:val="28"/>
        </w:rPr>
        <w:t xml:space="preserve"> </w:t>
      </w:r>
      <w:r w:rsidR="00F12712" w:rsidRPr="003D71D2">
        <w:rPr>
          <w:rFonts w:asciiTheme="majorHAnsi" w:eastAsia="Cambria" w:hAnsiTheme="majorHAnsi" w:cstheme="majorHAnsi"/>
          <w:b/>
          <w:color w:val="000000" w:themeColor="text1"/>
          <w:sz w:val="28"/>
          <w:szCs w:val="28"/>
        </w:rPr>
        <w:t xml:space="preserve">Travel </w:t>
      </w:r>
    </w:p>
    <w:p w14:paraId="23EFD7B0" w14:textId="1B05BCED" w:rsidR="00416BEA" w:rsidRDefault="00F12712" w:rsidP="006A6F33">
      <w:pPr>
        <w:pBdr>
          <w:top w:val="nil"/>
          <w:left w:val="nil"/>
          <w:bottom w:val="nil"/>
          <w:right w:val="nil"/>
          <w:between w:val="nil"/>
        </w:pBdr>
        <w:tabs>
          <w:tab w:val="left" w:pos="360"/>
        </w:tabs>
        <w:jc w:val="both"/>
        <w:rPr>
          <w:rFonts w:ascii="Cambria" w:eastAsia="Cambria" w:hAnsi="Cambria" w:cs="Cambria"/>
          <w:color w:val="000000" w:themeColor="text1"/>
        </w:rPr>
      </w:pPr>
      <w:r w:rsidRPr="009E1298">
        <w:rPr>
          <w:rFonts w:ascii="Cambria" w:eastAsia="Cambria" w:hAnsi="Cambria" w:cs="Cambria"/>
          <w:color w:val="000000" w:themeColor="text1"/>
        </w:rPr>
        <w:t xml:space="preserve">APNEP staff attended </w:t>
      </w:r>
      <w:r w:rsidR="00D9479D" w:rsidRPr="009E1298">
        <w:rPr>
          <w:rFonts w:ascii="Cambria" w:eastAsia="Cambria" w:hAnsi="Cambria" w:cs="Cambria"/>
          <w:color w:val="000000" w:themeColor="text1"/>
        </w:rPr>
        <w:t>a few</w:t>
      </w:r>
      <w:r w:rsidRPr="009E1298">
        <w:rPr>
          <w:rFonts w:ascii="Cambria" w:eastAsia="Cambria" w:hAnsi="Cambria" w:cs="Cambria"/>
          <w:color w:val="000000" w:themeColor="text1"/>
        </w:rPr>
        <w:t xml:space="preserve"> meetings and conferences using the allotted travel funds and specific project funds or administration costs. </w:t>
      </w:r>
      <w:r w:rsidR="008F3A94">
        <w:rPr>
          <w:rFonts w:ascii="Cambria" w:eastAsia="Cambria" w:hAnsi="Cambria" w:cs="Cambria"/>
          <w:color w:val="000000" w:themeColor="text1"/>
        </w:rPr>
        <w:t xml:space="preserve"> </w:t>
      </w:r>
      <w:r w:rsidR="0028165A">
        <w:rPr>
          <w:rFonts w:ascii="Cambria" w:eastAsia="Cambria" w:hAnsi="Cambria" w:cs="Cambria"/>
          <w:color w:val="000000" w:themeColor="text1"/>
        </w:rPr>
        <w:t>COVID</w:t>
      </w:r>
      <w:r w:rsidR="008F3A94">
        <w:rPr>
          <w:rFonts w:ascii="Cambria" w:eastAsia="Cambria" w:hAnsi="Cambria" w:cs="Cambria"/>
          <w:color w:val="000000" w:themeColor="text1"/>
        </w:rPr>
        <w:t xml:space="preserve">-19 restrictions impacted </w:t>
      </w:r>
      <w:r w:rsidR="002D7579">
        <w:rPr>
          <w:rFonts w:ascii="Cambria" w:eastAsia="Cambria" w:hAnsi="Cambria" w:cs="Cambria"/>
          <w:color w:val="000000" w:themeColor="text1"/>
        </w:rPr>
        <w:t xml:space="preserve">in-person </w:t>
      </w:r>
      <w:r w:rsidR="008F3A94">
        <w:rPr>
          <w:rFonts w:ascii="Cambria" w:eastAsia="Cambria" w:hAnsi="Cambria" w:cs="Cambria"/>
          <w:color w:val="000000" w:themeColor="text1"/>
        </w:rPr>
        <w:t xml:space="preserve">staff and partner interactions </w:t>
      </w:r>
      <w:r w:rsidR="002D7579">
        <w:rPr>
          <w:rFonts w:ascii="Cambria" w:eastAsia="Cambria" w:hAnsi="Cambria" w:cs="Cambria"/>
          <w:color w:val="000000" w:themeColor="text1"/>
        </w:rPr>
        <w:t xml:space="preserve">greatly </w:t>
      </w:r>
      <w:r w:rsidR="008F3A94">
        <w:rPr>
          <w:rFonts w:ascii="Cambria" w:eastAsia="Cambria" w:hAnsi="Cambria" w:cs="Cambria"/>
          <w:color w:val="000000" w:themeColor="text1"/>
        </w:rPr>
        <w:t xml:space="preserve">in </w:t>
      </w:r>
      <w:r w:rsidR="00AA49C8">
        <w:rPr>
          <w:rFonts w:ascii="Cambria" w:eastAsia="Cambria" w:hAnsi="Cambria" w:cs="Cambria"/>
          <w:color w:val="000000" w:themeColor="text1"/>
        </w:rPr>
        <w:t>2020-2</w:t>
      </w:r>
      <w:r w:rsidR="00CB7D93">
        <w:rPr>
          <w:rFonts w:ascii="Cambria" w:eastAsia="Cambria" w:hAnsi="Cambria" w:cs="Cambria"/>
          <w:color w:val="000000" w:themeColor="text1"/>
        </w:rPr>
        <w:t>1</w:t>
      </w:r>
      <w:r w:rsidR="00AA49C8">
        <w:rPr>
          <w:rFonts w:ascii="Cambria" w:eastAsia="Cambria" w:hAnsi="Cambria" w:cs="Cambria"/>
          <w:color w:val="000000" w:themeColor="text1"/>
        </w:rPr>
        <w:t>. As a result</w:t>
      </w:r>
      <w:r w:rsidR="00CB7D93">
        <w:rPr>
          <w:rFonts w:ascii="Cambria" w:eastAsia="Cambria" w:hAnsi="Cambria" w:cs="Cambria"/>
          <w:color w:val="000000" w:themeColor="text1"/>
        </w:rPr>
        <w:t>,</w:t>
      </w:r>
      <w:r w:rsidR="00AA49C8">
        <w:rPr>
          <w:rFonts w:ascii="Cambria" w:eastAsia="Cambria" w:hAnsi="Cambria" w:cs="Cambria"/>
          <w:color w:val="000000" w:themeColor="text1"/>
        </w:rPr>
        <w:t xml:space="preserve"> the Partnership incurred less costs </w:t>
      </w:r>
      <w:r w:rsidR="002D7579">
        <w:rPr>
          <w:rFonts w:ascii="Cambria" w:eastAsia="Cambria" w:hAnsi="Cambria" w:cs="Cambria"/>
          <w:color w:val="000000" w:themeColor="text1"/>
        </w:rPr>
        <w:t>tha</w:t>
      </w:r>
      <w:r w:rsidR="0028165A">
        <w:rPr>
          <w:rFonts w:ascii="Cambria" w:eastAsia="Cambria" w:hAnsi="Cambria" w:cs="Cambria"/>
          <w:color w:val="000000" w:themeColor="text1"/>
        </w:rPr>
        <w:t>n</w:t>
      </w:r>
      <w:r w:rsidR="002D7579">
        <w:rPr>
          <w:rFonts w:ascii="Cambria" w:eastAsia="Cambria" w:hAnsi="Cambria" w:cs="Cambria"/>
          <w:color w:val="000000" w:themeColor="text1"/>
        </w:rPr>
        <w:t xml:space="preserve"> normal </w:t>
      </w:r>
      <w:r w:rsidR="00AA49C8">
        <w:rPr>
          <w:rFonts w:ascii="Cambria" w:eastAsia="Cambria" w:hAnsi="Cambria" w:cs="Cambria"/>
          <w:color w:val="000000" w:themeColor="text1"/>
        </w:rPr>
        <w:t>associated with travel during the y</w:t>
      </w:r>
      <w:r w:rsidR="00CB7D93">
        <w:rPr>
          <w:rFonts w:ascii="Cambria" w:eastAsia="Cambria" w:hAnsi="Cambria" w:cs="Cambria"/>
          <w:color w:val="000000" w:themeColor="text1"/>
        </w:rPr>
        <w:t xml:space="preserve">ear. </w:t>
      </w:r>
      <w:r w:rsidRPr="009E1298">
        <w:rPr>
          <w:rFonts w:ascii="Cambria" w:eastAsia="Cambria" w:hAnsi="Cambria" w:cs="Cambria"/>
          <w:color w:val="000000" w:themeColor="text1"/>
        </w:rPr>
        <w:t xml:space="preserve"> Some travel costs may be associated with specific projects and travel costs are budge</w:t>
      </w:r>
      <w:r w:rsidR="000C6A0A">
        <w:rPr>
          <w:rFonts w:ascii="Cambria" w:eastAsia="Cambria" w:hAnsi="Cambria" w:cs="Cambria"/>
          <w:color w:val="000000" w:themeColor="text1"/>
        </w:rPr>
        <w:t>te</w:t>
      </w:r>
      <w:r w:rsidRPr="009E1298">
        <w:rPr>
          <w:rFonts w:ascii="Cambria" w:eastAsia="Cambria" w:hAnsi="Cambria" w:cs="Cambria"/>
          <w:color w:val="000000" w:themeColor="text1"/>
        </w:rPr>
        <w:t xml:space="preserve">d/reported for those projects not listed specifically as travel. Rates are listed in the table below. Below is a summary of these activities that have occurred or are currently planned for the year: </w:t>
      </w:r>
    </w:p>
    <w:p w14:paraId="600AB6D1" w14:textId="77777777" w:rsidR="00070F15" w:rsidRPr="009E1298" w:rsidRDefault="00070F15" w:rsidP="006A6F33">
      <w:pPr>
        <w:pBdr>
          <w:top w:val="nil"/>
          <w:left w:val="nil"/>
          <w:bottom w:val="nil"/>
          <w:right w:val="nil"/>
          <w:between w:val="nil"/>
        </w:pBdr>
        <w:tabs>
          <w:tab w:val="left" w:pos="360"/>
        </w:tabs>
        <w:jc w:val="both"/>
        <w:rPr>
          <w:rFonts w:ascii="Cambria" w:eastAsia="Cambria" w:hAnsi="Cambria" w:cs="Cambria"/>
          <w:color w:val="FF0000"/>
        </w:rPr>
      </w:pPr>
    </w:p>
    <w:tbl>
      <w:tblPr>
        <w:tblW w:w="9753" w:type="dxa"/>
        <w:tblInd w:w="-1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115" w:type="dxa"/>
          <w:right w:w="115" w:type="dxa"/>
        </w:tblCellMar>
        <w:tblLook w:val="0000" w:firstRow="0" w:lastRow="0" w:firstColumn="0" w:lastColumn="0" w:noHBand="0" w:noVBand="0"/>
      </w:tblPr>
      <w:tblGrid>
        <w:gridCol w:w="2530"/>
        <w:gridCol w:w="1170"/>
        <w:gridCol w:w="3230"/>
        <w:gridCol w:w="1620"/>
        <w:gridCol w:w="1203"/>
      </w:tblGrid>
      <w:tr w:rsidR="00416BEA" w:rsidRPr="009E1298" w14:paraId="2639811A" w14:textId="77777777" w:rsidTr="00D374C2">
        <w:tc>
          <w:tcPr>
            <w:tcW w:w="2530" w:type="dxa"/>
            <w:tcBorders>
              <w:top w:val="single" w:sz="4" w:space="0" w:color="000000"/>
              <w:bottom w:val="single" w:sz="4" w:space="0" w:color="000000"/>
            </w:tcBorders>
            <w:vAlign w:val="center"/>
          </w:tcPr>
          <w:p w14:paraId="43323A2D" w14:textId="77777777" w:rsidR="00416BEA" w:rsidRPr="009E1298" w:rsidRDefault="00F12712" w:rsidP="00A1369D">
            <w:pPr>
              <w:pBdr>
                <w:top w:val="nil"/>
                <w:left w:val="nil"/>
                <w:bottom w:val="nil"/>
                <w:right w:val="nil"/>
                <w:between w:val="nil"/>
              </w:pBdr>
              <w:tabs>
                <w:tab w:val="left" w:pos="360"/>
              </w:tabs>
              <w:ind w:hanging="17"/>
              <w:jc w:val="center"/>
              <w:rPr>
                <w:rFonts w:ascii="Cambria" w:eastAsia="Cambria" w:hAnsi="Cambria" w:cs="Cambria"/>
                <w:b/>
                <w:color w:val="000000" w:themeColor="text1"/>
              </w:rPr>
            </w:pPr>
            <w:r w:rsidRPr="009E1298">
              <w:rPr>
                <w:rFonts w:ascii="Cambria" w:eastAsia="Cambria" w:hAnsi="Cambria" w:cs="Cambria"/>
                <w:b/>
                <w:color w:val="000000" w:themeColor="text1"/>
              </w:rPr>
              <w:t>Personnel</w:t>
            </w:r>
          </w:p>
        </w:tc>
        <w:tc>
          <w:tcPr>
            <w:tcW w:w="1170" w:type="dxa"/>
            <w:tcBorders>
              <w:top w:val="single" w:sz="4" w:space="0" w:color="000000"/>
              <w:bottom w:val="single" w:sz="4" w:space="0" w:color="000000"/>
            </w:tcBorders>
            <w:vAlign w:val="center"/>
          </w:tcPr>
          <w:p w14:paraId="78EEB5DF" w14:textId="77777777" w:rsidR="00416BEA" w:rsidRPr="009E1298" w:rsidRDefault="00F12712" w:rsidP="00A1369D">
            <w:pPr>
              <w:pBdr>
                <w:top w:val="nil"/>
                <w:left w:val="nil"/>
                <w:bottom w:val="nil"/>
                <w:right w:val="nil"/>
                <w:between w:val="nil"/>
              </w:pBdr>
              <w:tabs>
                <w:tab w:val="left" w:pos="360"/>
              </w:tabs>
              <w:ind w:hanging="17"/>
              <w:jc w:val="center"/>
              <w:rPr>
                <w:rFonts w:ascii="Cambria" w:eastAsia="Cambria" w:hAnsi="Cambria" w:cs="Cambria"/>
                <w:b/>
                <w:color w:val="000000" w:themeColor="text1"/>
              </w:rPr>
            </w:pPr>
            <w:r w:rsidRPr="009E1298">
              <w:rPr>
                <w:rFonts w:ascii="Cambria" w:eastAsia="Cambria" w:hAnsi="Cambria" w:cs="Cambria"/>
                <w:b/>
                <w:color w:val="000000" w:themeColor="text1"/>
              </w:rPr>
              <w:t>Date</w:t>
            </w:r>
          </w:p>
        </w:tc>
        <w:tc>
          <w:tcPr>
            <w:tcW w:w="3230" w:type="dxa"/>
            <w:tcBorders>
              <w:top w:val="single" w:sz="4" w:space="0" w:color="000000"/>
              <w:bottom w:val="single" w:sz="4" w:space="0" w:color="000000"/>
            </w:tcBorders>
            <w:vAlign w:val="center"/>
          </w:tcPr>
          <w:p w14:paraId="78C430EE" w14:textId="77777777" w:rsidR="00416BEA" w:rsidRPr="009E1298" w:rsidRDefault="00F12712" w:rsidP="00A1369D">
            <w:pPr>
              <w:pBdr>
                <w:top w:val="nil"/>
                <w:left w:val="nil"/>
                <w:bottom w:val="nil"/>
                <w:right w:val="nil"/>
                <w:between w:val="nil"/>
              </w:pBdr>
              <w:tabs>
                <w:tab w:val="left" w:pos="360"/>
              </w:tabs>
              <w:ind w:hanging="17"/>
              <w:jc w:val="center"/>
              <w:rPr>
                <w:rFonts w:ascii="Cambria" w:eastAsia="Cambria" w:hAnsi="Cambria" w:cs="Cambria"/>
                <w:b/>
                <w:color w:val="000000" w:themeColor="text1"/>
              </w:rPr>
            </w:pPr>
            <w:r w:rsidRPr="009E1298">
              <w:rPr>
                <w:rFonts w:ascii="Cambria" w:eastAsia="Cambria" w:hAnsi="Cambria" w:cs="Cambria"/>
                <w:b/>
                <w:color w:val="000000" w:themeColor="text1"/>
              </w:rPr>
              <w:t>Purpose</w:t>
            </w:r>
          </w:p>
        </w:tc>
        <w:tc>
          <w:tcPr>
            <w:tcW w:w="1620" w:type="dxa"/>
            <w:tcBorders>
              <w:top w:val="single" w:sz="4" w:space="0" w:color="000000"/>
              <w:bottom w:val="single" w:sz="4" w:space="0" w:color="000000"/>
            </w:tcBorders>
            <w:vAlign w:val="center"/>
          </w:tcPr>
          <w:p w14:paraId="199623A8" w14:textId="77777777" w:rsidR="00416BEA" w:rsidRPr="009E1298" w:rsidRDefault="00F12712" w:rsidP="00A1369D">
            <w:pPr>
              <w:pBdr>
                <w:top w:val="nil"/>
                <w:left w:val="nil"/>
                <w:bottom w:val="nil"/>
                <w:right w:val="nil"/>
                <w:between w:val="nil"/>
              </w:pBdr>
              <w:tabs>
                <w:tab w:val="left" w:pos="360"/>
              </w:tabs>
              <w:ind w:hanging="17"/>
              <w:jc w:val="center"/>
              <w:rPr>
                <w:rFonts w:ascii="Cambria" w:eastAsia="Cambria" w:hAnsi="Cambria" w:cs="Cambria"/>
                <w:b/>
                <w:color w:val="000000" w:themeColor="text1"/>
              </w:rPr>
            </w:pPr>
            <w:r w:rsidRPr="009E1298">
              <w:rPr>
                <w:rFonts w:ascii="Cambria" w:eastAsia="Cambria" w:hAnsi="Cambria" w:cs="Cambria"/>
                <w:b/>
                <w:color w:val="000000" w:themeColor="text1"/>
              </w:rPr>
              <w:t>Location</w:t>
            </w:r>
          </w:p>
        </w:tc>
        <w:tc>
          <w:tcPr>
            <w:tcW w:w="1203" w:type="dxa"/>
            <w:tcBorders>
              <w:top w:val="single" w:sz="4" w:space="0" w:color="000000"/>
              <w:bottom w:val="single" w:sz="4" w:space="0" w:color="000000"/>
            </w:tcBorders>
            <w:vAlign w:val="center"/>
          </w:tcPr>
          <w:p w14:paraId="2FE2ADFD" w14:textId="77777777" w:rsidR="00416BEA" w:rsidRPr="009E1298" w:rsidRDefault="00F12712" w:rsidP="00A1369D">
            <w:pPr>
              <w:pBdr>
                <w:top w:val="nil"/>
                <w:left w:val="nil"/>
                <w:bottom w:val="nil"/>
                <w:right w:val="nil"/>
                <w:between w:val="nil"/>
              </w:pBdr>
              <w:tabs>
                <w:tab w:val="left" w:pos="360"/>
              </w:tabs>
              <w:ind w:hanging="17"/>
              <w:jc w:val="center"/>
              <w:rPr>
                <w:rFonts w:ascii="Cambria" w:eastAsia="Cambria" w:hAnsi="Cambria" w:cs="Cambria"/>
                <w:b/>
                <w:color w:val="000000" w:themeColor="text1"/>
              </w:rPr>
            </w:pPr>
            <w:r w:rsidRPr="009E1298">
              <w:rPr>
                <w:rFonts w:ascii="Cambria" w:eastAsia="Cambria" w:hAnsi="Cambria" w:cs="Cambria"/>
                <w:b/>
                <w:color w:val="000000" w:themeColor="text1"/>
              </w:rPr>
              <w:t>Cost</w:t>
            </w:r>
            <w:r w:rsidRPr="009E1298">
              <w:rPr>
                <w:rFonts w:ascii="Cambria" w:eastAsia="Cambria" w:hAnsi="Cambria" w:cs="Cambria"/>
                <w:color w:val="000000" w:themeColor="text1"/>
              </w:rPr>
              <w:t xml:space="preserve"> </w:t>
            </w:r>
            <w:r w:rsidRPr="009E1298">
              <w:rPr>
                <w:rFonts w:ascii="Cambria" w:eastAsia="Cambria" w:hAnsi="Cambria" w:cs="Cambria"/>
                <w:color w:val="000000" w:themeColor="text1"/>
                <w:vertAlign w:val="superscript"/>
              </w:rPr>
              <w:t>*</w:t>
            </w:r>
            <w:r w:rsidRPr="009E1298">
              <w:rPr>
                <w:rFonts w:ascii="Cambria" w:eastAsia="Cambria" w:hAnsi="Cambria" w:cs="Cambria"/>
                <w:color w:val="000000" w:themeColor="text1"/>
              </w:rPr>
              <w:t xml:space="preserve"> </w:t>
            </w:r>
          </w:p>
        </w:tc>
      </w:tr>
      <w:tr w:rsidR="00416BEA" w:rsidRPr="009E1298" w14:paraId="3273E87A" w14:textId="77777777" w:rsidTr="00D374C2">
        <w:tc>
          <w:tcPr>
            <w:tcW w:w="2530" w:type="dxa"/>
            <w:vAlign w:val="center"/>
          </w:tcPr>
          <w:p w14:paraId="071A9326" w14:textId="77777777" w:rsidR="00416BEA" w:rsidRPr="00070F15" w:rsidRDefault="00F12712" w:rsidP="00A1369D">
            <w:pPr>
              <w:pBdr>
                <w:top w:val="nil"/>
                <w:left w:val="nil"/>
                <w:bottom w:val="nil"/>
                <w:right w:val="nil"/>
                <w:between w:val="nil"/>
              </w:pBdr>
              <w:tabs>
                <w:tab w:val="left" w:pos="360"/>
              </w:tabs>
              <w:ind w:left="-107" w:hanging="17"/>
              <w:jc w:val="center"/>
              <w:rPr>
                <w:rFonts w:ascii="Cambria" w:eastAsia="Cambria" w:hAnsi="Cambria" w:cs="Cambria"/>
                <w:color w:val="000000" w:themeColor="text1"/>
              </w:rPr>
            </w:pPr>
            <w:r w:rsidRPr="00070F15">
              <w:rPr>
                <w:rFonts w:ascii="Cambria" w:eastAsia="Cambria" w:hAnsi="Cambria" w:cs="Cambria"/>
                <w:color w:val="000000" w:themeColor="text1"/>
              </w:rPr>
              <w:t xml:space="preserve">APNEP Staff/ Management Conference  </w:t>
            </w:r>
          </w:p>
        </w:tc>
        <w:tc>
          <w:tcPr>
            <w:tcW w:w="1170" w:type="dxa"/>
            <w:vAlign w:val="center"/>
          </w:tcPr>
          <w:p w14:paraId="218BBDF9" w14:textId="4F73CDF4" w:rsidR="00416BEA" w:rsidRPr="00070F15" w:rsidRDefault="00F12712"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r w:rsidRPr="00070F15">
              <w:rPr>
                <w:rFonts w:ascii="Cambria" w:eastAsia="Cambria" w:hAnsi="Cambria" w:cs="Cambria"/>
                <w:color w:val="000000" w:themeColor="text1"/>
              </w:rPr>
              <w:t>10/1/</w:t>
            </w:r>
            <w:r w:rsidR="008F3A94">
              <w:rPr>
                <w:rFonts w:ascii="Cambria" w:eastAsia="Cambria" w:hAnsi="Cambria" w:cs="Cambria"/>
                <w:color w:val="000000" w:themeColor="text1"/>
              </w:rPr>
              <w:t>19</w:t>
            </w:r>
            <w:r w:rsidR="008F3A94" w:rsidRPr="00070F15">
              <w:rPr>
                <w:rFonts w:ascii="Cambria" w:eastAsia="Cambria" w:hAnsi="Cambria" w:cs="Cambria"/>
                <w:color w:val="000000" w:themeColor="text1"/>
              </w:rPr>
              <w:t xml:space="preserve"> </w:t>
            </w:r>
            <w:r w:rsidRPr="00070F15">
              <w:rPr>
                <w:rFonts w:ascii="Cambria" w:eastAsia="Cambria" w:hAnsi="Cambria" w:cs="Cambria"/>
                <w:color w:val="000000" w:themeColor="text1"/>
              </w:rPr>
              <w:t>to</w:t>
            </w:r>
          </w:p>
          <w:p w14:paraId="0903B088" w14:textId="28B0E834" w:rsidR="00416BEA" w:rsidRPr="00070F15" w:rsidRDefault="00F12712"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r w:rsidRPr="00070F15">
              <w:rPr>
                <w:rFonts w:ascii="Cambria" w:eastAsia="Cambria" w:hAnsi="Cambria" w:cs="Cambria"/>
                <w:color w:val="000000" w:themeColor="text1"/>
              </w:rPr>
              <w:t>9/ 30/</w:t>
            </w:r>
            <w:r w:rsidR="008F3A94">
              <w:rPr>
                <w:rFonts w:ascii="Cambria" w:eastAsia="Cambria" w:hAnsi="Cambria" w:cs="Cambria"/>
                <w:color w:val="000000" w:themeColor="text1"/>
              </w:rPr>
              <w:t>21</w:t>
            </w:r>
          </w:p>
        </w:tc>
        <w:tc>
          <w:tcPr>
            <w:tcW w:w="3230" w:type="dxa"/>
            <w:vAlign w:val="center"/>
          </w:tcPr>
          <w:p w14:paraId="6D981849" w14:textId="77777777" w:rsidR="00416BEA" w:rsidRPr="00070F15" w:rsidRDefault="00F12712"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r w:rsidRPr="00070F15">
              <w:rPr>
                <w:rFonts w:ascii="Cambria" w:eastAsia="Cambria" w:hAnsi="Cambria" w:cs="Cambria"/>
                <w:color w:val="000000" w:themeColor="text1"/>
              </w:rPr>
              <w:t xml:space="preserve">Routine Program Activities/ meetings/ projects/ workshops/ conferences/ fieldwork/ MC meetings  </w:t>
            </w:r>
          </w:p>
        </w:tc>
        <w:tc>
          <w:tcPr>
            <w:tcW w:w="1620" w:type="dxa"/>
            <w:vAlign w:val="center"/>
          </w:tcPr>
          <w:p w14:paraId="7EE8A246" w14:textId="77777777" w:rsidR="00416BEA" w:rsidRPr="00070F15" w:rsidRDefault="00F12712"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r w:rsidRPr="00070F15">
              <w:rPr>
                <w:rFonts w:ascii="Cambria" w:eastAsia="Cambria" w:hAnsi="Cambria" w:cs="Cambria"/>
                <w:color w:val="000000" w:themeColor="text1"/>
              </w:rPr>
              <w:t>APNEP area</w:t>
            </w:r>
          </w:p>
        </w:tc>
        <w:tc>
          <w:tcPr>
            <w:tcW w:w="1203" w:type="dxa"/>
            <w:vAlign w:val="center"/>
          </w:tcPr>
          <w:p w14:paraId="3DA65E14" w14:textId="436B753E" w:rsidR="00416BEA" w:rsidRPr="00070F15" w:rsidRDefault="008F125E"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r>
              <w:rPr>
                <w:rFonts w:ascii="Cambria" w:eastAsia="Cambria" w:hAnsi="Cambria" w:cs="Cambria"/>
                <w:color w:val="000000" w:themeColor="text1"/>
              </w:rPr>
              <w:t>6</w:t>
            </w:r>
            <w:r w:rsidR="005F3617">
              <w:rPr>
                <w:rFonts w:ascii="Cambria" w:eastAsia="Cambria" w:hAnsi="Cambria" w:cs="Cambria"/>
                <w:color w:val="000000" w:themeColor="text1"/>
              </w:rPr>
              <w:t>,00</w:t>
            </w:r>
            <w:r w:rsidR="008F3A94">
              <w:rPr>
                <w:rFonts w:ascii="Cambria" w:eastAsia="Cambria" w:hAnsi="Cambria" w:cs="Cambria"/>
                <w:color w:val="000000" w:themeColor="text1"/>
              </w:rPr>
              <w:t>0</w:t>
            </w:r>
          </w:p>
        </w:tc>
      </w:tr>
      <w:tr w:rsidR="00416BEA" w:rsidRPr="009E1298" w14:paraId="26919F72" w14:textId="77777777" w:rsidTr="00D374C2">
        <w:tc>
          <w:tcPr>
            <w:tcW w:w="2530" w:type="dxa"/>
            <w:tcBorders>
              <w:bottom w:val="single" w:sz="4" w:space="0" w:color="000000"/>
            </w:tcBorders>
            <w:vAlign w:val="center"/>
          </w:tcPr>
          <w:p w14:paraId="6590F667" w14:textId="658281C6" w:rsidR="00416BEA" w:rsidRPr="00070F15" w:rsidRDefault="00416BEA"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p>
        </w:tc>
        <w:tc>
          <w:tcPr>
            <w:tcW w:w="1170" w:type="dxa"/>
            <w:tcBorders>
              <w:bottom w:val="single" w:sz="4" w:space="0" w:color="000000"/>
            </w:tcBorders>
            <w:vAlign w:val="center"/>
          </w:tcPr>
          <w:p w14:paraId="0549B3D9" w14:textId="5AB9835C" w:rsidR="00416BEA" w:rsidRPr="00070F15" w:rsidRDefault="00416BEA"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p>
        </w:tc>
        <w:tc>
          <w:tcPr>
            <w:tcW w:w="3230" w:type="dxa"/>
            <w:tcBorders>
              <w:bottom w:val="single" w:sz="4" w:space="0" w:color="000000"/>
            </w:tcBorders>
            <w:vAlign w:val="center"/>
          </w:tcPr>
          <w:p w14:paraId="77854AEB" w14:textId="19F158FC" w:rsidR="00416BEA" w:rsidRPr="00070F15" w:rsidRDefault="00416BEA"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p>
        </w:tc>
        <w:tc>
          <w:tcPr>
            <w:tcW w:w="1620" w:type="dxa"/>
            <w:tcBorders>
              <w:bottom w:val="single" w:sz="4" w:space="0" w:color="000000"/>
            </w:tcBorders>
            <w:vAlign w:val="center"/>
          </w:tcPr>
          <w:p w14:paraId="4F981753" w14:textId="5AEF78FD" w:rsidR="00416BEA" w:rsidRPr="00070F15" w:rsidRDefault="00416BEA"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p>
        </w:tc>
        <w:tc>
          <w:tcPr>
            <w:tcW w:w="1203" w:type="dxa"/>
            <w:tcBorders>
              <w:bottom w:val="single" w:sz="4" w:space="0" w:color="000000"/>
            </w:tcBorders>
            <w:vAlign w:val="center"/>
          </w:tcPr>
          <w:p w14:paraId="18C3B208" w14:textId="300159A7" w:rsidR="00416BEA" w:rsidRPr="00070F15" w:rsidRDefault="00CB7D93"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r>
              <w:rPr>
                <w:rFonts w:ascii="Cambria" w:eastAsia="Cambria" w:hAnsi="Cambria" w:cs="Cambria"/>
                <w:color w:val="000000" w:themeColor="text1"/>
              </w:rPr>
              <w:t xml:space="preserve"> </w:t>
            </w:r>
          </w:p>
        </w:tc>
      </w:tr>
      <w:tr w:rsidR="00416BEA" w:rsidRPr="009E1298" w14:paraId="738EA0DC" w14:textId="77777777" w:rsidTr="00D374C2">
        <w:tc>
          <w:tcPr>
            <w:tcW w:w="2530" w:type="dxa"/>
            <w:tcBorders>
              <w:bottom w:val="single" w:sz="4" w:space="0" w:color="000000"/>
            </w:tcBorders>
            <w:vAlign w:val="center"/>
          </w:tcPr>
          <w:p w14:paraId="3B9E9748" w14:textId="615447A8" w:rsidR="00416BEA" w:rsidRPr="00070F15" w:rsidRDefault="00416BEA"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p>
        </w:tc>
        <w:tc>
          <w:tcPr>
            <w:tcW w:w="1170" w:type="dxa"/>
            <w:tcBorders>
              <w:bottom w:val="single" w:sz="4" w:space="0" w:color="000000"/>
            </w:tcBorders>
            <w:vAlign w:val="center"/>
          </w:tcPr>
          <w:p w14:paraId="4E1E67D8" w14:textId="535D7D85" w:rsidR="00416BEA" w:rsidRPr="00070F15" w:rsidRDefault="00416BEA"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p>
        </w:tc>
        <w:tc>
          <w:tcPr>
            <w:tcW w:w="3230" w:type="dxa"/>
            <w:tcBorders>
              <w:bottom w:val="single" w:sz="4" w:space="0" w:color="000000"/>
            </w:tcBorders>
            <w:vAlign w:val="center"/>
          </w:tcPr>
          <w:p w14:paraId="7F829644" w14:textId="3D6A4187" w:rsidR="00416BEA" w:rsidRPr="00070F15" w:rsidRDefault="00416BEA"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p>
        </w:tc>
        <w:tc>
          <w:tcPr>
            <w:tcW w:w="1620" w:type="dxa"/>
            <w:tcBorders>
              <w:bottom w:val="single" w:sz="4" w:space="0" w:color="000000"/>
            </w:tcBorders>
            <w:vAlign w:val="center"/>
          </w:tcPr>
          <w:p w14:paraId="4FCBB5E0" w14:textId="219B2942" w:rsidR="00416BEA" w:rsidRPr="00070F15" w:rsidRDefault="00416BEA"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p>
        </w:tc>
        <w:tc>
          <w:tcPr>
            <w:tcW w:w="1203" w:type="dxa"/>
            <w:tcBorders>
              <w:bottom w:val="single" w:sz="4" w:space="0" w:color="000000"/>
            </w:tcBorders>
            <w:vAlign w:val="center"/>
          </w:tcPr>
          <w:p w14:paraId="550D1FED" w14:textId="4BA218CF" w:rsidR="00416BEA" w:rsidRPr="00070F15" w:rsidRDefault="00416BEA"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p>
        </w:tc>
      </w:tr>
      <w:tr w:rsidR="00416BEA" w:rsidRPr="009E1298" w14:paraId="3FBFD6E6" w14:textId="77777777" w:rsidTr="00D374C2">
        <w:tc>
          <w:tcPr>
            <w:tcW w:w="2530" w:type="dxa"/>
            <w:tcBorders>
              <w:top w:val="single" w:sz="4" w:space="0" w:color="000000"/>
              <w:bottom w:val="single" w:sz="4" w:space="0" w:color="000000"/>
              <w:right w:val="nil"/>
            </w:tcBorders>
          </w:tcPr>
          <w:p w14:paraId="41BE08FD" w14:textId="77777777" w:rsidR="00416BEA" w:rsidRPr="00070F15" w:rsidRDefault="00416BEA"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p>
        </w:tc>
        <w:tc>
          <w:tcPr>
            <w:tcW w:w="1170" w:type="dxa"/>
            <w:tcBorders>
              <w:top w:val="single" w:sz="4" w:space="0" w:color="000000"/>
              <w:left w:val="nil"/>
              <w:bottom w:val="single" w:sz="4" w:space="0" w:color="000000"/>
              <w:right w:val="nil"/>
            </w:tcBorders>
          </w:tcPr>
          <w:p w14:paraId="326BAF7F" w14:textId="77777777" w:rsidR="00416BEA" w:rsidRPr="00070F15" w:rsidRDefault="00416BEA"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p>
        </w:tc>
        <w:tc>
          <w:tcPr>
            <w:tcW w:w="3230" w:type="dxa"/>
            <w:tcBorders>
              <w:top w:val="single" w:sz="4" w:space="0" w:color="000000"/>
              <w:left w:val="nil"/>
              <w:bottom w:val="single" w:sz="4" w:space="0" w:color="000000"/>
              <w:right w:val="single" w:sz="4" w:space="0" w:color="000000"/>
            </w:tcBorders>
          </w:tcPr>
          <w:p w14:paraId="68386FF4" w14:textId="77777777" w:rsidR="00416BEA" w:rsidRPr="00070F15" w:rsidRDefault="00416BEA"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p>
        </w:tc>
        <w:tc>
          <w:tcPr>
            <w:tcW w:w="1620" w:type="dxa"/>
            <w:tcBorders>
              <w:top w:val="single" w:sz="4" w:space="0" w:color="000000"/>
              <w:left w:val="single" w:sz="4" w:space="0" w:color="000000"/>
              <w:bottom w:val="single" w:sz="4" w:space="0" w:color="000000"/>
              <w:right w:val="nil"/>
            </w:tcBorders>
          </w:tcPr>
          <w:p w14:paraId="582BD528" w14:textId="77777777" w:rsidR="00416BEA" w:rsidRPr="00070F15" w:rsidRDefault="00F12712"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r w:rsidRPr="00070F15">
              <w:rPr>
                <w:rFonts w:ascii="Cambria" w:eastAsia="Cambria" w:hAnsi="Cambria" w:cs="Cambria"/>
                <w:color w:val="000000" w:themeColor="text1"/>
              </w:rPr>
              <w:t>Total*</w:t>
            </w:r>
          </w:p>
        </w:tc>
        <w:tc>
          <w:tcPr>
            <w:tcW w:w="1203" w:type="dxa"/>
            <w:tcBorders>
              <w:top w:val="single" w:sz="4" w:space="0" w:color="000000"/>
              <w:left w:val="nil"/>
              <w:bottom w:val="single" w:sz="4" w:space="0" w:color="000000"/>
            </w:tcBorders>
          </w:tcPr>
          <w:p w14:paraId="249D407E" w14:textId="49ED6196" w:rsidR="00416BEA" w:rsidRPr="00070F15" w:rsidRDefault="00F12712" w:rsidP="00A1369D">
            <w:pPr>
              <w:pBdr>
                <w:top w:val="nil"/>
                <w:left w:val="nil"/>
                <w:bottom w:val="nil"/>
                <w:right w:val="nil"/>
                <w:between w:val="nil"/>
              </w:pBdr>
              <w:tabs>
                <w:tab w:val="left" w:pos="360"/>
              </w:tabs>
              <w:ind w:hanging="17"/>
              <w:jc w:val="center"/>
              <w:rPr>
                <w:rFonts w:ascii="Cambria" w:eastAsia="Cambria" w:hAnsi="Cambria" w:cs="Cambria"/>
                <w:color w:val="000000" w:themeColor="text1"/>
              </w:rPr>
            </w:pPr>
            <w:r w:rsidRPr="00070F15">
              <w:rPr>
                <w:rFonts w:ascii="Cambria" w:eastAsia="Cambria" w:hAnsi="Cambria" w:cs="Cambria"/>
                <w:color w:val="000000" w:themeColor="text1"/>
              </w:rPr>
              <w:t xml:space="preserve">$ </w:t>
            </w:r>
            <w:r w:rsidR="008F125E">
              <w:rPr>
                <w:rFonts w:ascii="Cambria" w:eastAsia="Cambria" w:hAnsi="Cambria" w:cs="Cambria"/>
                <w:color w:val="000000" w:themeColor="text1"/>
              </w:rPr>
              <w:t>6</w:t>
            </w:r>
            <w:r w:rsidR="009532B3" w:rsidRPr="00070F15">
              <w:rPr>
                <w:rFonts w:ascii="Cambria" w:eastAsia="Cambria" w:hAnsi="Cambria" w:cs="Cambria"/>
                <w:color w:val="000000" w:themeColor="text1"/>
              </w:rPr>
              <w:t>,000</w:t>
            </w:r>
          </w:p>
        </w:tc>
      </w:tr>
      <w:tr w:rsidR="00416BEA" w:rsidRPr="009E1298" w14:paraId="3490AA11" w14:textId="77777777">
        <w:tc>
          <w:tcPr>
            <w:tcW w:w="6930" w:type="dxa"/>
            <w:gridSpan w:val="3"/>
            <w:tcBorders>
              <w:top w:val="single" w:sz="4" w:space="0" w:color="000000"/>
              <w:left w:val="nil"/>
              <w:bottom w:val="nil"/>
              <w:right w:val="nil"/>
            </w:tcBorders>
          </w:tcPr>
          <w:p w14:paraId="3DA40714" w14:textId="2C2EC1B0" w:rsidR="00416BEA" w:rsidRPr="009E1298" w:rsidRDefault="00F12712" w:rsidP="00C61804">
            <w:pPr>
              <w:pBdr>
                <w:top w:val="nil"/>
                <w:left w:val="nil"/>
                <w:bottom w:val="nil"/>
                <w:right w:val="nil"/>
                <w:between w:val="nil"/>
              </w:pBdr>
              <w:tabs>
                <w:tab w:val="left" w:pos="360"/>
              </w:tabs>
              <w:ind w:hanging="107"/>
              <w:rPr>
                <w:rFonts w:ascii="Cambria" w:eastAsia="Cambria" w:hAnsi="Cambria" w:cs="Cambria"/>
                <w:color w:val="FF0000"/>
              </w:rPr>
            </w:pPr>
            <w:r w:rsidRPr="009E1298">
              <w:rPr>
                <w:rFonts w:ascii="Cambria" w:eastAsia="Cambria" w:hAnsi="Cambria" w:cs="Cambria"/>
                <w:i/>
                <w:color w:val="000000" w:themeColor="text1"/>
              </w:rPr>
              <w:t>*</w:t>
            </w:r>
            <w:r w:rsidR="00217C6C" w:rsidRPr="009E1298">
              <w:rPr>
                <w:rFonts w:ascii="Cambria" w:eastAsia="Cambria" w:hAnsi="Cambria" w:cs="Cambria"/>
                <w:i/>
                <w:color w:val="000000" w:themeColor="text1"/>
              </w:rPr>
              <w:t>Estimated</w:t>
            </w:r>
            <w:r w:rsidRPr="009E1298">
              <w:rPr>
                <w:rFonts w:ascii="Cambria" w:eastAsia="Cambria" w:hAnsi="Cambria" w:cs="Cambria"/>
                <w:i/>
                <w:color w:val="000000" w:themeColor="text1"/>
              </w:rPr>
              <w:t xml:space="preserve"> to September 30, </w:t>
            </w:r>
            <w:r w:rsidR="005D362A" w:rsidRPr="009E1298">
              <w:rPr>
                <w:rFonts w:ascii="Cambria" w:eastAsia="Cambria" w:hAnsi="Cambria" w:cs="Cambria"/>
                <w:i/>
                <w:color w:val="000000" w:themeColor="text1"/>
              </w:rPr>
              <w:t>20</w:t>
            </w:r>
            <w:r w:rsidR="005D362A">
              <w:rPr>
                <w:rFonts w:ascii="Cambria" w:eastAsia="Cambria" w:hAnsi="Cambria" w:cs="Cambria"/>
                <w:i/>
                <w:color w:val="000000" w:themeColor="text1"/>
              </w:rPr>
              <w:t>21</w:t>
            </w:r>
          </w:p>
        </w:tc>
        <w:tc>
          <w:tcPr>
            <w:tcW w:w="1620" w:type="dxa"/>
            <w:tcBorders>
              <w:top w:val="single" w:sz="4" w:space="0" w:color="000000"/>
              <w:left w:val="nil"/>
              <w:bottom w:val="nil"/>
              <w:right w:val="nil"/>
            </w:tcBorders>
            <w:vAlign w:val="center"/>
          </w:tcPr>
          <w:p w14:paraId="58B055B8" w14:textId="77777777" w:rsidR="00416BEA" w:rsidRPr="009E1298" w:rsidRDefault="00416BEA">
            <w:pPr>
              <w:pBdr>
                <w:top w:val="nil"/>
                <w:left w:val="nil"/>
                <w:bottom w:val="nil"/>
                <w:right w:val="nil"/>
                <w:between w:val="nil"/>
              </w:pBdr>
              <w:tabs>
                <w:tab w:val="left" w:pos="360"/>
              </w:tabs>
              <w:ind w:hanging="360"/>
              <w:jc w:val="right"/>
              <w:rPr>
                <w:rFonts w:ascii="Cambria" w:eastAsia="Cambria" w:hAnsi="Cambria" w:cs="Cambria"/>
                <w:color w:val="FF0000"/>
              </w:rPr>
            </w:pPr>
          </w:p>
        </w:tc>
        <w:tc>
          <w:tcPr>
            <w:tcW w:w="1203" w:type="dxa"/>
            <w:tcBorders>
              <w:top w:val="single" w:sz="4" w:space="0" w:color="000000"/>
              <w:left w:val="nil"/>
              <w:bottom w:val="nil"/>
              <w:right w:val="nil"/>
            </w:tcBorders>
            <w:vAlign w:val="center"/>
          </w:tcPr>
          <w:p w14:paraId="7FD54A4F" w14:textId="77777777" w:rsidR="00416BEA" w:rsidRPr="009E1298" w:rsidRDefault="00416BEA">
            <w:pPr>
              <w:pBdr>
                <w:top w:val="nil"/>
                <w:left w:val="nil"/>
                <w:bottom w:val="nil"/>
                <w:right w:val="nil"/>
                <w:between w:val="nil"/>
              </w:pBdr>
              <w:tabs>
                <w:tab w:val="left" w:pos="882"/>
              </w:tabs>
              <w:ind w:hanging="360"/>
              <w:jc w:val="center"/>
              <w:rPr>
                <w:rFonts w:ascii="Cambria" w:eastAsia="Cambria" w:hAnsi="Cambria" w:cs="Cambria"/>
                <w:color w:val="FF0000"/>
              </w:rPr>
            </w:pPr>
          </w:p>
        </w:tc>
      </w:tr>
      <w:tr w:rsidR="00416BEA" w:rsidRPr="009E1298" w14:paraId="20DE3EC4" w14:textId="77777777">
        <w:trPr>
          <w:trHeight w:val="440"/>
        </w:trPr>
        <w:tc>
          <w:tcPr>
            <w:tcW w:w="9753" w:type="dxa"/>
            <w:gridSpan w:val="5"/>
            <w:tcBorders>
              <w:top w:val="nil"/>
              <w:left w:val="nil"/>
              <w:bottom w:val="nil"/>
              <w:right w:val="nil"/>
            </w:tcBorders>
          </w:tcPr>
          <w:p w14:paraId="2CD92146" w14:textId="77777777" w:rsidR="00416BEA" w:rsidRPr="009E1298" w:rsidRDefault="00416BEA">
            <w:pPr>
              <w:pBdr>
                <w:top w:val="nil"/>
                <w:left w:val="nil"/>
                <w:bottom w:val="nil"/>
                <w:right w:val="nil"/>
                <w:between w:val="nil"/>
              </w:pBdr>
              <w:tabs>
                <w:tab w:val="left" w:pos="882"/>
              </w:tabs>
              <w:ind w:hanging="360"/>
              <w:rPr>
                <w:rFonts w:ascii="Cambria" w:eastAsia="Cambria" w:hAnsi="Cambria" w:cs="Cambria"/>
                <w:color w:val="FF0000"/>
              </w:rPr>
            </w:pPr>
          </w:p>
        </w:tc>
      </w:tr>
    </w:tbl>
    <w:p w14:paraId="091AB1DC" w14:textId="7BC2E81D" w:rsidR="00416BEA" w:rsidRPr="003D71D2" w:rsidRDefault="00816102" w:rsidP="006A6F33">
      <w:pPr>
        <w:pBdr>
          <w:top w:val="nil"/>
          <w:left w:val="nil"/>
          <w:bottom w:val="nil"/>
          <w:right w:val="nil"/>
          <w:between w:val="nil"/>
        </w:pBdr>
        <w:tabs>
          <w:tab w:val="left" w:pos="360"/>
        </w:tabs>
        <w:rPr>
          <w:rFonts w:asciiTheme="majorHAnsi" w:eastAsia="Cambria" w:hAnsiTheme="majorHAnsi" w:cstheme="majorHAnsi"/>
          <w:b/>
          <w:sz w:val="28"/>
          <w:szCs w:val="28"/>
        </w:rPr>
      </w:pPr>
      <w:r w:rsidRPr="003D71D2">
        <w:rPr>
          <w:rFonts w:asciiTheme="majorHAnsi" w:eastAsia="Cambria" w:hAnsiTheme="majorHAnsi" w:cstheme="majorHAnsi"/>
          <w:b/>
          <w:sz w:val="28"/>
          <w:szCs w:val="28"/>
        </w:rPr>
        <w:t>202</w:t>
      </w:r>
      <w:r>
        <w:rPr>
          <w:rFonts w:asciiTheme="majorHAnsi" w:eastAsia="Cambria" w:hAnsiTheme="majorHAnsi" w:cstheme="majorHAnsi"/>
          <w:b/>
          <w:sz w:val="28"/>
          <w:szCs w:val="28"/>
        </w:rPr>
        <w:t>1</w:t>
      </w:r>
      <w:r w:rsidR="00F12712" w:rsidRPr="003D71D2">
        <w:rPr>
          <w:rFonts w:asciiTheme="majorHAnsi" w:eastAsia="Cambria" w:hAnsiTheme="majorHAnsi" w:cstheme="majorHAnsi"/>
          <w:b/>
          <w:sz w:val="28"/>
          <w:szCs w:val="28"/>
        </w:rPr>
        <w:t>-</w:t>
      </w:r>
      <w:r w:rsidRPr="003D71D2">
        <w:rPr>
          <w:rFonts w:asciiTheme="majorHAnsi" w:eastAsia="Cambria" w:hAnsiTheme="majorHAnsi" w:cstheme="majorHAnsi"/>
          <w:b/>
          <w:sz w:val="28"/>
          <w:szCs w:val="28"/>
        </w:rPr>
        <w:t>2</w:t>
      </w:r>
      <w:r>
        <w:rPr>
          <w:rFonts w:asciiTheme="majorHAnsi" w:eastAsia="Cambria" w:hAnsiTheme="majorHAnsi" w:cstheme="majorHAnsi"/>
          <w:b/>
          <w:sz w:val="28"/>
          <w:szCs w:val="28"/>
        </w:rPr>
        <w:t>2</w:t>
      </w:r>
      <w:r w:rsidRPr="003D71D2">
        <w:rPr>
          <w:rFonts w:asciiTheme="majorHAnsi" w:eastAsia="Cambria" w:hAnsiTheme="majorHAnsi" w:cstheme="majorHAnsi"/>
          <w:b/>
          <w:sz w:val="28"/>
          <w:szCs w:val="28"/>
        </w:rPr>
        <w:t xml:space="preserve"> </w:t>
      </w:r>
      <w:r w:rsidR="00F12712" w:rsidRPr="003D71D2">
        <w:rPr>
          <w:rFonts w:asciiTheme="majorHAnsi" w:eastAsia="Cambria" w:hAnsiTheme="majorHAnsi" w:cstheme="majorHAnsi"/>
          <w:b/>
          <w:sz w:val="28"/>
          <w:szCs w:val="28"/>
        </w:rPr>
        <w:t xml:space="preserve">Projected Travel </w:t>
      </w:r>
    </w:p>
    <w:p w14:paraId="6025F16D" w14:textId="5809ACAC" w:rsidR="00416BEA" w:rsidRPr="009E1298" w:rsidRDefault="00F12712" w:rsidP="00A1369D">
      <w:pPr>
        <w:jc w:val="both"/>
        <w:rPr>
          <w:rFonts w:ascii="Cambria" w:eastAsia="Cambria" w:hAnsi="Cambria" w:cs="Cambria"/>
          <w:color w:val="FF0000"/>
        </w:rPr>
      </w:pPr>
      <w:r w:rsidRPr="009E1298">
        <w:rPr>
          <w:rFonts w:ascii="Cambria" w:eastAsia="Cambria" w:hAnsi="Cambria" w:cs="Cambria"/>
        </w:rPr>
        <w:lastRenderedPageBreak/>
        <w:t xml:space="preserve">All travel is allocated into three categories: In-State, Out-of-State, and </w:t>
      </w:r>
      <w:r w:rsidR="000C6A0A">
        <w:rPr>
          <w:rFonts w:ascii="Cambria" w:eastAsia="Cambria" w:hAnsi="Cambria" w:cs="Cambria"/>
        </w:rPr>
        <w:t xml:space="preserve">U.S. </w:t>
      </w:r>
      <w:r w:rsidRPr="009E1298">
        <w:rPr>
          <w:rFonts w:ascii="Cambria" w:eastAsia="Cambria" w:hAnsi="Cambria" w:cs="Cambria"/>
        </w:rPr>
        <w:t>EPA Required.  All travel</w:t>
      </w:r>
      <w:r w:rsidR="00D374C2">
        <w:rPr>
          <w:rFonts w:ascii="Cambria" w:eastAsia="Cambria" w:hAnsi="Cambria" w:cs="Cambria"/>
        </w:rPr>
        <w:t>,</w:t>
      </w:r>
      <w:r w:rsidRPr="009E1298">
        <w:rPr>
          <w:rFonts w:ascii="Cambria" w:eastAsia="Cambria" w:hAnsi="Cambria" w:cs="Cambria"/>
        </w:rPr>
        <w:t xml:space="preserve"> including non-staff </w:t>
      </w:r>
      <w:r w:rsidR="00D374C2">
        <w:rPr>
          <w:rFonts w:ascii="Cambria" w:eastAsia="Cambria" w:hAnsi="Cambria" w:cs="Cambria"/>
        </w:rPr>
        <w:t xml:space="preserve">travel, </w:t>
      </w:r>
      <w:r w:rsidRPr="009E1298">
        <w:rPr>
          <w:rFonts w:ascii="Cambria" w:eastAsia="Cambria" w:hAnsi="Cambria" w:cs="Cambria"/>
        </w:rPr>
        <w:t xml:space="preserve">must be consistent with published </w:t>
      </w:r>
      <w:r w:rsidR="00623308">
        <w:rPr>
          <w:rFonts w:ascii="Cambria" w:eastAsia="Cambria" w:hAnsi="Cambria" w:cs="Cambria"/>
        </w:rPr>
        <w:t>NC</w:t>
      </w:r>
      <w:r w:rsidR="000C6A0A">
        <w:rPr>
          <w:rFonts w:ascii="Cambria" w:eastAsia="Cambria" w:hAnsi="Cambria" w:cs="Cambria"/>
        </w:rPr>
        <w:t>-</w:t>
      </w:r>
      <w:r w:rsidRPr="009E1298">
        <w:rPr>
          <w:rFonts w:ascii="Cambria" w:eastAsia="Cambria" w:hAnsi="Cambria" w:cs="Cambria"/>
        </w:rPr>
        <w:t>DEQ travel policies (</w:t>
      </w:r>
      <w:r w:rsidR="002A77AC" w:rsidRPr="009E1298">
        <w:rPr>
          <w:rFonts w:ascii="Cambria" w:eastAsia="Cambria" w:hAnsi="Cambria" w:cs="Cambria"/>
        </w:rPr>
        <w:t>201</w:t>
      </w:r>
      <w:r w:rsidR="002A77AC">
        <w:rPr>
          <w:rFonts w:ascii="Cambria" w:eastAsia="Cambria" w:hAnsi="Cambria" w:cs="Cambria"/>
        </w:rPr>
        <w:t>8</w:t>
      </w:r>
      <w:r w:rsidRPr="009E1298">
        <w:rPr>
          <w:rFonts w:ascii="Cambria" w:eastAsia="Cambria" w:hAnsi="Cambria" w:cs="Cambria"/>
        </w:rPr>
        <w:t>) and regulations</w:t>
      </w:r>
      <w:r w:rsidR="000376F4" w:rsidRPr="009E1298">
        <w:rPr>
          <w:rFonts w:ascii="Cambria" w:eastAsia="Cambria" w:hAnsi="Cambria" w:cs="Cambria"/>
        </w:rPr>
        <w:t xml:space="preserve">. </w:t>
      </w:r>
      <w:r w:rsidRPr="009E1298">
        <w:rPr>
          <w:rFonts w:ascii="Cambria" w:eastAsia="Cambria" w:hAnsi="Cambria" w:cs="Cambria"/>
        </w:rPr>
        <w:t xml:space="preserve">Due to the dynamic nature of the </w:t>
      </w:r>
      <w:r w:rsidR="000C6A0A">
        <w:rPr>
          <w:rFonts w:ascii="Cambria" w:eastAsia="Cambria" w:hAnsi="Cambria" w:cs="Cambria"/>
        </w:rPr>
        <w:t>Partnership</w:t>
      </w:r>
      <w:r w:rsidRPr="009E1298">
        <w:rPr>
          <w:rFonts w:ascii="Cambria" w:eastAsia="Cambria" w:hAnsi="Cambria" w:cs="Cambria"/>
        </w:rPr>
        <w:t xml:space="preserve">, all travel cannot be scheduled a year ahead: therefore, only an estimate can be provided based on established </w:t>
      </w:r>
      <w:r w:rsidR="00623308">
        <w:rPr>
          <w:rFonts w:ascii="Cambria" w:eastAsia="Cambria" w:hAnsi="Cambria" w:cs="Cambria"/>
        </w:rPr>
        <w:t>NC</w:t>
      </w:r>
      <w:r w:rsidR="000C6A0A">
        <w:rPr>
          <w:rFonts w:ascii="Cambria" w:eastAsia="Cambria" w:hAnsi="Cambria" w:cs="Cambria"/>
        </w:rPr>
        <w:t>-</w:t>
      </w:r>
      <w:r w:rsidRPr="009E1298">
        <w:rPr>
          <w:rFonts w:ascii="Cambria" w:eastAsia="Cambria" w:hAnsi="Cambria" w:cs="Cambria"/>
        </w:rPr>
        <w:t>DEQ rates (below).  Some travel is associated with specific projects, and travel costs are included in budgeted amounts. Rates are listed in the table below.</w:t>
      </w:r>
    </w:p>
    <w:p w14:paraId="2AABDEC1" w14:textId="77777777" w:rsidR="00416BEA" w:rsidRPr="009E1298" w:rsidRDefault="00416BEA">
      <w:pPr>
        <w:jc w:val="both"/>
        <w:rPr>
          <w:rFonts w:ascii="Cambria" w:eastAsia="Cambria" w:hAnsi="Cambria" w:cs="Cambria"/>
          <w:color w:val="FF0000"/>
        </w:rPr>
      </w:pPr>
    </w:p>
    <w:p w14:paraId="1E8D6B21" w14:textId="59DCD0BA" w:rsidR="00416BEA" w:rsidRPr="009E1298" w:rsidRDefault="00F12712">
      <w:pPr>
        <w:jc w:val="both"/>
        <w:rPr>
          <w:rFonts w:ascii="Cambria" w:eastAsia="Cambria" w:hAnsi="Cambria" w:cs="Cambria"/>
        </w:rPr>
      </w:pPr>
      <w:r w:rsidRPr="009E1298">
        <w:rPr>
          <w:rFonts w:ascii="Cambria" w:eastAsia="Cambria" w:hAnsi="Cambria" w:cs="Cambria"/>
        </w:rPr>
        <w:t>Funds will also be used for light refreshments and/or meals served at meetings, conferences, training workshops, and outreach activities (events) projects and contracts, consistent with 41 CFR 301-74.7, and as approved by the APNEP Director and</w:t>
      </w:r>
      <w:r w:rsidR="000376F4" w:rsidRPr="009E1298">
        <w:rPr>
          <w:rFonts w:ascii="Cambria" w:eastAsia="Cambria" w:hAnsi="Cambria" w:cs="Cambria"/>
        </w:rPr>
        <w:t xml:space="preserve"> through</w:t>
      </w:r>
      <w:r w:rsidRPr="009E1298">
        <w:rPr>
          <w:rFonts w:ascii="Cambria" w:eastAsia="Cambria" w:hAnsi="Cambria" w:cs="Cambria"/>
        </w:rPr>
        <w:t xml:space="preserve"> the </w:t>
      </w:r>
      <w:r w:rsidR="00623308">
        <w:rPr>
          <w:rFonts w:ascii="Cambria" w:eastAsia="Cambria" w:hAnsi="Cambria" w:cs="Cambria"/>
        </w:rPr>
        <w:t>NC</w:t>
      </w:r>
      <w:r w:rsidR="007D73CA">
        <w:rPr>
          <w:rFonts w:ascii="Cambria" w:eastAsia="Cambria" w:hAnsi="Cambria" w:cs="Cambria"/>
        </w:rPr>
        <w:t>-</w:t>
      </w:r>
      <w:r w:rsidRPr="009E1298">
        <w:rPr>
          <w:rFonts w:ascii="Cambria" w:eastAsia="Cambria" w:hAnsi="Cambria" w:cs="Cambria"/>
        </w:rPr>
        <w:t>DEQ travel approval processes.</w:t>
      </w:r>
    </w:p>
    <w:p w14:paraId="3253A2BC" w14:textId="77777777" w:rsidR="00416BEA" w:rsidRPr="009E1298" w:rsidRDefault="00416BEA">
      <w:pPr>
        <w:jc w:val="both"/>
        <w:rPr>
          <w:rFonts w:ascii="Cambria" w:eastAsia="Cambria" w:hAnsi="Cambria" w:cs="Cambria"/>
          <w:color w:val="FF0000"/>
        </w:rPr>
      </w:pPr>
    </w:p>
    <w:p w14:paraId="311B8523" w14:textId="4B0A7343" w:rsidR="00416BEA" w:rsidRPr="003D71D2" w:rsidRDefault="00F12712">
      <w:pPr>
        <w:pStyle w:val="Title"/>
        <w:jc w:val="left"/>
        <w:rPr>
          <w:rFonts w:asciiTheme="majorHAnsi" w:eastAsia="Cambria" w:hAnsiTheme="majorHAnsi" w:cstheme="majorHAnsi"/>
          <w:color w:val="000000" w:themeColor="text1"/>
        </w:rPr>
      </w:pPr>
      <w:r w:rsidRPr="009E1298">
        <w:rPr>
          <w:rFonts w:ascii="Cambria" w:eastAsia="Cambria" w:hAnsi="Cambria" w:cs="Cambria"/>
          <w:color w:val="FF0000"/>
          <w:sz w:val="24"/>
          <w:szCs w:val="24"/>
          <w:u w:val="none"/>
        </w:rPr>
        <w:t xml:space="preserve">  </w:t>
      </w:r>
      <w:r w:rsidR="00623308">
        <w:rPr>
          <w:rFonts w:asciiTheme="majorHAnsi" w:eastAsia="Cambria" w:hAnsiTheme="majorHAnsi" w:cstheme="majorHAnsi"/>
          <w:color w:val="000000" w:themeColor="text1"/>
          <w:u w:val="none"/>
        </w:rPr>
        <w:t>NC</w:t>
      </w:r>
      <w:r w:rsidR="007D73CA">
        <w:rPr>
          <w:rFonts w:asciiTheme="majorHAnsi" w:eastAsia="Cambria" w:hAnsiTheme="majorHAnsi" w:cstheme="majorHAnsi"/>
          <w:color w:val="000000" w:themeColor="text1"/>
          <w:u w:val="none"/>
        </w:rPr>
        <w:t>-</w:t>
      </w:r>
      <w:r w:rsidRPr="003D71D2">
        <w:rPr>
          <w:rFonts w:asciiTheme="majorHAnsi" w:eastAsia="Cambria" w:hAnsiTheme="majorHAnsi" w:cstheme="majorHAnsi"/>
          <w:color w:val="000000" w:themeColor="text1"/>
          <w:u w:val="none"/>
        </w:rPr>
        <w:t>DEQ TRAVEL RATES</w:t>
      </w:r>
      <w:r w:rsidRPr="003D71D2">
        <w:rPr>
          <w:rFonts w:asciiTheme="majorHAnsi" w:eastAsia="Cambria" w:hAnsiTheme="majorHAnsi" w:cstheme="majorHAnsi"/>
          <w:color w:val="000000" w:themeColor="text1"/>
          <w:u w:val="none"/>
          <w:vertAlign w:val="superscript"/>
        </w:rPr>
        <w:t>*</w:t>
      </w:r>
    </w:p>
    <w:tbl>
      <w:tblPr>
        <w:tblW w:w="9825" w:type="dxa"/>
        <w:tblInd w:w="67"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CellMar>
          <w:left w:w="120" w:type="dxa"/>
          <w:right w:w="120" w:type="dxa"/>
        </w:tblCellMar>
        <w:tblLook w:val="0000" w:firstRow="0" w:lastRow="0" w:firstColumn="0" w:lastColumn="0" w:noHBand="0" w:noVBand="0"/>
      </w:tblPr>
      <w:tblGrid>
        <w:gridCol w:w="1365"/>
        <w:gridCol w:w="1080"/>
        <w:gridCol w:w="1080"/>
        <w:gridCol w:w="3060"/>
        <w:gridCol w:w="3240"/>
      </w:tblGrid>
      <w:tr w:rsidR="00C61804" w:rsidRPr="009E1298" w14:paraId="754F2196" w14:textId="77777777" w:rsidTr="005F3617">
        <w:trPr>
          <w:trHeight w:val="260"/>
        </w:trPr>
        <w:tc>
          <w:tcPr>
            <w:tcW w:w="1365" w:type="dxa"/>
            <w:tcBorders>
              <w:top w:val="single" w:sz="6" w:space="0" w:color="000000"/>
              <w:bottom w:val="single" w:sz="6" w:space="0" w:color="000000"/>
            </w:tcBorders>
          </w:tcPr>
          <w:p w14:paraId="07CF5BD9" w14:textId="7777777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b/>
                <w:color w:val="000000" w:themeColor="text1"/>
              </w:rPr>
              <w:t>Item</w:t>
            </w:r>
          </w:p>
        </w:tc>
        <w:tc>
          <w:tcPr>
            <w:tcW w:w="1080" w:type="dxa"/>
            <w:tcBorders>
              <w:top w:val="single" w:sz="6" w:space="0" w:color="000000"/>
              <w:bottom w:val="single" w:sz="6" w:space="0" w:color="000000"/>
            </w:tcBorders>
          </w:tcPr>
          <w:p w14:paraId="390335ED" w14:textId="7777777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b/>
                <w:color w:val="000000" w:themeColor="text1"/>
              </w:rPr>
              <w:t>In-State</w:t>
            </w:r>
          </w:p>
        </w:tc>
        <w:tc>
          <w:tcPr>
            <w:tcW w:w="1080" w:type="dxa"/>
            <w:tcBorders>
              <w:top w:val="single" w:sz="6" w:space="0" w:color="000000"/>
              <w:bottom w:val="single" w:sz="6" w:space="0" w:color="000000"/>
            </w:tcBorders>
          </w:tcPr>
          <w:p w14:paraId="4B389160" w14:textId="7777777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b/>
                <w:color w:val="000000" w:themeColor="text1"/>
              </w:rPr>
              <w:t>Out of State</w:t>
            </w:r>
          </w:p>
        </w:tc>
        <w:tc>
          <w:tcPr>
            <w:tcW w:w="3060" w:type="dxa"/>
            <w:tcBorders>
              <w:top w:val="single" w:sz="6" w:space="0" w:color="000000"/>
              <w:bottom w:val="single" w:sz="6" w:space="0" w:color="000000"/>
            </w:tcBorders>
          </w:tcPr>
          <w:p w14:paraId="542DE644" w14:textId="77777777" w:rsidR="00416BEA" w:rsidRPr="009E1298" w:rsidRDefault="00F12712">
            <w:pPr>
              <w:jc w:val="center"/>
              <w:rPr>
                <w:rFonts w:ascii="Cambria" w:eastAsia="Cambria" w:hAnsi="Cambria" w:cs="Cambria"/>
                <w:b/>
                <w:color w:val="000000" w:themeColor="text1"/>
              </w:rPr>
            </w:pPr>
            <w:r w:rsidRPr="009E1298">
              <w:rPr>
                <w:rFonts w:ascii="Cambria" w:eastAsia="Cambria" w:hAnsi="Cambria" w:cs="Cambria"/>
                <w:b/>
                <w:color w:val="000000" w:themeColor="text1"/>
              </w:rPr>
              <w:t>Overnight Trip</w:t>
            </w:r>
          </w:p>
        </w:tc>
        <w:tc>
          <w:tcPr>
            <w:tcW w:w="3240" w:type="dxa"/>
            <w:tcBorders>
              <w:top w:val="single" w:sz="6" w:space="0" w:color="000000"/>
              <w:bottom w:val="single" w:sz="6" w:space="0" w:color="000000"/>
            </w:tcBorders>
          </w:tcPr>
          <w:p w14:paraId="7FE7A919" w14:textId="7777777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b/>
                <w:color w:val="000000" w:themeColor="text1"/>
              </w:rPr>
              <w:t>Day Trip</w:t>
            </w:r>
          </w:p>
        </w:tc>
      </w:tr>
      <w:tr w:rsidR="00416BEA" w:rsidRPr="009E1298" w14:paraId="77083797" w14:textId="77777777" w:rsidTr="005F3617">
        <w:trPr>
          <w:trHeight w:val="480"/>
        </w:trPr>
        <w:tc>
          <w:tcPr>
            <w:tcW w:w="1365" w:type="dxa"/>
            <w:tcBorders>
              <w:top w:val="nil"/>
              <w:bottom w:val="single" w:sz="6" w:space="0" w:color="000000"/>
            </w:tcBorders>
            <w:vAlign w:val="center"/>
          </w:tcPr>
          <w:p w14:paraId="77C85AEB" w14:textId="7777777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b/>
                <w:color w:val="000000" w:themeColor="text1"/>
              </w:rPr>
              <w:t>Breakfast</w:t>
            </w:r>
          </w:p>
        </w:tc>
        <w:tc>
          <w:tcPr>
            <w:tcW w:w="1080" w:type="dxa"/>
            <w:tcBorders>
              <w:top w:val="nil"/>
              <w:bottom w:val="single" w:sz="6" w:space="0" w:color="000000"/>
            </w:tcBorders>
            <w:vAlign w:val="center"/>
          </w:tcPr>
          <w:p w14:paraId="5C54EB12" w14:textId="685F6075" w:rsidR="00416BEA" w:rsidRPr="009E1298" w:rsidRDefault="00F12712">
            <w:pPr>
              <w:jc w:val="center"/>
              <w:rPr>
                <w:rFonts w:ascii="Cambria" w:eastAsia="Cambria" w:hAnsi="Cambria" w:cs="Cambria"/>
                <w:color w:val="000000" w:themeColor="text1"/>
              </w:rPr>
            </w:pPr>
            <w:r w:rsidRPr="009E1298">
              <w:rPr>
                <w:rFonts w:ascii="Cambria" w:eastAsia="Cambria" w:hAnsi="Cambria" w:cs="Cambria"/>
                <w:color w:val="000000" w:themeColor="text1"/>
              </w:rPr>
              <w:t>$ 8.</w:t>
            </w:r>
            <w:r w:rsidR="00752EAF">
              <w:rPr>
                <w:rFonts w:ascii="Cambria" w:eastAsia="Cambria" w:hAnsi="Cambria" w:cs="Cambria"/>
                <w:color w:val="000000" w:themeColor="text1"/>
              </w:rPr>
              <w:t>6</w:t>
            </w:r>
            <w:r w:rsidRPr="009E1298">
              <w:rPr>
                <w:rFonts w:ascii="Cambria" w:eastAsia="Cambria" w:hAnsi="Cambria" w:cs="Cambria"/>
                <w:color w:val="000000" w:themeColor="text1"/>
              </w:rPr>
              <w:t>0</w:t>
            </w:r>
          </w:p>
        </w:tc>
        <w:tc>
          <w:tcPr>
            <w:tcW w:w="1080" w:type="dxa"/>
            <w:tcBorders>
              <w:top w:val="nil"/>
              <w:bottom w:val="single" w:sz="6" w:space="0" w:color="000000"/>
            </w:tcBorders>
            <w:vAlign w:val="center"/>
          </w:tcPr>
          <w:p w14:paraId="40CAFB90" w14:textId="753E2975" w:rsidR="00416BEA" w:rsidRPr="009E1298" w:rsidRDefault="00F12712">
            <w:pPr>
              <w:jc w:val="center"/>
              <w:rPr>
                <w:rFonts w:ascii="Cambria" w:eastAsia="Cambria" w:hAnsi="Cambria" w:cs="Cambria"/>
                <w:color w:val="000000" w:themeColor="text1"/>
              </w:rPr>
            </w:pPr>
            <w:r w:rsidRPr="009E1298">
              <w:rPr>
                <w:rFonts w:ascii="Cambria" w:eastAsia="Cambria" w:hAnsi="Cambria" w:cs="Cambria"/>
                <w:color w:val="000000" w:themeColor="text1"/>
              </w:rPr>
              <w:t>$ 8.</w:t>
            </w:r>
            <w:r w:rsidR="00752EAF">
              <w:rPr>
                <w:rFonts w:ascii="Cambria" w:eastAsia="Cambria" w:hAnsi="Cambria" w:cs="Cambria"/>
                <w:color w:val="000000" w:themeColor="text1"/>
              </w:rPr>
              <w:t>6</w:t>
            </w:r>
            <w:r w:rsidRPr="009E1298">
              <w:rPr>
                <w:rFonts w:ascii="Cambria" w:eastAsia="Cambria" w:hAnsi="Cambria" w:cs="Cambria"/>
                <w:color w:val="000000" w:themeColor="text1"/>
              </w:rPr>
              <w:t>0</w:t>
            </w:r>
          </w:p>
        </w:tc>
        <w:tc>
          <w:tcPr>
            <w:tcW w:w="3060" w:type="dxa"/>
            <w:tcBorders>
              <w:top w:val="nil"/>
              <w:bottom w:val="single" w:sz="6" w:space="0" w:color="000000"/>
            </w:tcBorders>
            <w:vAlign w:val="center"/>
          </w:tcPr>
          <w:p w14:paraId="46219DFA" w14:textId="7777777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color w:val="000000" w:themeColor="text1"/>
              </w:rPr>
              <w:t>Depart Office before 6:00 AM</w:t>
            </w:r>
          </w:p>
        </w:tc>
        <w:tc>
          <w:tcPr>
            <w:tcW w:w="3240" w:type="dxa"/>
            <w:tcBorders>
              <w:top w:val="nil"/>
              <w:bottom w:val="single" w:sz="6" w:space="0" w:color="000000"/>
            </w:tcBorders>
            <w:vAlign w:val="center"/>
          </w:tcPr>
          <w:p w14:paraId="12B6516C" w14:textId="7777777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color w:val="000000" w:themeColor="text1"/>
              </w:rPr>
              <w:t xml:space="preserve">Depart before </w:t>
            </w:r>
            <w:proofErr w:type="gramStart"/>
            <w:r w:rsidRPr="009E1298">
              <w:rPr>
                <w:rFonts w:ascii="Cambria" w:eastAsia="Cambria" w:hAnsi="Cambria" w:cs="Cambria"/>
                <w:color w:val="000000" w:themeColor="text1"/>
              </w:rPr>
              <w:t>6:00 AM;</w:t>
            </w:r>
            <w:proofErr w:type="gramEnd"/>
            <w:r w:rsidRPr="009E1298">
              <w:rPr>
                <w:rFonts w:ascii="Cambria" w:eastAsia="Cambria" w:hAnsi="Cambria" w:cs="Cambria"/>
                <w:color w:val="000000" w:themeColor="text1"/>
              </w:rPr>
              <w:t xml:space="preserve"> </w:t>
            </w:r>
          </w:p>
          <w:p w14:paraId="775E484A" w14:textId="7777777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color w:val="000000" w:themeColor="text1"/>
              </w:rPr>
              <w:t>Extend workday by 2 hours</w:t>
            </w:r>
          </w:p>
        </w:tc>
      </w:tr>
      <w:tr w:rsidR="00416BEA" w:rsidRPr="009E1298" w14:paraId="2B709AF6" w14:textId="77777777" w:rsidTr="005F3617">
        <w:trPr>
          <w:trHeight w:val="600"/>
        </w:trPr>
        <w:tc>
          <w:tcPr>
            <w:tcW w:w="1365" w:type="dxa"/>
            <w:tcBorders>
              <w:top w:val="single" w:sz="6" w:space="0" w:color="000000"/>
              <w:bottom w:val="single" w:sz="6" w:space="0" w:color="000000"/>
            </w:tcBorders>
            <w:vAlign w:val="center"/>
          </w:tcPr>
          <w:p w14:paraId="11498DAD" w14:textId="7777777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b/>
                <w:color w:val="000000" w:themeColor="text1"/>
              </w:rPr>
              <w:t>Lunch</w:t>
            </w:r>
          </w:p>
        </w:tc>
        <w:tc>
          <w:tcPr>
            <w:tcW w:w="1080" w:type="dxa"/>
            <w:tcBorders>
              <w:top w:val="single" w:sz="6" w:space="0" w:color="000000"/>
              <w:bottom w:val="single" w:sz="6" w:space="0" w:color="000000"/>
            </w:tcBorders>
            <w:vAlign w:val="center"/>
          </w:tcPr>
          <w:p w14:paraId="4DCCD607" w14:textId="4EE85FC4" w:rsidR="00416BEA" w:rsidRPr="009E1298" w:rsidRDefault="00F12712">
            <w:pPr>
              <w:jc w:val="center"/>
              <w:rPr>
                <w:rFonts w:ascii="Cambria" w:eastAsia="Cambria" w:hAnsi="Cambria" w:cs="Cambria"/>
                <w:color w:val="000000" w:themeColor="text1"/>
              </w:rPr>
            </w:pPr>
            <w:r w:rsidRPr="009E1298">
              <w:rPr>
                <w:rFonts w:ascii="Cambria" w:eastAsia="Cambria" w:hAnsi="Cambria" w:cs="Cambria"/>
                <w:color w:val="000000" w:themeColor="text1"/>
              </w:rPr>
              <w:t>$ 11.</w:t>
            </w:r>
            <w:r w:rsidR="00752EAF">
              <w:rPr>
                <w:rFonts w:ascii="Cambria" w:eastAsia="Cambria" w:hAnsi="Cambria" w:cs="Cambria"/>
                <w:color w:val="000000" w:themeColor="text1"/>
              </w:rPr>
              <w:t>3</w:t>
            </w:r>
            <w:r w:rsidRPr="009E1298">
              <w:rPr>
                <w:rFonts w:ascii="Cambria" w:eastAsia="Cambria" w:hAnsi="Cambria" w:cs="Cambria"/>
                <w:color w:val="000000" w:themeColor="text1"/>
              </w:rPr>
              <w:t>0</w:t>
            </w:r>
          </w:p>
        </w:tc>
        <w:tc>
          <w:tcPr>
            <w:tcW w:w="1080" w:type="dxa"/>
            <w:tcBorders>
              <w:top w:val="single" w:sz="6" w:space="0" w:color="000000"/>
              <w:bottom w:val="single" w:sz="6" w:space="0" w:color="000000"/>
            </w:tcBorders>
            <w:vAlign w:val="center"/>
          </w:tcPr>
          <w:p w14:paraId="463B9C84" w14:textId="224B39D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color w:val="000000" w:themeColor="text1"/>
              </w:rPr>
              <w:t>$ 11.</w:t>
            </w:r>
            <w:r w:rsidR="00752EAF">
              <w:rPr>
                <w:rFonts w:ascii="Cambria" w:eastAsia="Cambria" w:hAnsi="Cambria" w:cs="Cambria"/>
                <w:color w:val="000000" w:themeColor="text1"/>
              </w:rPr>
              <w:t>3</w:t>
            </w:r>
            <w:r w:rsidRPr="009E1298">
              <w:rPr>
                <w:rFonts w:ascii="Cambria" w:eastAsia="Cambria" w:hAnsi="Cambria" w:cs="Cambria"/>
                <w:color w:val="000000" w:themeColor="text1"/>
              </w:rPr>
              <w:t>0</w:t>
            </w:r>
          </w:p>
        </w:tc>
        <w:tc>
          <w:tcPr>
            <w:tcW w:w="3060" w:type="dxa"/>
            <w:tcBorders>
              <w:top w:val="single" w:sz="6" w:space="0" w:color="000000"/>
              <w:bottom w:val="single" w:sz="6" w:space="0" w:color="000000"/>
            </w:tcBorders>
            <w:vAlign w:val="center"/>
          </w:tcPr>
          <w:p w14:paraId="77F042D9" w14:textId="7777777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color w:val="000000" w:themeColor="text1"/>
              </w:rPr>
              <w:t xml:space="preserve">Depart Office by 12:00 </w:t>
            </w:r>
            <w:proofErr w:type="gramStart"/>
            <w:r w:rsidRPr="009E1298">
              <w:rPr>
                <w:rFonts w:ascii="Cambria" w:eastAsia="Cambria" w:hAnsi="Cambria" w:cs="Cambria"/>
                <w:color w:val="000000" w:themeColor="text1"/>
              </w:rPr>
              <w:t>Noon;</w:t>
            </w:r>
            <w:proofErr w:type="gramEnd"/>
          </w:p>
          <w:p w14:paraId="5741894C" w14:textId="7777777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color w:val="000000" w:themeColor="text1"/>
              </w:rPr>
              <w:t>Overnight return after 2:00 PM</w:t>
            </w:r>
          </w:p>
        </w:tc>
        <w:tc>
          <w:tcPr>
            <w:tcW w:w="3240" w:type="dxa"/>
            <w:tcBorders>
              <w:top w:val="single" w:sz="6" w:space="0" w:color="000000"/>
              <w:bottom w:val="single" w:sz="6" w:space="0" w:color="000000"/>
            </w:tcBorders>
            <w:vAlign w:val="center"/>
          </w:tcPr>
          <w:p w14:paraId="083D1C3A" w14:textId="77777777" w:rsidR="00416BEA" w:rsidRPr="009E1298" w:rsidRDefault="00F12712">
            <w:pPr>
              <w:pBdr>
                <w:top w:val="nil"/>
                <w:left w:val="nil"/>
                <w:bottom w:val="nil"/>
                <w:right w:val="nil"/>
                <w:between w:val="nil"/>
              </w:pBdr>
              <w:jc w:val="center"/>
              <w:rPr>
                <w:rFonts w:ascii="Cambria" w:eastAsia="Cambria" w:hAnsi="Cambria" w:cs="Cambria"/>
                <w:color w:val="000000" w:themeColor="text1"/>
              </w:rPr>
            </w:pPr>
            <w:r w:rsidRPr="009E1298">
              <w:rPr>
                <w:rFonts w:ascii="Cambria" w:eastAsia="Cambria" w:hAnsi="Cambria" w:cs="Cambria"/>
                <w:color w:val="000000" w:themeColor="text1"/>
              </w:rPr>
              <w:t>NA</w:t>
            </w:r>
          </w:p>
        </w:tc>
      </w:tr>
      <w:tr w:rsidR="00416BEA" w:rsidRPr="009E1298" w14:paraId="3BA7AA90" w14:textId="77777777" w:rsidTr="005F3617">
        <w:trPr>
          <w:trHeight w:val="480"/>
        </w:trPr>
        <w:tc>
          <w:tcPr>
            <w:tcW w:w="1365" w:type="dxa"/>
            <w:tcBorders>
              <w:top w:val="single" w:sz="6" w:space="0" w:color="000000"/>
              <w:bottom w:val="nil"/>
            </w:tcBorders>
            <w:vAlign w:val="center"/>
          </w:tcPr>
          <w:p w14:paraId="19F5AA8F" w14:textId="7777777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b/>
                <w:color w:val="000000" w:themeColor="text1"/>
              </w:rPr>
              <w:t>Dinner</w:t>
            </w:r>
          </w:p>
        </w:tc>
        <w:tc>
          <w:tcPr>
            <w:tcW w:w="1080" w:type="dxa"/>
            <w:tcBorders>
              <w:top w:val="single" w:sz="6" w:space="0" w:color="000000"/>
              <w:bottom w:val="nil"/>
            </w:tcBorders>
            <w:vAlign w:val="center"/>
          </w:tcPr>
          <w:p w14:paraId="009CE59A" w14:textId="1D56CC12" w:rsidR="00416BEA" w:rsidRPr="009E1298" w:rsidRDefault="00F12712">
            <w:pPr>
              <w:jc w:val="center"/>
              <w:rPr>
                <w:rFonts w:ascii="Cambria" w:eastAsia="Cambria" w:hAnsi="Cambria" w:cs="Cambria"/>
                <w:color w:val="000000" w:themeColor="text1"/>
              </w:rPr>
            </w:pPr>
            <w:r w:rsidRPr="009E1298">
              <w:rPr>
                <w:rFonts w:ascii="Cambria" w:eastAsia="Cambria" w:hAnsi="Cambria" w:cs="Cambria"/>
                <w:color w:val="000000" w:themeColor="text1"/>
              </w:rPr>
              <w:t>$ 1</w:t>
            </w:r>
            <w:r w:rsidR="00752EAF">
              <w:rPr>
                <w:rFonts w:ascii="Cambria" w:eastAsia="Cambria" w:hAnsi="Cambria" w:cs="Cambria"/>
                <w:color w:val="000000" w:themeColor="text1"/>
              </w:rPr>
              <w:t>9</w:t>
            </w:r>
            <w:r w:rsidRPr="009E1298">
              <w:rPr>
                <w:rFonts w:ascii="Cambria" w:eastAsia="Cambria" w:hAnsi="Cambria" w:cs="Cambria"/>
                <w:color w:val="000000" w:themeColor="text1"/>
              </w:rPr>
              <w:t>.</w:t>
            </w:r>
            <w:r w:rsidR="00752EAF">
              <w:rPr>
                <w:rFonts w:ascii="Cambria" w:eastAsia="Cambria" w:hAnsi="Cambria" w:cs="Cambria"/>
                <w:color w:val="000000" w:themeColor="text1"/>
              </w:rPr>
              <w:t>5</w:t>
            </w:r>
            <w:r w:rsidRPr="009E1298">
              <w:rPr>
                <w:rFonts w:ascii="Cambria" w:eastAsia="Cambria" w:hAnsi="Cambria" w:cs="Cambria"/>
                <w:color w:val="000000" w:themeColor="text1"/>
              </w:rPr>
              <w:t>0</w:t>
            </w:r>
          </w:p>
        </w:tc>
        <w:tc>
          <w:tcPr>
            <w:tcW w:w="1080" w:type="dxa"/>
            <w:tcBorders>
              <w:top w:val="single" w:sz="6" w:space="0" w:color="000000"/>
              <w:bottom w:val="nil"/>
            </w:tcBorders>
            <w:vAlign w:val="center"/>
          </w:tcPr>
          <w:p w14:paraId="1E20FA85" w14:textId="710DFC13" w:rsidR="00416BEA" w:rsidRPr="009E1298" w:rsidRDefault="00F12712">
            <w:pPr>
              <w:jc w:val="center"/>
              <w:rPr>
                <w:rFonts w:ascii="Cambria" w:eastAsia="Cambria" w:hAnsi="Cambria" w:cs="Cambria"/>
                <w:color w:val="000000" w:themeColor="text1"/>
              </w:rPr>
            </w:pPr>
            <w:r w:rsidRPr="009E1298">
              <w:rPr>
                <w:rFonts w:ascii="Cambria" w:eastAsia="Cambria" w:hAnsi="Cambria" w:cs="Cambria"/>
                <w:color w:val="000000" w:themeColor="text1"/>
              </w:rPr>
              <w:t>$ 2</w:t>
            </w:r>
            <w:r w:rsidR="00752EAF">
              <w:rPr>
                <w:rFonts w:ascii="Cambria" w:eastAsia="Cambria" w:hAnsi="Cambria" w:cs="Cambria"/>
                <w:color w:val="000000" w:themeColor="text1"/>
              </w:rPr>
              <w:t>2</w:t>
            </w:r>
            <w:r w:rsidRPr="009E1298">
              <w:rPr>
                <w:rFonts w:ascii="Cambria" w:eastAsia="Cambria" w:hAnsi="Cambria" w:cs="Cambria"/>
                <w:color w:val="000000" w:themeColor="text1"/>
              </w:rPr>
              <w:t>.</w:t>
            </w:r>
            <w:r w:rsidR="00752EAF">
              <w:rPr>
                <w:rFonts w:ascii="Cambria" w:eastAsia="Cambria" w:hAnsi="Cambria" w:cs="Cambria"/>
                <w:color w:val="000000" w:themeColor="text1"/>
              </w:rPr>
              <w:t>2</w:t>
            </w:r>
            <w:r w:rsidRPr="009E1298">
              <w:rPr>
                <w:rFonts w:ascii="Cambria" w:eastAsia="Cambria" w:hAnsi="Cambria" w:cs="Cambria"/>
                <w:color w:val="000000" w:themeColor="text1"/>
              </w:rPr>
              <w:t>0</w:t>
            </w:r>
          </w:p>
        </w:tc>
        <w:tc>
          <w:tcPr>
            <w:tcW w:w="3060" w:type="dxa"/>
            <w:tcBorders>
              <w:top w:val="single" w:sz="6" w:space="0" w:color="000000"/>
              <w:bottom w:val="nil"/>
            </w:tcBorders>
            <w:vAlign w:val="center"/>
          </w:tcPr>
          <w:p w14:paraId="72379549" w14:textId="7777777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color w:val="000000" w:themeColor="text1"/>
              </w:rPr>
              <w:t xml:space="preserve"> </w:t>
            </w:r>
          </w:p>
          <w:p w14:paraId="5966F61C" w14:textId="77777777" w:rsidR="00416BEA" w:rsidRPr="009E1298" w:rsidRDefault="00416BEA">
            <w:pPr>
              <w:jc w:val="center"/>
              <w:rPr>
                <w:rFonts w:ascii="Cambria" w:eastAsia="Cambria" w:hAnsi="Cambria" w:cs="Cambria"/>
                <w:color w:val="000000" w:themeColor="text1"/>
              </w:rPr>
            </w:pPr>
          </w:p>
        </w:tc>
        <w:tc>
          <w:tcPr>
            <w:tcW w:w="3240" w:type="dxa"/>
            <w:tcBorders>
              <w:top w:val="single" w:sz="6" w:space="0" w:color="000000"/>
              <w:bottom w:val="nil"/>
            </w:tcBorders>
            <w:vAlign w:val="center"/>
          </w:tcPr>
          <w:p w14:paraId="5DFC77A5" w14:textId="7777777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color w:val="000000" w:themeColor="text1"/>
              </w:rPr>
              <w:t xml:space="preserve">Depart before </w:t>
            </w:r>
            <w:proofErr w:type="gramStart"/>
            <w:r w:rsidRPr="009E1298">
              <w:rPr>
                <w:rFonts w:ascii="Cambria" w:eastAsia="Cambria" w:hAnsi="Cambria" w:cs="Cambria"/>
                <w:color w:val="000000" w:themeColor="text1"/>
              </w:rPr>
              <w:t>5:00 PM;</w:t>
            </w:r>
            <w:proofErr w:type="gramEnd"/>
            <w:r w:rsidRPr="009E1298">
              <w:rPr>
                <w:rFonts w:ascii="Cambria" w:eastAsia="Cambria" w:hAnsi="Cambria" w:cs="Cambria"/>
                <w:color w:val="000000" w:themeColor="text1"/>
              </w:rPr>
              <w:t xml:space="preserve"> </w:t>
            </w:r>
          </w:p>
          <w:p w14:paraId="3986EF3A" w14:textId="7777777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color w:val="000000" w:themeColor="text1"/>
              </w:rPr>
              <w:t xml:space="preserve">Return after </w:t>
            </w:r>
            <w:proofErr w:type="gramStart"/>
            <w:r w:rsidRPr="009E1298">
              <w:rPr>
                <w:rFonts w:ascii="Cambria" w:eastAsia="Cambria" w:hAnsi="Cambria" w:cs="Cambria"/>
                <w:color w:val="000000" w:themeColor="text1"/>
              </w:rPr>
              <w:t>8:00 PM;</w:t>
            </w:r>
            <w:proofErr w:type="gramEnd"/>
            <w:r w:rsidRPr="009E1298">
              <w:rPr>
                <w:rFonts w:ascii="Cambria" w:eastAsia="Cambria" w:hAnsi="Cambria" w:cs="Cambria"/>
                <w:color w:val="000000" w:themeColor="text1"/>
              </w:rPr>
              <w:t xml:space="preserve"> </w:t>
            </w:r>
          </w:p>
          <w:p w14:paraId="08944855" w14:textId="7777777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color w:val="000000" w:themeColor="text1"/>
              </w:rPr>
              <w:t>Workday extended by 3 hours</w:t>
            </w:r>
          </w:p>
        </w:tc>
      </w:tr>
      <w:tr w:rsidR="00416BEA" w:rsidRPr="009E1298" w14:paraId="2AF43EAB" w14:textId="77777777" w:rsidTr="005F3617">
        <w:trPr>
          <w:trHeight w:val="340"/>
        </w:trPr>
        <w:tc>
          <w:tcPr>
            <w:tcW w:w="1365" w:type="dxa"/>
            <w:tcBorders>
              <w:top w:val="single" w:sz="6" w:space="0" w:color="000000"/>
              <w:bottom w:val="single" w:sz="6" w:space="0" w:color="000000"/>
            </w:tcBorders>
            <w:vAlign w:val="center"/>
          </w:tcPr>
          <w:p w14:paraId="2A472D4E" w14:textId="7777777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b/>
                <w:color w:val="000000" w:themeColor="text1"/>
              </w:rPr>
              <w:t>Hotel</w:t>
            </w:r>
          </w:p>
        </w:tc>
        <w:tc>
          <w:tcPr>
            <w:tcW w:w="1080" w:type="dxa"/>
            <w:tcBorders>
              <w:top w:val="single" w:sz="6" w:space="0" w:color="000000"/>
              <w:bottom w:val="single" w:sz="6" w:space="0" w:color="000000"/>
            </w:tcBorders>
            <w:vAlign w:val="center"/>
          </w:tcPr>
          <w:p w14:paraId="07A1DEC2" w14:textId="7EEE13ED" w:rsidR="00416BEA" w:rsidRPr="009E1298" w:rsidRDefault="00F12712">
            <w:pPr>
              <w:jc w:val="center"/>
              <w:rPr>
                <w:rFonts w:ascii="Cambria" w:eastAsia="Cambria" w:hAnsi="Cambria" w:cs="Cambria"/>
                <w:color w:val="000000" w:themeColor="text1"/>
              </w:rPr>
            </w:pPr>
            <w:r w:rsidRPr="009E1298">
              <w:rPr>
                <w:rFonts w:ascii="Cambria" w:eastAsia="Cambria" w:hAnsi="Cambria" w:cs="Cambria"/>
                <w:color w:val="000000" w:themeColor="text1"/>
              </w:rPr>
              <w:t>$ 7</w:t>
            </w:r>
            <w:r w:rsidR="00752EAF">
              <w:rPr>
                <w:rFonts w:ascii="Cambria" w:eastAsia="Cambria" w:hAnsi="Cambria" w:cs="Cambria"/>
                <w:color w:val="000000" w:themeColor="text1"/>
              </w:rPr>
              <w:t>5</w:t>
            </w:r>
            <w:r w:rsidRPr="009E1298">
              <w:rPr>
                <w:rFonts w:ascii="Cambria" w:eastAsia="Cambria" w:hAnsi="Cambria" w:cs="Cambria"/>
                <w:color w:val="000000" w:themeColor="text1"/>
              </w:rPr>
              <w:t>.</w:t>
            </w:r>
            <w:r w:rsidR="00752EAF">
              <w:rPr>
                <w:rFonts w:ascii="Cambria" w:eastAsia="Cambria" w:hAnsi="Cambria" w:cs="Cambria"/>
                <w:color w:val="000000" w:themeColor="text1"/>
              </w:rPr>
              <w:t>1</w:t>
            </w:r>
            <w:r w:rsidRPr="009E1298">
              <w:rPr>
                <w:rFonts w:ascii="Cambria" w:eastAsia="Cambria" w:hAnsi="Cambria" w:cs="Cambria"/>
                <w:color w:val="000000" w:themeColor="text1"/>
              </w:rPr>
              <w:t>0</w:t>
            </w:r>
          </w:p>
        </w:tc>
        <w:tc>
          <w:tcPr>
            <w:tcW w:w="1080" w:type="dxa"/>
            <w:tcBorders>
              <w:top w:val="single" w:sz="6" w:space="0" w:color="000000"/>
              <w:bottom w:val="single" w:sz="6" w:space="0" w:color="000000"/>
            </w:tcBorders>
            <w:vAlign w:val="center"/>
          </w:tcPr>
          <w:p w14:paraId="67EB6EA6" w14:textId="42B31D4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color w:val="000000" w:themeColor="text1"/>
              </w:rPr>
              <w:t>$ 8</w:t>
            </w:r>
            <w:r w:rsidR="00752EAF">
              <w:rPr>
                <w:rFonts w:ascii="Cambria" w:eastAsia="Cambria" w:hAnsi="Cambria" w:cs="Cambria"/>
                <w:color w:val="000000" w:themeColor="text1"/>
              </w:rPr>
              <w:t>8</w:t>
            </w:r>
            <w:r w:rsidRPr="009E1298">
              <w:rPr>
                <w:rFonts w:ascii="Cambria" w:eastAsia="Cambria" w:hAnsi="Cambria" w:cs="Cambria"/>
                <w:color w:val="000000" w:themeColor="text1"/>
              </w:rPr>
              <w:t>.</w:t>
            </w:r>
            <w:r w:rsidR="00752EAF">
              <w:rPr>
                <w:rFonts w:ascii="Cambria" w:eastAsia="Cambria" w:hAnsi="Cambria" w:cs="Cambria"/>
                <w:color w:val="000000" w:themeColor="text1"/>
              </w:rPr>
              <w:t>70</w:t>
            </w:r>
          </w:p>
        </w:tc>
        <w:tc>
          <w:tcPr>
            <w:tcW w:w="3060" w:type="dxa"/>
            <w:tcBorders>
              <w:top w:val="single" w:sz="6" w:space="0" w:color="000000"/>
              <w:bottom w:val="single" w:sz="6" w:space="0" w:color="000000"/>
            </w:tcBorders>
            <w:vAlign w:val="center"/>
          </w:tcPr>
          <w:p w14:paraId="4E00BCA8" w14:textId="77777777" w:rsidR="00416BEA" w:rsidRPr="009E1298" w:rsidRDefault="00416BEA">
            <w:pPr>
              <w:jc w:val="center"/>
              <w:rPr>
                <w:rFonts w:ascii="Cambria" w:eastAsia="Cambria" w:hAnsi="Cambria" w:cs="Cambria"/>
                <w:color w:val="000000" w:themeColor="text1"/>
              </w:rPr>
            </w:pPr>
          </w:p>
        </w:tc>
        <w:tc>
          <w:tcPr>
            <w:tcW w:w="3240" w:type="dxa"/>
            <w:tcBorders>
              <w:top w:val="single" w:sz="6" w:space="0" w:color="000000"/>
              <w:bottom w:val="single" w:sz="6" w:space="0" w:color="000000"/>
            </w:tcBorders>
            <w:vAlign w:val="center"/>
          </w:tcPr>
          <w:p w14:paraId="0D525785" w14:textId="77777777" w:rsidR="00416BEA" w:rsidRPr="009E1298" w:rsidRDefault="00F12712">
            <w:pPr>
              <w:jc w:val="center"/>
              <w:rPr>
                <w:rFonts w:ascii="Cambria" w:eastAsia="Cambria" w:hAnsi="Cambria" w:cs="Cambria"/>
                <w:color w:val="000000" w:themeColor="text1"/>
              </w:rPr>
            </w:pPr>
            <w:r w:rsidRPr="009E1298">
              <w:rPr>
                <w:rFonts w:ascii="Cambria" w:eastAsia="Cambria" w:hAnsi="Cambria" w:cs="Cambria"/>
                <w:color w:val="000000" w:themeColor="text1"/>
              </w:rPr>
              <w:t>NA</w:t>
            </w:r>
          </w:p>
        </w:tc>
      </w:tr>
    </w:tbl>
    <w:p w14:paraId="7714E62F" w14:textId="32C5A6B0" w:rsidR="00416BEA" w:rsidRPr="00D374C2" w:rsidRDefault="008F125E" w:rsidP="00D374C2">
      <w:pPr>
        <w:rPr>
          <w:rFonts w:ascii="Cambria" w:eastAsia="Cambria" w:hAnsi="Cambria" w:cs="Cambria"/>
          <w:i/>
          <w:iCs/>
          <w:color w:val="FF0000"/>
        </w:rPr>
      </w:pPr>
      <w:r>
        <w:rPr>
          <w:rFonts w:ascii="Cambria" w:eastAsia="Cambria" w:hAnsi="Cambria" w:cs="Cambria"/>
          <w:i/>
          <w:iCs/>
        </w:rPr>
        <w:t>*</w:t>
      </w:r>
      <w:r w:rsidR="00343044">
        <w:rPr>
          <w:rFonts w:ascii="Cambria" w:eastAsia="Cambria" w:hAnsi="Cambria" w:cs="Cambria"/>
          <w:i/>
          <w:iCs/>
        </w:rPr>
        <w:t>1 January 2021</w:t>
      </w:r>
      <w:r w:rsidR="00F12712" w:rsidRPr="00D374C2">
        <w:rPr>
          <w:rFonts w:ascii="Cambria" w:eastAsia="Cambria" w:hAnsi="Cambria" w:cs="Cambria"/>
          <w:i/>
          <w:iCs/>
        </w:rPr>
        <w:t xml:space="preserve"> rates, </w:t>
      </w:r>
      <w:r w:rsidR="00FB0BEC" w:rsidRPr="00CD12EB">
        <w:rPr>
          <w:rFonts w:ascii="Cambria" w:eastAsia="Cambria" w:hAnsi="Cambria" w:cs="Cambria"/>
          <w:color w:val="000000" w:themeColor="text1"/>
        </w:rPr>
        <w:t xml:space="preserve">Albemarle-Pamlico </w:t>
      </w:r>
      <w:r w:rsidR="00752EAF" w:rsidRPr="00D374C2">
        <w:rPr>
          <w:rFonts w:ascii="Cambria" w:eastAsia="Cambria" w:hAnsi="Cambria" w:cs="Cambria"/>
          <w:i/>
          <w:iCs/>
        </w:rPr>
        <w:t xml:space="preserve">coastal area </w:t>
      </w:r>
      <w:r w:rsidR="00F12712" w:rsidRPr="00D374C2">
        <w:rPr>
          <w:rFonts w:ascii="Cambria" w:eastAsia="Cambria" w:hAnsi="Cambria" w:cs="Cambria"/>
          <w:i/>
          <w:iCs/>
        </w:rPr>
        <w:t>often exceed</w:t>
      </w:r>
      <w:r w:rsidR="00752EAF" w:rsidRPr="00D374C2">
        <w:rPr>
          <w:rFonts w:ascii="Cambria" w:eastAsia="Cambria" w:hAnsi="Cambria" w:cs="Cambria"/>
          <w:i/>
          <w:iCs/>
        </w:rPr>
        <w:t>s</w:t>
      </w:r>
      <w:r w:rsidR="00F12712" w:rsidRPr="00D374C2">
        <w:rPr>
          <w:rFonts w:ascii="Cambria" w:eastAsia="Cambria" w:hAnsi="Cambria" w:cs="Cambria"/>
          <w:i/>
          <w:iCs/>
        </w:rPr>
        <w:t xml:space="preserve"> posted</w:t>
      </w:r>
      <w:r w:rsidR="007D73CA">
        <w:rPr>
          <w:rFonts w:ascii="Cambria" w:eastAsia="Cambria" w:hAnsi="Cambria" w:cs="Cambria"/>
          <w:i/>
          <w:iCs/>
        </w:rPr>
        <w:t xml:space="preserve"> hotel</w:t>
      </w:r>
      <w:r w:rsidR="00F12712" w:rsidRPr="00D374C2">
        <w:rPr>
          <w:rFonts w:ascii="Cambria" w:eastAsia="Cambria" w:hAnsi="Cambria" w:cs="Cambria"/>
          <w:i/>
          <w:iCs/>
        </w:rPr>
        <w:t xml:space="preserve"> rate</w:t>
      </w:r>
      <w:r w:rsidR="00752EAF" w:rsidRPr="00D374C2">
        <w:rPr>
          <w:rFonts w:ascii="Cambria" w:eastAsia="Cambria" w:hAnsi="Cambria" w:cs="Cambria"/>
          <w:i/>
          <w:iCs/>
        </w:rPr>
        <w:t>s</w:t>
      </w:r>
    </w:p>
    <w:p w14:paraId="77CF7E86" w14:textId="77777777" w:rsidR="00416BEA" w:rsidRPr="009E1298" w:rsidRDefault="00416BEA">
      <w:pPr>
        <w:rPr>
          <w:rFonts w:ascii="Cambria" w:eastAsia="Cambria" w:hAnsi="Cambria" w:cs="Cambria"/>
          <w:b/>
          <w:color w:val="FF0000"/>
        </w:rPr>
      </w:pPr>
    </w:p>
    <w:p w14:paraId="22CA6579" w14:textId="77777777" w:rsidR="00416BEA" w:rsidRPr="003D71D2" w:rsidRDefault="00F12712">
      <w:pPr>
        <w:rPr>
          <w:rFonts w:asciiTheme="majorHAnsi" w:eastAsia="Cambria" w:hAnsiTheme="majorHAnsi" w:cstheme="majorHAnsi"/>
          <w:b/>
          <w:sz w:val="28"/>
          <w:szCs w:val="28"/>
        </w:rPr>
      </w:pPr>
      <w:r w:rsidRPr="003D71D2">
        <w:rPr>
          <w:rFonts w:asciiTheme="majorHAnsi" w:eastAsia="Cambria" w:hAnsiTheme="majorHAnsi" w:cstheme="majorHAnsi"/>
          <w:b/>
          <w:sz w:val="28"/>
          <w:szCs w:val="28"/>
        </w:rPr>
        <w:t>In State:</w:t>
      </w:r>
    </w:p>
    <w:p w14:paraId="49A38D53" w14:textId="0D0261EA" w:rsidR="00416BEA" w:rsidRPr="009E1298" w:rsidRDefault="00F12712">
      <w:pPr>
        <w:jc w:val="both"/>
        <w:rPr>
          <w:rFonts w:ascii="Cambria" w:eastAsia="Cambria" w:hAnsi="Cambria" w:cs="Cambria"/>
        </w:rPr>
      </w:pPr>
      <w:r w:rsidRPr="009E1298">
        <w:rPr>
          <w:rFonts w:ascii="Cambria" w:eastAsia="Cambria" w:hAnsi="Cambria" w:cs="Cambria"/>
        </w:rPr>
        <w:t xml:space="preserve">In-state travel is primarily for </w:t>
      </w:r>
      <w:r w:rsidR="007D73CA">
        <w:rPr>
          <w:rFonts w:ascii="Cambria" w:eastAsia="Cambria" w:hAnsi="Cambria" w:cs="Cambria"/>
        </w:rPr>
        <w:t>APNEP</w:t>
      </w:r>
      <w:r w:rsidR="007D73CA" w:rsidRPr="009E1298">
        <w:rPr>
          <w:rFonts w:ascii="Cambria" w:eastAsia="Cambria" w:hAnsi="Cambria" w:cs="Cambria"/>
        </w:rPr>
        <w:t xml:space="preserve"> </w:t>
      </w:r>
      <w:r w:rsidRPr="009E1298">
        <w:rPr>
          <w:rFonts w:ascii="Cambria" w:eastAsia="Cambria" w:hAnsi="Cambria" w:cs="Cambria"/>
        </w:rPr>
        <w:t xml:space="preserve">staff to conduct routine business associated with daily operations, field work, staff training or topical meetings germane to the </w:t>
      </w:r>
      <w:r w:rsidR="007D73CA">
        <w:rPr>
          <w:rFonts w:ascii="Cambria" w:eastAsia="Cambria" w:hAnsi="Cambria" w:cs="Cambria"/>
        </w:rPr>
        <w:t>Partnership</w:t>
      </w:r>
      <w:r w:rsidRPr="009E1298">
        <w:rPr>
          <w:rFonts w:ascii="Cambria" w:eastAsia="Cambria" w:hAnsi="Cambria" w:cs="Cambria"/>
        </w:rPr>
        <w:t xml:space="preserve">.  It may also cover non-staff for </w:t>
      </w:r>
      <w:r w:rsidR="007D73CA">
        <w:rPr>
          <w:rFonts w:ascii="Cambria" w:eastAsia="Cambria" w:hAnsi="Cambria" w:cs="Cambria"/>
        </w:rPr>
        <w:t>AP</w:t>
      </w:r>
      <w:r w:rsidRPr="009E1298">
        <w:rPr>
          <w:rFonts w:ascii="Cambria" w:eastAsia="Cambria" w:hAnsi="Cambria" w:cs="Cambria"/>
        </w:rPr>
        <w:t xml:space="preserve">NEP business (i.e., board and committee members, guest speakers, and experts). </w:t>
      </w:r>
      <w:r w:rsidR="00752EAF">
        <w:rPr>
          <w:rFonts w:ascii="Cambria" w:eastAsia="Cambria" w:hAnsi="Cambria" w:cs="Cambria"/>
        </w:rPr>
        <w:t xml:space="preserve"> Funds are also used to cover meetings as allowed under the </w:t>
      </w:r>
      <w:r w:rsidR="00623308">
        <w:rPr>
          <w:rFonts w:ascii="Cambria" w:eastAsia="Cambria" w:hAnsi="Cambria" w:cs="Cambria"/>
        </w:rPr>
        <w:t>NC</w:t>
      </w:r>
      <w:r w:rsidR="007D73CA">
        <w:rPr>
          <w:rFonts w:ascii="Cambria" w:eastAsia="Cambria" w:hAnsi="Cambria" w:cs="Cambria"/>
        </w:rPr>
        <w:t>-</w:t>
      </w:r>
      <w:r w:rsidR="00752EAF">
        <w:rPr>
          <w:rFonts w:ascii="Cambria" w:eastAsia="Cambria" w:hAnsi="Cambria" w:cs="Cambria"/>
        </w:rPr>
        <w:t>DEQ travel guidance.</w:t>
      </w:r>
      <w:r w:rsidRPr="009E1298">
        <w:rPr>
          <w:rFonts w:ascii="Cambria" w:eastAsia="Cambria" w:hAnsi="Cambria" w:cs="Cambria"/>
        </w:rPr>
        <w:t xml:space="preserve"> Rates are listed above.</w:t>
      </w:r>
    </w:p>
    <w:p w14:paraId="2271961A" w14:textId="77777777" w:rsidR="00416BEA" w:rsidRPr="009E1298" w:rsidRDefault="00416BEA">
      <w:pPr>
        <w:rPr>
          <w:rFonts w:ascii="Cambria" w:eastAsia="Cambria" w:hAnsi="Cambria" w:cs="Cambria"/>
          <w:b/>
          <w:color w:val="FF0000"/>
        </w:rPr>
      </w:pPr>
    </w:p>
    <w:p w14:paraId="7A981AF7" w14:textId="11F60A94" w:rsidR="00416BEA" w:rsidRPr="003D71D2" w:rsidRDefault="00F12712">
      <w:pPr>
        <w:rPr>
          <w:rFonts w:asciiTheme="majorHAnsi" w:eastAsia="Cambria" w:hAnsiTheme="majorHAnsi" w:cstheme="majorHAnsi"/>
          <w:b/>
          <w:sz w:val="28"/>
          <w:szCs w:val="28"/>
        </w:rPr>
      </w:pPr>
      <w:r w:rsidRPr="003D71D2">
        <w:rPr>
          <w:rFonts w:asciiTheme="majorHAnsi" w:eastAsia="Cambria" w:hAnsiTheme="majorHAnsi" w:cstheme="majorHAnsi"/>
          <w:b/>
          <w:sz w:val="28"/>
          <w:szCs w:val="28"/>
        </w:rPr>
        <w:t>EPA</w:t>
      </w:r>
      <w:r w:rsidR="00C61804" w:rsidRPr="003D71D2">
        <w:rPr>
          <w:rFonts w:asciiTheme="majorHAnsi" w:eastAsia="Cambria" w:hAnsiTheme="majorHAnsi" w:cstheme="majorHAnsi"/>
          <w:b/>
          <w:sz w:val="28"/>
          <w:szCs w:val="28"/>
        </w:rPr>
        <w:t>-</w:t>
      </w:r>
      <w:r w:rsidRPr="003D71D2">
        <w:rPr>
          <w:rFonts w:asciiTheme="majorHAnsi" w:eastAsia="Cambria" w:hAnsiTheme="majorHAnsi" w:cstheme="majorHAnsi"/>
          <w:b/>
          <w:sz w:val="28"/>
          <w:szCs w:val="28"/>
        </w:rPr>
        <w:t>NEP</w:t>
      </w:r>
      <w:r w:rsidR="00C61804" w:rsidRPr="003D71D2">
        <w:rPr>
          <w:rFonts w:asciiTheme="majorHAnsi" w:eastAsia="Cambria" w:hAnsiTheme="majorHAnsi" w:cstheme="majorHAnsi"/>
          <w:b/>
          <w:sz w:val="28"/>
          <w:szCs w:val="28"/>
        </w:rPr>
        <w:t xml:space="preserve"> A</w:t>
      </w:r>
      <w:r w:rsidRPr="003D71D2">
        <w:rPr>
          <w:rFonts w:asciiTheme="majorHAnsi" w:eastAsia="Cambria" w:hAnsiTheme="majorHAnsi" w:cstheme="majorHAnsi"/>
          <w:b/>
          <w:sz w:val="28"/>
          <w:szCs w:val="28"/>
        </w:rPr>
        <w:t>ssociated Out-of-State:</w:t>
      </w:r>
    </w:p>
    <w:p w14:paraId="384F666C" w14:textId="4CB1A9C3" w:rsidR="00416BEA" w:rsidRPr="009E1298" w:rsidRDefault="00F12712">
      <w:pPr>
        <w:jc w:val="both"/>
        <w:rPr>
          <w:rFonts w:ascii="Cambria" w:eastAsia="Cambria" w:hAnsi="Cambria" w:cs="Cambria"/>
        </w:rPr>
      </w:pPr>
      <w:r w:rsidRPr="009E1298">
        <w:rPr>
          <w:rFonts w:ascii="Cambria" w:eastAsia="Cambria" w:hAnsi="Cambria" w:cs="Cambria"/>
        </w:rPr>
        <w:t xml:space="preserve">The NEPs generally hold two national meetings each year (these may be in same fiscal year or not).  Each program is strongly encouraged to participate in the meetings.  The spring meeting is held in the Washington, DC area and the fall meeting </w:t>
      </w:r>
      <w:r w:rsidR="00D3258B">
        <w:rPr>
          <w:rFonts w:ascii="Cambria" w:eastAsia="Cambria" w:hAnsi="Cambria" w:cs="Cambria"/>
        </w:rPr>
        <w:t>is hosted by one of the 28</w:t>
      </w:r>
      <w:r w:rsidRPr="009E1298">
        <w:rPr>
          <w:rFonts w:ascii="Cambria" w:eastAsia="Cambria" w:hAnsi="Cambria" w:cs="Cambria"/>
        </w:rPr>
        <w:t xml:space="preserve"> NEP</w:t>
      </w:r>
      <w:r w:rsidR="00D3258B">
        <w:rPr>
          <w:rFonts w:ascii="Cambria" w:eastAsia="Cambria" w:hAnsi="Cambria" w:cs="Cambria"/>
        </w:rPr>
        <w:t>s</w:t>
      </w:r>
      <w:r w:rsidRPr="009E1298">
        <w:rPr>
          <w:rFonts w:ascii="Cambria" w:eastAsia="Cambria" w:hAnsi="Cambria" w:cs="Cambria"/>
        </w:rPr>
        <w:t xml:space="preserve">. The level of staff participation will vary depending on the agenda for a particular meeting.  </w:t>
      </w:r>
      <w:r w:rsidR="000376F4" w:rsidRPr="009E1298">
        <w:rPr>
          <w:rFonts w:ascii="Cambria" w:eastAsia="Cambria" w:hAnsi="Cambria" w:cs="Cambria"/>
        </w:rPr>
        <w:t>Generally,</w:t>
      </w:r>
      <w:r w:rsidRPr="009E1298">
        <w:rPr>
          <w:rFonts w:ascii="Cambria" w:eastAsia="Cambria" w:hAnsi="Cambria" w:cs="Cambria"/>
        </w:rPr>
        <w:t xml:space="preserve"> one or two staff members attend.  Travel may also cover non-staff (e.g., </w:t>
      </w:r>
      <w:r w:rsidR="00841E83">
        <w:rPr>
          <w:rFonts w:ascii="Cambria" w:eastAsia="Cambria" w:hAnsi="Cambria" w:cs="Cambria"/>
        </w:rPr>
        <w:t>Leadership Council</w:t>
      </w:r>
      <w:r w:rsidRPr="009E1298">
        <w:rPr>
          <w:rFonts w:ascii="Cambria" w:eastAsia="Cambria" w:hAnsi="Cambria" w:cs="Cambria"/>
        </w:rPr>
        <w:t xml:space="preserve"> or Advisory Committee members).</w:t>
      </w:r>
    </w:p>
    <w:p w14:paraId="59191E44" w14:textId="77777777" w:rsidR="00416BEA" w:rsidRPr="009E1298" w:rsidRDefault="00416BEA">
      <w:pPr>
        <w:ind w:left="720"/>
        <w:rPr>
          <w:rFonts w:ascii="Cambria" w:eastAsia="Cambria" w:hAnsi="Cambria" w:cs="Cambria"/>
          <w:color w:val="FF0000"/>
        </w:rPr>
      </w:pPr>
    </w:p>
    <w:p w14:paraId="33AAF929" w14:textId="77777777" w:rsidR="00416BEA" w:rsidRPr="003D71D2" w:rsidRDefault="00F12712">
      <w:pPr>
        <w:rPr>
          <w:rFonts w:asciiTheme="majorHAnsi" w:eastAsia="Cambria" w:hAnsiTheme="majorHAnsi" w:cstheme="majorHAnsi"/>
          <w:b/>
          <w:sz w:val="28"/>
          <w:szCs w:val="28"/>
        </w:rPr>
      </w:pPr>
      <w:r w:rsidRPr="003D71D2">
        <w:rPr>
          <w:rFonts w:asciiTheme="majorHAnsi" w:eastAsia="Cambria" w:hAnsiTheme="majorHAnsi" w:cstheme="majorHAnsi"/>
          <w:b/>
          <w:sz w:val="28"/>
          <w:szCs w:val="28"/>
        </w:rPr>
        <w:t>Other Out-of-State:</w:t>
      </w:r>
    </w:p>
    <w:p w14:paraId="4125674C" w14:textId="6F0D115A" w:rsidR="00416BEA" w:rsidRPr="009E1298" w:rsidRDefault="00F12712">
      <w:pPr>
        <w:jc w:val="both"/>
        <w:rPr>
          <w:rFonts w:ascii="Cambria" w:eastAsia="Cambria" w:hAnsi="Cambria" w:cs="Cambria"/>
          <w:color w:val="000000" w:themeColor="text1"/>
        </w:rPr>
      </w:pPr>
      <w:r w:rsidRPr="009E1298">
        <w:rPr>
          <w:rFonts w:ascii="Cambria" w:eastAsia="Cambria" w:hAnsi="Cambria" w:cs="Cambria"/>
        </w:rPr>
        <w:lastRenderedPageBreak/>
        <w:t xml:space="preserve">Out-of-state travel is primarily for </w:t>
      </w:r>
      <w:r w:rsidR="00841E83">
        <w:rPr>
          <w:rFonts w:ascii="Cambria" w:eastAsia="Cambria" w:hAnsi="Cambria" w:cs="Cambria"/>
        </w:rPr>
        <w:t>APNEP</w:t>
      </w:r>
      <w:r w:rsidR="00841E83" w:rsidRPr="009E1298">
        <w:rPr>
          <w:rFonts w:ascii="Cambria" w:eastAsia="Cambria" w:hAnsi="Cambria" w:cs="Cambria"/>
        </w:rPr>
        <w:t xml:space="preserve"> </w:t>
      </w:r>
      <w:r w:rsidRPr="009E1298">
        <w:rPr>
          <w:rFonts w:ascii="Cambria" w:eastAsia="Cambria" w:hAnsi="Cambria" w:cs="Cambria"/>
        </w:rPr>
        <w:t xml:space="preserve">staff to </w:t>
      </w:r>
      <w:r w:rsidRPr="009E1298">
        <w:rPr>
          <w:rFonts w:ascii="Cambria" w:eastAsia="Cambria" w:hAnsi="Cambria" w:cs="Cambria"/>
          <w:color w:val="000000" w:themeColor="text1"/>
        </w:rPr>
        <w:t>conduct business associated with the NEP</w:t>
      </w:r>
      <w:r w:rsidR="00841E83">
        <w:rPr>
          <w:rFonts w:ascii="Cambria" w:eastAsia="Cambria" w:hAnsi="Cambria" w:cs="Cambria"/>
          <w:color w:val="000000" w:themeColor="text1"/>
        </w:rPr>
        <w:t xml:space="preserve"> general meetings (see above)</w:t>
      </w:r>
      <w:r w:rsidRPr="009E1298">
        <w:rPr>
          <w:rFonts w:ascii="Cambria" w:eastAsia="Cambria" w:hAnsi="Cambria" w:cs="Cambria"/>
          <w:color w:val="000000" w:themeColor="text1"/>
        </w:rPr>
        <w:t xml:space="preserve">, and to attend training or topical meetings germane to the </w:t>
      </w:r>
      <w:r w:rsidR="00841E83">
        <w:rPr>
          <w:rFonts w:ascii="Cambria" w:eastAsia="Cambria" w:hAnsi="Cambria" w:cs="Cambria"/>
          <w:color w:val="000000" w:themeColor="text1"/>
        </w:rPr>
        <w:t>Partnership</w:t>
      </w:r>
      <w:r w:rsidRPr="009E1298">
        <w:rPr>
          <w:rFonts w:ascii="Cambria" w:eastAsia="Cambria" w:hAnsi="Cambria" w:cs="Cambria"/>
          <w:color w:val="000000" w:themeColor="text1"/>
        </w:rPr>
        <w:t xml:space="preserve">.  It may also cover non-staff (e.g., </w:t>
      </w:r>
      <w:r w:rsidR="00841E83">
        <w:rPr>
          <w:rFonts w:ascii="Cambria" w:eastAsia="Cambria" w:hAnsi="Cambria" w:cs="Cambria"/>
          <w:color w:val="000000" w:themeColor="text1"/>
        </w:rPr>
        <w:t>council</w:t>
      </w:r>
      <w:r w:rsidR="00841E83" w:rsidRPr="009E1298">
        <w:rPr>
          <w:rFonts w:ascii="Cambria" w:eastAsia="Cambria" w:hAnsi="Cambria" w:cs="Cambria"/>
          <w:color w:val="000000" w:themeColor="text1"/>
        </w:rPr>
        <w:t xml:space="preserve"> </w:t>
      </w:r>
      <w:r w:rsidRPr="009E1298">
        <w:rPr>
          <w:rFonts w:ascii="Cambria" w:eastAsia="Cambria" w:hAnsi="Cambria" w:cs="Cambria"/>
          <w:color w:val="000000" w:themeColor="text1"/>
        </w:rPr>
        <w:t>and committee members, guest speakers, experts) for NEP</w:t>
      </w:r>
      <w:r w:rsidR="00841E83">
        <w:rPr>
          <w:rFonts w:ascii="Cambria" w:eastAsia="Cambria" w:hAnsi="Cambria" w:cs="Cambria"/>
          <w:color w:val="000000" w:themeColor="text1"/>
        </w:rPr>
        <w:t>-</w:t>
      </w:r>
      <w:r w:rsidRPr="009E1298">
        <w:rPr>
          <w:rFonts w:ascii="Cambria" w:eastAsia="Cambria" w:hAnsi="Cambria" w:cs="Cambria"/>
          <w:color w:val="000000" w:themeColor="text1"/>
        </w:rPr>
        <w:t xml:space="preserve">related activities. </w:t>
      </w:r>
    </w:p>
    <w:p w14:paraId="26498DA3" w14:textId="4CD4EFA1" w:rsidR="00416BEA" w:rsidRDefault="00416BEA" w:rsidP="006A6F33">
      <w:pPr>
        <w:pBdr>
          <w:top w:val="nil"/>
          <w:left w:val="nil"/>
          <w:bottom w:val="nil"/>
          <w:right w:val="nil"/>
          <w:between w:val="nil"/>
        </w:pBdr>
        <w:tabs>
          <w:tab w:val="left" w:pos="360"/>
        </w:tabs>
        <w:rPr>
          <w:rFonts w:ascii="Cambria" w:eastAsia="Cambria" w:hAnsi="Cambria" w:cs="Cambria"/>
          <w:b/>
          <w:color w:val="000000" w:themeColor="text1"/>
        </w:rPr>
      </w:pPr>
    </w:p>
    <w:p w14:paraId="26D78697" w14:textId="35531BE2" w:rsidR="00CB44FA" w:rsidRDefault="00CB44FA" w:rsidP="006A6F33">
      <w:pPr>
        <w:pBdr>
          <w:top w:val="nil"/>
          <w:left w:val="nil"/>
          <w:bottom w:val="nil"/>
          <w:right w:val="nil"/>
          <w:between w:val="nil"/>
        </w:pBdr>
        <w:tabs>
          <w:tab w:val="left" w:pos="360"/>
        </w:tabs>
        <w:rPr>
          <w:rFonts w:ascii="Cambria" w:eastAsia="Cambria" w:hAnsi="Cambria" w:cs="Cambria"/>
          <w:b/>
          <w:color w:val="000000" w:themeColor="text1"/>
        </w:rPr>
      </w:pPr>
    </w:p>
    <w:p w14:paraId="230CB2AE" w14:textId="2AFBF9D2" w:rsidR="0060639A" w:rsidRPr="00D374C2" w:rsidRDefault="00F12712" w:rsidP="006A6F33">
      <w:pPr>
        <w:pBdr>
          <w:top w:val="nil"/>
          <w:left w:val="nil"/>
          <w:bottom w:val="nil"/>
          <w:right w:val="nil"/>
          <w:between w:val="nil"/>
        </w:pBdr>
        <w:tabs>
          <w:tab w:val="left" w:pos="360"/>
        </w:tabs>
        <w:rPr>
          <w:rFonts w:asciiTheme="majorHAnsi" w:eastAsia="Cambria" w:hAnsiTheme="majorHAnsi" w:cstheme="majorHAnsi"/>
          <w:color w:val="000000" w:themeColor="text1"/>
          <w:sz w:val="28"/>
          <w:szCs w:val="28"/>
        </w:rPr>
      </w:pPr>
      <w:r w:rsidRPr="009E1298">
        <w:rPr>
          <w:rFonts w:ascii="Cambria" w:eastAsia="Cambria" w:hAnsi="Cambria" w:cs="Cambria"/>
          <w:b/>
          <w:color w:val="000000" w:themeColor="text1"/>
        </w:rPr>
        <w:t xml:space="preserve"> </w:t>
      </w:r>
      <w:r w:rsidR="00816102" w:rsidRPr="003D71D2">
        <w:rPr>
          <w:rFonts w:asciiTheme="majorHAnsi" w:eastAsia="Cambria" w:hAnsiTheme="majorHAnsi" w:cstheme="majorHAnsi"/>
          <w:b/>
          <w:color w:val="000000" w:themeColor="text1"/>
          <w:sz w:val="28"/>
          <w:szCs w:val="28"/>
        </w:rPr>
        <w:t>202</w:t>
      </w:r>
      <w:r w:rsidR="00816102">
        <w:rPr>
          <w:rFonts w:asciiTheme="majorHAnsi" w:eastAsia="Cambria" w:hAnsiTheme="majorHAnsi" w:cstheme="majorHAnsi"/>
          <w:b/>
          <w:color w:val="000000" w:themeColor="text1"/>
          <w:sz w:val="28"/>
          <w:szCs w:val="28"/>
        </w:rPr>
        <w:t>1</w:t>
      </w:r>
      <w:r w:rsidRPr="003D71D2">
        <w:rPr>
          <w:rFonts w:asciiTheme="majorHAnsi" w:eastAsia="Cambria" w:hAnsiTheme="majorHAnsi" w:cstheme="majorHAnsi"/>
          <w:b/>
          <w:color w:val="000000" w:themeColor="text1"/>
          <w:sz w:val="28"/>
          <w:szCs w:val="28"/>
        </w:rPr>
        <w:t>-</w:t>
      </w:r>
      <w:r w:rsidR="00816102" w:rsidRPr="003D71D2">
        <w:rPr>
          <w:rFonts w:asciiTheme="majorHAnsi" w:eastAsia="Cambria" w:hAnsiTheme="majorHAnsi" w:cstheme="majorHAnsi"/>
          <w:b/>
          <w:color w:val="000000" w:themeColor="text1"/>
          <w:sz w:val="28"/>
          <w:szCs w:val="28"/>
        </w:rPr>
        <w:t>2</w:t>
      </w:r>
      <w:r w:rsidR="00816102">
        <w:rPr>
          <w:rFonts w:asciiTheme="majorHAnsi" w:eastAsia="Cambria" w:hAnsiTheme="majorHAnsi" w:cstheme="majorHAnsi"/>
          <w:b/>
          <w:color w:val="000000" w:themeColor="text1"/>
          <w:sz w:val="28"/>
          <w:szCs w:val="28"/>
        </w:rPr>
        <w:t>2</w:t>
      </w:r>
      <w:r w:rsidR="00816102" w:rsidRPr="003D71D2">
        <w:rPr>
          <w:rFonts w:asciiTheme="majorHAnsi" w:eastAsia="Cambria" w:hAnsiTheme="majorHAnsi" w:cstheme="majorHAnsi"/>
          <w:b/>
          <w:color w:val="000000" w:themeColor="text1"/>
          <w:sz w:val="28"/>
          <w:szCs w:val="28"/>
        </w:rPr>
        <w:t xml:space="preserve"> </w:t>
      </w:r>
      <w:r w:rsidRPr="003D71D2">
        <w:rPr>
          <w:rFonts w:asciiTheme="majorHAnsi" w:eastAsia="Cambria" w:hAnsiTheme="majorHAnsi" w:cstheme="majorHAnsi"/>
          <w:b/>
          <w:color w:val="000000" w:themeColor="text1"/>
          <w:sz w:val="28"/>
          <w:szCs w:val="28"/>
        </w:rPr>
        <w:t xml:space="preserve">Projected Travel </w:t>
      </w:r>
      <w:r w:rsidR="003110C4" w:rsidRPr="003D71D2">
        <w:rPr>
          <w:rFonts w:asciiTheme="majorHAnsi" w:eastAsia="Cambria" w:hAnsiTheme="majorHAnsi" w:cstheme="majorHAnsi"/>
          <w:b/>
          <w:color w:val="000000" w:themeColor="text1"/>
          <w:sz w:val="28"/>
          <w:szCs w:val="28"/>
        </w:rPr>
        <w:t>(320 Funds)</w:t>
      </w:r>
      <w:r w:rsidRPr="003D71D2">
        <w:rPr>
          <w:rFonts w:asciiTheme="majorHAnsi" w:eastAsia="Cambria" w:hAnsiTheme="majorHAnsi" w:cstheme="majorHAnsi"/>
          <w:color w:val="000000" w:themeColor="text1"/>
          <w:sz w:val="28"/>
          <w:szCs w:val="28"/>
        </w:rPr>
        <w:t xml:space="preserve"> </w:t>
      </w:r>
    </w:p>
    <w:tbl>
      <w:tblPr>
        <w:tblStyle w:val="TableGrid"/>
        <w:tblW w:w="0" w:type="auto"/>
        <w:tblLook w:val="04A0" w:firstRow="1" w:lastRow="0" w:firstColumn="1" w:lastColumn="0" w:noHBand="0" w:noVBand="1"/>
      </w:tblPr>
      <w:tblGrid>
        <w:gridCol w:w="2014"/>
        <w:gridCol w:w="2014"/>
        <w:gridCol w:w="2014"/>
        <w:gridCol w:w="2014"/>
        <w:gridCol w:w="2014"/>
      </w:tblGrid>
      <w:tr w:rsidR="0060639A" w:rsidRPr="009E1298" w14:paraId="18772A47" w14:textId="77777777" w:rsidTr="00BC554F">
        <w:tc>
          <w:tcPr>
            <w:tcW w:w="2014" w:type="dxa"/>
            <w:vAlign w:val="center"/>
          </w:tcPr>
          <w:p w14:paraId="4FAB4EB4" w14:textId="777812B8" w:rsidR="0060639A" w:rsidRPr="009E1298" w:rsidRDefault="0060639A" w:rsidP="00BC554F">
            <w:pPr>
              <w:tabs>
                <w:tab w:val="left" w:pos="360"/>
              </w:tabs>
              <w:jc w:val="center"/>
              <w:rPr>
                <w:rFonts w:ascii="Cambria" w:eastAsia="Cambria" w:hAnsi="Cambria" w:cs="Cambria"/>
                <w:b/>
                <w:color w:val="000000" w:themeColor="text1"/>
              </w:rPr>
            </w:pPr>
            <w:r w:rsidRPr="009E1298">
              <w:rPr>
                <w:rFonts w:ascii="Cambria" w:eastAsia="Cambria" w:hAnsi="Cambria" w:cs="Cambria"/>
                <w:b/>
                <w:color w:val="000000" w:themeColor="text1"/>
              </w:rPr>
              <w:t>Personnel</w:t>
            </w:r>
          </w:p>
        </w:tc>
        <w:tc>
          <w:tcPr>
            <w:tcW w:w="2014" w:type="dxa"/>
            <w:vAlign w:val="center"/>
          </w:tcPr>
          <w:p w14:paraId="79F720FC" w14:textId="79D81045" w:rsidR="0060639A" w:rsidRPr="009E1298" w:rsidRDefault="0060639A" w:rsidP="00BC554F">
            <w:pPr>
              <w:tabs>
                <w:tab w:val="left" w:pos="360"/>
              </w:tabs>
              <w:jc w:val="center"/>
              <w:rPr>
                <w:rFonts w:ascii="Cambria" w:eastAsia="Cambria" w:hAnsi="Cambria" w:cs="Cambria"/>
                <w:b/>
                <w:color w:val="000000" w:themeColor="text1"/>
              </w:rPr>
            </w:pPr>
            <w:r w:rsidRPr="009E1298">
              <w:rPr>
                <w:rFonts w:ascii="Cambria" w:eastAsia="Cambria" w:hAnsi="Cambria" w:cs="Cambria"/>
                <w:b/>
                <w:color w:val="000000" w:themeColor="text1"/>
              </w:rPr>
              <w:t>Date</w:t>
            </w:r>
          </w:p>
        </w:tc>
        <w:tc>
          <w:tcPr>
            <w:tcW w:w="2014" w:type="dxa"/>
            <w:vAlign w:val="center"/>
          </w:tcPr>
          <w:p w14:paraId="18B95C56" w14:textId="7AA8651E" w:rsidR="0060639A" w:rsidRPr="009E1298" w:rsidRDefault="0060639A" w:rsidP="00BC554F">
            <w:pPr>
              <w:tabs>
                <w:tab w:val="left" w:pos="360"/>
              </w:tabs>
              <w:jc w:val="center"/>
              <w:rPr>
                <w:rFonts w:ascii="Cambria" w:eastAsia="Cambria" w:hAnsi="Cambria" w:cs="Cambria"/>
                <w:b/>
                <w:color w:val="000000" w:themeColor="text1"/>
              </w:rPr>
            </w:pPr>
            <w:r w:rsidRPr="009E1298">
              <w:rPr>
                <w:rFonts w:ascii="Cambria" w:eastAsia="Cambria" w:hAnsi="Cambria" w:cs="Cambria"/>
                <w:b/>
                <w:color w:val="000000" w:themeColor="text1"/>
              </w:rPr>
              <w:t>Purpose</w:t>
            </w:r>
          </w:p>
        </w:tc>
        <w:tc>
          <w:tcPr>
            <w:tcW w:w="2014" w:type="dxa"/>
            <w:vAlign w:val="center"/>
          </w:tcPr>
          <w:p w14:paraId="1A17FB3A" w14:textId="212DDCD2" w:rsidR="0060639A" w:rsidRPr="009E1298" w:rsidRDefault="0060639A" w:rsidP="00BC554F">
            <w:pPr>
              <w:tabs>
                <w:tab w:val="left" w:pos="360"/>
              </w:tabs>
              <w:jc w:val="center"/>
              <w:rPr>
                <w:rFonts w:ascii="Cambria" w:eastAsia="Cambria" w:hAnsi="Cambria" w:cs="Cambria"/>
                <w:b/>
                <w:color w:val="000000" w:themeColor="text1"/>
              </w:rPr>
            </w:pPr>
            <w:r w:rsidRPr="009E1298">
              <w:rPr>
                <w:rFonts w:ascii="Cambria" w:eastAsia="Cambria" w:hAnsi="Cambria" w:cs="Cambria"/>
                <w:b/>
                <w:color w:val="000000" w:themeColor="text1"/>
              </w:rPr>
              <w:t>Location</w:t>
            </w:r>
          </w:p>
        </w:tc>
        <w:tc>
          <w:tcPr>
            <w:tcW w:w="2014" w:type="dxa"/>
            <w:vAlign w:val="center"/>
          </w:tcPr>
          <w:p w14:paraId="250DAB73" w14:textId="11F26ADB" w:rsidR="0060639A" w:rsidRPr="009E1298" w:rsidRDefault="0060639A" w:rsidP="00BC554F">
            <w:pPr>
              <w:tabs>
                <w:tab w:val="left" w:pos="360"/>
              </w:tabs>
              <w:jc w:val="center"/>
              <w:rPr>
                <w:rFonts w:ascii="Cambria" w:eastAsia="Cambria" w:hAnsi="Cambria" w:cs="Cambria"/>
                <w:b/>
                <w:color w:val="000000" w:themeColor="text1"/>
              </w:rPr>
            </w:pPr>
            <w:r w:rsidRPr="009E1298">
              <w:rPr>
                <w:rFonts w:ascii="Cambria" w:eastAsia="Cambria" w:hAnsi="Cambria" w:cs="Cambria"/>
                <w:b/>
                <w:color w:val="000000" w:themeColor="text1"/>
              </w:rPr>
              <w:t>Estimated Cost</w:t>
            </w:r>
          </w:p>
        </w:tc>
      </w:tr>
      <w:tr w:rsidR="0060639A" w:rsidRPr="009E1298" w14:paraId="2BADAA04" w14:textId="77777777" w:rsidTr="00BC554F">
        <w:tc>
          <w:tcPr>
            <w:tcW w:w="2014" w:type="dxa"/>
            <w:vAlign w:val="center"/>
          </w:tcPr>
          <w:p w14:paraId="2E9DB4EB" w14:textId="19D01E9E" w:rsidR="0060639A" w:rsidRPr="009E1298" w:rsidRDefault="0060639A" w:rsidP="00BC554F">
            <w:pPr>
              <w:tabs>
                <w:tab w:val="left" w:pos="360"/>
              </w:tabs>
              <w:jc w:val="center"/>
              <w:rPr>
                <w:rFonts w:ascii="Cambria" w:eastAsia="Cambria" w:hAnsi="Cambria" w:cs="Cambria"/>
                <w:color w:val="000000" w:themeColor="text1"/>
              </w:rPr>
            </w:pPr>
            <w:r w:rsidRPr="009E1298">
              <w:rPr>
                <w:rFonts w:ascii="Cambria" w:eastAsia="Cambria" w:hAnsi="Cambria" w:cs="Cambria"/>
                <w:color w:val="000000" w:themeColor="text1"/>
              </w:rPr>
              <w:t>APNEP Staff, Management Conference, and Volunteers</w:t>
            </w:r>
          </w:p>
        </w:tc>
        <w:tc>
          <w:tcPr>
            <w:tcW w:w="2014" w:type="dxa"/>
            <w:vAlign w:val="center"/>
          </w:tcPr>
          <w:p w14:paraId="73326E04" w14:textId="2E71CE67" w:rsidR="0060639A" w:rsidRPr="009E1298" w:rsidRDefault="0060639A" w:rsidP="00BC554F">
            <w:pPr>
              <w:tabs>
                <w:tab w:val="left" w:pos="360"/>
              </w:tabs>
              <w:jc w:val="center"/>
              <w:rPr>
                <w:rFonts w:ascii="Cambria" w:eastAsia="Cambria" w:hAnsi="Cambria" w:cs="Cambria"/>
                <w:color w:val="000000" w:themeColor="text1"/>
              </w:rPr>
            </w:pPr>
            <w:r w:rsidRPr="009E1298">
              <w:rPr>
                <w:rFonts w:ascii="Cambria" w:eastAsia="Cambria" w:hAnsi="Cambria" w:cs="Cambria"/>
                <w:color w:val="000000" w:themeColor="text1"/>
              </w:rPr>
              <w:t>10/</w:t>
            </w:r>
            <w:r w:rsidR="00816102" w:rsidRPr="009E1298">
              <w:rPr>
                <w:rFonts w:ascii="Cambria" w:eastAsia="Cambria" w:hAnsi="Cambria" w:cs="Cambria"/>
                <w:color w:val="000000" w:themeColor="text1"/>
              </w:rPr>
              <w:t>20</w:t>
            </w:r>
            <w:r w:rsidR="00816102">
              <w:rPr>
                <w:rFonts w:ascii="Cambria" w:eastAsia="Cambria" w:hAnsi="Cambria" w:cs="Cambria"/>
                <w:color w:val="000000" w:themeColor="text1"/>
              </w:rPr>
              <w:t>21</w:t>
            </w:r>
            <w:r w:rsidR="00816102" w:rsidRPr="009E1298">
              <w:rPr>
                <w:rFonts w:ascii="Cambria" w:eastAsia="Cambria" w:hAnsi="Cambria" w:cs="Cambria"/>
                <w:color w:val="000000" w:themeColor="text1"/>
              </w:rPr>
              <w:t xml:space="preserve"> </w:t>
            </w:r>
            <w:r w:rsidRPr="009E1298">
              <w:rPr>
                <w:rFonts w:ascii="Cambria" w:eastAsia="Cambria" w:hAnsi="Cambria" w:cs="Cambria"/>
                <w:color w:val="000000" w:themeColor="text1"/>
              </w:rPr>
              <w:t>– 9/</w:t>
            </w:r>
            <w:r w:rsidR="00816102" w:rsidRPr="009E1298">
              <w:rPr>
                <w:rFonts w:ascii="Cambria" w:eastAsia="Cambria" w:hAnsi="Cambria" w:cs="Cambria"/>
                <w:color w:val="000000" w:themeColor="text1"/>
              </w:rPr>
              <w:t>20</w:t>
            </w:r>
            <w:r w:rsidR="00816102">
              <w:rPr>
                <w:rFonts w:ascii="Cambria" w:eastAsia="Cambria" w:hAnsi="Cambria" w:cs="Cambria"/>
                <w:color w:val="000000" w:themeColor="text1"/>
              </w:rPr>
              <w:t>22</w:t>
            </w:r>
          </w:p>
        </w:tc>
        <w:tc>
          <w:tcPr>
            <w:tcW w:w="2014" w:type="dxa"/>
            <w:vAlign w:val="center"/>
          </w:tcPr>
          <w:p w14:paraId="70B376B4" w14:textId="38985975" w:rsidR="0060639A" w:rsidRPr="009E1298" w:rsidRDefault="0060639A" w:rsidP="00BC554F">
            <w:pPr>
              <w:tabs>
                <w:tab w:val="left" w:pos="360"/>
              </w:tabs>
              <w:jc w:val="center"/>
              <w:rPr>
                <w:rFonts w:ascii="Cambria" w:eastAsia="Cambria" w:hAnsi="Cambria" w:cs="Cambria"/>
                <w:color w:val="000000" w:themeColor="text1"/>
              </w:rPr>
            </w:pPr>
            <w:r w:rsidRPr="009E1298">
              <w:rPr>
                <w:rFonts w:ascii="Cambria" w:eastAsia="Cambria" w:hAnsi="Cambria" w:cs="Cambria"/>
                <w:color w:val="000000" w:themeColor="text1"/>
              </w:rPr>
              <w:t>Normal program activities</w:t>
            </w:r>
          </w:p>
        </w:tc>
        <w:tc>
          <w:tcPr>
            <w:tcW w:w="2014" w:type="dxa"/>
            <w:vAlign w:val="center"/>
          </w:tcPr>
          <w:p w14:paraId="2FDDBCEB" w14:textId="47E128AE" w:rsidR="0060639A" w:rsidRPr="009E1298" w:rsidRDefault="0060639A" w:rsidP="00BC554F">
            <w:pPr>
              <w:tabs>
                <w:tab w:val="left" w:pos="360"/>
              </w:tabs>
              <w:jc w:val="center"/>
              <w:rPr>
                <w:rFonts w:ascii="Cambria" w:eastAsia="Cambria" w:hAnsi="Cambria" w:cs="Cambria"/>
                <w:color w:val="000000" w:themeColor="text1"/>
              </w:rPr>
            </w:pPr>
            <w:r w:rsidRPr="009E1298">
              <w:rPr>
                <w:rFonts w:ascii="Cambria" w:eastAsia="Cambria" w:hAnsi="Cambria" w:cs="Cambria"/>
                <w:color w:val="000000" w:themeColor="text1"/>
              </w:rPr>
              <w:t>Albemarle-Pamlico region</w:t>
            </w:r>
          </w:p>
        </w:tc>
        <w:tc>
          <w:tcPr>
            <w:tcW w:w="2014" w:type="dxa"/>
            <w:vAlign w:val="center"/>
          </w:tcPr>
          <w:p w14:paraId="68A56201" w14:textId="4E85B8E2" w:rsidR="0060639A" w:rsidRPr="009E1298" w:rsidRDefault="0060639A" w:rsidP="00BC554F">
            <w:pPr>
              <w:tabs>
                <w:tab w:val="left" w:pos="360"/>
              </w:tabs>
              <w:jc w:val="center"/>
              <w:rPr>
                <w:rFonts w:ascii="Cambria" w:eastAsia="Cambria" w:hAnsi="Cambria" w:cs="Cambria"/>
                <w:color w:val="000000" w:themeColor="text1"/>
              </w:rPr>
            </w:pPr>
            <w:r w:rsidRPr="009E1298">
              <w:rPr>
                <w:rFonts w:ascii="Cambria" w:eastAsia="Cambria" w:hAnsi="Cambria" w:cs="Cambria"/>
                <w:color w:val="000000" w:themeColor="text1"/>
              </w:rPr>
              <w:t>$</w:t>
            </w:r>
            <w:r w:rsidR="00C971BF">
              <w:rPr>
                <w:rFonts w:ascii="Cambria" w:eastAsia="Cambria" w:hAnsi="Cambria" w:cs="Cambria"/>
                <w:color w:val="000000" w:themeColor="text1"/>
              </w:rPr>
              <w:t>6</w:t>
            </w:r>
            <w:r w:rsidRPr="009E1298">
              <w:rPr>
                <w:rFonts w:ascii="Cambria" w:eastAsia="Cambria" w:hAnsi="Cambria" w:cs="Cambria"/>
                <w:color w:val="000000" w:themeColor="text1"/>
              </w:rPr>
              <w:t>,</w:t>
            </w:r>
            <w:r w:rsidR="00B36DD6" w:rsidRPr="009E1298">
              <w:rPr>
                <w:rFonts w:ascii="Cambria" w:eastAsia="Cambria" w:hAnsi="Cambria" w:cs="Cambria"/>
                <w:color w:val="000000" w:themeColor="text1"/>
              </w:rPr>
              <w:t>000</w:t>
            </w:r>
          </w:p>
        </w:tc>
      </w:tr>
      <w:tr w:rsidR="003110C4" w:rsidRPr="009E1298" w14:paraId="3949F54B" w14:textId="77777777" w:rsidTr="00BC554F">
        <w:tc>
          <w:tcPr>
            <w:tcW w:w="2014" w:type="dxa"/>
            <w:vAlign w:val="center"/>
          </w:tcPr>
          <w:p w14:paraId="203A2779" w14:textId="622CA885" w:rsidR="003110C4" w:rsidRPr="009E1298" w:rsidRDefault="003110C4" w:rsidP="003110C4">
            <w:pPr>
              <w:tabs>
                <w:tab w:val="left" w:pos="360"/>
              </w:tabs>
              <w:jc w:val="center"/>
              <w:rPr>
                <w:rFonts w:ascii="Cambria" w:eastAsia="Cambria" w:hAnsi="Cambria" w:cs="Cambria"/>
                <w:color w:val="000000" w:themeColor="text1"/>
              </w:rPr>
            </w:pPr>
            <w:r w:rsidRPr="009E1298">
              <w:rPr>
                <w:rFonts w:ascii="Cambria" w:eastAsia="Cambria" w:hAnsi="Cambria" w:cs="Cambria"/>
                <w:color w:val="000000" w:themeColor="text1"/>
              </w:rPr>
              <w:t>APNEP Staff</w:t>
            </w:r>
          </w:p>
        </w:tc>
        <w:tc>
          <w:tcPr>
            <w:tcW w:w="2014" w:type="dxa"/>
            <w:vAlign w:val="center"/>
          </w:tcPr>
          <w:p w14:paraId="7209041A" w14:textId="0CBB7414" w:rsidR="003110C4" w:rsidRPr="009E1298" w:rsidRDefault="003110C4" w:rsidP="003110C4">
            <w:pPr>
              <w:tabs>
                <w:tab w:val="left" w:pos="360"/>
              </w:tabs>
              <w:jc w:val="center"/>
              <w:rPr>
                <w:rFonts w:ascii="Cambria" w:eastAsia="Cambria" w:hAnsi="Cambria" w:cs="Cambria"/>
                <w:color w:val="000000" w:themeColor="text1"/>
              </w:rPr>
            </w:pPr>
            <w:r w:rsidRPr="009E1298">
              <w:rPr>
                <w:rFonts w:ascii="Cambria" w:eastAsia="Cambria" w:hAnsi="Cambria" w:cs="Cambria"/>
                <w:color w:val="000000" w:themeColor="text1"/>
              </w:rPr>
              <w:t>10/</w:t>
            </w:r>
            <w:r w:rsidR="00816102" w:rsidRPr="009E1298">
              <w:rPr>
                <w:rFonts w:ascii="Cambria" w:eastAsia="Cambria" w:hAnsi="Cambria" w:cs="Cambria"/>
                <w:color w:val="000000" w:themeColor="text1"/>
              </w:rPr>
              <w:t>20</w:t>
            </w:r>
            <w:r w:rsidR="00816102">
              <w:rPr>
                <w:rFonts w:ascii="Cambria" w:eastAsia="Cambria" w:hAnsi="Cambria" w:cs="Cambria"/>
                <w:color w:val="000000" w:themeColor="text1"/>
              </w:rPr>
              <w:t>21</w:t>
            </w:r>
            <w:r w:rsidR="00816102" w:rsidRPr="009E1298">
              <w:rPr>
                <w:rFonts w:ascii="Cambria" w:eastAsia="Cambria" w:hAnsi="Cambria" w:cs="Cambria"/>
                <w:color w:val="000000" w:themeColor="text1"/>
              </w:rPr>
              <w:t xml:space="preserve"> </w:t>
            </w:r>
            <w:r w:rsidRPr="009E1298">
              <w:rPr>
                <w:rFonts w:ascii="Cambria" w:eastAsia="Cambria" w:hAnsi="Cambria" w:cs="Cambria"/>
                <w:color w:val="000000" w:themeColor="text1"/>
              </w:rPr>
              <w:t xml:space="preserve">– </w:t>
            </w:r>
            <w:r w:rsidR="004D4EBB">
              <w:rPr>
                <w:rFonts w:ascii="Cambria" w:eastAsia="Cambria" w:hAnsi="Cambria" w:cs="Cambria"/>
                <w:color w:val="000000" w:themeColor="text1"/>
              </w:rPr>
              <w:t>12</w:t>
            </w:r>
            <w:r w:rsidRPr="009E1298">
              <w:rPr>
                <w:rFonts w:ascii="Cambria" w:eastAsia="Cambria" w:hAnsi="Cambria" w:cs="Cambria"/>
                <w:color w:val="000000" w:themeColor="text1"/>
              </w:rPr>
              <w:t>/</w:t>
            </w:r>
            <w:r w:rsidR="004D4EBB" w:rsidRPr="009E1298">
              <w:rPr>
                <w:rFonts w:ascii="Cambria" w:eastAsia="Cambria" w:hAnsi="Cambria" w:cs="Cambria"/>
                <w:color w:val="000000" w:themeColor="text1"/>
              </w:rPr>
              <w:t>20</w:t>
            </w:r>
            <w:r w:rsidR="004D4EBB">
              <w:rPr>
                <w:rFonts w:ascii="Cambria" w:eastAsia="Cambria" w:hAnsi="Cambria" w:cs="Cambria"/>
                <w:color w:val="000000" w:themeColor="text1"/>
              </w:rPr>
              <w:t>21</w:t>
            </w:r>
          </w:p>
        </w:tc>
        <w:tc>
          <w:tcPr>
            <w:tcW w:w="2014" w:type="dxa"/>
            <w:vAlign w:val="center"/>
          </w:tcPr>
          <w:p w14:paraId="5EEF4DA8" w14:textId="11363C11" w:rsidR="003110C4" w:rsidRPr="009E1298" w:rsidRDefault="003110C4" w:rsidP="003110C4">
            <w:pPr>
              <w:tabs>
                <w:tab w:val="left" w:pos="360"/>
              </w:tabs>
              <w:jc w:val="center"/>
              <w:rPr>
                <w:rFonts w:ascii="Cambria" w:eastAsia="Cambria" w:hAnsi="Cambria" w:cs="Cambria"/>
                <w:color w:val="000000" w:themeColor="text1"/>
              </w:rPr>
            </w:pPr>
            <w:r w:rsidRPr="009E1298">
              <w:rPr>
                <w:rFonts w:ascii="Cambria" w:eastAsia="Cambria" w:hAnsi="Cambria" w:cs="Cambria"/>
                <w:color w:val="000000" w:themeColor="text1"/>
              </w:rPr>
              <w:t xml:space="preserve">EPA/NEP National </w:t>
            </w:r>
            <w:r>
              <w:rPr>
                <w:rFonts w:ascii="Cambria" w:eastAsia="Cambria" w:hAnsi="Cambria" w:cs="Cambria"/>
                <w:color w:val="000000" w:themeColor="text1"/>
              </w:rPr>
              <w:t xml:space="preserve">Fall </w:t>
            </w:r>
            <w:r w:rsidRPr="009E1298">
              <w:rPr>
                <w:rFonts w:ascii="Cambria" w:eastAsia="Cambria" w:hAnsi="Cambria" w:cs="Cambria"/>
                <w:color w:val="000000" w:themeColor="text1"/>
              </w:rPr>
              <w:t>Meeting</w:t>
            </w:r>
          </w:p>
        </w:tc>
        <w:tc>
          <w:tcPr>
            <w:tcW w:w="2014" w:type="dxa"/>
            <w:vAlign w:val="center"/>
          </w:tcPr>
          <w:p w14:paraId="1D831BBF" w14:textId="276AC918" w:rsidR="003110C4" w:rsidRPr="009E1298" w:rsidRDefault="003110C4" w:rsidP="003110C4">
            <w:pPr>
              <w:tabs>
                <w:tab w:val="left" w:pos="360"/>
              </w:tabs>
              <w:jc w:val="center"/>
              <w:rPr>
                <w:rFonts w:ascii="Cambria" w:eastAsia="Cambria" w:hAnsi="Cambria" w:cs="Cambria"/>
                <w:color w:val="000000" w:themeColor="text1"/>
              </w:rPr>
            </w:pPr>
            <w:r>
              <w:rPr>
                <w:rFonts w:ascii="Cambria" w:eastAsia="Cambria" w:hAnsi="Cambria" w:cs="Cambria"/>
                <w:color w:val="000000" w:themeColor="text1"/>
              </w:rPr>
              <w:t>TBA</w:t>
            </w:r>
          </w:p>
        </w:tc>
        <w:tc>
          <w:tcPr>
            <w:tcW w:w="2014" w:type="dxa"/>
            <w:vAlign w:val="center"/>
          </w:tcPr>
          <w:p w14:paraId="49CC2F93" w14:textId="46F5B1A7" w:rsidR="003110C4" w:rsidRPr="009E1298" w:rsidRDefault="003110C4" w:rsidP="003110C4">
            <w:pPr>
              <w:tabs>
                <w:tab w:val="left" w:pos="360"/>
              </w:tabs>
              <w:jc w:val="center"/>
              <w:rPr>
                <w:rFonts w:ascii="Cambria" w:eastAsia="Cambria" w:hAnsi="Cambria" w:cs="Cambria"/>
                <w:color w:val="000000" w:themeColor="text1"/>
              </w:rPr>
            </w:pPr>
            <w:r w:rsidRPr="009E1298">
              <w:rPr>
                <w:rFonts w:ascii="Cambria" w:eastAsia="Cambria" w:hAnsi="Cambria" w:cs="Cambria"/>
                <w:color w:val="000000" w:themeColor="text1"/>
              </w:rPr>
              <w:t>$</w:t>
            </w:r>
            <w:r>
              <w:rPr>
                <w:rFonts w:ascii="Cambria" w:eastAsia="Cambria" w:hAnsi="Cambria" w:cs="Cambria"/>
                <w:color w:val="000000" w:themeColor="text1"/>
              </w:rPr>
              <w:t>2</w:t>
            </w:r>
            <w:r w:rsidRPr="009E1298">
              <w:rPr>
                <w:rFonts w:ascii="Cambria" w:eastAsia="Cambria" w:hAnsi="Cambria" w:cs="Cambria"/>
                <w:color w:val="000000" w:themeColor="text1"/>
              </w:rPr>
              <w:t>,000</w:t>
            </w:r>
          </w:p>
        </w:tc>
      </w:tr>
      <w:tr w:rsidR="003110C4" w:rsidRPr="009E1298" w14:paraId="33DC6964" w14:textId="77777777" w:rsidTr="00BC554F">
        <w:tc>
          <w:tcPr>
            <w:tcW w:w="2014" w:type="dxa"/>
            <w:vAlign w:val="center"/>
          </w:tcPr>
          <w:p w14:paraId="4DAF6672" w14:textId="1EE952D0" w:rsidR="003110C4" w:rsidRPr="009E1298" w:rsidRDefault="003110C4" w:rsidP="003110C4">
            <w:pPr>
              <w:tabs>
                <w:tab w:val="left" w:pos="360"/>
              </w:tabs>
              <w:jc w:val="center"/>
              <w:rPr>
                <w:rFonts w:ascii="Cambria" w:eastAsia="Cambria" w:hAnsi="Cambria" w:cs="Cambria"/>
                <w:color w:val="000000" w:themeColor="text1"/>
              </w:rPr>
            </w:pPr>
            <w:r w:rsidRPr="009E1298">
              <w:rPr>
                <w:rFonts w:ascii="Cambria" w:eastAsia="Cambria" w:hAnsi="Cambria" w:cs="Cambria"/>
                <w:color w:val="000000" w:themeColor="text1"/>
              </w:rPr>
              <w:t>APNEP Staff</w:t>
            </w:r>
          </w:p>
        </w:tc>
        <w:tc>
          <w:tcPr>
            <w:tcW w:w="2014" w:type="dxa"/>
            <w:vAlign w:val="center"/>
          </w:tcPr>
          <w:p w14:paraId="5CFA068B" w14:textId="7111EDE5" w:rsidR="003110C4" w:rsidRPr="009E1298" w:rsidRDefault="003110C4" w:rsidP="003110C4">
            <w:pPr>
              <w:tabs>
                <w:tab w:val="left" w:pos="360"/>
              </w:tabs>
              <w:jc w:val="center"/>
              <w:rPr>
                <w:rFonts w:ascii="Cambria" w:eastAsia="Cambria" w:hAnsi="Cambria" w:cs="Cambria"/>
                <w:color w:val="000000" w:themeColor="text1"/>
              </w:rPr>
            </w:pPr>
            <w:r w:rsidRPr="009E1298">
              <w:rPr>
                <w:rFonts w:ascii="Cambria" w:eastAsia="Cambria" w:hAnsi="Cambria" w:cs="Cambria"/>
                <w:color w:val="000000" w:themeColor="text1"/>
              </w:rPr>
              <w:t>1/</w:t>
            </w:r>
            <w:r w:rsidR="004D4EBB" w:rsidRPr="009E1298">
              <w:rPr>
                <w:rFonts w:ascii="Cambria" w:eastAsia="Cambria" w:hAnsi="Cambria" w:cs="Cambria"/>
                <w:color w:val="000000" w:themeColor="text1"/>
              </w:rPr>
              <w:t>20</w:t>
            </w:r>
            <w:r w:rsidR="004D4EBB">
              <w:rPr>
                <w:rFonts w:ascii="Cambria" w:eastAsia="Cambria" w:hAnsi="Cambria" w:cs="Cambria"/>
                <w:color w:val="000000" w:themeColor="text1"/>
              </w:rPr>
              <w:t>22</w:t>
            </w:r>
            <w:r w:rsidR="004D4EBB" w:rsidRPr="009E1298">
              <w:rPr>
                <w:rFonts w:ascii="Cambria" w:eastAsia="Cambria" w:hAnsi="Cambria" w:cs="Cambria"/>
                <w:color w:val="000000" w:themeColor="text1"/>
              </w:rPr>
              <w:t xml:space="preserve"> </w:t>
            </w:r>
            <w:r w:rsidRPr="009E1298">
              <w:rPr>
                <w:rFonts w:ascii="Cambria" w:eastAsia="Cambria" w:hAnsi="Cambria" w:cs="Cambria"/>
                <w:color w:val="000000" w:themeColor="text1"/>
              </w:rPr>
              <w:t xml:space="preserve">– </w:t>
            </w:r>
            <w:r w:rsidR="004D4EBB">
              <w:rPr>
                <w:rFonts w:ascii="Cambria" w:eastAsia="Cambria" w:hAnsi="Cambria" w:cs="Cambria"/>
                <w:color w:val="000000" w:themeColor="text1"/>
              </w:rPr>
              <w:t>7</w:t>
            </w:r>
            <w:r w:rsidRPr="009E1298">
              <w:rPr>
                <w:rFonts w:ascii="Cambria" w:eastAsia="Cambria" w:hAnsi="Cambria" w:cs="Cambria"/>
                <w:color w:val="000000" w:themeColor="text1"/>
              </w:rPr>
              <w:t>/</w:t>
            </w:r>
            <w:r w:rsidR="00816102" w:rsidRPr="009E1298">
              <w:rPr>
                <w:rFonts w:ascii="Cambria" w:eastAsia="Cambria" w:hAnsi="Cambria" w:cs="Cambria"/>
                <w:color w:val="000000" w:themeColor="text1"/>
              </w:rPr>
              <w:t>20</w:t>
            </w:r>
            <w:r w:rsidR="00816102">
              <w:rPr>
                <w:rFonts w:ascii="Cambria" w:eastAsia="Cambria" w:hAnsi="Cambria" w:cs="Cambria"/>
                <w:color w:val="000000" w:themeColor="text1"/>
              </w:rPr>
              <w:t>22</w:t>
            </w:r>
          </w:p>
        </w:tc>
        <w:tc>
          <w:tcPr>
            <w:tcW w:w="2014" w:type="dxa"/>
            <w:vAlign w:val="center"/>
          </w:tcPr>
          <w:p w14:paraId="7ED9E83F" w14:textId="5C3606BE" w:rsidR="003110C4" w:rsidRPr="009E1298" w:rsidRDefault="003110C4" w:rsidP="003110C4">
            <w:pPr>
              <w:tabs>
                <w:tab w:val="left" w:pos="360"/>
              </w:tabs>
              <w:jc w:val="center"/>
              <w:rPr>
                <w:rFonts w:ascii="Cambria" w:eastAsia="Cambria" w:hAnsi="Cambria" w:cs="Cambria"/>
                <w:color w:val="000000" w:themeColor="text1"/>
              </w:rPr>
            </w:pPr>
            <w:r w:rsidRPr="009E1298">
              <w:rPr>
                <w:rFonts w:ascii="Cambria" w:eastAsia="Cambria" w:hAnsi="Cambria" w:cs="Cambria"/>
                <w:color w:val="000000" w:themeColor="text1"/>
              </w:rPr>
              <w:t>EPA/NEP National Spring Meeting</w:t>
            </w:r>
          </w:p>
        </w:tc>
        <w:tc>
          <w:tcPr>
            <w:tcW w:w="2014" w:type="dxa"/>
            <w:vAlign w:val="center"/>
          </w:tcPr>
          <w:p w14:paraId="08AFAC5B" w14:textId="3D1F2B29" w:rsidR="003110C4" w:rsidRPr="009E1298" w:rsidRDefault="003110C4" w:rsidP="003110C4">
            <w:pPr>
              <w:tabs>
                <w:tab w:val="left" w:pos="360"/>
              </w:tabs>
              <w:jc w:val="center"/>
              <w:rPr>
                <w:rFonts w:ascii="Cambria" w:eastAsia="Cambria" w:hAnsi="Cambria" w:cs="Cambria"/>
                <w:color w:val="000000" w:themeColor="text1"/>
              </w:rPr>
            </w:pPr>
            <w:r w:rsidRPr="009E1298">
              <w:rPr>
                <w:rFonts w:ascii="Cambria" w:eastAsia="Cambria" w:hAnsi="Cambria" w:cs="Cambria"/>
                <w:color w:val="000000" w:themeColor="text1"/>
              </w:rPr>
              <w:t>Washington, DC</w:t>
            </w:r>
          </w:p>
        </w:tc>
        <w:tc>
          <w:tcPr>
            <w:tcW w:w="2014" w:type="dxa"/>
            <w:vAlign w:val="center"/>
          </w:tcPr>
          <w:p w14:paraId="5673CF16" w14:textId="61806DFA" w:rsidR="003110C4" w:rsidRPr="009E1298" w:rsidRDefault="003110C4" w:rsidP="003110C4">
            <w:pPr>
              <w:tabs>
                <w:tab w:val="left" w:pos="360"/>
              </w:tabs>
              <w:jc w:val="center"/>
              <w:rPr>
                <w:rFonts w:ascii="Cambria" w:eastAsia="Cambria" w:hAnsi="Cambria" w:cs="Cambria"/>
                <w:color w:val="000000" w:themeColor="text1"/>
              </w:rPr>
            </w:pPr>
            <w:r w:rsidRPr="009E1298">
              <w:rPr>
                <w:rFonts w:ascii="Cambria" w:eastAsia="Cambria" w:hAnsi="Cambria" w:cs="Cambria"/>
                <w:color w:val="000000" w:themeColor="text1"/>
              </w:rPr>
              <w:t>$</w:t>
            </w:r>
            <w:r>
              <w:rPr>
                <w:rFonts w:ascii="Cambria" w:eastAsia="Cambria" w:hAnsi="Cambria" w:cs="Cambria"/>
                <w:color w:val="000000" w:themeColor="text1"/>
              </w:rPr>
              <w:t>2</w:t>
            </w:r>
            <w:r w:rsidRPr="009E1298">
              <w:rPr>
                <w:rFonts w:ascii="Cambria" w:eastAsia="Cambria" w:hAnsi="Cambria" w:cs="Cambria"/>
                <w:color w:val="000000" w:themeColor="text1"/>
              </w:rPr>
              <w:t>,000</w:t>
            </w:r>
          </w:p>
        </w:tc>
      </w:tr>
      <w:tr w:rsidR="003110C4" w:rsidRPr="009E1298" w14:paraId="6817A72E" w14:textId="77777777" w:rsidTr="00BC554F">
        <w:tc>
          <w:tcPr>
            <w:tcW w:w="2014" w:type="dxa"/>
            <w:vAlign w:val="center"/>
          </w:tcPr>
          <w:p w14:paraId="29C3F879" w14:textId="77777777" w:rsidR="003110C4" w:rsidRPr="009E1298" w:rsidRDefault="003110C4" w:rsidP="003110C4">
            <w:pPr>
              <w:tabs>
                <w:tab w:val="left" w:pos="360"/>
              </w:tabs>
              <w:jc w:val="center"/>
              <w:rPr>
                <w:rFonts w:ascii="Cambria" w:eastAsia="Cambria" w:hAnsi="Cambria" w:cs="Cambria"/>
                <w:color w:val="000000" w:themeColor="text1"/>
              </w:rPr>
            </w:pPr>
          </w:p>
        </w:tc>
        <w:tc>
          <w:tcPr>
            <w:tcW w:w="2014" w:type="dxa"/>
            <w:vAlign w:val="center"/>
          </w:tcPr>
          <w:p w14:paraId="5E1FF6F2" w14:textId="77777777" w:rsidR="003110C4" w:rsidRPr="009E1298" w:rsidRDefault="003110C4" w:rsidP="003110C4">
            <w:pPr>
              <w:tabs>
                <w:tab w:val="left" w:pos="360"/>
              </w:tabs>
              <w:jc w:val="center"/>
              <w:rPr>
                <w:rFonts w:ascii="Cambria" w:eastAsia="Cambria" w:hAnsi="Cambria" w:cs="Cambria"/>
                <w:color w:val="000000" w:themeColor="text1"/>
              </w:rPr>
            </w:pPr>
          </w:p>
        </w:tc>
        <w:tc>
          <w:tcPr>
            <w:tcW w:w="2014" w:type="dxa"/>
            <w:vAlign w:val="center"/>
          </w:tcPr>
          <w:p w14:paraId="0B519C93" w14:textId="77777777" w:rsidR="003110C4" w:rsidRPr="009E1298" w:rsidRDefault="003110C4" w:rsidP="003110C4">
            <w:pPr>
              <w:tabs>
                <w:tab w:val="left" w:pos="360"/>
              </w:tabs>
              <w:jc w:val="center"/>
              <w:rPr>
                <w:rFonts w:ascii="Cambria" w:eastAsia="Cambria" w:hAnsi="Cambria" w:cs="Cambria"/>
                <w:color w:val="000000" w:themeColor="text1"/>
              </w:rPr>
            </w:pPr>
          </w:p>
        </w:tc>
        <w:tc>
          <w:tcPr>
            <w:tcW w:w="2014" w:type="dxa"/>
            <w:vAlign w:val="center"/>
          </w:tcPr>
          <w:p w14:paraId="54F07424" w14:textId="77777777" w:rsidR="003110C4" w:rsidRPr="009E1298" w:rsidRDefault="003110C4" w:rsidP="003110C4">
            <w:pPr>
              <w:tabs>
                <w:tab w:val="left" w:pos="360"/>
              </w:tabs>
              <w:jc w:val="center"/>
              <w:rPr>
                <w:rFonts w:ascii="Cambria" w:eastAsia="Cambria" w:hAnsi="Cambria" w:cs="Cambria"/>
                <w:color w:val="000000" w:themeColor="text1"/>
              </w:rPr>
            </w:pPr>
          </w:p>
        </w:tc>
        <w:tc>
          <w:tcPr>
            <w:tcW w:w="2014" w:type="dxa"/>
            <w:vAlign w:val="center"/>
          </w:tcPr>
          <w:p w14:paraId="27A46085" w14:textId="514E76F6" w:rsidR="003110C4" w:rsidRPr="009E1298" w:rsidRDefault="003110C4" w:rsidP="003110C4">
            <w:pPr>
              <w:tabs>
                <w:tab w:val="left" w:pos="360"/>
              </w:tabs>
              <w:jc w:val="center"/>
              <w:rPr>
                <w:rFonts w:ascii="Cambria" w:eastAsia="Cambria" w:hAnsi="Cambria" w:cs="Cambria"/>
                <w:color w:val="000000" w:themeColor="text1"/>
              </w:rPr>
            </w:pPr>
            <w:r w:rsidRPr="009E1298">
              <w:rPr>
                <w:rFonts w:ascii="Cambria" w:eastAsia="Cambria" w:hAnsi="Cambria" w:cs="Cambria"/>
                <w:color w:val="000000" w:themeColor="text1"/>
              </w:rPr>
              <w:t>$1</w:t>
            </w:r>
            <w:r w:rsidR="00874C9E">
              <w:rPr>
                <w:rFonts w:ascii="Cambria" w:eastAsia="Cambria" w:hAnsi="Cambria" w:cs="Cambria"/>
                <w:color w:val="000000" w:themeColor="text1"/>
              </w:rPr>
              <w:t>0</w:t>
            </w:r>
            <w:r w:rsidRPr="009E1298">
              <w:rPr>
                <w:rFonts w:ascii="Cambria" w:eastAsia="Cambria" w:hAnsi="Cambria" w:cs="Cambria"/>
                <w:color w:val="000000" w:themeColor="text1"/>
              </w:rPr>
              <w:t>,000</w:t>
            </w:r>
          </w:p>
        </w:tc>
      </w:tr>
    </w:tbl>
    <w:p w14:paraId="64AB09E9" w14:textId="6A90ED1E" w:rsidR="00E04A27" w:rsidRPr="009E1298" w:rsidRDefault="00E04A27" w:rsidP="0060639A">
      <w:pPr>
        <w:pBdr>
          <w:top w:val="nil"/>
          <w:left w:val="nil"/>
          <w:bottom w:val="nil"/>
          <w:right w:val="nil"/>
          <w:between w:val="nil"/>
        </w:pBdr>
        <w:tabs>
          <w:tab w:val="left" w:pos="3690"/>
        </w:tabs>
        <w:jc w:val="both"/>
        <w:rPr>
          <w:rFonts w:ascii="Cambria" w:eastAsia="Cambria" w:hAnsi="Cambria" w:cs="Cambria"/>
          <w:iCs/>
          <w:color w:val="FF0000"/>
        </w:rPr>
      </w:pPr>
    </w:p>
    <w:p w14:paraId="79D2D56E" w14:textId="2C5DB374" w:rsidR="00E04A27" w:rsidRPr="003D71D2" w:rsidRDefault="00E04A27">
      <w:pPr>
        <w:pBdr>
          <w:top w:val="nil"/>
          <w:left w:val="nil"/>
          <w:bottom w:val="nil"/>
          <w:right w:val="nil"/>
          <w:between w:val="nil"/>
        </w:pBdr>
        <w:tabs>
          <w:tab w:val="left" w:pos="360"/>
        </w:tabs>
        <w:rPr>
          <w:rFonts w:asciiTheme="majorHAnsi" w:eastAsia="Cambria" w:hAnsiTheme="majorHAnsi" w:cstheme="majorHAnsi"/>
          <w:b/>
          <w:sz w:val="40"/>
          <w:szCs w:val="40"/>
          <w:u w:val="single"/>
        </w:rPr>
      </w:pPr>
      <w:r w:rsidRPr="003D71D2">
        <w:rPr>
          <w:rFonts w:asciiTheme="majorHAnsi" w:eastAsia="Cambria" w:hAnsiTheme="majorHAnsi" w:cstheme="majorHAnsi"/>
          <w:b/>
          <w:color w:val="12B8A4"/>
          <w:sz w:val="40"/>
          <w:szCs w:val="40"/>
        </w:rPr>
        <w:t>NON-FEDERAL COST-SHARE (MATCH)</w:t>
      </w:r>
    </w:p>
    <w:p w14:paraId="5044D7E2" w14:textId="77777777" w:rsidR="003D71D2" w:rsidRPr="003D71D2" w:rsidRDefault="003D71D2">
      <w:pPr>
        <w:pBdr>
          <w:top w:val="nil"/>
          <w:left w:val="nil"/>
          <w:bottom w:val="nil"/>
          <w:right w:val="nil"/>
          <w:between w:val="nil"/>
        </w:pBdr>
        <w:tabs>
          <w:tab w:val="left" w:pos="360"/>
        </w:tabs>
        <w:rPr>
          <w:rFonts w:ascii="Cambria" w:eastAsia="Cambria" w:hAnsi="Cambria" w:cs="Cambria"/>
          <w:b/>
          <w:sz w:val="6"/>
          <w:szCs w:val="6"/>
          <w:u w:val="single"/>
        </w:rPr>
      </w:pPr>
    </w:p>
    <w:p w14:paraId="0ACA4A7D" w14:textId="7FEA0814" w:rsidR="00416BEA" w:rsidRPr="003D71D2" w:rsidRDefault="00F12712">
      <w:pPr>
        <w:pBdr>
          <w:top w:val="nil"/>
          <w:left w:val="nil"/>
          <w:bottom w:val="nil"/>
          <w:right w:val="nil"/>
          <w:between w:val="nil"/>
        </w:pBdr>
        <w:tabs>
          <w:tab w:val="left" w:pos="360"/>
        </w:tabs>
        <w:rPr>
          <w:rFonts w:asciiTheme="majorHAnsi" w:eastAsia="Cambria" w:hAnsiTheme="majorHAnsi" w:cstheme="majorHAnsi"/>
          <w:sz w:val="28"/>
          <w:szCs w:val="28"/>
        </w:rPr>
      </w:pPr>
      <w:r w:rsidRPr="003D71D2">
        <w:rPr>
          <w:rFonts w:asciiTheme="majorHAnsi" w:eastAsia="Cambria" w:hAnsiTheme="majorHAnsi" w:cstheme="majorHAnsi"/>
          <w:b/>
          <w:sz w:val="28"/>
          <w:szCs w:val="28"/>
        </w:rPr>
        <w:t>Summary of Match Requirements</w:t>
      </w:r>
    </w:p>
    <w:p w14:paraId="0D984846" w14:textId="0EEE1DF3" w:rsidR="00416BEA" w:rsidRDefault="009E1A5F">
      <w:pPr>
        <w:pBdr>
          <w:top w:val="nil"/>
          <w:left w:val="nil"/>
          <w:bottom w:val="nil"/>
          <w:right w:val="nil"/>
          <w:between w:val="nil"/>
        </w:pBdr>
        <w:tabs>
          <w:tab w:val="left" w:pos="360"/>
        </w:tabs>
        <w:jc w:val="both"/>
        <w:rPr>
          <w:rFonts w:ascii="Cambria" w:eastAsia="Cambria" w:hAnsi="Cambria" w:cs="Cambria"/>
        </w:rPr>
      </w:pPr>
      <w:r>
        <w:rPr>
          <w:rFonts w:ascii="Cambria" w:eastAsia="Cambria" w:hAnsi="Cambria" w:cs="Cambria"/>
        </w:rPr>
        <w:t>As Partnership host</w:t>
      </w:r>
      <w:r w:rsidR="005F3617">
        <w:rPr>
          <w:rFonts w:ascii="Cambria" w:eastAsia="Cambria" w:hAnsi="Cambria" w:cs="Cambria"/>
        </w:rPr>
        <w:t xml:space="preserve"> (grant applicant)</w:t>
      </w:r>
      <w:r>
        <w:rPr>
          <w:rFonts w:ascii="Cambria" w:eastAsia="Cambria" w:hAnsi="Cambria" w:cs="Cambria"/>
        </w:rPr>
        <w:t xml:space="preserve">, </w:t>
      </w:r>
      <w:r w:rsidR="00623308">
        <w:rPr>
          <w:rFonts w:ascii="Cambria" w:eastAsia="Cambria" w:hAnsi="Cambria" w:cs="Cambria"/>
        </w:rPr>
        <w:t>NC</w:t>
      </w:r>
      <w:r w:rsidR="00841E83">
        <w:rPr>
          <w:rFonts w:ascii="Cambria" w:eastAsia="Cambria" w:hAnsi="Cambria" w:cs="Cambria"/>
        </w:rPr>
        <w:t>-</w:t>
      </w:r>
      <w:r w:rsidR="00F12712" w:rsidRPr="009E1298">
        <w:rPr>
          <w:rFonts w:ascii="Cambria" w:eastAsia="Cambria" w:hAnsi="Cambria" w:cs="Cambria"/>
        </w:rPr>
        <w:t>DEQ intends to provide $6</w:t>
      </w:r>
      <w:r w:rsidR="00881B48">
        <w:rPr>
          <w:rFonts w:ascii="Cambria" w:eastAsia="Cambria" w:hAnsi="Cambria" w:cs="Cambria"/>
        </w:rPr>
        <w:t>62</w:t>
      </w:r>
      <w:r w:rsidR="00F12712" w:rsidRPr="009E1298">
        <w:rPr>
          <w:rFonts w:ascii="Cambria" w:eastAsia="Cambria" w:hAnsi="Cambria" w:cs="Cambria"/>
        </w:rPr>
        <w:t>,</w:t>
      </w:r>
      <w:r w:rsidR="00881B48">
        <w:rPr>
          <w:rFonts w:ascii="Cambria" w:eastAsia="Cambria" w:hAnsi="Cambria" w:cs="Cambria"/>
        </w:rPr>
        <w:t>5</w:t>
      </w:r>
      <w:r w:rsidR="00F12712" w:rsidRPr="009E1298">
        <w:rPr>
          <w:rFonts w:ascii="Cambria" w:eastAsia="Cambria" w:hAnsi="Cambria" w:cs="Cambria"/>
        </w:rPr>
        <w:t>00 for the required 1:1 non-federal match</w:t>
      </w:r>
      <w:r w:rsidR="00803F3C">
        <w:rPr>
          <w:rFonts w:ascii="Cambria" w:eastAsia="Cambria" w:hAnsi="Cambria" w:cs="Cambria"/>
        </w:rPr>
        <w:t xml:space="preserve">ing funds </w:t>
      </w:r>
      <w:r>
        <w:rPr>
          <w:rFonts w:ascii="Cambria" w:eastAsia="Cambria" w:hAnsi="Cambria" w:cs="Cambria"/>
        </w:rPr>
        <w:t xml:space="preserve">from </w:t>
      </w:r>
      <w:r w:rsidR="00F12712" w:rsidRPr="009E1298">
        <w:rPr>
          <w:rFonts w:ascii="Cambria" w:eastAsia="Cambria" w:hAnsi="Cambria" w:cs="Cambria"/>
        </w:rPr>
        <w:t>October 1, 20</w:t>
      </w:r>
      <w:r w:rsidR="00881B48">
        <w:rPr>
          <w:rFonts w:ascii="Cambria" w:eastAsia="Cambria" w:hAnsi="Cambria" w:cs="Cambria"/>
        </w:rPr>
        <w:t>20</w:t>
      </w:r>
      <w:r w:rsidR="00F12712" w:rsidRPr="009E1298">
        <w:rPr>
          <w:rFonts w:ascii="Cambria" w:eastAsia="Cambria" w:hAnsi="Cambria" w:cs="Cambria"/>
        </w:rPr>
        <w:t xml:space="preserve"> to September 30, 20</w:t>
      </w:r>
      <w:r w:rsidR="00881B48">
        <w:rPr>
          <w:rFonts w:ascii="Cambria" w:eastAsia="Cambria" w:hAnsi="Cambria" w:cs="Cambria"/>
        </w:rPr>
        <w:t>21</w:t>
      </w:r>
      <w:r w:rsidR="00F12712" w:rsidRPr="009E1298">
        <w:rPr>
          <w:rFonts w:ascii="Cambria" w:eastAsia="Cambria" w:hAnsi="Cambria" w:cs="Cambria"/>
        </w:rPr>
        <w:t xml:space="preserve">. This match will be provided through: </w:t>
      </w:r>
    </w:p>
    <w:p w14:paraId="5A619B55" w14:textId="77777777" w:rsidR="005B7C55" w:rsidRPr="009E1298" w:rsidRDefault="005B7C55">
      <w:pPr>
        <w:pBdr>
          <w:top w:val="nil"/>
          <w:left w:val="nil"/>
          <w:bottom w:val="nil"/>
          <w:right w:val="nil"/>
          <w:between w:val="nil"/>
        </w:pBdr>
        <w:tabs>
          <w:tab w:val="left" w:pos="360"/>
        </w:tabs>
        <w:jc w:val="both"/>
        <w:rPr>
          <w:rFonts w:ascii="Cambria" w:eastAsia="Cambria" w:hAnsi="Cambria" w:cs="Cambria"/>
        </w:rPr>
      </w:pPr>
    </w:p>
    <w:p w14:paraId="52B125CE" w14:textId="77777777" w:rsidR="005B7C55" w:rsidRPr="00874C9E" w:rsidRDefault="005B7C55" w:rsidP="005B7C55">
      <w:pPr>
        <w:pBdr>
          <w:top w:val="nil"/>
          <w:left w:val="nil"/>
          <w:bottom w:val="nil"/>
          <w:right w:val="nil"/>
          <w:between w:val="nil"/>
        </w:pBdr>
        <w:tabs>
          <w:tab w:val="left" w:pos="360"/>
        </w:tabs>
        <w:ind w:left="1080" w:firstLine="360"/>
        <w:rPr>
          <w:rFonts w:ascii="Cambria" w:eastAsia="Cambria" w:hAnsi="Cambria" w:cs="Cambria"/>
          <w:b/>
        </w:rPr>
      </w:pPr>
      <w:r w:rsidRPr="003D71D2">
        <w:rPr>
          <w:rFonts w:ascii="Cambria" w:eastAsia="Cambria" w:hAnsi="Cambria" w:cs="Cambria"/>
          <w:b/>
        </w:rPr>
        <w:t>Summary of Non-federal State Match</w:t>
      </w:r>
    </w:p>
    <w:p w14:paraId="71042E78" w14:textId="44C48D36" w:rsidR="005B7C55" w:rsidRPr="00874C9E" w:rsidRDefault="005B7C55" w:rsidP="005B7C55">
      <w:pPr>
        <w:pBdr>
          <w:top w:val="nil"/>
          <w:left w:val="nil"/>
          <w:bottom w:val="nil"/>
          <w:right w:val="nil"/>
          <w:between w:val="nil"/>
        </w:pBdr>
        <w:tabs>
          <w:tab w:val="left" w:pos="360"/>
        </w:tabs>
        <w:ind w:left="1440"/>
        <w:rPr>
          <w:rFonts w:ascii="Cambria" w:eastAsia="Cambria" w:hAnsi="Cambria" w:cs="Cambria"/>
        </w:rPr>
      </w:pPr>
      <w:r w:rsidRPr="00874C9E">
        <w:rPr>
          <w:rFonts w:ascii="Cambria" w:eastAsia="Cambria" w:hAnsi="Cambria" w:cs="Cambria"/>
        </w:rPr>
        <w:t>In-kind Positions (salaries and benefits)</w:t>
      </w:r>
      <w:r w:rsidRPr="00874C9E">
        <w:rPr>
          <w:rFonts w:ascii="Cambria" w:eastAsia="Cambria" w:hAnsi="Cambria" w:cs="Cambria"/>
        </w:rPr>
        <w:tab/>
      </w:r>
      <w:r w:rsidRPr="00874C9E">
        <w:rPr>
          <w:rFonts w:ascii="Cambria" w:eastAsia="Cambria" w:hAnsi="Cambria" w:cs="Cambria"/>
        </w:rPr>
        <w:tab/>
      </w:r>
      <w:r w:rsidRPr="00874C9E">
        <w:rPr>
          <w:rFonts w:ascii="Cambria" w:eastAsia="Cambria" w:hAnsi="Cambria" w:cs="Cambria"/>
        </w:rPr>
        <w:tab/>
        <w:t xml:space="preserve">$ </w:t>
      </w:r>
      <w:r w:rsidR="00874C9E" w:rsidRPr="00874C9E">
        <w:rPr>
          <w:rFonts w:ascii="Cambria" w:eastAsia="Cambria" w:hAnsi="Cambria" w:cs="Cambria"/>
        </w:rPr>
        <w:t>202,386</w:t>
      </w:r>
    </w:p>
    <w:p w14:paraId="48779B3E" w14:textId="7C93A18B" w:rsidR="005B7C55" w:rsidRPr="00874C9E" w:rsidRDefault="005B7C55" w:rsidP="005B7C55">
      <w:pPr>
        <w:pBdr>
          <w:top w:val="nil"/>
          <w:left w:val="nil"/>
          <w:bottom w:val="nil"/>
          <w:right w:val="nil"/>
          <w:between w:val="nil"/>
        </w:pBdr>
        <w:tabs>
          <w:tab w:val="left" w:pos="360"/>
        </w:tabs>
        <w:ind w:left="1440"/>
        <w:rPr>
          <w:rFonts w:ascii="Cambria" w:eastAsia="Cambria" w:hAnsi="Cambria" w:cs="Cambria"/>
        </w:rPr>
      </w:pPr>
      <w:r w:rsidRPr="00874C9E">
        <w:rPr>
          <w:rFonts w:ascii="Cambria" w:eastAsia="Cambria" w:hAnsi="Cambria" w:cs="Cambria"/>
        </w:rPr>
        <w:t>Water Quality Improvement Project(s) Expenditures:</w:t>
      </w:r>
      <w:r w:rsidRPr="00874C9E">
        <w:rPr>
          <w:rFonts w:ascii="Cambria" w:eastAsia="Cambria" w:hAnsi="Cambria" w:cs="Cambria"/>
        </w:rPr>
        <w:tab/>
      </w:r>
      <w:r w:rsidRPr="00874C9E">
        <w:rPr>
          <w:rFonts w:ascii="Cambria" w:eastAsia="Cambria" w:hAnsi="Cambria" w:cs="Cambria"/>
          <w:u w:val="single"/>
        </w:rPr>
        <w:t xml:space="preserve">$ </w:t>
      </w:r>
      <w:r w:rsidR="00874C9E" w:rsidRPr="00874C9E">
        <w:rPr>
          <w:rFonts w:ascii="Cambria" w:eastAsia="Cambria" w:hAnsi="Cambria" w:cs="Cambria"/>
          <w:u w:val="single"/>
        </w:rPr>
        <w:t>497,614</w:t>
      </w:r>
    </w:p>
    <w:p w14:paraId="26195503" w14:textId="4E244BFB" w:rsidR="00416BEA" w:rsidRPr="00874C9E" w:rsidRDefault="005B7C55" w:rsidP="005B7C55">
      <w:pPr>
        <w:pBdr>
          <w:top w:val="nil"/>
          <w:left w:val="nil"/>
          <w:bottom w:val="nil"/>
          <w:right w:val="nil"/>
          <w:between w:val="nil"/>
        </w:pBdr>
        <w:tabs>
          <w:tab w:val="left" w:pos="360"/>
        </w:tabs>
        <w:jc w:val="both"/>
        <w:rPr>
          <w:rFonts w:ascii="Cambria" w:eastAsia="Cambria" w:hAnsi="Cambria" w:cs="Cambria"/>
          <w:b/>
          <w:bCs/>
        </w:rPr>
      </w:pPr>
      <w:r w:rsidRPr="00874C9E">
        <w:rPr>
          <w:rFonts w:ascii="Cambria" w:eastAsia="Cambria" w:hAnsi="Cambria" w:cs="Cambria"/>
        </w:rPr>
        <w:tab/>
      </w:r>
      <w:r w:rsidRPr="00874C9E">
        <w:rPr>
          <w:rFonts w:ascii="Cambria" w:eastAsia="Cambria" w:hAnsi="Cambria" w:cs="Cambria"/>
        </w:rPr>
        <w:tab/>
      </w:r>
      <w:r w:rsidRPr="00874C9E">
        <w:rPr>
          <w:rFonts w:ascii="Cambria" w:eastAsia="Cambria" w:hAnsi="Cambria" w:cs="Cambria"/>
        </w:rPr>
        <w:tab/>
      </w:r>
      <w:r w:rsidRPr="00874C9E">
        <w:rPr>
          <w:rFonts w:ascii="Cambria" w:eastAsia="Cambria" w:hAnsi="Cambria" w:cs="Cambria"/>
        </w:rPr>
        <w:tab/>
      </w:r>
      <w:r w:rsidRPr="00874C9E">
        <w:rPr>
          <w:rFonts w:ascii="Cambria" w:eastAsia="Cambria" w:hAnsi="Cambria" w:cs="Cambria"/>
        </w:rPr>
        <w:tab/>
      </w:r>
      <w:r w:rsidRPr="00874C9E">
        <w:rPr>
          <w:rFonts w:ascii="Cambria" w:eastAsia="Cambria" w:hAnsi="Cambria" w:cs="Cambria"/>
        </w:rPr>
        <w:tab/>
      </w:r>
      <w:r w:rsidRPr="00874C9E">
        <w:rPr>
          <w:rFonts w:ascii="Cambria" w:eastAsia="Cambria" w:hAnsi="Cambria" w:cs="Cambria"/>
        </w:rPr>
        <w:tab/>
      </w:r>
      <w:r w:rsidRPr="00874C9E">
        <w:rPr>
          <w:rFonts w:ascii="Cambria" w:eastAsia="Cambria" w:hAnsi="Cambria" w:cs="Cambria"/>
        </w:rPr>
        <w:tab/>
      </w:r>
      <w:r w:rsidRPr="00874C9E">
        <w:rPr>
          <w:rFonts w:ascii="Cambria" w:eastAsia="Cambria" w:hAnsi="Cambria" w:cs="Cambria"/>
        </w:rPr>
        <w:tab/>
      </w:r>
      <w:r w:rsidRPr="00874C9E">
        <w:rPr>
          <w:rFonts w:ascii="Cambria" w:eastAsia="Cambria" w:hAnsi="Cambria" w:cs="Cambria"/>
          <w:b/>
          <w:bCs/>
        </w:rPr>
        <w:t>TOTAL:</w:t>
      </w:r>
      <w:r w:rsidRPr="00874C9E">
        <w:rPr>
          <w:rFonts w:ascii="Cambria" w:eastAsia="Cambria" w:hAnsi="Cambria" w:cs="Cambria"/>
          <w:b/>
          <w:bCs/>
        </w:rPr>
        <w:tab/>
        <w:t xml:space="preserve">$ </w:t>
      </w:r>
      <w:r w:rsidR="00874C9E" w:rsidRPr="00874C9E">
        <w:rPr>
          <w:rFonts w:ascii="Cambria" w:eastAsia="Cambria" w:hAnsi="Cambria" w:cs="Cambria"/>
          <w:b/>
          <w:bCs/>
        </w:rPr>
        <w:t>700,000</w:t>
      </w:r>
    </w:p>
    <w:p w14:paraId="0CDADC52" w14:textId="77777777" w:rsidR="005B7C55" w:rsidRPr="00874C9E" w:rsidRDefault="005B7C55" w:rsidP="005B7C55">
      <w:pPr>
        <w:pBdr>
          <w:top w:val="nil"/>
          <w:left w:val="nil"/>
          <w:bottom w:val="nil"/>
          <w:right w:val="nil"/>
          <w:between w:val="nil"/>
        </w:pBdr>
        <w:tabs>
          <w:tab w:val="left" w:pos="360"/>
        </w:tabs>
        <w:jc w:val="both"/>
        <w:rPr>
          <w:rFonts w:ascii="Cambria" w:eastAsia="Cambria" w:hAnsi="Cambria" w:cs="Cambria"/>
        </w:rPr>
      </w:pPr>
    </w:p>
    <w:p w14:paraId="34DF14AE" w14:textId="39D70EF4" w:rsidR="00416BEA" w:rsidRPr="00874C9E" w:rsidRDefault="00F12712" w:rsidP="000B63B9">
      <w:pPr>
        <w:numPr>
          <w:ilvl w:val="0"/>
          <w:numId w:val="7"/>
        </w:numPr>
        <w:pBdr>
          <w:top w:val="nil"/>
          <w:left w:val="nil"/>
          <w:bottom w:val="nil"/>
          <w:right w:val="nil"/>
          <w:between w:val="nil"/>
        </w:pBdr>
        <w:tabs>
          <w:tab w:val="left" w:pos="360"/>
        </w:tabs>
        <w:ind w:left="450" w:hanging="450"/>
        <w:jc w:val="both"/>
        <w:rPr>
          <w:rFonts w:ascii="Cambria" w:eastAsia="Cambria" w:hAnsi="Cambria" w:cs="Cambria"/>
        </w:rPr>
      </w:pPr>
      <w:r w:rsidRPr="00874C9E">
        <w:rPr>
          <w:rFonts w:ascii="Cambria" w:eastAsia="Cambria" w:hAnsi="Cambria" w:cs="Cambria"/>
          <w:b/>
        </w:rPr>
        <w:t>In-kind Services</w:t>
      </w:r>
      <w:r w:rsidRPr="00874C9E">
        <w:rPr>
          <w:rFonts w:ascii="Cambria" w:eastAsia="Cambria" w:hAnsi="Cambria" w:cs="Cambria"/>
        </w:rPr>
        <w:t xml:space="preserve">:  </w:t>
      </w:r>
      <w:r w:rsidR="00623308" w:rsidRPr="00874C9E">
        <w:rPr>
          <w:rFonts w:ascii="Cambria" w:eastAsia="Cambria" w:hAnsi="Cambria" w:cs="Cambria"/>
        </w:rPr>
        <w:t>NC</w:t>
      </w:r>
      <w:r w:rsidR="009E1A5F" w:rsidRPr="00874C9E">
        <w:rPr>
          <w:rFonts w:ascii="Cambria" w:eastAsia="Cambria" w:hAnsi="Cambria" w:cs="Cambria"/>
        </w:rPr>
        <w:t>-</w:t>
      </w:r>
      <w:r w:rsidRPr="00874C9E">
        <w:rPr>
          <w:rFonts w:ascii="Cambria" w:eastAsia="Cambria" w:hAnsi="Cambria" w:cs="Cambria"/>
        </w:rPr>
        <w:t xml:space="preserve">DEQ intends to provide </w:t>
      </w:r>
      <w:r w:rsidR="00C971BF" w:rsidRPr="00874C9E">
        <w:rPr>
          <w:rFonts w:ascii="Cambria" w:eastAsia="Cambria" w:hAnsi="Cambria" w:cs="Cambria"/>
          <w:b/>
          <w:bCs/>
        </w:rPr>
        <w:t xml:space="preserve">$ </w:t>
      </w:r>
      <w:r w:rsidR="00874C9E" w:rsidRPr="00874C9E">
        <w:rPr>
          <w:rFonts w:ascii="Cambria" w:eastAsia="Cambria" w:hAnsi="Cambria" w:cs="Cambria"/>
          <w:b/>
          <w:bCs/>
        </w:rPr>
        <w:t xml:space="preserve">202,386 </w:t>
      </w:r>
      <w:r w:rsidRPr="00874C9E">
        <w:rPr>
          <w:rFonts w:ascii="Cambria" w:eastAsia="Cambria" w:hAnsi="Cambria" w:cs="Cambria"/>
        </w:rPr>
        <w:t xml:space="preserve">as part of the required 1:1 non-federal match </w:t>
      </w:r>
      <w:r w:rsidR="0003357D" w:rsidRPr="00874C9E">
        <w:rPr>
          <w:rFonts w:ascii="Cambria" w:eastAsia="Cambria" w:hAnsi="Cambria" w:cs="Cambria"/>
        </w:rPr>
        <w:t xml:space="preserve">for federal fiscal year </w:t>
      </w:r>
      <w:r w:rsidRPr="00874C9E">
        <w:rPr>
          <w:rFonts w:ascii="Cambria" w:eastAsia="Cambria" w:hAnsi="Cambria" w:cs="Cambria"/>
        </w:rPr>
        <w:t xml:space="preserve">October 1, </w:t>
      </w:r>
      <w:r w:rsidR="00816102" w:rsidRPr="00874C9E">
        <w:rPr>
          <w:rFonts w:ascii="Cambria" w:eastAsia="Cambria" w:hAnsi="Cambria" w:cs="Cambria"/>
        </w:rPr>
        <w:t xml:space="preserve">2021 </w:t>
      </w:r>
      <w:r w:rsidRPr="00874C9E">
        <w:rPr>
          <w:rFonts w:ascii="Cambria" w:eastAsia="Cambria" w:hAnsi="Cambria" w:cs="Cambria"/>
        </w:rPr>
        <w:t xml:space="preserve">to September 30, </w:t>
      </w:r>
      <w:r w:rsidR="00816102" w:rsidRPr="00874C9E">
        <w:rPr>
          <w:rFonts w:ascii="Cambria" w:eastAsia="Cambria" w:hAnsi="Cambria" w:cs="Cambria"/>
        </w:rPr>
        <w:t>2022</w:t>
      </w:r>
      <w:r w:rsidRPr="00874C9E">
        <w:rPr>
          <w:rFonts w:ascii="Cambria" w:eastAsia="Cambria" w:hAnsi="Cambria" w:cs="Cambria"/>
        </w:rPr>
        <w:t xml:space="preserve">.  This match will be provided </w:t>
      </w:r>
      <w:r w:rsidR="009E1A5F" w:rsidRPr="00874C9E">
        <w:rPr>
          <w:rFonts w:ascii="Cambria" w:eastAsia="Cambria" w:hAnsi="Cambria" w:cs="Cambria"/>
        </w:rPr>
        <w:t xml:space="preserve">for </w:t>
      </w:r>
      <w:r w:rsidRPr="00874C9E">
        <w:rPr>
          <w:rFonts w:ascii="Cambria" w:eastAsia="Cambria" w:hAnsi="Cambria" w:cs="Cambria"/>
        </w:rPr>
        <w:t>staff support</w:t>
      </w:r>
      <w:r w:rsidR="00011364" w:rsidRPr="00874C9E">
        <w:rPr>
          <w:rFonts w:ascii="Cambria" w:eastAsia="Cambria" w:hAnsi="Cambria" w:cs="Cambria"/>
        </w:rPr>
        <w:t xml:space="preserve"> (salaries and benefits)</w:t>
      </w:r>
      <w:r w:rsidRPr="00874C9E">
        <w:rPr>
          <w:rFonts w:ascii="Cambria" w:eastAsia="Cambria" w:hAnsi="Cambria" w:cs="Cambria"/>
        </w:rPr>
        <w:t xml:space="preserve"> </w:t>
      </w:r>
      <w:r w:rsidR="009E1A5F" w:rsidRPr="00874C9E">
        <w:rPr>
          <w:rFonts w:ascii="Cambria" w:eastAsia="Cambria" w:hAnsi="Cambria" w:cs="Cambria"/>
        </w:rPr>
        <w:t xml:space="preserve">by </w:t>
      </w:r>
      <w:r w:rsidRPr="00874C9E">
        <w:rPr>
          <w:rFonts w:ascii="Cambria" w:eastAsia="Cambria" w:hAnsi="Cambria" w:cs="Cambria"/>
        </w:rPr>
        <w:t>the Coastal Habitats Coordinator and Watershed Manager positions</w:t>
      </w:r>
      <w:r w:rsidR="009E1A5F" w:rsidRPr="00874C9E">
        <w:rPr>
          <w:rFonts w:ascii="Cambria" w:eastAsia="Cambria" w:hAnsi="Cambria" w:cs="Cambria"/>
        </w:rPr>
        <w:t xml:space="preserve"> (see “Personnel” above)</w:t>
      </w:r>
      <w:r w:rsidRPr="00874C9E">
        <w:rPr>
          <w:rFonts w:ascii="Cambria" w:eastAsia="Cambria" w:hAnsi="Cambria" w:cs="Cambria"/>
        </w:rPr>
        <w:t>.  The match positions are responsible for program administration, support, community involvement and guiding implementation of the CCMP and CHPP</w:t>
      </w:r>
      <w:r w:rsidR="009E1A5F" w:rsidRPr="00874C9E">
        <w:rPr>
          <w:rFonts w:ascii="Cambria" w:eastAsia="Cambria" w:hAnsi="Cambria" w:cs="Cambria"/>
        </w:rPr>
        <w:t>,</w:t>
      </w:r>
      <w:r w:rsidRPr="00874C9E">
        <w:rPr>
          <w:rFonts w:ascii="Cambria" w:eastAsia="Cambria" w:hAnsi="Cambria" w:cs="Cambria"/>
        </w:rPr>
        <w:t xml:space="preserve"> </w:t>
      </w:r>
      <w:r w:rsidR="009E1A5F" w:rsidRPr="00874C9E">
        <w:rPr>
          <w:rFonts w:ascii="Cambria" w:eastAsia="Cambria" w:hAnsi="Cambria" w:cs="Cambria"/>
        </w:rPr>
        <w:t xml:space="preserve">as well as </w:t>
      </w:r>
      <w:r w:rsidRPr="00874C9E">
        <w:rPr>
          <w:rFonts w:ascii="Cambria" w:eastAsia="Cambria" w:hAnsi="Cambria" w:cs="Cambria"/>
        </w:rPr>
        <w:t>other A</w:t>
      </w:r>
      <w:r w:rsidR="002C18A6" w:rsidRPr="00874C9E">
        <w:rPr>
          <w:rFonts w:ascii="Cambria" w:eastAsia="Cambria" w:hAnsi="Cambria" w:cs="Cambria"/>
        </w:rPr>
        <w:t>lbemarle-Pamlico</w:t>
      </w:r>
      <w:r w:rsidRPr="00874C9E">
        <w:rPr>
          <w:rFonts w:ascii="Cambria" w:eastAsia="Cambria" w:hAnsi="Cambria" w:cs="Cambria"/>
        </w:rPr>
        <w:t xml:space="preserve"> watershed issues.</w:t>
      </w:r>
    </w:p>
    <w:p w14:paraId="37BEE5AD" w14:textId="77777777" w:rsidR="00416BEA" w:rsidRPr="00874C9E" w:rsidRDefault="00416BEA">
      <w:pPr>
        <w:pBdr>
          <w:top w:val="nil"/>
          <w:left w:val="nil"/>
          <w:bottom w:val="nil"/>
          <w:right w:val="nil"/>
          <w:between w:val="nil"/>
        </w:pBdr>
        <w:tabs>
          <w:tab w:val="left" w:pos="360"/>
        </w:tabs>
        <w:ind w:left="450" w:hanging="450"/>
        <w:jc w:val="both"/>
        <w:rPr>
          <w:rFonts w:ascii="Cambria" w:eastAsia="Cambria" w:hAnsi="Cambria" w:cs="Cambria"/>
        </w:rPr>
      </w:pPr>
    </w:p>
    <w:p w14:paraId="317DE063" w14:textId="35D235BA" w:rsidR="00416BEA" w:rsidRPr="009E1298" w:rsidRDefault="00F12712" w:rsidP="000B63B9">
      <w:pPr>
        <w:numPr>
          <w:ilvl w:val="0"/>
          <w:numId w:val="7"/>
        </w:numPr>
        <w:pBdr>
          <w:top w:val="nil"/>
          <w:left w:val="nil"/>
          <w:bottom w:val="nil"/>
          <w:right w:val="nil"/>
          <w:between w:val="nil"/>
        </w:pBdr>
        <w:tabs>
          <w:tab w:val="left" w:pos="360"/>
        </w:tabs>
        <w:jc w:val="both"/>
        <w:rPr>
          <w:rFonts w:ascii="Cambria" w:eastAsia="Cambria" w:hAnsi="Cambria" w:cs="Cambria"/>
        </w:rPr>
      </w:pPr>
      <w:r w:rsidRPr="00874C9E">
        <w:rPr>
          <w:rFonts w:ascii="Cambria" w:eastAsia="Cambria" w:hAnsi="Cambria" w:cs="Cambria"/>
          <w:b/>
        </w:rPr>
        <w:t xml:space="preserve">In-kind Project Expenditures Non-federal Match: </w:t>
      </w:r>
      <w:r w:rsidRPr="00874C9E">
        <w:rPr>
          <w:rFonts w:ascii="Cambria" w:eastAsia="Cambria" w:hAnsi="Cambria" w:cs="Cambria"/>
        </w:rPr>
        <w:t xml:space="preserve">The </w:t>
      </w:r>
      <w:r w:rsidR="00623308" w:rsidRPr="00874C9E">
        <w:rPr>
          <w:rFonts w:ascii="Cambria" w:eastAsia="Cambria" w:hAnsi="Cambria" w:cs="Cambria"/>
        </w:rPr>
        <w:t>NC</w:t>
      </w:r>
      <w:r w:rsidR="0003357D" w:rsidRPr="00874C9E">
        <w:rPr>
          <w:rFonts w:ascii="Cambria" w:eastAsia="Cambria" w:hAnsi="Cambria" w:cs="Cambria"/>
        </w:rPr>
        <w:t>-</w:t>
      </w:r>
      <w:r w:rsidRPr="00874C9E">
        <w:rPr>
          <w:rFonts w:ascii="Cambria" w:eastAsia="Cambria" w:hAnsi="Cambria" w:cs="Cambria"/>
        </w:rPr>
        <w:t>DEQ intends to provide $</w:t>
      </w:r>
      <w:r w:rsidR="00874C9E" w:rsidRPr="00874C9E">
        <w:rPr>
          <w:rFonts w:ascii="Cambria" w:eastAsia="Cambria" w:hAnsi="Cambria" w:cs="Cambria"/>
        </w:rPr>
        <w:t>497,614</w:t>
      </w:r>
      <w:r w:rsidRPr="00874C9E">
        <w:rPr>
          <w:rFonts w:ascii="Cambria" w:eastAsia="Cambria" w:hAnsi="Cambria" w:cs="Cambria"/>
        </w:rPr>
        <w:t xml:space="preserve"> as part of the 1:1 non-federal match for </w:t>
      </w:r>
      <w:r w:rsidR="0003357D" w:rsidRPr="00874C9E">
        <w:rPr>
          <w:rFonts w:ascii="Cambria" w:eastAsia="Cambria" w:hAnsi="Cambria" w:cs="Cambria"/>
        </w:rPr>
        <w:t>federal fiscal year</w:t>
      </w:r>
      <w:r w:rsidRPr="00874C9E">
        <w:rPr>
          <w:rFonts w:ascii="Cambria" w:eastAsia="Cambria" w:hAnsi="Cambria" w:cs="Cambria"/>
        </w:rPr>
        <w:t xml:space="preserve"> October 1</w:t>
      </w:r>
      <w:r w:rsidRPr="00FE25CA">
        <w:rPr>
          <w:rFonts w:ascii="Cambria" w:eastAsia="Cambria" w:hAnsi="Cambria" w:cs="Cambria"/>
        </w:rPr>
        <w:t xml:space="preserve">, </w:t>
      </w:r>
      <w:r w:rsidR="00816102" w:rsidRPr="00FE25CA">
        <w:rPr>
          <w:rFonts w:ascii="Cambria" w:eastAsia="Cambria" w:hAnsi="Cambria" w:cs="Cambria"/>
        </w:rPr>
        <w:t>202</w:t>
      </w:r>
      <w:r w:rsidR="00816102">
        <w:rPr>
          <w:rFonts w:ascii="Cambria" w:eastAsia="Cambria" w:hAnsi="Cambria" w:cs="Cambria"/>
        </w:rPr>
        <w:t>1</w:t>
      </w:r>
      <w:r w:rsidR="00816102" w:rsidRPr="00FE25CA">
        <w:rPr>
          <w:rFonts w:ascii="Cambria" w:eastAsia="Cambria" w:hAnsi="Cambria" w:cs="Cambria"/>
        </w:rPr>
        <w:t xml:space="preserve"> </w:t>
      </w:r>
      <w:r w:rsidRPr="00FE25CA">
        <w:rPr>
          <w:rFonts w:ascii="Cambria" w:eastAsia="Cambria" w:hAnsi="Cambria" w:cs="Cambria"/>
        </w:rPr>
        <w:t xml:space="preserve">to September 30, </w:t>
      </w:r>
      <w:r w:rsidR="00816102" w:rsidRPr="00FE25CA">
        <w:rPr>
          <w:rFonts w:ascii="Cambria" w:eastAsia="Cambria" w:hAnsi="Cambria" w:cs="Cambria"/>
        </w:rPr>
        <w:t>202</w:t>
      </w:r>
      <w:r w:rsidR="00816102">
        <w:rPr>
          <w:rFonts w:ascii="Cambria" w:eastAsia="Cambria" w:hAnsi="Cambria" w:cs="Cambria"/>
        </w:rPr>
        <w:t>2</w:t>
      </w:r>
      <w:r w:rsidRPr="00FE25CA">
        <w:rPr>
          <w:rFonts w:ascii="Cambria" w:eastAsia="Cambria" w:hAnsi="Cambria" w:cs="Cambria"/>
        </w:rPr>
        <w:t xml:space="preserve">. The expenditure of </w:t>
      </w:r>
      <w:r w:rsidR="00FE25CA" w:rsidRPr="00FE25CA">
        <w:rPr>
          <w:rFonts w:ascii="Cambria" w:eastAsia="Cambria" w:hAnsi="Cambria" w:cs="Cambria"/>
        </w:rPr>
        <w:t xml:space="preserve">these </w:t>
      </w:r>
      <w:r w:rsidRPr="00FE25CA">
        <w:rPr>
          <w:rFonts w:ascii="Cambria" w:eastAsia="Cambria" w:hAnsi="Cambria" w:cs="Cambria"/>
        </w:rPr>
        <w:t>non-federal funds will be provided through water quality improvement projects in one or more of the river basin</w:t>
      </w:r>
      <w:r w:rsidR="00FE25CA" w:rsidRPr="00FE25CA">
        <w:rPr>
          <w:rFonts w:ascii="Cambria" w:eastAsia="Cambria" w:hAnsi="Cambria" w:cs="Cambria"/>
        </w:rPr>
        <w:t xml:space="preserve"> area</w:t>
      </w:r>
      <w:r w:rsidRPr="00FE25CA">
        <w:rPr>
          <w:rFonts w:ascii="Cambria" w:eastAsia="Cambria" w:hAnsi="Cambria" w:cs="Cambria"/>
        </w:rPr>
        <w:t>s</w:t>
      </w:r>
      <w:r w:rsidR="00FE25CA" w:rsidRPr="00FE25CA">
        <w:rPr>
          <w:rFonts w:ascii="Cambria" w:eastAsia="Cambria" w:hAnsi="Cambria" w:cs="Cambria"/>
        </w:rPr>
        <w:t xml:space="preserve"> within APNEP’s programmatic jurisdiction</w:t>
      </w:r>
      <w:r w:rsidRPr="00FE25CA">
        <w:rPr>
          <w:rFonts w:ascii="Cambria" w:eastAsia="Cambria" w:hAnsi="Cambria" w:cs="Cambria"/>
        </w:rPr>
        <w:t xml:space="preserve">. </w:t>
      </w:r>
      <w:r w:rsidR="00FE25CA">
        <w:rPr>
          <w:rFonts w:ascii="Cambria" w:eastAsia="Cambria" w:hAnsi="Cambria" w:cs="Cambria"/>
        </w:rPr>
        <w:t>The projects will be administered by the</w:t>
      </w:r>
      <w:r w:rsidRPr="009E1298">
        <w:rPr>
          <w:rFonts w:ascii="Cambria" w:eastAsia="Cambria" w:hAnsi="Cambria" w:cs="Cambria"/>
        </w:rPr>
        <w:t xml:space="preserve"> </w:t>
      </w:r>
      <w:r w:rsidR="00623308">
        <w:rPr>
          <w:rFonts w:ascii="Cambria" w:eastAsia="Cambria" w:hAnsi="Cambria" w:cs="Cambria"/>
        </w:rPr>
        <w:t>N.C.</w:t>
      </w:r>
      <w:r w:rsidRPr="009E1298">
        <w:rPr>
          <w:rFonts w:ascii="Cambria" w:eastAsia="Cambria" w:hAnsi="Cambria" w:cs="Cambria"/>
        </w:rPr>
        <w:t xml:space="preserve"> Division of Water Infrastructure.</w:t>
      </w:r>
    </w:p>
    <w:p w14:paraId="4515F4D4" w14:textId="77777777" w:rsidR="00416BEA" w:rsidRPr="00FE25CA" w:rsidRDefault="00416BEA" w:rsidP="005F3617">
      <w:pPr>
        <w:pBdr>
          <w:top w:val="nil"/>
          <w:left w:val="nil"/>
          <w:bottom w:val="nil"/>
          <w:right w:val="nil"/>
          <w:between w:val="nil"/>
        </w:pBdr>
        <w:tabs>
          <w:tab w:val="left" w:pos="360"/>
        </w:tabs>
        <w:ind w:left="360"/>
        <w:jc w:val="both"/>
        <w:rPr>
          <w:rFonts w:ascii="Cambria" w:eastAsia="Cambria" w:hAnsi="Cambria" w:cs="Cambria"/>
          <w:b/>
          <w:color w:val="FF0000"/>
        </w:rPr>
      </w:pPr>
    </w:p>
    <w:p w14:paraId="765E5210" w14:textId="77777777" w:rsidR="00416BEA" w:rsidRPr="002C18A6" w:rsidRDefault="00F12712">
      <w:pPr>
        <w:pBdr>
          <w:top w:val="nil"/>
          <w:left w:val="nil"/>
          <w:bottom w:val="nil"/>
          <w:right w:val="nil"/>
          <w:between w:val="nil"/>
        </w:pBdr>
        <w:tabs>
          <w:tab w:val="left" w:pos="360"/>
        </w:tabs>
        <w:ind w:firstLine="720"/>
        <w:jc w:val="both"/>
        <w:rPr>
          <w:rFonts w:ascii="Cambria" w:eastAsia="Cambria" w:hAnsi="Cambria" w:cs="Cambria"/>
          <w:b/>
        </w:rPr>
      </w:pPr>
      <w:r w:rsidRPr="002C18A6">
        <w:rPr>
          <w:rFonts w:ascii="Cambria" w:eastAsia="Cambria" w:hAnsi="Cambria" w:cs="Cambria"/>
          <w:b/>
        </w:rPr>
        <w:lastRenderedPageBreak/>
        <w:t>Division of Water Infrastructure</w:t>
      </w:r>
    </w:p>
    <w:p w14:paraId="1B7F22FB" w14:textId="503C8C4D" w:rsidR="00416BEA" w:rsidRPr="009E1298" w:rsidRDefault="00F12712">
      <w:pPr>
        <w:pBdr>
          <w:top w:val="nil"/>
          <w:left w:val="nil"/>
          <w:bottom w:val="nil"/>
          <w:right w:val="nil"/>
          <w:between w:val="nil"/>
        </w:pBdr>
        <w:tabs>
          <w:tab w:val="left" w:pos="360"/>
        </w:tabs>
        <w:ind w:left="720"/>
        <w:jc w:val="both"/>
        <w:rPr>
          <w:rFonts w:ascii="Cambria" w:eastAsia="Cambria" w:hAnsi="Cambria" w:cs="Cambria"/>
        </w:rPr>
      </w:pPr>
      <w:r w:rsidRPr="009E1298">
        <w:rPr>
          <w:rFonts w:ascii="Cambria" w:eastAsia="Cambria" w:hAnsi="Cambria" w:cs="Cambria"/>
        </w:rPr>
        <w:t xml:space="preserve">The </w:t>
      </w:r>
      <w:r w:rsidR="00FE25CA">
        <w:rPr>
          <w:rFonts w:ascii="Cambria" w:eastAsia="Cambria" w:hAnsi="Cambria" w:cs="Cambria"/>
        </w:rPr>
        <w:t>N.C.</w:t>
      </w:r>
      <w:r w:rsidRPr="009E1298">
        <w:rPr>
          <w:rFonts w:ascii="Cambria" w:eastAsia="Cambria" w:hAnsi="Cambria" w:cs="Cambria"/>
        </w:rPr>
        <w:t xml:space="preserve"> Division of Water Infrastructure provides financial assistance for projects that improve water quality. Programs within th</w:t>
      </w:r>
      <w:r w:rsidR="00FE25CA">
        <w:rPr>
          <w:rFonts w:ascii="Cambria" w:eastAsia="Cambria" w:hAnsi="Cambria" w:cs="Cambria"/>
        </w:rPr>
        <w:t>is</w:t>
      </w:r>
      <w:r w:rsidRPr="009E1298">
        <w:rPr>
          <w:rFonts w:ascii="Cambria" w:eastAsia="Cambria" w:hAnsi="Cambria" w:cs="Cambria"/>
        </w:rPr>
        <w:t xml:space="preserve"> </w:t>
      </w:r>
      <w:r w:rsidR="00FE25CA">
        <w:rPr>
          <w:rFonts w:ascii="Cambria" w:eastAsia="Cambria" w:hAnsi="Cambria" w:cs="Cambria"/>
        </w:rPr>
        <w:t>agency</w:t>
      </w:r>
      <w:r w:rsidR="00FE25CA" w:rsidRPr="009E1298">
        <w:rPr>
          <w:rFonts w:ascii="Cambria" w:eastAsia="Cambria" w:hAnsi="Cambria" w:cs="Cambria"/>
        </w:rPr>
        <w:t xml:space="preserve"> </w:t>
      </w:r>
      <w:r w:rsidRPr="009E1298">
        <w:rPr>
          <w:rFonts w:ascii="Cambria" w:eastAsia="Cambria" w:hAnsi="Cambria" w:cs="Cambria"/>
        </w:rPr>
        <w:t xml:space="preserve">fund many types of projects, including sewer collection and treatment systems, drinking water distribution systems, water treatment plants, storm water management systems, and stream restoration.   The Division supports the State Water Infrastructure Authority (SWI), which was created in 2013, under North Carolina General Statute 159G-70.  The SWI Authority is an independent body with primary responsibility for awarding both federal and state funding for water and wastewater infrastructure projects. </w:t>
      </w:r>
    </w:p>
    <w:p w14:paraId="06DBDD19" w14:textId="77777777" w:rsidR="00D639C5" w:rsidRPr="009E1298" w:rsidRDefault="00D639C5" w:rsidP="00D639C5">
      <w:pPr>
        <w:ind w:left="4320" w:hanging="3960"/>
        <w:jc w:val="both"/>
        <w:rPr>
          <w:rFonts w:ascii="Cambria" w:eastAsia="Cambria" w:hAnsi="Cambria" w:cs="Cambria"/>
          <w:color w:val="FF0000"/>
        </w:rPr>
      </w:pPr>
    </w:p>
    <w:p w14:paraId="1EB1BB53" w14:textId="5F966206" w:rsidR="00E04A27" w:rsidRPr="003D71D2" w:rsidRDefault="00E04A27" w:rsidP="00E04A27">
      <w:pPr>
        <w:pBdr>
          <w:top w:val="nil"/>
          <w:left w:val="nil"/>
          <w:bottom w:val="nil"/>
          <w:right w:val="nil"/>
          <w:between w:val="nil"/>
        </w:pBdr>
        <w:tabs>
          <w:tab w:val="left" w:pos="360"/>
        </w:tabs>
        <w:rPr>
          <w:rFonts w:asciiTheme="majorHAnsi" w:eastAsia="Cambria" w:hAnsiTheme="majorHAnsi" w:cstheme="majorHAnsi"/>
          <w:b/>
          <w:sz w:val="40"/>
          <w:szCs w:val="40"/>
          <w:u w:val="single"/>
        </w:rPr>
      </w:pPr>
      <w:r w:rsidRPr="003D71D2">
        <w:rPr>
          <w:rFonts w:asciiTheme="majorHAnsi" w:eastAsia="Cambria" w:hAnsiTheme="majorHAnsi" w:cstheme="majorHAnsi"/>
          <w:b/>
          <w:color w:val="12B8A4"/>
          <w:sz w:val="40"/>
          <w:szCs w:val="40"/>
        </w:rPr>
        <w:t>LEVERAGE FUNDS</w:t>
      </w:r>
    </w:p>
    <w:p w14:paraId="79414993" w14:textId="5182C1F0" w:rsidR="00D639C5" w:rsidRPr="009E1298" w:rsidRDefault="00D639C5" w:rsidP="00A1369D">
      <w:pPr>
        <w:pBdr>
          <w:top w:val="nil"/>
          <w:left w:val="nil"/>
          <w:bottom w:val="nil"/>
          <w:right w:val="nil"/>
          <w:between w:val="nil"/>
        </w:pBdr>
        <w:tabs>
          <w:tab w:val="left" w:pos="360"/>
        </w:tabs>
        <w:jc w:val="both"/>
        <w:rPr>
          <w:rFonts w:ascii="Cambria" w:eastAsia="Cambria" w:hAnsi="Cambria" w:cs="Cambria"/>
          <w:color w:val="000000" w:themeColor="text1"/>
        </w:rPr>
      </w:pPr>
      <w:r w:rsidRPr="009E1298">
        <w:rPr>
          <w:rFonts w:ascii="Cambria" w:eastAsia="Cambria" w:hAnsi="Cambria" w:cs="Cambria"/>
          <w:color w:val="000000" w:themeColor="text1"/>
        </w:rPr>
        <w:t xml:space="preserve">APNEP actively seeks alternative funding sources for </w:t>
      </w:r>
      <w:r w:rsidR="00536E7A">
        <w:rPr>
          <w:rFonts w:ascii="Cambria" w:eastAsia="Cambria" w:hAnsi="Cambria" w:cs="Cambria"/>
          <w:color w:val="000000" w:themeColor="text1"/>
        </w:rPr>
        <w:t>P</w:t>
      </w:r>
      <w:r w:rsidRPr="009E1298">
        <w:rPr>
          <w:rFonts w:ascii="Cambria" w:eastAsia="Cambria" w:hAnsi="Cambria" w:cs="Cambria"/>
          <w:color w:val="000000" w:themeColor="text1"/>
        </w:rPr>
        <w:t xml:space="preserve">artnership activities and projects to </w:t>
      </w:r>
      <w:r w:rsidR="00536E7A">
        <w:rPr>
          <w:rFonts w:ascii="Cambria" w:eastAsia="Cambria" w:hAnsi="Cambria" w:cs="Cambria"/>
          <w:color w:val="000000" w:themeColor="text1"/>
        </w:rPr>
        <w:t>support</w:t>
      </w:r>
      <w:r w:rsidR="00536E7A" w:rsidRPr="009E1298">
        <w:rPr>
          <w:rFonts w:ascii="Cambria" w:eastAsia="Cambria" w:hAnsi="Cambria" w:cs="Cambria"/>
          <w:color w:val="000000" w:themeColor="text1"/>
        </w:rPr>
        <w:t xml:space="preserve"> </w:t>
      </w:r>
      <w:r w:rsidRPr="009E1298">
        <w:rPr>
          <w:rFonts w:ascii="Cambria" w:eastAsia="Cambria" w:hAnsi="Cambria" w:cs="Cambria"/>
          <w:color w:val="000000" w:themeColor="text1"/>
        </w:rPr>
        <w:t xml:space="preserve">CCMP goals.  In addition, APNEP pursues additional avenues for collaborating with partners to assist in targeting program funds towards CCMP and basin-wide goals.  Where possible, APNEP works to cost-share projects to increase the effectiveness or the magnitude of projects, even though in several cases APNEP </w:t>
      </w:r>
      <w:r w:rsidR="00536E7A">
        <w:rPr>
          <w:rFonts w:ascii="Cambria" w:eastAsia="Cambria" w:hAnsi="Cambria" w:cs="Cambria"/>
          <w:color w:val="000000" w:themeColor="text1"/>
        </w:rPr>
        <w:t>has</w:t>
      </w:r>
      <w:r w:rsidR="00536E7A" w:rsidRPr="009E1298">
        <w:rPr>
          <w:rFonts w:ascii="Cambria" w:eastAsia="Cambria" w:hAnsi="Cambria" w:cs="Cambria"/>
          <w:color w:val="000000" w:themeColor="text1"/>
        </w:rPr>
        <w:t xml:space="preserve"> </w:t>
      </w:r>
      <w:r w:rsidRPr="009E1298">
        <w:rPr>
          <w:rFonts w:ascii="Cambria" w:eastAsia="Cambria" w:hAnsi="Cambria" w:cs="Cambria"/>
          <w:color w:val="000000" w:themeColor="text1"/>
        </w:rPr>
        <w:t xml:space="preserve">not </w:t>
      </w:r>
      <w:r w:rsidR="00536E7A">
        <w:rPr>
          <w:rFonts w:ascii="Cambria" w:eastAsia="Cambria" w:hAnsi="Cambria" w:cs="Cambria"/>
          <w:color w:val="000000" w:themeColor="text1"/>
        </w:rPr>
        <w:t xml:space="preserve">been </w:t>
      </w:r>
      <w:r w:rsidRPr="009E1298">
        <w:rPr>
          <w:rFonts w:ascii="Cambria" w:eastAsia="Cambria" w:hAnsi="Cambria" w:cs="Cambria"/>
          <w:color w:val="000000" w:themeColor="text1"/>
        </w:rPr>
        <w:t xml:space="preserve">the primary catalyst for </w:t>
      </w:r>
      <w:r w:rsidR="00536E7A">
        <w:rPr>
          <w:rFonts w:ascii="Cambria" w:eastAsia="Cambria" w:hAnsi="Cambria" w:cs="Cambria"/>
          <w:color w:val="000000" w:themeColor="text1"/>
        </w:rPr>
        <w:t>a</w:t>
      </w:r>
      <w:r w:rsidR="00536E7A" w:rsidRPr="009E1298">
        <w:rPr>
          <w:rFonts w:ascii="Cambria" w:eastAsia="Cambria" w:hAnsi="Cambria" w:cs="Cambria"/>
          <w:color w:val="000000" w:themeColor="text1"/>
        </w:rPr>
        <w:t xml:space="preserve"> </w:t>
      </w:r>
      <w:r w:rsidRPr="009E1298">
        <w:rPr>
          <w:rFonts w:ascii="Cambria" w:eastAsia="Cambria" w:hAnsi="Cambria" w:cs="Cambria"/>
          <w:color w:val="000000" w:themeColor="text1"/>
        </w:rPr>
        <w:t>project or activity.</w:t>
      </w:r>
    </w:p>
    <w:p w14:paraId="58B084E3" w14:textId="77777777" w:rsidR="00D639C5" w:rsidRPr="009E1298" w:rsidRDefault="00D639C5" w:rsidP="00D639C5">
      <w:pPr>
        <w:pBdr>
          <w:top w:val="nil"/>
          <w:left w:val="nil"/>
          <w:bottom w:val="nil"/>
          <w:right w:val="nil"/>
          <w:between w:val="nil"/>
        </w:pBdr>
        <w:tabs>
          <w:tab w:val="left" w:pos="360"/>
        </w:tabs>
        <w:ind w:left="720"/>
        <w:jc w:val="both"/>
        <w:rPr>
          <w:rFonts w:ascii="Cambria" w:eastAsia="Cambria" w:hAnsi="Cambria" w:cs="Cambria"/>
          <w:color w:val="000000" w:themeColor="text1"/>
        </w:rPr>
      </w:pPr>
    </w:p>
    <w:p w14:paraId="06E6D54E" w14:textId="7899A2DB" w:rsidR="00D639C5" w:rsidRPr="009E1298" w:rsidRDefault="00D639C5" w:rsidP="00A1369D">
      <w:pPr>
        <w:pBdr>
          <w:top w:val="nil"/>
          <w:left w:val="nil"/>
          <w:bottom w:val="nil"/>
          <w:right w:val="nil"/>
          <w:between w:val="nil"/>
        </w:pBdr>
        <w:tabs>
          <w:tab w:val="left" w:pos="360"/>
        </w:tabs>
        <w:jc w:val="both"/>
        <w:rPr>
          <w:rFonts w:ascii="Cambria" w:eastAsia="Cambria" w:hAnsi="Cambria" w:cs="Cambria"/>
          <w:color w:val="000000" w:themeColor="text1"/>
        </w:rPr>
      </w:pPr>
      <w:r w:rsidRPr="009E1298">
        <w:rPr>
          <w:rFonts w:ascii="Cambria" w:eastAsia="Cambria" w:hAnsi="Cambria" w:cs="Cambria"/>
          <w:color w:val="000000" w:themeColor="text1"/>
        </w:rPr>
        <w:t xml:space="preserve">APNEP has been successful in its ability to promote the needs, as well as the successes, associated with natural resource management, </w:t>
      </w:r>
      <w:r w:rsidR="007A27C7" w:rsidRPr="009E1298">
        <w:rPr>
          <w:rFonts w:ascii="Cambria" w:eastAsia="Cambria" w:hAnsi="Cambria" w:cs="Cambria"/>
          <w:color w:val="000000" w:themeColor="text1"/>
        </w:rPr>
        <w:t>protection,</w:t>
      </w:r>
      <w:r w:rsidRPr="009E1298">
        <w:rPr>
          <w:rFonts w:ascii="Cambria" w:eastAsia="Cambria" w:hAnsi="Cambria" w:cs="Cambria"/>
          <w:color w:val="000000" w:themeColor="text1"/>
        </w:rPr>
        <w:t xml:space="preserve"> and enhancement efforts in the A</w:t>
      </w:r>
      <w:r w:rsidR="002C18A6">
        <w:rPr>
          <w:rFonts w:ascii="Cambria" w:eastAsia="Cambria" w:hAnsi="Cambria" w:cs="Cambria"/>
          <w:color w:val="000000" w:themeColor="text1"/>
        </w:rPr>
        <w:t>lbemarle-Pamlico</w:t>
      </w:r>
      <w:r w:rsidRPr="009E1298">
        <w:rPr>
          <w:rFonts w:ascii="Cambria" w:eastAsia="Cambria" w:hAnsi="Cambria" w:cs="Cambria"/>
          <w:color w:val="000000" w:themeColor="text1"/>
        </w:rPr>
        <w:t xml:space="preserve"> region.  Several state conservation-funding sources were developed in response to research funded by the Albemarle-Pamlico Estuarine Study.  Examples of these programs include the </w:t>
      </w:r>
      <w:r w:rsidR="00ED6D63">
        <w:rPr>
          <w:rFonts w:ascii="Cambria" w:eastAsia="Cambria" w:hAnsi="Cambria" w:cs="Cambria"/>
          <w:color w:val="000000" w:themeColor="text1"/>
        </w:rPr>
        <w:t xml:space="preserve">N.C. </w:t>
      </w:r>
      <w:r w:rsidRPr="009E1298">
        <w:rPr>
          <w:rFonts w:ascii="Cambria" w:eastAsia="Cambria" w:hAnsi="Cambria" w:cs="Cambria"/>
          <w:color w:val="000000" w:themeColor="text1"/>
        </w:rPr>
        <w:t xml:space="preserve">Clean Water Management Trust Fund, the </w:t>
      </w:r>
      <w:r w:rsidR="00ED6D63">
        <w:rPr>
          <w:rFonts w:ascii="Cambria" w:eastAsia="Cambria" w:hAnsi="Cambria" w:cs="Cambria"/>
          <w:color w:val="000000" w:themeColor="text1"/>
        </w:rPr>
        <w:t xml:space="preserve">N.C. </w:t>
      </w:r>
      <w:r w:rsidRPr="009E1298">
        <w:rPr>
          <w:rFonts w:ascii="Cambria" w:eastAsia="Cambria" w:hAnsi="Cambria" w:cs="Cambria"/>
          <w:color w:val="000000" w:themeColor="text1"/>
        </w:rPr>
        <w:t xml:space="preserve">Clean Water State Revolving Fund Program, and the </w:t>
      </w:r>
      <w:r w:rsidR="00ED6D63">
        <w:rPr>
          <w:rFonts w:ascii="Cambria" w:eastAsia="Cambria" w:hAnsi="Cambria" w:cs="Cambria"/>
          <w:color w:val="000000" w:themeColor="text1"/>
        </w:rPr>
        <w:t>N.C.</w:t>
      </w:r>
      <w:r w:rsidRPr="009E1298">
        <w:rPr>
          <w:rFonts w:ascii="Cambria" w:eastAsia="Cambria" w:hAnsi="Cambria" w:cs="Cambria"/>
          <w:color w:val="000000" w:themeColor="text1"/>
        </w:rPr>
        <w:t xml:space="preserve"> Conservation Reserve and Enhancement Program.</w:t>
      </w:r>
    </w:p>
    <w:p w14:paraId="321C5B2B" w14:textId="77777777" w:rsidR="00BE67D8" w:rsidRPr="009E1298" w:rsidRDefault="00BE67D8" w:rsidP="00BE67D8">
      <w:pPr>
        <w:pBdr>
          <w:top w:val="nil"/>
          <w:left w:val="nil"/>
          <w:bottom w:val="nil"/>
          <w:right w:val="nil"/>
          <w:between w:val="nil"/>
        </w:pBdr>
        <w:tabs>
          <w:tab w:val="left" w:pos="360"/>
        </w:tabs>
        <w:ind w:left="720" w:hanging="360"/>
        <w:jc w:val="both"/>
        <w:rPr>
          <w:rFonts w:ascii="Cambria" w:eastAsia="Cambria" w:hAnsi="Cambria" w:cs="Cambria"/>
          <w:b/>
          <w:color w:val="FF0000"/>
        </w:rPr>
      </w:pPr>
    </w:p>
    <w:p w14:paraId="1DE054D8" w14:textId="1DF2AB76" w:rsidR="00BE67D8" w:rsidRPr="003D71D2" w:rsidRDefault="00816102" w:rsidP="00BE67D8">
      <w:pPr>
        <w:pBdr>
          <w:top w:val="nil"/>
          <w:left w:val="nil"/>
          <w:bottom w:val="nil"/>
          <w:right w:val="nil"/>
          <w:between w:val="nil"/>
        </w:pBdr>
        <w:tabs>
          <w:tab w:val="left" w:pos="360"/>
        </w:tabs>
        <w:ind w:left="720" w:hanging="360"/>
        <w:jc w:val="both"/>
        <w:rPr>
          <w:rFonts w:asciiTheme="majorHAnsi" w:eastAsia="Cambria" w:hAnsiTheme="majorHAnsi" w:cstheme="majorHAnsi"/>
          <w:color w:val="000000" w:themeColor="text1"/>
          <w:sz w:val="28"/>
          <w:szCs w:val="28"/>
        </w:rPr>
      </w:pPr>
      <w:r w:rsidRPr="003D71D2">
        <w:rPr>
          <w:rFonts w:asciiTheme="majorHAnsi" w:eastAsia="Cambria" w:hAnsiTheme="majorHAnsi" w:cstheme="majorHAnsi"/>
          <w:b/>
          <w:color w:val="000000" w:themeColor="text1"/>
          <w:sz w:val="28"/>
          <w:szCs w:val="28"/>
        </w:rPr>
        <w:t>20</w:t>
      </w:r>
      <w:r>
        <w:rPr>
          <w:rFonts w:asciiTheme="majorHAnsi" w:eastAsia="Cambria" w:hAnsiTheme="majorHAnsi" w:cstheme="majorHAnsi"/>
          <w:b/>
          <w:color w:val="000000" w:themeColor="text1"/>
          <w:sz w:val="28"/>
          <w:szCs w:val="28"/>
        </w:rPr>
        <w:t>20</w:t>
      </w:r>
      <w:r w:rsidR="00BE67D8" w:rsidRPr="003D71D2">
        <w:rPr>
          <w:rFonts w:asciiTheme="majorHAnsi" w:eastAsia="Cambria" w:hAnsiTheme="majorHAnsi" w:cstheme="majorHAnsi"/>
          <w:b/>
          <w:color w:val="000000" w:themeColor="text1"/>
          <w:sz w:val="28"/>
          <w:szCs w:val="28"/>
        </w:rPr>
        <w:t>-</w:t>
      </w:r>
      <w:r w:rsidRPr="003D71D2">
        <w:rPr>
          <w:rFonts w:asciiTheme="majorHAnsi" w:eastAsia="Cambria" w:hAnsiTheme="majorHAnsi" w:cstheme="majorHAnsi"/>
          <w:b/>
          <w:color w:val="000000" w:themeColor="text1"/>
          <w:sz w:val="28"/>
          <w:szCs w:val="28"/>
        </w:rPr>
        <w:t>2</w:t>
      </w:r>
      <w:r>
        <w:rPr>
          <w:rFonts w:asciiTheme="majorHAnsi" w:eastAsia="Cambria" w:hAnsiTheme="majorHAnsi" w:cstheme="majorHAnsi"/>
          <w:b/>
          <w:color w:val="000000" w:themeColor="text1"/>
          <w:sz w:val="28"/>
          <w:szCs w:val="28"/>
        </w:rPr>
        <w:t>1</w:t>
      </w:r>
    </w:p>
    <w:p w14:paraId="77B9FB31" w14:textId="7D08EA6B" w:rsidR="00BE67D8" w:rsidRPr="009E1298" w:rsidRDefault="00BE67D8" w:rsidP="00355096">
      <w:pPr>
        <w:pBdr>
          <w:top w:val="nil"/>
          <w:left w:val="nil"/>
          <w:bottom w:val="nil"/>
          <w:right w:val="nil"/>
          <w:between w:val="nil"/>
        </w:pBdr>
        <w:tabs>
          <w:tab w:val="left" w:pos="360"/>
        </w:tabs>
        <w:ind w:left="360"/>
        <w:jc w:val="both"/>
        <w:rPr>
          <w:rFonts w:ascii="Cambria" w:eastAsia="Cambria" w:hAnsi="Cambria" w:cs="Cambria"/>
          <w:b/>
          <w:color w:val="FF0000"/>
        </w:rPr>
      </w:pPr>
      <w:r w:rsidRPr="009E1298">
        <w:rPr>
          <w:rFonts w:ascii="Cambria" w:eastAsia="Cambria" w:hAnsi="Cambria" w:cs="Cambria"/>
          <w:color w:val="000000" w:themeColor="text1"/>
        </w:rPr>
        <w:t xml:space="preserve">During the </w:t>
      </w:r>
      <w:r w:rsidR="00816102">
        <w:rPr>
          <w:rFonts w:ascii="Cambria" w:eastAsia="Cambria" w:hAnsi="Cambria" w:cs="Cambria"/>
          <w:color w:val="000000" w:themeColor="text1"/>
        </w:rPr>
        <w:t xml:space="preserve">2020 </w:t>
      </w:r>
      <w:r w:rsidR="00AF4AB8">
        <w:rPr>
          <w:rFonts w:ascii="Cambria" w:eastAsia="Cambria" w:hAnsi="Cambria" w:cs="Cambria"/>
          <w:color w:val="000000" w:themeColor="text1"/>
        </w:rPr>
        <w:t>federal fiscal year (</w:t>
      </w:r>
      <w:r w:rsidRPr="009E1298">
        <w:rPr>
          <w:rFonts w:ascii="Cambria" w:eastAsia="Cambria" w:hAnsi="Cambria" w:cs="Cambria"/>
          <w:color w:val="000000" w:themeColor="text1"/>
        </w:rPr>
        <w:t>O</w:t>
      </w:r>
      <w:r w:rsidR="002C18A6">
        <w:rPr>
          <w:rFonts w:ascii="Cambria" w:eastAsia="Cambria" w:hAnsi="Cambria" w:cs="Cambria"/>
          <w:color w:val="000000" w:themeColor="text1"/>
        </w:rPr>
        <w:t>ctober</w:t>
      </w:r>
      <w:r w:rsidRPr="009E1298">
        <w:rPr>
          <w:rFonts w:ascii="Cambria" w:eastAsia="Cambria" w:hAnsi="Cambria" w:cs="Cambria"/>
          <w:color w:val="000000" w:themeColor="text1"/>
        </w:rPr>
        <w:t xml:space="preserve"> 1, </w:t>
      </w:r>
      <w:r w:rsidR="00816102" w:rsidRPr="009E1298">
        <w:rPr>
          <w:rFonts w:ascii="Cambria" w:eastAsia="Cambria" w:hAnsi="Cambria" w:cs="Cambria"/>
          <w:color w:val="000000" w:themeColor="text1"/>
        </w:rPr>
        <w:t>20</w:t>
      </w:r>
      <w:r w:rsidR="00816102">
        <w:rPr>
          <w:rFonts w:ascii="Cambria" w:eastAsia="Cambria" w:hAnsi="Cambria" w:cs="Cambria"/>
          <w:color w:val="000000" w:themeColor="text1"/>
        </w:rPr>
        <w:t xml:space="preserve">20 </w:t>
      </w:r>
      <w:r w:rsidRPr="009E1298">
        <w:rPr>
          <w:rFonts w:ascii="Cambria" w:eastAsia="Cambria" w:hAnsi="Cambria" w:cs="Cambria"/>
          <w:color w:val="000000" w:themeColor="text1"/>
        </w:rPr>
        <w:t>- Sept</w:t>
      </w:r>
      <w:r w:rsidR="002C18A6">
        <w:rPr>
          <w:rFonts w:ascii="Cambria" w:eastAsia="Cambria" w:hAnsi="Cambria" w:cs="Cambria"/>
          <w:color w:val="000000" w:themeColor="text1"/>
        </w:rPr>
        <w:t>ember</w:t>
      </w:r>
      <w:r w:rsidRPr="009E1298">
        <w:rPr>
          <w:rFonts w:ascii="Cambria" w:eastAsia="Cambria" w:hAnsi="Cambria" w:cs="Cambria"/>
          <w:color w:val="000000" w:themeColor="text1"/>
        </w:rPr>
        <w:t xml:space="preserve"> 30</w:t>
      </w:r>
      <w:r w:rsidR="002C18A6">
        <w:rPr>
          <w:rFonts w:ascii="Cambria" w:eastAsia="Cambria" w:hAnsi="Cambria" w:cs="Cambria"/>
          <w:color w:val="000000" w:themeColor="text1"/>
        </w:rPr>
        <w:t>,</w:t>
      </w:r>
      <w:r w:rsidRPr="009E1298">
        <w:rPr>
          <w:rFonts w:ascii="Cambria" w:eastAsia="Cambria" w:hAnsi="Cambria" w:cs="Cambria"/>
          <w:color w:val="000000" w:themeColor="text1"/>
        </w:rPr>
        <w:t xml:space="preserve"> </w:t>
      </w:r>
      <w:r w:rsidR="00816102" w:rsidRPr="009E1298">
        <w:rPr>
          <w:rFonts w:ascii="Cambria" w:eastAsia="Cambria" w:hAnsi="Cambria" w:cs="Cambria"/>
          <w:color w:val="000000" w:themeColor="text1"/>
        </w:rPr>
        <w:t>20</w:t>
      </w:r>
      <w:r w:rsidR="00816102">
        <w:rPr>
          <w:rFonts w:ascii="Cambria" w:eastAsia="Cambria" w:hAnsi="Cambria" w:cs="Cambria"/>
          <w:color w:val="000000" w:themeColor="text1"/>
        </w:rPr>
        <w:t>21</w:t>
      </w:r>
      <w:r w:rsidR="00AF4AB8">
        <w:rPr>
          <w:rFonts w:ascii="Cambria" w:eastAsia="Cambria" w:hAnsi="Cambria" w:cs="Cambria"/>
          <w:color w:val="000000" w:themeColor="text1"/>
        </w:rPr>
        <w:t>)</w:t>
      </w:r>
      <w:r w:rsidRPr="009E1298">
        <w:rPr>
          <w:rFonts w:ascii="Cambria" w:eastAsia="Cambria" w:hAnsi="Cambria" w:cs="Cambria"/>
          <w:color w:val="000000" w:themeColor="text1"/>
        </w:rPr>
        <w:t>, APNEP continued to seek partners and additional opportunities for partners in targeting actions and funds towards CCMP implementation.</w:t>
      </w:r>
      <w:r w:rsidR="00355096">
        <w:rPr>
          <w:rFonts w:ascii="Cambria" w:eastAsia="Cambria" w:hAnsi="Cambria" w:cs="Cambria"/>
          <w:color w:val="000000" w:themeColor="text1"/>
        </w:rPr>
        <w:t xml:space="preserve">  </w:t>
      </w:r>
      <w:r w:rsidRPr="009E1298">
        <w:rPr>
          <w:rFonts w:ascii="Cambria" w:eastAsia="Cambria" w:hAnsi="Cambria" w:cs="Cambria"/>
          <w:color w:val="000000" w:themeColor="text1"/>
        </w:rPr>
        <w:t xml:space="preserve">APNEP submitted its </w:t>
      </w:r>
      <w:r w:rsidR="00355096">
        <w:rPr>
          <w:rFonts w:ascii="Cambria" w:eastAsia="Cambria" w:hAnsi="Cambria" w:cs="Cambria"/>
          <w:color w:val="000000" w:themeColor="text1"/>
        </w:rPr>
        <w:t>l</w:t>
      </w:r>
      <w:r w:rsidRPr="009E1298">
        <w:rPr>
          <w:rFonts w:ascii="Cambria" w:eastAsia="Cambria" w:hAnsi="Cambria" w:cs="Cambria"/>
          <w:color w:val="000000" w:themeColor="text1"/>
        </w:rPr>
        <w:t xml:space="preserve">everage results in September </w:t>
      </w:r>
      <w:r w:rsidR="00816102" w:rsidRPr="009E1298">
        <w:rPr>
          <w:rFonts w:ascii="Cambria" w:eastAsia="Cambria" w:hAnsi="Cambria" w:cs="Cambria"/>
          <w:color w:val="000000" w:themeColor="text1"/>
        </w:rPr>
        <w:t>20</w:t>
      </w:r>
      <w:r w:rsidR="00816102">
        <w:rPr>
          <w:rFonts w:ascii="Cambria" w:eastAsia="Cambria" w:hAnsi="Cambria" w:cs="Cambria"/>
          <w:color w:val="000000" w:themeColor="text1"/>
        </w:rPr>
        <w:t>20</w:t>
      </w:r>
      <w:r w:rsidR="00816102" w:rsidRPr="009E1298">
        <w:rPr>
          <w:rFonts w:ascii="Cambria" w:eastAsia="Cambria" w:hAnsi="Cambria" w:cs="Cambria"/>
          <w:color w:val="000000" w:themeColor="text1"/>
        </w:rPr>
        <w:t xml:space="preserve"> </w:t>
      </w:r>
      <w:r w:rsidRPr="009E1298">
        <w:rPr>
          <w:rFonts w:ascii="Cambria" w:eastAsia="Cambria" w:hAnsi="Cambria" w:cs="Cambria"/>
          <w:color w:val="000000" w:themeColor="text1"/>
        </w:rPr>
        <w:t xml:space="preserve">to the EPA </w:t>
      </w:r>
      <w:r w:rsidRPr="009E1298">
        <w:rPr>
          <w:rFonts w:ascii="Cambria" w:eastAsia="Cambria" w:hAnsi="Cambria" w:cs="Cambria"/>
          <w:i/>
          <w:color w:val="000000" w:themeColor="text1"/>
        </w:rPr>
        <w:t>NEPORT</w:t>
      </w:r>
      <w:r w:rsidRPr="009E1298">
        <w:rPr>
          <w:rFonts w:ascii="Cambria" w:eastAsia="Cambria" w:hAnsi="Cambria" w:cs="Cambria"/>
          <w:color w:val="000000" w:themeColor="text1"/>
        </w:rPr>
        <w:t xml:space="preserve"> database for </w:t>
      </w:r>
      <w:r w:rsidR="00816102">
        <w:rPr>
          <w:rFonts w:ascii="Cambria" w:eastAsia="Cambria" w:hAnsi="Cambria" w:cs="Cambria"/>
          <w:color w:val="000000" w:themeColor="text1"/>
        </w:rPr>
        <w:t xml:space="preserve">the 2019 </w:t>
      </w:r>
      <w:r w:rsidR="00AF4AB8">
        <w:rPr>
          <w:rFonts w:ascii="Cambria" w:eastAsia="Cambria" w:hAnsi="Cambria" w:cs="Cambria"/>
          <w:color w:val="000000" w:themeColor="text1"/>
        </w:rPr>
        <w:t>federal fiscal year</w:t>
      </w:r>
      <w:r w:rsidRPr="009E1298">
        <w:rPr>
          <w:rFonts w:ascii="Cambria" w:eastAsia="Cambria" w:hAnsi="Cambria" w:cs="Cambria"/>
          <w:color w:val="000000" w:themeColor="text1"/>
        </w:rPr>
        <w:t xml:space="preserve"> </w:t>
      </w:r>
      <w:r w:rsidR="00AF4AB8">
        <w:rPr>
          <w:rFonts w:ascii="Cambria" w:eastAsia="Cambria" w:hAnsi="Cambria" w:cs="Cambria"/>
          <w:color w:val="000000" w:themeColor="text1"/>
        </w:rPr>
        <w:t>(</w:t>
      </w:r>
      <w:r w:rsidRPr="009E1298">
        <w:rPr>
          <w:rFonts w:ascii="Cambria" w:eastAsia="Cambria" w:hAnsi="Cambria" w:cs="Cambria"/>
          <w:color w:val="000000" w:themeColor="text1"/>
        </w:rPr>
        <w:t xml:space="preserve">October </w:t>
      </w:r>
      <w:r w:rsidRPr="00543483">
        <w:rPr>
          <w:rFonts w:ascii="Cambria" w:eastAsia="Cambria" w:hAnsi="Cambria" w:cs="Cambria"/>
        </w:rPr>
        <w:t xml:space="preserve">1, </w:t>
      </w:r>
      <w:r w:rsidR="00816102" w:rsidRPr="00543483">
        <w:rPr>
          <w:rFonts w:ascii="Cambria" w:eastAsia="Cambria" w:hAnsi="Cambria" w:cs="Cambria"/>
        </w:rPr>
        <w:t xml:space="preserve">2019 </w:t>
      </w:r>
      <w:r w:rsidRPr="00543483">
        <w:rPr>
          <w:rFonts w:ascii="Cambria" w:eastAsia="Cambria" w:hAnsi="Cambria" w:cs="Cambria"/>
        </w:rPr>
        <w:t xml:space="preserve">to September 30, </w:t>
      </w:r>
      <w:r w:rsidR="00816102" w:rsidRPr="00543483">
        <w:rPr>
          <w:rFonts w:ascii="Cambria" w:eastAsia="Cambria" w:hAnsi="Cambria" w:cs="Cambria"/>
        </w:rPr>
        <w:t>2020</w:t>
      </w:r>
      <w:r w:rsidR="00AF4AB8" w:rsidRPr="00543483">
        <w:rPr>
          <w:rFonts w:ascii="Cambria" w:eastAsia="Cambria" w:hAnsi="Cambria" w:cs="Cambria"/>
        </w:rPr>
        <w:t xml:space="preserve">): </w:t>
      </w:r>
      <w:r w:rsidRPr="00543483">
        <w:rPr>
          <w:rFonts w:ascii="Cambria" w:eastAsia="Cambria" w:hAnsi="Cambria" w:cs="Cambria"/>
        </w:rPr>
        <w:t xml:space="preserve"> </w:t>
      </w:r>
      <w:r w:rsidR="00355096" w:rsidRPr="00543483">
        <w:rPr>
          <w:rFonts w:ascii="Cambria" w:eastAsia="Cambria" w:hAnsi="Cambria" w:cs="Cambria"/>
        </w:rPr>
        <w:t xml:space="preserve">total </w:t>
      </w:r>
      <w:r w:rsidR="007E1E86" w:rsidRPr="00543483">
        <w:rPr>
          <w:rFonts w:ascii="Cambria" w:eastAsia="Cambria" w:hAnsi="Cambria" w:cs="Cambria"/>
        </w:rPr>
        <w:t xml:space="preserve">leverage </w:t>
      </w:r>
      <w:r w:rsidR="00AF4AB8" w:rsidRPr="00543483">
        <w:rPr>
          <w:rFonts w:ascii="Cambria" w:eastAsia="Cambria" w:hAnsi="Cambria" w:cs="Cambria"/>
        </w:rPr>
        <w:t>was</w:t>
      </w:r>
      <w:r w:rsidR="00355096" w:rsidRPr="00543483">
        <w:rPr>
          <w:rFonts w:ascii="Cambria" w:eastAsia="Cambria" w:hAnsi="Cambria" w:cs="Cambria"/>
        </w:rPr>
        <w:t xml:space="preserve"> </w:t>
      </w:r>
      <w:r w:rsidR="002C18A6" w:rsidRPr="00543483">
        <w:rPr>
          <w:rFonts w:ascii="Cambria" w:eastAsia="Cambria" w:hAnsi="Cambria" w:cs="Cambria"/>
        </w:rPr>
        <w:t>$</w:t>
      </w:r>
      <w:r w:rsidR="00A265A2" w:rsidRPr="00543483">
        <w:rPr>
          <w:rFonts w:ascii="Cambria" w:eastAsia="Cambria" w:hAnsi="Cambria" w:cs="Cambria"/>
        </w:rPr>
        <w:t>61</w:t>
      </w:r>
      <w:r w:rsidR="00355096" w:rsidRPr="00543483">
        <w:rPr>
          <w:rFonts w:ascii="Cambria" w:eastAsia="Cambria" w:hAnsi="Cambria" w:cs="Cambria"/>
        </w:rPr>
        <w:t xml:space="preserve"> </w:t>
      </w:r>
      <w:r w:rsidRPr="00543483">
        <w:rPr>
          <w:rFonts w:ascii="Cambria" w:eastAsia="Cambria" w:hAnsi="Cambria" w:cs="Cambria"/>
        </w:rPr>
        <w:t xml:space="preserve">for every dollar </w:t>
      </w:r>
      <w:r w:rsidR="007E1E86" w:rsidRPr="00543483">
        <w:rPr>
          <w:rFonts w:ascii="Cambria" w:eastAsia="Cambria" w:hAnsi="Cambria" w:cs="Cambria"/>
        </w:rPr>
        <w:t xml:space="preserve">provided by the </w:t>
      </w:r>
      <w:r w:rsidR="00921123" w:rsidRPr="00543483">
        <w:rPr>
          <w:rFonts w:ascii="Cambria" w:eastAsia="Cambria" w:hAnsi="Cambria" w:cs="Cambria"/>
        </w:rPr>
        <w:t xml:space="preserve">U.S. EPA </w:t>
      </w:r>
      <w:r w:rsidR="00921123" w:rsidRPr="00543483">
        <w:rPr>
          <w:rFonts w:ascii="Cambria" w:eastAsia="Cambria" w:hAnsi="Cambria" w:cs="Cambria"/>
          <w:bCs/>
        </w:rPr>
        <w:t>§</w:t>
      </w:r>
      <w:r w:rsidR="00355096" w:rsidRPr="00543483">
        <w:rPr>
          <w:rFonts w:ascii="Cambria" w:eastAsia="Cambria" w:hAnsi="Cambria" w:cs="Cambria"/>
        </w:rPr>
        <w:t xml:space="preserve">320 </w:t>
      </w:r>
      <w:r w:rsidR="007E1E86" w:rsidRPr="00543483">
        <w:rPr>
          <w:rFonts w:ascii="Cambria" w:eastAsia="Cambria" w:hAnsi="Cambria" w:cs="Cambria"/>
        </w:rPr>
        <w:t>grant</w:t>
      </w:r>
      <w:r w:rsidR="00355096" w:rsidRPr="00543483">
        <w:rPr>
          <w:rFonts w:ascii="Cambria" w:eastAsia="Cambria" w:hAnsi="Cambria" w:cs="Cambria"/>
        </w:rPr>
        <w:t xml:space="preserve">, with </w:t>
      </w:r>
      <w:r w:rsidR="002C18A6" w:rsidRPr="00543483">
        <w:rPr>
          <w:rFonts w:ascii="Cambria" w:eastAsia="Cambria" w:hAnsi="Cambria" w:cs="Cambria"/>
        </w:rPr>
        <w:t>$</w:t>
      </w:r>
      <w:r w:rsidR="00A265A2" w:rsidRPr="00543483">
        <w:rPr>
          <w:rFonts w:ascii="Cambria" w:eastAsia="Cambria" w:hAnsi="Cambria" w:cs="Cambria"/>
        </w:rPr>
        <w:t>38,000,283</w:t>
      </w:r>
      <w:r w:rsidR="00C971BF" w:rsidRPr="00543483">
        <w:rPr>
          <w:rFonts w:ascii="Cambria" w:eastAsia="Cambria" w:hAnsi="Cambria" w:cs="Cambria"/>
        </w:rPr>
        <w:t xml:space="preserve"> </w:t>
      </w:r>
      <w:r w:rsidR="00355096" w:rsidRPr="00543483">
        <w:rPr>
          <w:rFonts w:ascii="Cambria" w:eastAsia="Cambria" w:hAnsi="Cambria" w:cs="Cambria"/>
        </w:rPr>
        <w:t xml:space="preserve">of </w:t>
      </w:r>
      <w:r w:rsidR="002C18A6" w:rsidRPr="00543483">
        <w:rPr>
          <w:rFonts w:ascii="Cambria" w:eastAsia="Cambria" w:hAnsi="Cambria" w:cs="Cambria"/>
        </w:rPr>
        <w:t>that</w:t>
      </w:r>
      <w:r w:rsidR="00355096" w:rsidRPr="00543483">
        <w:rPr>
          <w:rFonts w:ascii="Cambria" w:eastAsia="Cambria" w:hAnsi="Cambria" w:cs="Cambria"/>
        </w:rPr>
        <w:t xml:space="preserve"> significantly tied to direct APNEP efforts with partners.</w:t>
      </w:r>
    </w:p>
    <w:p w14:paraId="6091C6D5" w14:textId="77777777" w:rsidR="00D639C5" w:rsidRPr="009E1298" w:rsidRDefault="00D639C5" w:rsidP="00D639C5">
      <w:pPr>
        <w:pBdr>
          <w:top w:val="nil"/>
          <w:left w:val="nil"/>
          <w:bottom w:val="nil"/>
          <w:right w:val="nil"/>
          <w:between w:val="nil"/>
        </w:pBdr>
        <w:tabs>
          <w:tab w:val="left" w:pos="360"/>
        </w:tabs>
        <w:ind w:left="720"/>
        <w:jc w:val="both"/>
        <w:rPr>
          <w:rFonts w:ascii="Cambria" w:eastAsia="Cambria" w:hAnsi="Cambria" w:cs="Cambria"/>
          <w:color w:val="FF0000"/>
        </w:rPr>
      </w:pPr>
    </w:p>
    <w:p w14:paraId="5385CDBE" w14:textId="189D34A5" w:rsidR="00D639C5" w:rsidRPr="003D71D2" w:rsidRDefault="00816102" w:rsidP="00D639C5">
      <w:pPr>
        <w:pBdr>
          <w:top w:val="nil"/>
          <w:left w:val="nil"/>
          <w:bottom w:val="nil"/>
          <w:right w:val="nil"/>
          <w:between w:val="nil"/>
        </w:pBdr>
        <w:tabs>
          <w:tab w:val="left" w:pos="360"/>
        </w:tabs>
        <w:ind w:left="720" w:hanging="360"/>
        <w:jc w:val="both"/>
        <w:rPr>
          <w:rFonts w:asciiTheme="majorHAnsi" w:eastAsia="Cambria" w:hAnsiTheme="majorHAnsi" w:cstheme="majorHAnsi"/>
          <w:b/>
          <w:color w:val="000000" w:themeColor="text1"/>
          <w:sz w:val="28"/>
          <w:szCs w:val="28"/>
        </w:rPr>
      </w:pPr>
      <w:r w:rsidRPr="003D71D2">
        <w:rPr>
          <w:rFonts w:asciiTheme="majorHAnsi" w:eastAsia="Cambria" w:hAnsiTheme="majorHAnsi" w:cstheme="majorHAnsi"/>
          <w:b/>
          <w:color w:val="000000" w:themeColor="text1"/>
          <w:sz w:val="28"/>
          <w:szCs w:val="28"/>
        </w:rPr>
        <w:t>202</w:t>
      </w:r>
      <w:r>
        <w:rPr>
          <w:rFonts w:asciiTheme="majorHAnsi" w:eastAsia="Cambria" w:hAnsiTheme="majorHAnsi" w:cstheme="majorHAnsi"/>
          <w:b/>
          <w:color w:val="000000" w:themeColor="text1"/>
          <w:sz w:val="28"/>
          <w:szCs w:val="28"/>
        </w:rPr>
        <w:t>1</w:t>
      </w:r>
      <w:r w:rsidR="00D639C5" w:rsidRPr="003D71D2">
        <w:rPr>
          <w:rFonts w:asciiTheme="majorHAnsi" w:eastAsia="Cambria" w:hAnsiTheme="majorHAnsi" w:cstheme="majorHAnsi"/>
          <w:b/>
          <w:color w:val="000000" w:themeColor="text1"/>
          <w:sz w:val="28"/>
          <w:szCs w:val="28"/>
        </w:rPr>
        <w:t>-</w:t>
      </w:r>
      <w:r w:rsidRPr="003D71D2">
        <w:rPr>
          <w:rFonts w:asciiTheme="majorHAnsi" w:eastAsia="Cambria" w:hAnsiTheme="majorHAnsi" w:cstheme="majorHAnsi"/>
          <w:b/>
          <w:color w:val="000000" w:themeColor="text1"/>
          <w:sz w:val="28"/>
          <w:szCs w:val="28"/>
        </w:rPr>
        <w:t>2</w:t>
      </w:r>
      <w:r>
        <w:rPr>
          <w:rFonts w:asciiTheme="majorHAnsi" w:eastAsia="Cambria" w:hAnsiTheme="majorHAnsi" w:cstheme="majorHAnsi"/>
          <w:b/>
          <w:color w:val="000000" w:themeColor="text1"/>
          <w:sz w:val="28"/>
          <w:szCs w:val="28"/>
        </w:rPr>
        <w:t>2</w:t>
      </w:r>
    </w:p>
    <w:p w14:paraId="4F32CF3C" w14:textId="03A62F9E" w:rsidR="00D639C5" w:rsidRDefault="00D639C5" w:rsidP="00BE67D8">
      <w:pPr>
        <w:pBdr>
          <w:top w:val="nil"/>
          <w:left w:val="nil"/>
          <w:bottom w:val="nil"/>
          <w:right w:val="nil"/>
          <w:between w:val="nil"/>
        </w:pBdr>
        <w:tabs>
          <w:tab w:val="left" w:pos="360"/>
        </w:tabs>
        <w:ind w:left="360"/>
        <w:jc w:val="both"/>
        <w:rPr>
          <w:rFonts w:ascii="Cambria" w:eastAsia="Cambria" w:hAnsi="Cambria" w:cs="Cambria"/>
          <w:color w:val="000000" w:themeColor="text1"/>
        </w:rPr>
      </w:pPr>
      <w:r w:rsidRPr="009E1298">
        <w:rPr>
          <w:rFonts w:ascii="Cambria" w:eastAsia="Cambria" w:hAnsi="Cambria" w:cs="Cambria"/>
          <w:color w:val="000000" w:themeColor="text1"/>
        </w:rPr>
        <w:t xml:space="preserve">In </w:t>
      </w:r>
      <w:r w:rsidR="00816102" w:rsidRPr="009E1298">
        <w:rPr>
          <w:rFonts w:ascii="Cambria" w:eastAsia="Cambria" w:hAnsi="Cambria" w:cs="Cambria"/>
          <w:color w:val="000000" w:themeColor="text1"/>
        </w:rPr>
        <w:t>20</w:t>
      </w:r>
      <w:r w:rsidR="00816102">
        <w:rPr>
          <w:rFonts w:ascii="Cambria" w:eastAsia="Cambria" w:hAnsi="Cambria" w:cs="Cambria"/>
          <w:color w:val="000000" w:themeColor="text1"/>
        </w:rPr>
        <w:t>21</w:t>
      </w:r>
      <w:r w:rsidRPr="009E1298">
        <w:rPr>
          <w:rFonts w:ascii="Cambria" w:eastAsia="Cambria" w:hAnsi="Cambria" w:cs="Cambria"/>
          <w:color w:val="000000" w:themeColor="text1"/>
        </w:rPr>
        <w:t>-</w:t>
      </w:r>
      <w:r w:rsidR="00816102" w:rsidRPr="009E1298">
        <w:rPr>
          <w:rFonts w:ascii="Cambria" w:eastAsia="Cambria" w:hAnsi="Cambria" w:cs="Cambria"/>
          <w:color w:val="000000" w:themeColor="text1"/>
        </w:rPr>
        <w:t>2</w:t>
      </w:r>
      <w:r w:rsidR="00816102">
        <w:rPr>
          <w:rFonts w:ascii="Cambria" w:eastAsia="Cambria" w:hAnsi="Cambria" w:cs="Cambria"/>
          <w:color w:val="000000" w:themeColor="text1"/>
        </w:rPr>
        <w:t>2</w:t>
      </w:r>
      <w:r w:rsidRPr="009E1298">
        <w:rPr>
          <w:rFonts w:ascii="Cambria" w:eastAsia="Cambria" w:hAnsi="Cambria" w:cs="Cambria"/>
          <w:color w:val="000000" w:themeColor="text1"/>
        </w:rPr>
        <w:t>, APNEP will continue to seek additional avenues for collaborating with various</w:t>
      </w:r>
      <w:r w:rsidR="00BE67D8" w:rsidRPr="009E1298">
        <w:rPr>
          <w:rFonts w:ascii="Cambria" w:eastAsia="Cambria" w:hAnsi="Cambria" w:cs="Cambria"/>
          <w:color w:val="000000" w:themeColor="text1"/>
        </w:rPr>
        <w:t xml:space="preserve"> </w:t>
      </w:r>
      <w:r w:rsidRPr="009E1298">
        <w:rPr>
          <w:rFonts w:ascii="Cambria" w:eastAsia="Cambria" w:hAnsi="Cambria" w:cs="Cambria"/>
          <w:color w:val="000000" w:themeColor="text1"/>
        </w:rPr>
        <w:t xml:space="preserve">partners to assist in targeting funds to support CCMP implementation actions and the </w:t>
      </w:r>
      <w:r w:rsidR="00921123">
        <w:rPr>
          <w:rFonts w:ascii="Cambria" w:eastAsia="Cambria" w:hAnsi="Cambria" w:cs="Cambria"/>
          <w:color w:val="000000" w:themeColor="text1"/>
        </w:rPr>
        <w:t>Partnership</w:t>
      </w:r>
      <w:r w:rsidR="00921123" w:rsidRPr="009E1298">
        <w:rPr>
          <w:rFonts w:ascii="Cambria" w:eastAsia="Cambria" w:hAnsi="Cambria" w:cs="Cambria"/>
          <w:color w:val="000000" w:themeColor="text1"/>
        </w:rPr>
        <w:t xml:space="preserve"> </w:t>
      </w:r>
      <w:r w:rsidRPr="009E1298">
        <w:rPr>
          <w:rFonts w:ascii="Cambria" w:eastAsia="Cambria" w:hAnsi="Cambria" w:cs="Cambria"/>
          <w:color w:val="000000" w:themeColor="text1"/>
        </w:rPr>
        <w:t xml:space="preserve">mission. Where possible, APNEP will actively seek </w:t>
      </w:r>
      <w:r w:rsidR="00921123">
        <w:rPr>
          <w:rFonts w:ascii="Cambria" w:eastAsia="Cambria" w:hAnsi="Cambria" w:cs="Cambria"/>
          <w:color w:val="000000" w:themeColor="text1"/>
        </w:rPr>
        <w:t>additional</w:t>
      </w:r>
      <w:r w:rsidR="00921123" w:rsidRPr="009E1298">
        <w:rPr>
          <w:rFonts w:ascii="Cambria" w:eastAsia="Cambria" w:hAnsi="Cambria" w:cs="Cambria"/>
          <w:color w:val="000000" w:themeColor="text1"/>
        </w:rPr>
        <w:t xml:space="preserve"> </w:t>
      </w:r>
      <w:r w:rsidRPr="009E1298">
        <w:rPr>
          <w:rFonts w:ascii="Cambria" w:eastAsia="Cambria" w:hAnsi="Cambria" w:cs="Cambria"/>
          <w:color w:val="000000" w:themeColor="text1"/>
        </w:rPr>
        <w:t xml:space="preserve">sources of funding for APNEP activities and projects to </w:t>
      </w:r>
      <w:r w:rsidR="00921123">
        <w:rPr>
          <w:rFonts w:ascii="Cambria" w:eastAsia="Cambria" w:hAnsi="Cambria" w:cs="Cambria"/>
          <w:color w:val="000000" w:themeColor="text1"/>
        </w:rPr>
        <w:t>support</w:t>
      </w:r>
      <w:r w:rsidR="00921123" w:rsidRPr="009E1298">
        <w:rPr>
          <w:rFonts w:ascii="Cambria" w:eastAsia="Cambria" w:hAnsi="Cambria" w:cs="Cambria"/>
          <w:color w:val="000000" w:themeColor="text1"/>
        </w:rPr>
        <w:t xml:space="preserve"> </w:t>
      </w:r>
      <w:r w:rsidRPr="009E1298">
        <w:rPr>
          <w:rFonts w:ascii="Cambria" w:eastAsia="Cambria" w:hAnsi="Cambria" w:cs="Cambria"/>
          <w:color w:val="000000" w:themeColor="text1"/>
        </w:rPr>
        <w:t>CCMP</w:t>
      </w:r>
      <w:r w:rsidR="00921123" w:rsidRPr="00921123">
        <w:rPr>
          <w:rFonts w:ascii="Cambria" w:eastAsia="Cambria" w:hAnsi="Cambria" w:cs="Cambria"/>
          <w:color w:val="000000" w:themeColor="text1"/>
        </w:rPr>
        <w:t xml:space="preserve"> </w:t>
      </w:r>
      <w:r w:rsidR="00921123" w:rsidRPr="009E1298">
        <w:rPr>
          <w:rFonts w:ascii="Cambria" w:eastAsia="Cambria" w:hAnsi="Cambria" w:cs="Cambria"/>
          <w:color w:val="000000" w:themeColor="text1"/>
        </w:rPr>
        <w:t>goals</w:t>
      </w:r>
      <w:r w:rsidRPr="009E1298">
        <w:rPr>
          <w:rFonts w:ascii="Cambria" w:eastAsia="Cambria" w:hAnsi="Cambria" w:cs="Cambria"/>
          <w:color w:val="000000" w:themeColor="text1"/>
        </w:rPr>
        <w:t xml:space="preserve">.   </w:t>
      </w:r>
      <w:r w:rsidR="00355096">
        <w:rPr>
          <w:rFonts w:ascii="Cambria" w:eastAsia="Cambria" w:hAnsi="Cambria" w:cs="Cambria"/>
          <w:color w:val="000000" w:themeColor="text1"/>
        </w:rPr>
        <w:t>We will maintain our goal of 8:1 leverage for the coming year.</w:t>
      </w:r>
    </w:p>
    <w:p w14:paraId="6BAA749B" w14:textId="05484A82" w:rsidR="00F27733" w:rsidRDefault="00F27733" w:rsidP="00BE67D8">
      <w:pPr>
        <w:pBdr>
          <w:top w:val="nil"/>
          <w:left w:val="nil"/>
          <w:bottom w:val="nil"/>
          <w:right w:val="nil"/>
          <w:between w:val="nil"/>
        </w:pBdr>
        <w:tabs>
          <w:tab w:val="left" w:pos="360"/>
        </w:tabs>
        <w:ind w:left="360"/>
        <w:jc w:val="both"/>
        <w:rPr>
          <w:rFonts w:ascii="Cambria" w:eastAsia="Cambria" w:hAnsi="Cambria" w:cs="Cambria"/>
          <w:color w:val="000000" w:themeColor="text1"/>
        </w:rPr>
      </w:pPr>
    </w:p>
    <w:p w14:paraId="7FBFBED6" w14:textId="536103FC" w:rsidR="00E04A27" w:rsidRDefault="00E04A27">
      <w:pPr>
        <w:rPr>
          <w:rFonts w:ascii="Calibri" w:eastAsia="Calibri" w:hAnsi="Calibri" w:cs="Calibri"/>
          <w:b/>
          <w:color w:val="214293"/>
        </w:rPr>
      </w:pPr>
    </w:p>
    <w:p w14:paraId="4BE2BD60" w14:textId="23E5E113" w:rsidR="00034FDA" w:rsidRDefault="00034FDA">
      <w:pPr>
        <w:rPr>
          <w:rFonts w:ascii="Calibri" w:eastAsia="Calibri" w:hAnsi="Calibri" w:cs="Calibri"/>
          <w:b/>
          <w:color w:val="214293"/>
        </w:rPr>
      </w:pPr>
    </w:p>
    <w:p w14:paraId="44F84ABA" w14:textId="2652E2C7" w:rsidR="00034FDA" w:rsidRDefault="00034FDA">
      <w:pPr>
        <w:rPr>
          <w:rFonts w:ascii="Calibri" w:eastAsia="Calibri" w:hAnsi="Calibri" w:cs="Calibri"/>
          <w:b/>
          <w:color w:val="214293"/>
        </w:rPr>
      </w:pPr>
    </w:p>
    <w:p w14:paraId="54D2B86B" w14:textId="77777777" w:rsidR="00034FDA" w:rsidRPr="00E00F3B" w:rsidRDefault="00034FDA">
      <w:pPr>
        <w:rPr>
          <w:rFonts w:ascii="Calibri" w:eastAsia="Calibri" w:hAnsi="Calibri" w:cs="Calibri"/>
          <w:b/>
          <w:color w:val="214293"/>
        </w:rPr>
      </w:pPr>
    </w:p>
    <w:p w14:paraId="677A7935" w14:textId="2D790FC7" w:rsidR="00416BEA" w:rsidRPr="009E1298" w:rsidRDefault="00F12712">
      <w:pPr>
        <w:pStyle w:val="Heading1"/>
        <w:pBdr>
          <w:bottom w:val="single" w:sz="4" w:space="0" w:color="000000"/>
        </w:pBdr>
        <w:rPr>
          <w:rFonts w:ascii="Calibri" w:eastAsia="Calibri" w:hAnsi="Calibri" w:cs="Calibri"/>
          <w:color w:val="214293"/>
          <w:sz w:val="48"/>
          <w:szCs w:val="48"/>
        </w:rPr>
      </w:pPr>
      <w:r w:rsidRPr="009E1298">
        <w:rPr>
          <w:rFonts w:ascii="Calibri" w:eastAsia="Calibri" w:hAnsi="Calibri" w:cs="Calibri"/>
          <w:color w:val="214293"/>
          <w:sz w:val="48"/>
          <w:szCs w:val="48"/>
        </w:rPr>
        <w:lastRenderedPageBreak/>
        <w:t>PARTNERSHIP</w:t>
      </w:r>
      <w:r w:rsidR="00C52310">
        <w:rPr>
          <w:rFonts w:ascii="Calibri" w:eastAsia="Calibri" w:hAnsi="Calibri" w:cs="Calibri"/>
          <w:color w:val="214293"/>
          <w:sz w:val="48"/>
          <w:szCs w:val="48"/>
        </w:rPr>
        <w:t xml:space="preserve"> ENTITIE</w:t>
      </w:r>
      <w:r w:rsidRPr="009E1298">
        <w:rPr>
          <w:rFonts w:ascii="Calibri" w:eastAsia="Calibri" w:hAnsi="Calibri" w:cs="Calibri"/>
          <w:color w:val="214293"/>
          <w:sz w:val="48"/>
          <w:szCs w:val="48"/>
        </w:rPr>
        <w:t>S</w:t>
      </w:r>
    </w:p>
    <w:p w14:paraId="6088D8F8" w14:textId="77777777" w:rsidR="00416BEA" w:rsidRPr="00E00F3B" w:rsidRDefault="00416BEA">
      <w:pPr>
        <w:pBdr>
          <w:top w:val="nil"/>
          <w:left w:val="nil"/>
          <w:bottom w:val="nil"/>
          <w:right w:val="nil"/>
          <w:between w:val="nil"/>
        </w:pBdr>
        <w:tabs>
          <w:tab w:val="left" w:pos="360"/>
        </w:tabs>
        <w:jc w:val="both"/>
        <w:rPr>
          <w:rFonts w:ascii="Cambria" w:eastAsia="Cambria" w:hAnsi="Cambria" w:cs="Cambria"/>
          <w:color w:val="000000"/>
          <w:sz w:val="6"/>
          <w:szCs w:val="6"/>
        </w:rPr>
      </w:pPr>
    </w:p>
    <w:p w14:paraId="51C33C78" w14:textId="40106CBF" w:rsidR="00BC554F" w:rsidRPr="003D71D2" w:rsidRDefault="00C52310">
      <w:pPr>
        <w:pBdr>
          <w:top w:val="nil"/>
          <w:left w:val="nil"/>
          <w:bottom w:val="nil"/>
          <w:right w:val="nil"/>
          <w:between w:val="nil"/>
        </w:pBdr>
        <w:tabs>
          <w:tab w:val="left" w:pos="360"/>
        </w:tabs>
        <w:jc w:val="both"/>
        <w:rPr>
          <w:rFonts w:ascii="Cambria" w:eastAsia="Cambria" w:hAnsi="Cambria" w:cs="Cambria"/>
          <w:color w:val="000000"/>
          <w:sz w:val="40"/>
          <w:szCs w:val="40"/>
        </w:rPr>
      </w:pPr>
      <w:r>
        <w:rPr>
          <w:rFonts w:asciiTheme="majorHAnsi" w:eastAsia="Cambria" w:hAnsiTheme="majorHAnsi" w:cstheme="majorHAnsi"/>
          <w:b/>
          <w:color w:val="12B8A4"/>
          <w:sz w:val="40"/>
          <w:szCs w:val="40"/>
        </w:rPr>
        <w:t>Host</w:t>
      </w:r>
    </w:p>
    <w:p w14:paraId="643E6B6A" w14:textId="60056088" w:rsidR="00416BEA" w:rsidRPr="009E1298" w:rsidRDefault="00F12712">
      <w:pPr>
        <w:pBdr>
          <w:top w:val="nil"/>
          <w:left w:val="nil"/>
          <w:bottom w:val="nil"/>
          <w:right w:val="nil"/>
          <w:between w:val="nil"/>
        </w:pBdr>
        <w:tabs>
          <w:tab w:val="left" w:pos="360"/>
        </w:tabs>
        <w:jc w:val="both"/>
        <w:rPr>
          <w:rFonts w:ascii="Cambria" w:eastAsia="Cambria" w:hAnsi="Cambria" w:cs="Cambria"/>
          <w:color w:val="000000"/>
        </w:rPr>
      </w:pPr>
      <w:r w:rsidRPr="009E1298">
        <w:rPr>
          <w:rFonts w:ascii="Cambria" w:eastAsia="Cambria" w:hAnsi="Cambria" w:cs="Cambria"/>
          <w:color w:val="000000"/>
        </w:rPr>
        <w:t xml:space="preserve">The main </w:t>
      </w:r>
      <w:r w:rsidR="00BC554F" w:rsidRPr="009E1298">
        <w:rPr>
          <w:rFonts w:ascii="Cambria" w:eastAsia="Cambria" w:hAnsi="Cambria" w:cs="Cambria"/>
          <w:color w:val="000000"/>
        </w:rPr>
        <w:t xml:space="preserve">APNEP </w:t>
      </w:r>
      <w:r w:rsidRPr="009E1298">
        <w:rPr>
          <w:rFonts w:ascii="Cambria" w:eastAsia="Cambria" w:hAnsi="Cambria" w:cs="Cambria"/>
          <w:color w:val="000000"/>
        </w:rPr>
        <w:t xml:space="preserve">office is located within the </w:t>
      </w:r>
      <w:r w:rsidR="004A312C">
        <w:rPr>
          <w:rFonts w:ascii="Cambria" w:eastAsia="Cambria" w:hAnsi="Cambria" w:cs="Cambria"/>
          <w:color w:val="000000"/>
        </w:rPr>
        <w:t xml:space="preserve">NC-DEQ </w:t>
      </w:r>
      <w:r w:rsidRPr="009E1298">
        <w:rPr>
          <w:rFonts w:ascii="Cambria" w:eastAsia="Cambria" w:hAnsi="Cambria" w:cs="Cambria"/>
          <w:color w:val="000000"/>
        </w:rPr>
        <w:t xml:space="preserve">Office of </w:t>
      </w:r>
      <w:r w:rsidR="009C1A2C" w:rsidRPr="009E1298">
        <w:rPr>
          <w:rFonts w:ascii="Cambria" w:eastAsia="Cambria" w:hAnsi="Cambria" w:cs="Cambria"/>
          <w:color w:val="000000"/>
        </w:rPr>
        <w:t>Secretary</w:t>
      </w:r>
      <w:r w:rsidR="009C1A2C">
        <w:rPr>
          <w:rFonts w:ascii="Cambria" w:eastAsia="Cambria" w:hAnsi="Cambria" w:cs="Cambria"/>
          <w:color w:val="000000"/>
        </w:rPr>
        <w:t xml:space="preserve"> </w:t>
      </w:r>
      <w:r w:rsidRPr="009E1298">
        <w:rPr>
          <w:rFonts w:ascii="Cambria" w:eastAsia="Cambria" w:hAnsi="Cambria" w:cs="Cambria"/>
          <w:color w:val="000000"/>
        </w:rPr>
        <w:t xml:space="preserve">in Raleigh, </w:t>
      </w:r>
      <w:r w:rsidR="004A312C">
        <w:rPr>
          <w:rFonts w:ascii="Cambria" w:eastAsia="Cambria" w:hAnsi="Cambria" w:cs="Cambria"/>
          <w:color w:val="000000"/>
        </w:rPr>
        <w:t>N.C.</w:t>
      </w:r>
      <w:r w:rsidRPr="009E1298">
        <w:rPr>
          <w:rFonts w:ascii="Cambria" w:eastAsia="Cambria" w:hAnsi="Cambria" w:cs="Cambria"/>
          <w:color w:val="000000"/>
        </w:rPr>
        <w:t xml:space="preserve">, with additional personnel in Washington and Beaufort, </w:t>
      </w:r>
      <w:proofErr w:type="gramStart"/>
      <w:r w:rsidR="004A312C">
        <w:rPr>
          <w:rFonts w:ascii="Cambria" w:eastAsia="Cambria" w:hAnsi="Cambria" w:cs="Cambria"/>
          <w:color w:val="000000"/>
        </w:rPr>
        <w:t>N.C.</w:t>
      </w:r>
      <w:r w:rsidRPr="009E1298">
        <w:rPr>
          <w:rFonts w:ascii="Cambria" w:eastAsia="Cambria" w:hAnsi="Cambria" w:cs="Cambria"/>
          <w:color w:val="000000"/>
        </w:rPr>
        <w:t>.</w:t>
      </w:r>
      <w:proofErr w:type="gramEnd"/>
      <w:r w:rsidRPr="009E1298">
        <w:rPr>
          <w:rFonts w:ascii="Cambria" w:eastAsia="Cambria" w:hAnsi="Cambria" w:cs="Cambria"/>
          <w:color w:val="000000"/>
        </w:rPr>
        <w:t xml:space="preserve"> The Virginia Department of Environmental Quality also provides </w:t>
      </w:r>
      <w:r w:rsidR="008F125E">
        <w:rPr>
          <w:rFonts w:ascii="Cambria" w:eastAsia="Cambria" w:hAnsi="Cambria" w:cs="Cambria"/>
          <w:color w:val="000000"/>
        </w:rPr>
        <w:t xml:space="preserve">working </w:t>
      </w:r>
      <w:r w:rsidRPr="009E1298">
        <w:rPr>
          <w:rFonts w:ascii="Cambria" w:eastAsia="Cambria" w:hAnsi="Cambria" w:cs="Cambria"/>
          <w:color w:val="000000"/>
        </w:rPr>
        <w:t xml:space="preserve">support </w:t>
      </w:r>
      <w:r w:rsidR="008F125E">
        <w:rPr>
          <w:rFonts w:ascii="Cambria" w:eastAsia="Cambria" w:hAnsi="Cambria" w:cs="Cambria"/>
          <w:color w:val="000000"/>
        </w:rPr>
        <w:t>to</w:t>
      </w:r>
      <w:r w:rsidR="00543483">
        <w:rPr>
          <w:rFonts w:ascii="Cambria" w:eastAsia="Cambria" w:hAnsi="Cambria" w:cs="Cambria"/>
          <w:color w:val="000000"/>
        </w:rPr>
        <w:t xml:space="preserve"> APNEP</w:t>
      </w:r>
      <w:r w:rsidR="0083548A">
        <w:rPr>
          <w:rFonts w:ascii="Cambria" w:eastAsia="Cambria" w:hAnsi="Cambria" w:cs="Cambria"/>
          <w:color w:val="000000"/>
        </w:rPr>
        <w:t>.</w:t>
      </w:r>
      <w:r w:rsidRPr="009E1298">
        <w:rPr>
          <w:rFonts w:ascii="Cambria" w:eastAsia="Cambria" w:hAnsi="Cambria" w:cs="Cambria"/>
          <w:color w:val="000000"/>
        </w:rPr>
        <w:t xml:space="preserve">  </w:t>
      </w:r>
    </w:p>
    <w:p w14:paraId="49ABBF76" w14:textId="77777777" w:rsidR="00416BEA" w:rsidRPr="009E1298" w:rsidRDefault="00416BEA">
      <w:pPr>
        <w:pBdr>
          <w:top w:val="nil"/>
          <w:left w:val="nil"/>
          <w:bottom w:val="nil"/>
          <w:right w:val="nil"/>
          <w:between w:val="nil"/>
        </w:pBdr>
        <w:tabs>
          <w:tab w:val="left" w:pos="360"/>
        </w:tabs>
        <w:jc w:val="both"/>
        <w:rPr>
          <w:rFonts w:ascii="Cambria" w:eastAsia="Cambria" w:hAnsi="Cambria" w:cs="Cambria"/>
          <w:color w:val="000000"/>
        </w:rPr>
      </w:pPr>
    </w:p>
    <w:p w14:paraId="243C9A0E" w14:textId="6AD7F982" w:rsidR="00416BEA" w:rsidRPr="003D71D2" w:rsidRDefault="00F12712">
      <w:pPr>
        <w:pBdr>
          <w:top w:val="nil"/>
          <w:left w:val="nil"/>
          <w:bottom w:val="nil"/>
          <w:right w:val="nil"/>
          <w:between w:val="nil"/>
        </w:pBdr>
        <w:tabs>
          <w:tab w:val="left" w:pos="360"/>
        </w:tabs>
        <w:jc w:val="both"/>
        <w:rPr>
          <w:rFonts w:ascii="Cambria" w:eastAsia="Cambria" w:hAnsi="Cambria" w:cs="Cambria"/>
          <w:color w:val="000000"/>
          <w:sz w:val="40"/>
          <w:szCs w:val="40"/>
        </w:rPr>
      </w:pPr>
      <w:r w:rsidRPr="003D71D2">
        <w:rPr>
          <w:rFonts w:asciiTheme="majorHAnsi" w:eastAsia="Cambria" w:hAnsiTheme="majorHAnsi" w:cstheme="majorHAnsi"/>
          <w:b/>
          <w:color w:val="12B8A4"/>
          <w:sz w:val="40"/>
          <w:szCs w:val="40"/>
        </w:rPr>
        <w:t>Management Conference</w:t>
      </w:r>
    </w:p>
    <w:p w14:paraId="43EECE12" w14:textId="77777777" w:rsidR="00416BEA" w:rsidRPr="003D71D2" w:rsidRDefault="00F12712">
      <w:pPr>
        <w:pBdr>
          <w:top w:val="nil"/>
          <w:left w:val="nil"/>
          <w:bottom w:val="nil"/>
          <w:right w:val="nil"/>
          <w:between w:val="nil"/>
        </w:pBdr>
        <w:tabs>
          <w:tab w:val="left" w:pos="360"/>
        </w:tabs>
        <w:jc w:val="both"/>
        <w:rPr>
          <w:rFonts w:asciiTheme="majorHAnsi" w:eastAsia="Cambria" w:hAnsiTheme="majorHAnsi" w:cstheme="majorHAnsi"/>
          <w:b/>
          <w:color w:val="000000"/>
          <w:sz w:val="28"/>
          <w:szCs w:val="28"/>
        </w:rPr>
      </w:pPr>
      <w:r w:rsidRPr="003D71D2">
        <w:rPr>
          <w:rFonts w:asciiTheme="majorHAnsi" w:eastAsia="Cambria" w:hAnsiTheme="majorHAnsi" w:cstheme="majorHAnsi"/>
          <w:b/>
          <w:color w:val="000000"/>
          <w:sz w:val="28"/>
          <w:szCs w:val="28"/>
        </w:rPr>
        <w:t>Leadership Council</w:t>
      </w:r>
    </w:p>
    <w:p w14:paraId="3B647137" w14:textId="5CA2343A" w:rsidR="00416BEA" w:rsidRPr="009E1298" w:rsidRDefault="00F12712">
      <w:pPr>
        <w:pBdr>
          <w:top w:val="nil"/>
          <w:left w:val="nil"/>
          <w:bottom w:val="nil"/>
          <w:right w:val="nil"/>
          <w:between w:val="nil"/>
        </w:pBdr>
        <w:tabs>
          <w:tab w:val="left" w:pos="360"/>
        </w:tabs>
        <w:jc w:val="both"/>
        <w:rPr>
          <w:rFonts w:ascii="Cambria" w:eastAsia="Cambria" w:hAnsi="Cambria" w:cs="Cambria"/>
          <w:color w:val="000000"/>
        </w:rPr>
      </w:pPr>
      <w:r w:rsidRPr="009E1298">
        <w:rPr>
          <w:rFonts w:ascii="Cambria" w:eastAsia="Cambria" w:hAnsi="Cambria" w:cs="Cambria"/>
          <w:color w:val="000000"/>
        </w:rPr>
        <w:t>Th</w:t>
      </w:r>
      <w:r w:rsidR="004A312C">
        <w:rPr>
          <w:rFonts w:ascii="Cambria" w:eastAsia="Cambria" w:hAnsi="Cambria" w:cs="Cambria"/>
          <w:color w:val="000000"/>
        </w:rPr>
        <w:t>e</w:t>
      </w:r>
      <w:r w:rsidRPr="009E1298">
        <w:rPr>
          <w:rFonts w:ascii="Cambria" w:eastAsia="Cambria" w:hAnsi="Cambria" w:cs="Cambria"/>
          <w:color w:val="000000"/>
        </w:rPr>
        <w:t xml:space="preserve"> Leadership Council</w:t>
      </w:r>
      <w:r w:rsidRPr="009E1298">
        <w:rPr>
          <w:rFonts w:ascii="Cambria" w:eastAsia="Cambria" w:hAnsi="Cambria" w:cs="Cambria"/>
          <w:b/>
          <w:color w:val="000000"/>
        </w:rPr>
        <w:t xml:space="preserve"> </w:t>
      </w:r>
      <w:r w:rsidRPr="009E1298">
        <w:rPr>
          <w:rFonts w:ascii="Cambria" w:eastAsia="Cambria" w:hAnsi="Cambria" w:cs="Cambria"/>
          <w:color w:val="000000"/>
        </w:rPr>
        <w:t xml:space="preserve">is the main advisory body for APNEP and the Management Conference.  It was established by a </w:t>
      </w:r>
      <w:r w:rsidR="004A312C">
        <w:rPr>
          <w:rFonts w:ascii="Cambria" w:eastAsia="Cambria" w:hAnsi="Cambria" w:cs="Cambria"/>
          <w:color w:val="000000"/>
        </w:rPr>
        <w:t>N.C.</w:t>
      </w:r>
      <w:r w:rsidRPr="009E1298">
        <w:rPr>
          <w:rFonts w:ascii="Cambria" w:eastAsia="Cambria" w:hAnsi="Cambria" w:cs="Cambria"/>
          <w:color w:val="000000"/>
        </w:rPr>
        <w:t xml:space="preserve"> Governor’s Executive Order to advise, guide, evaluate and support the CCMP implementation process, advance the CCMP and its management actions, and to ensure the highest level of collaboration, coordination and cooperation among state and federal agencies, local governments, the public and various interest groups.  The Leadership Council consults with the advisory committees and the APNEP Office for recommendations pertaining to implementation of CCMP actions at the regional and local levels, and the coordination and development of research and monitoring priorities.  A major duty of the Leadership Council is to </w:t>
      </w:r>
      <w:r w:rsidR="004A312C">
        <w:rPr>
          <w:rFonts w:ascii="Cambria" w:eastAsia="Cambria" w:hAnsi="Cambria" w:cs="Cambria"/>
          <w:color w:val="000000"/>
        </w:rPr>
        <w:t>maintain</w:t>
      </w:r>
      <w:r w:rsidR="004A312C" w:rsidRPr="009E1298">
        <w:rPr>
          <w:rFonts w:ascii="Cambria" w:eastAsia="Cambria" w:hAnsi="Cambria" w:cs="Cambria"/>
          <w:color w:val="000000"/>
        </w:rPr>
        <w:t xml:space="preserve"> </w:t>
      </w:r>
      <w:r w:rsidRPr="009E1298">
        <w:rPr>
          <w:rFonts w:ascii="Cambria" w:eastAsia="Cambria" w:hAnsi="Cambria" w:cs="Cambria"/>
          <w:color w:val="000000"/>
        </w:rPr>
        <w:t xml:space="preserve">the relevance of the CCMP and to make recommendations to address emerging issues that may affect the significant natural resources of the Albemarle-Pamlico estuarine system.  The Leadership Council, in cooperation with the APNEP Office, develops an annual report, budget and work plan.  </w:t>
      </w:r>
    </w:p>
    <w:p w14:paraId="17581B4E" w14:textId="77777777" w:rsidR="00416BEA" w:rsidRPr="009E1298" w:rsidRDefault="00416BEA">
      <w:pPr>
        <w:pBdr>
          <w:top w:val="nil"/>
          <w:left w:val="nil"/>
          <w:bottom w:val="nil"/>
          <w:right w:val="nil"/>
          <w:between w:val="nil"/>
        </w:pBdr>
        <w:tabs>
          <w:tab w:val="left" w:pos="360"/>
        </w:tabs>
        <w:jc w:val="both"/>
        <w:rPr>
          <w:rFonts w:ascii="Cambria" w:eastAsia="Cambria" w:hAnsi="Cambria" w:cs="Cambria"/>
          <w:color w:val="000000"/>
        </w:rPr>
      </w:pPr>
    </w:p>
    <w:p w14:paraId="2A1C4E63" w14:textId="77777777" w:rsidR="00416BEA" w:rsidRPr="003D71D2" w:rsidRDefault="00F12712">
      <w:pPr>
        <w:pBdr>
          <w:top w:val="nil"/>
          <w:left w:val="nil"/>
          <w:bottom w:val="nil"/>
          <w:right w:val="nil"/>
          <w:between w:val="nil"/>
        </w:pBdr>
        <w:tabs>
          <w:tab w:val="left" w:pos="360"/>
        </w:tabs>
        <w:jc w:val="both"/>
        <w:rPr>
          <w:rFonts w:asciiTheme="majorHAnsi" w:eastAsia="Cambria" w:hAnsiTheme="majorHAnsi" w:cstheme="majorHAnsi"/>
          <w:color w:val="000000"/>
          <w:sz w:val="28"/>
          <w:szCs w:val="28"/>
        </w:rPr>
      </w:pPr>
      <w:r w:rsidRPr="003D71D2">
        <w:rPr>
          <w:rFonts w:asciiTheme="majorHAnsi" w:eastAsia="Cambria" w:hAnsiTheme="majorHAnsi" w:cstheme="majorHAnsi"/>
          <w:b/>
          <w:color w:val="000000"/>
          <w:sz w:val="28"/>
          <w:szCs w:val="28"/>
        </w:rPr>
        <w:t>Science and Technical Advisory Committee</w:t>
      </w:r>
      <w:r w:rsidRPr="003D71D2">
        <w:rPr>
          <w:rFonts w:asciiTheme="majorHAnsi" w:eastAsia="Cambria" w:hAnsiTheme="majorHAnsi" w:cstheme="majorHAnsi"/>
          <w:color w:val="000000"/>
          <w:sz w:val="28"/>
          <w:szCs w:val="28"/>
        </w:rPr>
        <w:t xml:space="preserve"> </w:t>
      </w:r>
    </w:p>
    <w:p w14:paraId="1AF7F7A5" w14:textId="55BA8D1B" w:rsidR="00416BEA" w:rsidRPr="009E1298" w:rsidRDefault="004A312C">
      <w:pPr>
        <w:pBdr>
          <w:top w:val="nil"/>
          <w:left w:val="nil"/>
          <w:bottom w:val="nil"/>
          <w:right w:val="nil"/>
          <w:between w:val="nil"/>
        </w:pBdr>
        <w:tabs>
          <w:tab w:val="left" w:pos="360"/>
        </w:tabs>
        <w:jc w:val="both"/>
        <w:rPr>
          <w:rFonts w:ascii="Cambria" w:eastAsia="Cambria" w:hAnsi="Cambria" w:cs="Cambria"/>
          <w:color w:val="000000" w:themeColor="text1"/>
        </w:rPr>
      </w:pPr>
      <w:r>
        <w:rPr>
          <w:rFonts w:ascii="Cambria" w:eastAsia="Cambria" w:hAnsi="Cambria" w:cs="Cambria"/>
          <w:color w:val="000000"/>
        </w:rPr>
        <w:t>The</w:t>
      </w:r>
      <w:r w:rsidRPr="009E1298">
        <w:rPr>
          <w:rFonts w:ascii="Cambria" w:eastAsia="Cambria" w:hAnsi="Cambria" w:cs="Cambria"/>
          <w:color w:val="000000"/>
        </w:rPr>
        <w:t xml:space="preserve"> </w:t>
      </w:r>
      <w:r w:rsidR="00F12712" w:rsidRPr="009E1298">
        <w:rPr>
          <w:rFonts w:ascii="Cambria" w:eastAsia="Cambria" w:hAnsi="Cambria" w:cs="Cambria"/>
          <w:color w:val="000000"/>
        </w:rPr>
        <w:t xml:space="preserve">Science and Technical Advisory Committee (STAC) was established in 2004 to provide independent advice to the Leadership Council and the Implementation Committee on scientific and technical </w:t>
      </w:r>
      <w:r w:rsidR="00F12712" w:rsidRPr="009E1298">
        <w:rPr>
          <w:rFonts w:ascii="Cambria" w:eastAsia="Cambria" w:hAnsi="Cambria" w:cs="Cambria"/>
          <w:color w:val="000000" w:themeColor="text1"/>
        </w:rPr>
        <w:t xml:space="preserve">issues, including ecosystem assessment and monitoring, in support of CCMP implementation.   </w:t>
      </w:r>
    </w:p>
    <w:p w14:paraId="35E439F4" w14:textId="77777777" w:rsidR="00416BEA" w:rsidRPr="009E1298" w:rsidRDefault="00416BEA">
      <w:pPr>
        <w:pBdr>
          <w:top w:val="nil"/>
          <w:left w:val="nil"/>
          <w:bottom w:val="nil"/>
          <w:right w:val="nil"/>
          <w:between w:val="nil"/>
        </w:pBdr>
        <w:tabs>
          <w:tab w:val="left" w:pos="360"/>
        </w:tabs>
        <w:ind w:left="1440"/>
        <w:jc w:val="both"/>
        <w:rPr>
          <w:rFonts w:ascii="Cambria" w:eastAsia="Cambria" w:hAnsi="Cambria" w:cs="Cambria"/>
          <w:color w:val="000000" w:themeColor="text1"/>
        </w:rPr>
      </w:pPr>
    </w:p>
    <w:p w14:paraId="0F900449" w14:textId="77777777" w:rsidR="00416BEA" w:rsidRPr="003D71D2" w:rsidRDefault="00F12712">
      <w:pPr>
        <w:pBdr>
          <w:top w:val="nil"/>
          <w:left w:val="nil"/>
          <w:bottom w:val="nil"/>
          <w:right w:val="nil"/>
          <w:between w:val="nil"/>
        </w:pBdr>
        <w:tabs>
          <w:tab w:val="left" w:pos="360"/>
        </w:tabs>
        <w:jc w:val="both"/>
        <w:rPr>
          <w:rFonts w:asciiTheme="majorHAnsi" w:eastAsia="Cambria" w:hAnsiTheme="majorHAnsi" w:cstheme="majorHAnsi"/>
          <w:color w:val="000000" w:themeColor="text1"/>
          <w:sz w:val="28"/>
          <w:szCs w:val="28"/>
        </w:rPr>
      </w:pPr>
      <w:r w:rsidRPr="003D71D2">
        <w:rPr>
          <w:rFonts w:asciiTheme="majorHAnsi" w:eastAsia="Cambria" w:hAnsiTheme="majorHAnsi" w:cstheme="majorHAnsi"/>
          <w:b/>
          <w:color w:val="000000" w:themeColor="text1"/>
          <w:sz w:val="28"/>
          <w:szCs w:val="28"/>
        </w:rPr>
        <w:t>Implementation Advisory Committee</w:t>
      </w:r>
      <w:r w:rsidRPr="003D71D2">
        <w:rPr>
          <w:rFonts w:asciiTheme="majorHAnsi" w:eastAsia="Cambria" w:hAnsiTheme="majorHAnsi" w:cstheme="majorHAnsi"/>
          <w:color w:val="000000" w:themeColor="text1"/>
          <w:sz w:val="28"/>
          <w:szCs w:val="28"/>
        </w:rPr>
        <w:t xml:space="preserve"> </w:t>
      </w:r>
    </w:p>
    <w:p w14:paraId="2301124E" w14:textId="6AD5BFEB" w:rsidR="00416BEA" w:rsidRPr="009E1298" w:rsidRDefault="0083548A">
      <w:pPr>
        <w:pBdr>
          <w:top w:val="nil"/>
          <w:left w:val="nil"/>
          <w:bottom w:val="nil"/>
          <w:right w:val="nil"/>
          <w:between w:val="nil"/>
        </w:pBdr>
        <w:tabs>
          <w:tab w:val="left" w:pos="360"/>
        </w:tabs>
        <w:jc w:val="both"/>
        <w:rPr>
          <w:rFonts w:ascii="Cambria" w:eastAsia="Cambria" w:hAnsi="Cambria" w:cs="Cambria"/>
          <w:color w:val="000000" w:themeColor="text1"/>
        </w:rPr>
      </w:pPr>
      <w:r>
        <w:rPr>
          <w:rFonts w:ascii="Cambria" w:eastAsia="Cambria" w:hAnsi="Cambria" w:cs="Cambria"/>
          <w:color w:val="000000" w:themeColor="text1"/>
        </w:rPr>
        <w:t>As recommended by the Leadership Council during the</w:t>
      </w:r>
      <w:r w:rsidR="004A312C">
        <w:rPr>
          <w:rFonts w:ascii="Cambria" w:eastAsia="Cambria" w:hAnsi="Cambria" w:cs="Cambria"/>
          <w:color w:val="000000" w:themeColor="text1"/>
        </w:rPr>
        <w:t>ir</w:t>
      </w:r>
      <w:r>
        <w:rPr>
          <w:rFonts w:ascii="Cambria" w:eastAsia="Cambria" w:hAnsi="Cambria" w:cs="Cambria"/>
          <w:color w:val="000000" w:themeColor="text1"/>
        </w:rPr>
        <w:t xml:space="preserve"> January 2020 Strategic Planning Meeting, the function of the Implementation Advisory Committee will be carried out by the</w:t>
      </w:r>
      <w:r w:rsidR="00D355B5" w:rsidRPr="009E1298">
        <w:rPr>
          <w:rFonts w:ascii="Cambria" w:eastAsia="Cambria" w:hAnsi="Cambria" w:cs="Cambria"/>
          <w:color w:val="000000" w:themeColor="text1"/>
        </w:rPr>
        <w:t xml:space="preserve"> Executive Committees </w:t>
      </w:r>
      <w:r w:rsidR="007A27C7">
        <w:rPr>
          <w:rFonts w:ascii="Cambria" w:eastAsia="Cambria" w:hAnsi="Cambria" w:cs="Cambria"/>
          <w:color w:val="000000" w:themeColor="text1"/>
        </w:rPr>
        <w:t>from</w:t>
      </w:r>
      <w:r w:rsidR="00D355B5" w:rsidRPr="009E1298">
        <w:rPr>
          <w:rFonts w:ascii="Cambria" w:eastAsia="Cambria" w:hAnsi="Cambria" w:cs="Cambria"/>
          <w:color w:val="000000" w:themeColor="text1"/>
        </w:rPr>
        <w:t xml:space="preserve"> </w:t>
      </w:r>
      <w:r w:rsidR="007A27C7" w:rsidRPr="009E1298">
        <w:rPr>
          <w:rFonts w:ascii="Cambria" w:eastAsia="Cambria" w:hAnsi="Cambria" w:cs="Cambria"/>
          <w:color w:val="000000" w:themeColor="text1"/>
        </w:rPr>
        <w:t xml:space="preserve">both </w:t>
      </w:r>
      <w:r w:rsidR="007A27C7">
        <w:rPr>
          <w:rFonts w:ascii="Cambria" w:eastAsia="Cambria" w:hAnsi="Cambria" w:cs="Cambria"/>
          <w:color w:val="000000" w:themeColor="text1"/>
        </w:rPr>
        <w:t xml:space="preserve">the </w:t>
      </w:r>
      <w:r w:rsidR="007A27C7" w:rsidRPr="009E1298">
        <w:rPr>
          <w:rFonts w:ascii="Cambria" w:eastAsia="Cambria" w:hAnsi="Cambria" w:cs="Cambria"/>
          <w:color w:val="000000" w:themeColor="text1"/>
        </w:rPr>
        <w:t>Leadership</w:t>
      </w:r>
      <w:r w:rsidR="00D355B5" w:rsidRPr="009E1298">
        <w:rPr>
          <w:rFonts w:ascii="Cambria" w:eastAsia="Cambria" w:hAnsi="Cambria" w:cs="Cambria"/>
          <w:color w:val="000000" w:themeColor="text1"/>
        </w:rPr>
        <w:t xml:space="preserve"> Council and the </w:t>
      </w:r>
      <w:r w:rsidR="004A312C">
        <w:rPr>
          <w:rFonts w:ascii="Cambria" w:eastAsia="Cambria" w:hAnsi="Cambria" w:cs="Cambria"/>
          <w:color w:val="000000" w:themeColor="text1"/>
        </w:rPr>
        <w:t xml:space="preserve">STAC.  The Executive Committees thus will </w:t>
      </w:r>
      <w:r>
        <w:rPr>
          <w:rFonts w:ascii="Cambria" w:eastAsia="Cambria" w:hAnsi="Cambria" w:cs="Cambria"/>
          <w:color w:val="000000" w:themeColor="text1"/>
        </w:rPr>
        <w:t>evaluate</w:t>
      </w:r>
      <w:r w:rsidRPr="009E1298">
        <w:rPr>
          <w:rFonts w:ascii="Cambria" w:eastAsia="Cambria" w:hAnsi="Cambria" w:cs="Cambria"/>
          <w:color w:val="000000" w:themeColor="text1"/>
        </w:rPr>
        <w:t xml:space="preserve"> </w:t>
      </w:r>
      <w:r w:rsidR="00F861AD">
        <w:rPr>
          <w:rFonts w:ascii="Cambria" w:eastAsia="Cambria" w:hAnsi="Cambria" w:cs="Cambria"/>
          <w:color w:val="000000" w:themeColor="text1"/>
        </w:rPr>
        <w:t xml:space="preserve">those CCMP implementation </w:t>
      </w:r>
      <w:r w:rsidR="00567536" w:rsidRPr="009E1298">
        <w:rPr>
          <w:rFonts w:ascii="Cambria" w:eastAsia="Cambria" w:hAnsi="Cambria" w:cs="Cambria"/>
          <w:color w:val="000000" w:themeColor="text1"/>
        </w:rPr>
        <w:t xml:space="preserve">projects </w:t>
      </w:r>
      <w:r w:rsidR="00F861AD">
        <w:rPr>
          <w:rFonts w:ascii="Cambria" w:eastAsia="Cambria" w:hAnsi="Cambria" w:cs="Cambria"/>
          <w:color w:val="000000" w:themeColor="text1"/>
        </w:rPr>
        <w:t>whose</w:t>
      </w:r>
      <w:r w:rsidR="00F861AD" w:rsidRPr="009E1298">
        <w:rPr>
          <w:rFonts w:ascii="Cambria" w:eastAsia="Cambria" w:hAnsi="Cambria" w:cs="Cambria"/>
          <w:color w:val="000000" w:themeColor="text1"/>
        </w:rPr>
        <w:t xml:space="preserve"> </w:t>
      </w:r>
      <w:r w:rsidR="00567536" w:rsidRPr="009E1298">
        <w:rPr>
          <w:rFonts w:ascii="Cambria" w:eastAsia="Cambria" w:hAnsi="Cambria" w:cs="Cambria"/>
          <w:color w:val="000000" w:themeColor="text1"/>
        </w:rPr>
        <w:t xml:space="preserve">funding </w:t>
      </w:r>
      <w:r w:rsidR="00ED6567">
        <w:rPr>
          <w:rFonts w:ascii="Cambria" w:eastAsia="Cambria" w:hAnsi="Cambria" w:cs="Cambria"/>
          <w:color w:val="000000" w:themeColor="text1"/>
        </w:rPr>
        <w:t>exceed</w:t>
      </w:r>
      <w:r w:rsidR="00F861AD">
        <w:rPr>
          <w:rFonts w:ascii="Cambria" w:eastAsia="Cambria" w:hAnsi="Cambria" w:cs="Cambria"/>
          <w:color w:val="000000" w:themeColor="text1"/>
        </w:rPr>
        <w:t>s</w:t>
      </w:r>
      <w:r w:rsidR="00ED6567">
        <w:rPr>
          <w:rFonts w:ascii="Cambria" w:eastAsia="Cambria" w:hAnsi="Cambria" w:cs="Cambria"/>
          <w:color w:val="000000" w:themeColor="text1"/>
        </w:rPr>
        <w:t xml:space="preserve"> the </w:t>
      </w:r>
      <w:r>
        <w:rPr>
          <w:rFonts w:ascii="Cambria" w:eastAsia="Cambria" w:hAnsi="Cambria" w:cs="Cambria"/>
          <w:color w:val="000000" w:themeColor="text1"/>
        </w:rPr>
        <w:t>$5</w:t>
      </w:r>
      <w:r w:rsidR="004A312C">
        <w:rPr>
          <w:rFonts w:ascii="Cambria" w:eastAsia="Cambria" w:hAnsi="Cambria" w:cs="Cambria"/>
          <w:color w:val="000000" w:themeColor="text1"/>
        </w:rPr>
        <w:t>,</w:t>
      </w:r>
      <w:r>
        <w:rPr>
          <w:rFonts w:ascii="Cambria" w:eastAsia="Cambria" w:hAnsi="Cambria" w:cs="Cambria"/>
          <w:color w:val="000000" w:themeColor="text1"/>
        </w:rPr>
        <w:t xml:space="preserve">000 </w:t>
      </w:r>
      <w:r w:rsidR="00ED6567">
        <w:rPr>
          <w:rFonts w:ascii="Cambria" w:eastAsia="Cambria" w:hAnsi="Cambria" w:cs="Cambria"/>
          <w:color w:val="000000" w:themeColor="text1"/>
        </w:rPr>
        <w:t xml:space="preserve">threshold for funding </w:t>
      </w:r>
      <w:r w:rsidR="00F861AD">
        <w:rPr>
          <w:rFonts w:ascii="Cambria" w:eastAsia="Cambria" w:hAnsi="Cambria" w:cs="Cambria"/>
          <w:color w:val="000000" w:themeColor="text1"/>
        </w:rPr>
        <w:t xml:space="preserve">project </w:t>
      </w:r>
      <w:r w:rsidR="00ED6567">
        <w:rPr>
          <w:rFonts w:ascii="Cambria" w:eastAsia="Cambria" w:hAnsi="Cambria" w:cs="Cambria"/>
          <w:color w:val="000000" w:themeColor="text1"/>
        </w:rPr>
        <w:t>decisions</w:t>
      </w:r>
      <w:r w:rsidR="00F861AD">
        <w:rPr>
          <w:rFonts w:ascii="Cambria" w:eastAsia="Cambria" w:hAnsi="Cambria" w:cs="Cambria"/>
          <w:color w:val="000000" w:themeColor="text1"/>
        </w:rPr>
        <w:t xml:space="preserve"> by staff only</w:t>
      </w:r>
      <w:r w:rsidR="00D355B5" w:rsidRPr="009E1298">
        <w:rPr>
          <w:rFonts w:ascii="Cambria" w:eastAsia="Cambria" w:hAnsi="Cambria" w:cs="Cambria"/>
          <w:color w:val="000000" w:themeColor="text1"/>
        </w:rPr>
        <w:t xml:space="preserve">.  </w:t>
      </w:r>
      <w:r w:rsidR="00ED6567">
        <w:rPr>
          <w:rFonts w:ascii="Cambria" w:eastAsia="Cambria" w:hAnsi="Cambria" w:cs="Cambria"/>
          <w:color w:val="000000" w:themeColor="text1"/>
        </w:rPr>
        <w:t>The</w:t>
      </w:r>
      <w:r w:rsidR="00ED6567" w:rsidRPr="009E1298">
        <w:rPr>
          <w:rFonts w:ascii="Cambria" w:eastAsia="Cambria" w:hAnsi="Cambria" w:cs="Cambria"/>
          <w:color w:val="000000" w:themeColor="text1"/>
        </w:rPr>
        <w:t xml:space="preserve"> </w:t>
      </w:r>
      <w:r w:rsidR="00D355B5" w:rsidRPr="009E1298">
        <w:rPr>
          <w:rFonts w:ascii="Cambria" w:eastAsia="Cambria" w:hAnsi="Cambria" w:cs="Cambria"/>
          <w:color w:val="000000" w:themeColor="text1"/>
        </w:rPr>
        <w:t xml:space="preserve">future </w:t>
      </w:r>
      <w:r w:rsidR="00ED6567">
        <w:rPr>
          <w:rFonts w:ascii="Cambria" w:eastAsia="Cambria" w:hAnsi="Cambria" w:cs="Cambria"/>
          <w:color w:val="000000" w:themeColor="text1"/>
        </w:rPr>
        <w:t>of</w:t>
      </w:r>
      <w:r>
        <w:rPr>
          <w:rFonts w:ascii="Cambria" w:eastAsia="Cambria" w:hAnsi="Cambria" w:cs="Cambria"/>
          <w:color w:val="000000" w:themeColor="text1"/>
        </w:rPr>
        <w:t xml:space="preserve"> an</w:t>
      </w:r>
      <w:r w:rsidR="00ED6567">
        <w:rPr>
          <w:rFonts w:ascii="Cambria" w:eastAsia="Cambria" w:hAnsi="Cambria" w:cs="Cambria"/>
          <w:color w:val="000000" w:themeColor="text1"/>
        </w:rPr>
        <w:t xml:space="preserve"> independent </w:t>
      </w:r>
      <w:r w:rsidR="00F12712" w:rsidRPr="009E1298">
        <w:rPr>
          <w:rFonts w:ascii="Cambria" w:eastAsia="Cambria" w:hAnsi="Cambria" w:cs="Cambria"/>
          <w:color w:val="000000" w:themeColor="text1"/>
        </w:rPr>
        <w:t xml:space="preserve">Implementation Advisory Committee </w:t>
      </w:r>
      <w:r w:rsidR="00ED6567">
        <w:rPr>
          <w:rFonts w:ascii="Cambria" w:eastAsia="Cambria" w:hAnsi="Cambria" w:cs="Cambria"/>
          <w:color w:val="000000" w:themeColor="text1"/>
        </w:rPr>
        <w:t xml:space="preserve">lies in a new Executive Order regarding the structure of the </w:t>
      </w:r>
      <w:r w:rsidR="00F861AD">
        <w:rPr>
          <w:rFonts w:ascii="Cambria" w:eastAsia="Cambria" w:hAnsi="Cambria" w:cs="Cambria"/>
          <w:color w:val="000000" w:themeColor="text1"/>
        </w:rPr>
        <w:t>M</w:t>
      </w:r>
      <w:r w:rsidR="00ED6567">
        <w:rPr>
          <w:rFonts w:ascii="Cambria" w:eastAsia="Cambria" w:hAnsi="Cambria" w:cs="Cambria"/>
          <w:color w:val="000000" w:themeColor="text1"/>
        </w:rPr>
        <w:t xml:space="preserve">anagement </w:t>
      </w:r>
      <w:r w:rsidR="00F861AD">
        <w:rPr>
          <w:rFonts w:ascii="Cambria" w:eastAsia="Cambria" w:hAnsi="Cambria" w:cs="Cambria"/>
          <w:color w:val="000000" w:themeColor="text1"/>
        </w:rPr>
        <w:t>C</w:t>
      </w:r>
      <w:r w:rsidR="00ED6567">
        <w:rPr>
          <w:rFonts w:ascii="Cambria" w:eastAsia="Cambria" w:hAnsi="Cambria" w:cs="Cambria"/>
          <w:color w:val="000000" w:themeColor="text1"/>
        </w:rPr>
        <w:t>onference</w:t>
      </w:r>
      <w:r w:rsidR="00F12712" w:rsidRPr="009E1298">
        <w:rPr>
          <w:rFonts w:ascii="Cambria" w:eastAsia="Cambria" w:hAnsi="Cambria" w:cs="Cambria"/>
          <w:color w:val="000000" w:themeColor="text1"/>
        </w:rPr>
        <w:t xml:space="preserve">. </w:t>
      </w:r>
      <w:r w:rsidR="00567536" w:rsidRPr="009E1298">
        <w:rPr>
          <w:rFonts w:ascii="Cambria" w:eastAsia="Cambria" w:hAnsi="Cambria" w:cs="Cambria"/>
          <w:color w:val="000000" w:themeColor="text1"/>
        </w:rPr>
        <w:t xml:space="preserve"> </w:t>
      </w:r>
    </w:p>
    <w:p w14:paraId="7B27ED22" w14:textId="77777777" w:rsidR="00416BEA" w:rsidRPr="009E1298" w:rsidRDefault="00416BEA" w:rsidP="00567536">
      <w:pPr>
        <w:pBdr>
          <w:top w:val="nil"/>
          <w:left w:val="nil"/>
          <w:bottom w:val="nil"/>
          <w:right w:val="nil"/>
          <w:between w:val="nil"/>
        </w:pBdr>
        <w:tabs>
          <w:tab w:val="left" w:pos="360"/>
        </w:tabs>
        <w:jc w:val="both"/>
        <w:rPr>
          <w:rFonts w:ascii="Cambria" w:eastAsia="Cambria" w:hAnsi="Cambria" w:cs="Cambria"/>
          <w:color w:val="000000" w:themeColor="text1"/>
        </w:rPr>
      </w:pPr>
    </w:p>
    <w:p w14:paraId="45C13766" w14:textId="77777777" w:rsidR="00416BEA" w:rsidRPr="003D71D2" w:rsidRDefault="00F12712">
      <w:pPr>
        <w:pBdr>
          <w:top w:val="nil"/>
          <w:left w:val="nil"/>
          <w:bottom w:val="nil"/>
          <w:right w:val="nil"/>
          <w:between w:val="nil"/>
        </w:pBdr>
        <w:tabs>
          <w:tab w:val="left" w:pos="360"/>
        </w:tabs>
        <w:jc w:val="both"/>
        <w:rPr>
          <w:rFonts w:asciiTheme="majorHAnsi" w:eastAsia="Cambria" w:hAnsiTheme="majorHAnsi" w:cstheme="majorHAnsi"/>
          <w:b/>
          <w:color w:val="000000"/>
          <w:sz w:val="28"/>
          <w:szCs w:val="28"/>
        </w:rPr>
      </w:pPr>
      <w:r w:rsidRPr="003D71D2">
        <w:rPr>
          <w:rFonts w:asciiTheme="majorHAnsi" w:eastAsia="Cambria" w:hAnsiTheme="majorHAnsi" w:cstheme="majorHAnsi"/>
          <w:b/>
          <w:color w:val="000000"/>
          <w:sz w:val="28"/>
          <w:szCs w:val="28"/>
        </w:rPr>
        <w:t>Action Teams</w:t>
      </w:r>
    </w:p>
    <w:p w14:paraId="20771C3F" w14:textId="53F4932B" w:rsidR="00416BEA" w:rsidRPr="009E1298" w:rsidRDefault="00F12712">
      <w:pPr>
        <w:pBdr>
          <w:top w:val="nil"/>
          <w:left w:val="nil"/>
          <w:bottom w:val="nil"/>
          <w:right w:val="nil"/>
          <w:between w:val="nil"/>
        </w:pBdr>
        <w:tabs>
          <w:tab w:val="left" w:pos="360"/>
        </w:tabs>
        <w:jc w:val="both"/>
        <w:rPr>
          <w:rFonts w:ascii="Cambria" w:eastAsia="Cambria" w:hAnsi="Cambria" w:cs="Cambria"/>
          <w:color w:val="000000"/>
          <w:u w:val="single"/>
        </w:rPr>
      </w:pPr>
      <w:r w:rsidRPr="009E1298">
        <w:rPr>
          <w:rFonts w:ascii="Cambria" w:eastAsia="Cambria" w:hAnsi="Cambria" w:cs="Cambria"/>
          <w:color w:val="000000"/>
        </w:rPr>
        <w:t xml:space="preserve">APNEP has established </w:t>
      </w:r>
      <w:r w:rsidR="007A27C7" w:rsidRPr="009E1298">
        <w:rPr>
          <w:rFonts w:ascii="Cambria" w:eastAsia="Cambria" w:hAnsi="Cambria" w:cs="Cambria"/>
          <w:color w:val="000000"/>
        </w:rPr>
        <w:t>several</w:t>
      </w:r>
      <w:r w:rsidRPr="009E1298">
        <w:rPr>
          <w:rFonts w:ascii="Cambria" w:eastAsia="Cambria" w:hAnsi="Cambria" w:cs="Cambria"/>
          <w:color w:val="000000"/>
        </w:rPr>
        <w:t xml:space="preserve"> Action Teams focused on implementing </w:t>
      </w:r>
      <w:r w:rsidR="00447A09">
        <w:rPr>
          <w:rFonts w:ascii="Cambria" w:eastAsia="Cambria" w:hAnsi="Cambria" w:cs="Cambria"/>
          <w:color w:val="000000"/>
        </w:rPr>
        <w:t>CCMP</w:t>
      </w:r>
      <w:r w:rsidR="00447A09" w:rsidRPr="009E1298">
        <w:rPr>
          <w:rFonts w:ascii="Cambria" w:eastAsia="Cambria" w:hAnsi="Cambria" w:cs="Cambria"/>
          <w:color w:val="000000"/>
        </w:rPr>
        <w:t xml:space="preserve"> </w:t>
      </w:r>
      <w:r w:rsidRPr="009E1298">
        <w:rPr>
          <w:rFonts w:ascii="Cambria" w:eastAsia="Cambria" w:hAnsi="Cambria" w:cs="Cambria"/>
          <w:color w:val="000000"/>
        </w:rPr>
        <w:t xml:space="preserve">objectives and actions.  Action Teams are responsible for developing the outputs associated with each action deemed necessary to achieve desired ecosystem outcomes.  Action Team membership is open to any interested party.  </w:t>
      </w:r>
      <w:r w:rsidR="000E12C5">
        <w:rPr>
          <w:rFonts w:ascii="Cambria" w:eastAsia="Cambria" w:hAnsi="Cambria" w:cs="Cambria"/>
          <w:color w:val="000000"/>
        </w:rPr>
        <w:t xml:space="preserve"> For 202</w:t>
      </w:r>
      <w:r w:rsidR="009130B7">
        <w:rPr>
          <w:rFonts w:ascii="Cambria" w:eastAsia="Cambria" w:hAnsi="Cambria" w:cs="Cambria"/>
          <w:color w:val="000000"/>
        </w:rPr>
        <w:t>1</w:t>
      </w:r>
      <w:r w:rsidR="000E12C5">
        <w:rPr>
          <w:rFonts w:ascii="Cambria" w:eastAsia="Cambria" w:hAnsi="Cambria" w:cs="Cambria"/>
          <w:color w:val="000000"/>
        </w:rPr>
        <w:t>-2</w:t>
      </w:r>
      <w:r w:rsidR="009130B7">
        <w:rPr>
          <w:rFonts w:ascii="Cambria" w:eastAsia="Cambria" w:hAnsi="Cambria" w:cs="Cambria"/>
          <w:color w:val="000000"/>
        </w:rPr>
        <w:t>2</w:t>
      </w:r>
      <w:r w:rsidR="0028165A">
        <w:rPr>
          <w:rFonts w:ascii="Cambria" w:eastAsia="Cambria" w:hAnsi="Cambria" w:cs="Cambria"/>
          <w:color w:val="000000"/>
        </w:rPr>
        <w:t>,</w:t>
      </w:r>
      <w:r w:rsidR="000E12C5">
        <w:rPr>
          <w:rFonts w:ascii="Cambria" w:eastAsia="Cambria" w:hAnsi="Cambria" w:cs="Cambria"/>
          <w:color w:val="000000"/>
        </w:rPr>
        <w:t xml:space="preserve"> the active </w:t>
      </w:r>
      <w:r w:rsidR="0028165A">
        <w:rPr>
          <w:rFonts w:ascii="Cambria" w:eastAsia="Cambria" w:hAnsi="Cambria" w:cs="Cambria"/>
          <w:color w:val="000000"/>
        </w:rPr>
        <w:t>A</w:t>
      </w:r>
      <w:r w:rsidR="000E12C5">
        <w:rPr>
          <w:rFonts w:ascii="Cambria" w:eastAsia="Cambria" w:hAnsi="Cambria" w:cs="Cambria"/>
          <w:color w:val="000000"/>
        </w:rPr>
        <w:t xml:space="preserve">ction </w:t>
      </w:r>
      <w:r w:rsidR="0028165A">
        <w:rPr>
          <w:rFonts w:ascii="Cambria" w:eastAsia="Cambria" w:hAnsi="Cambria" w:cs="Cambria"/>
          <w:color w:val="000000"/>
        </w:rPr>
        <w:t>T</w:t>
      </w:r>
      <w:r w:rsidR="000E12C5">
        <w:rPr>
          <w:rFonts w:ascii="Cambria" w:eastAsia="Cambria" w:hAnsi="Cambria" w:cs="Cambria"/>
          <w:color w:val="000000"/>
        </w:rPr>
        <w:t xml:space="preserve">eams </w:t>
      </w:r>
      <w:r w:rsidR="00447A09">
        <w:rPr>
          <w:rFonts w:ascii="Cambria" w:eastAsia="Cambria" w:hAnsi="Cambria" w:cs="Cambria"/>
          <w:color w:val="000000"/>
        </w:rPr>
        <w:t xml:space="preserve">receiving staff facilitation priority </w:t>
      </w:r>
      <w:r w:rsidR="000E12C5">
        <w:rPr>
          <w:rFonts w:ascii="Cambria" w:eastAsia="Cambria" w:hAnsi="Cambria" w:cs="Cambria"/>
          <w:color w:val="000000"/>
        </w:rPr>
        <w:t xml:space="preserve">will be </w:t>
      </w:r>
      <w:r w:rsidR="00447A09">
        <w:rPr>
          <w:rFonts w:ascii="Cambria" w:eastAsia="Cambria" w:hAnsi="Cambria" w:cs="Cambria"/>
          <w:color w:val="000000"/>
        </w:rPr>
        <w:t>those who</w:t>
      </w:r>
      <w:r w:rsidR="000E12C5">
        <w:rPr>
          <w:rFonts w:ascii="Cambria" w:eastAsia="Cambria" w:hAnsi="Cambria" w:cs="Cambria"/>
          <w:color w:val="000000"/>
        </w:rPr>
        <w:t xml:space="preserve"> most closely align with the focus areas as directed by the Leadership Council.</w:t>
      </w:r>
    </w:p>
    <w:p w14:paraId="14836EB6" w14:textId="77777777" w:rsidR="00416BEA" w:rsidRPr="009E1298" w:rsidRDefault="00416BEA">
      <w:pPr>
        <w:pBdr>
          <w:top w:val="nil"/>
          <w:left w:val="nil"/>
          <w:bottom w:val="nil"/>
          <w:right w:val="nil"/>
          <w:between w:val="nil"/>
        </w:pBdr>
        <w:tabs>
          <w:tab w:val="left" w:pos="360"/>
        </w:tabs>
        <w:ind w:left="720"/>
        <w:jc w:val="both"/>
        <w:rPr>
          <w:rFonts w:ascii="Cambria" w:eastAsia="Cambria" w:hAnsi="Cambria" w:cs="Cambria"/>
          <w:color w:val="000000"/>
          <w:u w:val="single"/>
        </w:rPr>
      </w:pPr>
    </w:p>
    <w:p w14:paraId="113AFD15" w14:textId="77777777" w:rsidR="00416BEA" w:rsidRPr="003D71D2" w:rsidRDefault="00F12712">
      <w:pPr>
        <w:pBdr>
          <w:top w:val="nil"/>
          <w:left w:val="nil"/>
          <w:bottom w:val="nil"/>
          <w:right w:val="nil"/>
          <w:between w:val="nil"/>
        </w:pBdr>
        <w:tabs>
          <w:tab w:val="left" w:pos="360"/>
        </w:tabs>
        <w:jc w:val="both"/>
        <w:rPr>
          <w:rFonts w:asciiTheme="majorHAnsi" w:eastAsia="Cambria" w:hAnsiTheme="majorHAnsi" w:cstheme="majorHAnsi"/>
          <w:b/>
          <w:color w:val="000000"/>
          <w:sz w:val="28"/>
          <w:szCs w:val="28"/>
        </w:rPr>
      </w:pPr>
      <w:r w:rsidRPr="003D71D2">
        <w:rPr>
          <w:rFonts w:asciiTheme="majorHAnsi" w:eastAsia="Cambria" w:hAnsiTheme="majorHAnsi" w:cstheme="majorHAnsi"/>
          <w:b/>
          <w:color w:val="000000"/>
          <w:sz w:val="28"/>
          <w:szCs w:val="28"/>
        </w:rPr>
        <w:t>Monitoring and Assessment Teams</w:t>
      </w:r>
    </w:p>
    <w:p w14:paraId="7E77FB72" w14:textId="64F57C6D" w:rsidR="000E12C5" w:rsidRPr="009E1298" w:rsidRDefault="00F12712" w:rsidP="000E12C5">
      <w:pPr>
        <w:pBdr>
          <w:top w:val="nil"/>
          <w:left w:val="nil"/>
          <w:bottom w:val="nil"/>
          <w:right w:val="nil"/>
          <w:between w:val="nil"/>
        </w:pBdr>
        <w:tabs>
          <w:tab w:val="left" w:pos="360"/>
        </w:tabs>
        <w:jc w:val="both"/>
        <w:rPr>
          <w:rFonts w:ascii="Cambria" w:eastAsia="Cambria" w:hAnsi="Cambria" w:cs="Cambria"/>
          <w:color w:val="000000"/>
          <w:u w:val="single"/>
        </w:rPr>
      </w:pPr>
      <w:r w:rsidRPr="009E1298">
        <w:rPr>
          <w:rFonts w:ascii="Cambria" w:eastAsia="Cambria" w:hAnsi="Cambria" w:cs="Cambria"/>
          <w:color w:val="000000"/>
        </w:rPr>
        <w:lastRenderedPageBreak/>
        <w:t xml:space="preserve">Two of the four phases of APNEP's adaptive management cycle, “Monitoring” and “Assessment”, help ensure that stakeholders have regular, reliable decision support as to whether CCMP outcomes and actions are being achieved. To leverage program capacity and promote partner collaboration when implementing these two crucial phases, APNEP established in 2008-2009 six resource monitoring and assessment teams </w:t>
      </w:r>
      <w:r w:rsidR="000E12C5">
        <w:rPr>
          <w:rFonts w:ascii="Cambria" w:eastAsia="Cambria" w:hAnsi="Cambria" w:cs="Cambria"/>
          <w:color w:val="000000"/>
        </w:rPr>
        <w:t>(MAT</w:t>
      </w:r>
      <w:r w:rsidR="0003562D">
        <w:rPr>
          <w:rFonts w:ascii="Cambria" w:eastAsia="Cambria" w:hAnsi="Cambria" w:cs="Cambria"/>
          <w:color w:val="000000"/>
        </w:rPr>
        <w:t>s</w:t>
      </w:r>
      <w:r w:rsidR="000E12C5">
        <w:rPr>
          <w:rFonts w:ascii="Cambria" w:eastAsia="Cambria" w:hAnsi="Cambria" w:cs="Cambria"/>
          <w:color w:val="000000"/>
        </w:rPr>
        <w:t xml:space="preserve">) </w:t>
      </w:r>
      <w:r w:rsidRPr="009E1298">
        <w:rPr>
          <w:rFonts w:ascii="Cambria" w:eastAsia="Cambria" w:hAnsi="Cambria" w:cs="Cambria"/>
          <w:color w:val="000000"/>
        </w:rPr>
        <w:t>whose missions each addressed a major sub-system of the Albemarle-Pamlico regional ecosystem.  </w:t>
      </w:r>
      <w:r w:rsidR="000E12C5">
        <w:rPr>
          <w:rFonts w:ascii="Cambria" w:eastAsia="Cambria" w:hAnsi="Cambria" w:cs="Cambria"/>
          <w:color w:val="000000"/>
        </w:rPr>
        <w:t>For 202</w:t>
      </w:r>
      <w:r w:rsidR="009130B7">
        <w:rPr>
          <w:rFonts w:ascii="Cambria" w:eastAsia="Cambria" w:hAnsi="Cambria" w:cs="Cambria"/>
          <w:color w:val="000000"/>
        </w:rPr>
        <w:t>1</w:t>
      </w:r>
      <w:r w:rsidR="000E12C5">
        <w:rPr>
          <w:rFonts w:ascii="Cambria" w:eastAsia="Cambria" w:hAnsi="Cambria" w:cs="Cambria"/>
          <w:color w:val="000000"/>
        </w:rPr>
        <w:t>-2</w:t>
      </w:r>
      <w:r w:rsidR="009130B7">
        <w:rPr>
          <w:rFonts w:ascii="Cambria" w:eastAsia="Cambria" w:hAnsi="Cambria" w:cs="Cambria"/>
          <w:color w:val="000000"/>
        </w:rPr>
        <w:t>2</w:t>
      </w:r>
      <w:r w:rsidR="000E12C5">
        <w:rPr>
          <w:rFonts w:ascii="Cambria" w:eastAsia="Cambria" w:hAnsi="Cambria" w:cs="Cambria"/>
          <w:color w:val="000000"/>
        </w:rPr>
        <w:t xml:space="preserve"> the MAT</w:t>
      </w:r>
      <w:r w:rsidR="0003562D">
        <w:rPr>
          <w:rFonts w:ascii="Cambria" w:eastAsia="Cambria" w:hAnsi="Cambria" w:cs="Cambria"/>
          <w:color w:val="000000"/>
        </w:rPr>
        <w:t>s</w:t>
      </w:r>
      <w:r w:rsidR="000E12C5">
        <w:rPr>
          <w:rFonts w:ascii="Cambria" w:eastAsia="Cambria" w:hAnsi="Cambria" w:cs="Cambria"/>
          <w:color w:val="000000"/>
        </w:rPr>
        <w:t xml:space="preserve"> </w:t>
      </w:r>
      <w:r w:rsidR="0003562D">
        <w:rPr>
          <w:rFonts w:ascii="Cambria" w:eastAsia="Cambria" w:hAnsi="Cambria" w:cs="Cambria"/>
          <w:color w:val="000000"/>
        </w:rPr>
        <w:t xml:space="preserve">receiving staff facilitation priority </w:t>
      </w:r>
      <w:r w:rsidR="000E12C5">
        <w:rPr>
          <w:rFonts w:ascii="Cambria" w:eastAsia="Cambria" w:hAnsi="Cambria" w:cs="Cambria"/>
          <w:color w:val="000000"/>
        </w:rPr>
        <w:t xml:space="preserve">will be </w:t>
      </w:r>
      <w:r w:rsidR="0003562D">
        <w:rPr>
          <w:rFonts w:ascii="Cambria" w:eastAsia="Cambria" w:hAnsi="Cambria" w:cs="Cambria"/>
          <w:color w:val="000000"/>
        </w:rPr>
        <w:t>those who</w:t>
      </w:r>
      <w:r w:rsidR="000E12C5">
        <w:rPr>
          <w:rFonts w:ascii="Cambria" w:eastAsia="Cambria" w:hAnsi="Cambria" w:cs="Cambria"/>
          <w:color w:val="000000"/>
        </w:rPr>
        <w:t xml:space="preserve"> most closely align with the </w:t>
      </w:r>
      <w:r w:rsidR="009130B7">
        <w:rPr>
          <w:rFonts w:ascii="Cambria" w:eastAsia="Cambria" w:hAnsi="Cambria" w:cs="Cambria"/>
          <w:color w:val="000000"/>
        </w:rPr>
        <w:t xml:space="preserve">further </w:t>
      </w:r>
      <w:r w:rsidR="000E12C5">
        <w:rPr>
          <w:rFonts w:ascii="Cambria" w:eastAsia="Cambria" w:hAnsi="Cambria" w:cs="Cambria"/>
          <w:color w:val="000000"/>
        </w:rPr>
        <w:t>development of the monitor</w:t>
      </w:r>
      <w:r w:rsidR="008F125E">
        <w:rPr>
          <w:rFonts w:ascii="Cambria" w:eastAsia="Cambria" w:hAnsi="Cambria" w:cs="Cambria"/>
          <w:color w:val="000000"/>
        </w:rPr>
        <w:t>ing</w:t>
      </w:r>
      <w:r w:rsidR="000E12C5">
        <w:rPr>
          <w:rFonts w:ascii="Cambria" w:eastAsia="Cambria" w:hAnsi="Cambria" w:cs="Cambria"/>
          <w:color w:val="000000"/>
        </w:rPr>
        <w:t xml:space="preserve"> plan and the focus areas</w:t>
      </w:r>
      <w:r w:rsidR="009130B7">
        <w:rPr>
          <w:rFonts w:ascii="Cambria" w:eastAsia="Cambria" w:hAnsi="Cambria" w:cs="Cambria"/>
          <w:color w:val="000000"/>
        </w:rPr>
        <w:t xml:space="preserve"> (SAV, Water Quality, Coastal Habitats, &amp; Resilience)</w:t>
      </w:r>
      <w:r w:rsidR="000E12C5">
        <w:rPr>
          <w:rFonts w:ascii="Cambria" w:eastAsia="Cambria" w:hAnsi="Cambria" w:cs="Cambria"/>
          <w:color w:val="000000"/>
        </w:rPr>
        <w:t xml:space="preserve"> as directed by the Leadership Council.</w:t>
      </w:r>
    </w:p>
    <w:p w14:paraId="501CDFA8" w14:textId="5BF642F7" w:rsidR="008E0BC0" w:rsidRPr="009E1298" w:rsidRDefault="008E0BC0" w:rsidP="000E12C5">
      <w:pPr>
        <w:pBdr>
          <w:top w:val="nil"/>
          <w:left w:val="nil"/>
          <w:bottom w:val="nil"/>
          <w:right w:val="nil"/>
          <w:between w:val="nil"/>
        </w:pBdr>
        <w:tabs>
          <w:tab w:val="left" w:pos="360"/>
        </w:tabs>
        <w:jc w:val="both"/>
        <w:rPr>
          <w:rFonts w:ascii="Cambria" w:eastAsia="Cambria" w:hAnsi="Cambria" w:cs="Cambria"/>
          <w:color w:val="000000"/>
        </w:rPr>
      </w:pPr>
    </w:p>
    <w:p w14:paraId="0BBAA38D" w14:textId="06A77078" w:rsidR="002A7CFE" w:rsidRPr="003D71D2" w:rsidRDefault="00BC554F">
      <w:pPr>
        <w:pBdr>
          <w:top w:val="nil"/>
          <w:left w:val="nil"/>
          <w:bottom w:val="nil"/>
          <w:right w:val="nil"/>
          <w:between w:val="nil"/>
        </w:pBdr>
        <w:tabs>
          <w:tab w:val="left" w:pos="360"/>
        </w:tabs>
        <w:jc w:val="both"/>
        <w:rPr>
          <w:rFonts w:asciiTheme="majorHAnsi" w:eastAsia="Cambria" w:hAnsiTheme="majorHAnsi" w:cstheme="majorHAnsi"/>
          <w:b/>
          <w:bCs/>
          <w:color w:val="12B8A4"/>
          <w:sz w:val="40"/>
          <w:szCs w:val="40"/>
        </w:rPr>
      </w:pPr>
      <w:r w:rsidRPr="003D71D2">
        <w:rPr>
          <w:rFonts w:asciiTheme="majorHAnsi" w:eastAsia="Cambria" w:hAnsiTheme="majorHAnsi" w:cstheme="majorHAnsi"/>
          <w:b/>
          <w:bCs/>
          <w:color w:val="12B8A4"/>
          <w:sz w:val="40"/>
          <w:szCs w:val="40"/>
        </w:rPr>
        <w:t>Other Partnerships</w:t>
      </w:r>
    </w:p>
    <w:p w14:paraId="7102D97E" w14:textId="15D1E253" w:rsidR="00BB7005" w:rsidRPr="009E1298" w:rsidRDefault="00BB7005" w:rsidP="00BB7005">
      <w:pPr>
        <w:jc w:val="both"/>
        <w:rPr>
          <w:rFonts w:ascii="Cambria" w:hAnsi="Cambria"/>
        </w:rPr>
      </w:pPr>
      <w:r w:rsidRPr="009E1298">
        <w:rPr>
          <w:rFonts w:ascii="Cambria" w:hAnsi="Cambria" w:cs="Angsana New"/>
          <w:color w:val="000000"/>
        </w:rPr>
        <w:t xml:space="preserve">In general, APNEP is considered a boundary organization, or an organization that facilitates collaboration and information flow between diverse research disciplines and between the research and public policy community.  As such, </w:t>
      </w:r>
      <w:r w:rsidRPr="009E1298">
        <w:rPr>
          <w:rFonts w:ascii="Cambria" w:hAnsi="Cambria"/>
        </w:rPr>
        <w:t xml:space="preserve">APNEP engages its partnering organizations and the public to improve awareness and understanding of environmental issues facing the Albemarle-Pamlico region.  The various methods of APNEP engagement are discussed in greater detail in the </w:t>
      </w:r>
      <w:hyperlink r:id="rId62" w:history="1">
        <w:r w:rsidRPr="009E1298">
          <w:rPr>
            <w:rStyle w:val="Hyperlink"/>
            <w:rFonts w:ascii="Cambria" w:hAnsi="Cambria"/>
          </w:rPr>
          <w:t>APNEP Engagement Strategy</w:t>
        </w:r>
      </w:hyperlink>
      <w:r w:rsidRPr="0016188C">
        <w:rPr>
          <w:rFonts w:ascii="Cambria" w:hAnsi="Cambria"/>
        </w:rPr>
        <w:t xml:space="preserve">.   </w:t>
      </w:r>
    </w:p>
    <w:p w14:paraId="2B16A69A" w14:textId="77777777" w:rsidR="00BB7005" w:rsidRPr="009E1298" w:rsidRDefault="00BB7005" w:rsidP="00BB7005">
      <w:pPr>
        <w:jc w:val="both"/>
        <w:rPr>
          <w:rFonts w:ascii="Cambria" w:hAnsi="Cambria"/>
        </w:rPr>
      </w:pPr>
    </w:p>
    <w:p w14:paraId="155EB734" w14:textId="6A994442" w:rsidR="00BB7005" w:rsidRPr="009E1298" w:rsidRDefault="00BB7005" w:rsidP="00BB7005">
      <w:pPr>
        <w:jc w:val="both"/>
        <w:rPr>
          <w:rFonts w:ascii="Cambria" w:hAnsi="Cambria"/>
        </w:rPr>
      </w:pPr>
      <w:r w:rsidRPr="009E1298">
        <w:rPr>
          <w:rFonts w:ascii="Cambria" w:hAnsi="Cambria"/>
        </w:rPr>
        <w:t xml:space="preserve">Much of this coordination occurs through relationships built </w:t>
      </w:r>
      <w:r w:rsidR="002C18A6">
        <w:rPr>
          <w:rFonts w:ascii="Cambria" w:hAnsi="Cambria"/>
        </w:rPr>
        <w:t>via</w:t>
      </w:r>
      <w:r w:rsidRPr="009E1298">
        <w:rPr>
          <w:rFonts w:ascii="Cambria" w:hAnsi="Cambria"/>
        </w:rPr>
        <w:t xml:space="preserve"> our partner network, independent of whether partners are participating on an APNEP team.  APNEP is tracking issues of interest to the </w:t>
      </w:r>
      <w:r w:rsidR="00D612DB">
        <w:rPr>
          <w:rFonts w:ascii="Cambria" w:hAnsi="Cambria"/>
        </w:rPr>
        <w:t>Partnership</w:t>
      </w:r>
      <w:r w:rsidR="00D612DB" w:rsidRPr="009E1298">
        <w:rPr>
          <w:rFonts w:ascii="Cambria" w:hAnsi="Cambria"/>
        </w:rPr>
        <w:t xml:space="preserve"> </w:t>
      </w:r>
      <w:r w:rsidRPr="009E1298">
        <w:rPr>
          <w:rFonts w:ascii="Cambria" w:hAnsi="Cambria"/>
        </w:rPr>
        <w:t xml:space="preserve">and providing support where feasible, such as Chowan algal blooms, offshore oil drilling, impacts to communities due to flooding and sea level rise, and fisheries issues.  Engagement associated with these issues has led to letters of support for partners applying for grants, formal comments through the Leadership Council, technical advice and support to agency management, funding and logistical assistance, and hosting workshops to convene technical experts.  </w:t>
      </w:r>
    </w:p>
    <w:p w14:paraId="71AD7140" w14:textId="77777777" w:rsidR="00BB7005" w:rsidRPr="009E1298" w:rsidRDefault="00BB7005" w:rsidP="00BB7005">
      <w:pPr>
        <w:jc w:val="both"/>
        <w:rPr>
          <w:rFonts w:ascii="Cambria" w:hAnsi="Cambria"/>
        </w:rPr>
      </w:pPr>
    </w:p>
    <w:p w14:paraId="3026BAC8" w14:textId="4F0D4895" w:rsidR="000E12C5" w:rsidRDefault="00BB7005" w:rsidP="008238E4">
      <w:pPr>
        <w:jc w:val="both"/>
        <w:rPr>
          <w:rFonts w:ascii="Cambria" w:hAnsi="Cambria"/>
        </w:rPr>
      </w:pPr>
      <w:r w:rsidRPr="009E1298">
        <w:rPr>
          <w:rFonts w:ascii="Cambria" w:hAnsi="Cambria"/>
        </w:rPr>
        <w:t>APNEP staff also regularly participate in external workgroups and committees to expand our reach, facilitate regional collaboration, and reciprocate volunteer involvement. Where possible, APNEP seeks to prioritize projects that align with the compl</w:t>
      </w:r>
      <w:r w:rsidR="008F125E">
        <w:rPr>
          <w:rFonts w:ascii="Cambria" w:hAnsi="Cambria"/>
        </w:rPr>
        <w:t>e</w:t>
      </w:r>
      <w:r w:rsidRPr="009E1298">
        <w:rPr>
          <w:rFonts w:ascii="Cambria" w:hAnsi="Cambria"/>
        </w:rPr>
        <w:t xml:space="preserve">mentary missions of these external workgroups.  Staff also actively seek opportunities to integrate external workgroup projects with APNEP Action Team projects.  </w:t>
      </w:r>
    </w:p>
    <w:p w14:paraId="4311D1D7" w14:textId="1DABEADE" w:rsidR="008238E4" w:rsidRDefault="008238E4">
      <w:pPr>
        <w:rPr>
          <w:rFonts w:ascii="Cambria" w:hAnsi="Cambria"/>
        </w:rPr>
      </w:pPr>
      <w:r>
        <w:rPr>
          <w:rFonts w:ascii="Cambria" w:hAnsi="Cambria"/>
        </w:rPr>
        <w:br w:type="page"/>
      </w:r>
    </w:p>
    <w:p w14:paraId="675DFE3E" w14:textId="77777777" w:rsidR="008238E4" w:rsidRPr="009E1298" w:rsidRDefault="008238E4" w:rsidP="008238E4">
      <w:pPr>
        <w:jc w:val="both"/>
        <w:rPr>
          <w:rFonts w:ascii="Cambria" w:hAnsi="Cambria"/>
        </w:rPr>
      </w:pPr>
    </w:p>
    <w:p w14:paraId="75708DC6" w14:textId="7283EA16" w:rsidR="002C18A6" w:rsidRDefault="002C18A6" w:rsidP="002C18A6">
      <w:pPr>
        <w:rPr>
          <w:rFonts w:asciiTheme="majorHAnsi" w:eastAsia="Cambria" w:hAnsiTheme="majorHAnsi" w:cstheme="majorHAnsi"/>
          <w:b/>
          <w:color w:val="214293"/>
          <w:sz w:val="48"/>
          <w:szCs w:val="48"/>
        </w:rPr>
      </w:pPr>
      <w:bookmarkStart w:id="14" w:name="_tyjcwt" w:colFirst="0" w:colLast="0"/>
      <w:bookmarkEnd w:id="14"/>
      <w:r w:rsidRPr="002C18A6">
        <w:rPr>
          <w:rFonts w:asciiTheme="majorHAnsi" w:eastAsia="Cambria" w:hAnsiTheme="majorHAnsi" w:cstheme="majorHAnsi"/>
          <w:b/>
          <w:color w:val="214293"/>
          <w:sz w:val="48"/>
          <w:szCs w:val="48"/>
        </w:rPr>
        <w:t xml:space="preserve">APNEP </w:t>
      </w:r>
      <w:r w:rsidR="00C52310">
        <w:rPr>
          <w:rFonts w:asciiTheme="majorHAnsi" w:eastAsia="Cambria" w:hAnsiTheme="majorHAnsi" w:cstheme="majorHAnsi"/>
          <w:b/>
          <w:color w:val="214293"/>
          <w:sz w:val="48"/>
          <w:szCs w:val="48"/>
        </w:rPr>
        <w:t xml:space="preserve">Contracts and Grants Summary Table </w:t>
      </w:r>
    </w:p>
    <w:p w14:paraId="40CB0D7F" w14:textId="77777777" w:rsidR="002C18A6" w:rsidRPr="002C18A6" w:rsidRDefault="002C18A6" w:rsidP="002C18A6">
      <w:pPr>
        <w:rPr>
          <w:rFonts w:asciiTheme="majorHAnsi" w:eastAsia="Cambria" w:hAnsiTheme="majorHAnsi" w:cstheme="majorHAnsi"/>
          <w:b/>
          <w:color w:val="12B8A4"/>
          <w:sz w:val="6"/>
          <w:szCs w:val="6"/>
        </w:rPr>
      </w:pPr>
    </w:p>
    <w:p w14:paraId="11B04E6D" w14:textId="583087F0" w:rsidR="002C18A6" w:rsidRPr="002C18A6" w:rsidRDefault="002C18A6" w:rsidP="002C18A6">
      <w:pPr>
        <w:rPr>
          <w:rFonts w:asciiTheme="majorHAnsi" w:eastAsia="Cambria" w:hAnsiTheme="majorHAnsi" w:cstheme="majorHAnsi"/>
          <w:b/>
          <w:color w:val="000000" w:themeColor="text1"/>
          <w:sz w:val="32"/>
          <w:szCs w:val="32"/>
        </w:rPr>
      </w:pPr>
      <w:r w:rsidRPr="002C18A6">
        <w:rPr>
          <w:rFonts w:asciiTheme="majorHAnsi" w:eastAsia="Cambria" w:hAnsiTheme="majorHAnsi" w:cstheme="majorHAnsi"/>
          <w:b/>
          <w:color w:val="000000" w:themeColor="text1"/>
          <w:sz w:val="32"/>
          <w:szCs w:val="32"/>
        </w:rPr>
        <w:t>Completed Projects</w:t>
      </w:r>
    </w:p>
    <w:tbl>
      <w:tblPr>
        <w:tblStyle w:val="TableGrid"/>
        <w:tblW w:w="9445" w:type="dxa"/>
        <w:tblLook w:val="04A0" w:firstRow="1" w:lastRow="0" w:firstColumn="1" w:lastColumn="0" w:noHBand="0" w:noVBand="1"/>
      </w:tblPr>
      <w:tblGrid>
        <w:gridCol w:w="1493"/>
        <w:gridCol w:w="1485"/>
        <w:gridCol w:w="2863"/>
        <w:gridCol w:w="1237"/>
        <w:gridCol w:w="1237"/>
        <w:gridCol w:w="1130"/>
      </w:tblGrid>
      <w:tr w:rsidR="002C18A6" w:rsidRPr="00245F7F" w14:paraId="6113ED17" w14:textId="77777777" w:rsidTr="00D1436F">
        <w:tc>
          <w:tcPr>
            <w:tcW w:w="1493" w:type="dxa"/>
            <w:vAlign w:val="center"/>
          </w:tcPr>
          <w:p w14:paraId="79FBCB0E" w14:textId="5C12056E" w:rsidR="002C18A6" w:rsidRPr="002C18A6" w:rsidRDefault="002C18A6" w:rsidP="002C18A6">
            <w:pPr>
              <w:jc w:val="center"/>
              <w:rPr>
                <w:rFonts w:asciiTheme="majorHAnsi" w:eastAsia="Cambria" w:hAnsiTheme="majorHAnsi" w:cstheme="majorHAnsi"/>
                <w:b/>
              </w:rPr>
            </w:pPr>
            <w:bookmarkStart w:id="15" w:name="_Hlk38879775"/>
            <w:r w:rsidRPr="002C18A6">
              <w:rPr>
                <w:rFonts w:asciiTheme="majorHAnsi" w:eastAsia="Cambria" w:hAnsiTheme="majorHAnsi" w:cstheme="majorHAnsi"/>
                <w:b/>
              </w:rPr>
              <w:t>Activity Category</w:t>
            </w:r>
          </w:p>
        </w:tc>
        <w:tc>
          <w:tcPr>
            <w:tcW w:w="1485" w:type="dxa"/>
            <w:vAlign w:val="center"/>
          </w:tcPr>
          <w:p w14:paraId="4BA9C81A" w14:textId="3A673E08" w:rsidR="002C18A6" w:rsidRPr="002C18A6" w:rsidRDefault="002C18A6" w:rsidP="002C18A6">
            <w:pPr>
              <w:jc w:val="center"/>
              <w:rPr>
                <w:rFonts w:asciiTheme="majorHAnsi" w:eastAsia="Cambria" w:hAnsiTheme="majorHAnsi" w:cstheme="majorHAnsi"/>
                <w:b/>
              </w:rPr>
            </w:pPr>
            <w:r w:rsidRPr="002C18A6">
              <w:rPr>
                <w:rFonts w:asciiTheme="majorHAnsi" w:eastAsia="Cambria" w:hAnsiTheme="majorHAnsi" w:cstheme="majorHAnsi"/>
                <w:b/>
              </w:rPr>
              <w:t>CCMP Actions Addressed</w:t>
            </w:r>
          </w:p>
        </w:tc>
        <w:tc>
          <w:tcPr>
            <w:tcW w:w="2863" w:type="dxa"/>
            <w:vAlign w:val="center"/>
          </w:tcPr>
          <w:p w14:paraId="4B6E7C90" w14:textId="25C3870F" w:rsidR="002C18A6" w:rsidRPr="002C18A6" w:rsidRDefault="002C18A6" w:rsidP="002C18A6">
            <w:pPr>
              <w:jc w:val="center"/>
              <w:rPr>
                <w:rFonts w:asciiTheme="majorHAnsi" w:eastAsia="Cambria" w:hAnsiTheme="majorHAnsi" w:cstheme="majorHAnsi"/>
                <w:b/>
              </w:rPr>
            </w:pPr>
            <w:r w:rsidRPr="002C18A6">
              <w:rPr>
                <w:rFonts w:asciiTheme="majorHAnsi" w:eastAsia="Cambria" w:hAnsiTheme="majorHAnsi" w:cstheme="majorHAnsi"/>
                <w:b/>
              </w:rPr>
              <w:t>Program Title</w:t>
            </w:r>
          </w:p>
        </w:tc>
        <w:tc>
          <w:tcPr>
            <w:tcW w:w="1237" w:type="dxa"/>
            <w:vAlign w:val="center"/>
          </w:tcPr>
          <w:p w14:paraId="68AD8876" w14:textId="46A34F5B" w:rsidR="002C18A6" w:rsidRPr="002C18A6" w:rsidRDefault="002C18A6" w:rsidP="002C18A6">
            <w:pPr>
              <w:jc w:val="center"/>
              <w:rPr>
                <w:rFonts w:asciiTheme="majorHAnsi" w:eastAsia="Cambria" w:hAnsiTheme="majorHAnsi" w:cstheme="majorHAnsi"/>
                <w:b/>
              </w:rPr>
            </w:pPr>
            <w:r w:rsidRPr="002C18A6">
              <w:rPr>
                <w:rFonts w:asciiTheme="majorHAnsi" w:eastAsia="Cambria" w:hAnsiTheme="majorHAnsi" w:cstheme="majorHAnsi"/>
                <w:b/>
              </w:rPr>
              <w:t>320 Funds</w:t>
            </w:r>
          </w:p>
        </w:tc>
        <w:tc>
          <w:tcPr>
            <w:tcW w:w="1237" w:type="dxa"/>
            <w:vAlign w:val="center"/>
          </w:tcPr>
          <w:p w14:paraId="64590323" w14:textId="645240E5" w:rsidR="002C18A6" w:rsidRPr="002C18A6" w:rsidRDefault="002C18A6" w:rsidP="002C18A6">
            <w:pPr>
              <w:jc w:val="center"/>
              <w:rPr>
                <w:rFonts w:asciiTheme="majorHAnsi" w:eastAsia="Cambria" w:hAnsiTheme="majorHAnsi" w:cstheme="majorHAnsi"/>
                <w:b/>
              </w:rPr>
            </w:pPr>
            <w:r w:rsidRPr="002C18A6">
              <w:rPr>
                <w:rFonts w:asciiTheme="majorHAnsi" w:eastAsia="Cambria" w:hAnsiTheme="majorHAnsi" w:cstheme="majorHAnsi"/>
                <w:b/>
              </w:rPr>
              <w:t>Match Funds</w:t>
            </w:r>
          </w:p>
        </w:tc>
        <w:tc>
          <w:tcPr>
            <w:tcW w:w="1130" w:type="dxa"/>
            <w:vAlign w:val="center"/>
          </w:tcPr>
          <w:p w14:paraId="45DA419D" w14:textId="429071B3" w:rsidR="002C18A6" w:rsidRPr="002C18A6" w:rsidRDefault="002C18A6" w:rsidP="002C18A6">
            <w:pPr>
              <w:jc w:val="center"/>
              <w:rPr>
                <w:rFonts w:asciiTheme="majorHAnsi" w:eastAsia="Cambria" w:hAnsiTheme="majorHAnsi" w:cstheme="majorHAnsi"/>
                <w:b/>
              </w:rPr>
            </w:pPr>
            <w:r w:rsidRPr="002C18A6">
              <w:rPr>
                <w:rFonts w:asciiTheme="majorHAnsi" w:eastAsia="Cambria" w:hAnsiTheme="majorHAnsi" w:cstheme="majorHAnsi"/>
                <w:b/>
              </w:rPr>
              <w:t>Total</w:t>
            </w:r>
          </w:p>
        </w:tc>
      </w:tr>
      <w:bookmarkEnd w:id="15"/>
      <w:tr w:rsidR="002C18A6" w:rsidRPr="00270651" w14:paraId="1E34D202" w14:textId="77777777" w:rsidTr="00D1436F">
        <w:tc>
          <w:tcPr>
            <w:tcW w:w="1493" w:type="dxa"/>
            <w:vAlign w:val="center"/>
          </w:tcPr>
          <w:p w14:paraId="547B6904" w14:textId="77777777" w:rsidR="002C18A6" w:rsidRPr="00270651" w:rsidRDefault="002C18A6" w:rsidP="002C18A6">
            <w:r w:rsidRPr="00270651">
              <w:t>Engagement</w:t>
            </w:r>
          </w:p>
        </w:tc>
        <w:tc>
          <w:tcPr>
            <w:tcW w:w="1485" w:type="dxa"/>
            <w:vAlign w:val="center"/>
          </w:tcPr>
          <w:p w14:paraId="1D789A3E" w14:textId="77777777" w:rsidR="002C18A6" w:rsidRPr="00270651" w:rsidRDefault="002C18A6" w:rsidP="002C18A6">
            <w:r w:rsidRPr="00270651">
              <w:t xml:space="preserve"> D1 &amp; D2</w:t>
            </w:r>
          </w:p>
        </w:tc>
        <w:tc>
          <w:tcPr>
            <w:tcW w:w="2863" w:type="dxa"/>
            <w:vAlign w:val="center"/>
          </w:tcPr>
          <w:p w14:paraId="36C2038E" w14:textId="2AE91975" w:rsidR="002C18A6" w:rsidRPr="00270651" w:rsidRDefault="002C18A6" w:rsidP="002C18A6">
            <w:r w:rsidRPr="00270651">
              <w:t>Albemarle-Pamlico Estuary Highway Signs</w:t>
            </w:r>
          </w:p>
        </w:tc>
        <w:tc>
          <w:tcPr>
            <w:tcW w:w="1237" w:type="dxa"/>
            <w:vAlign w:val="center"/>
          </w:tcPr>
          <w:p w14:paraId="4C0F3FEB" w14:textId="77777777" w:rsidR="002C18A6" w:rsidRPr="00270651" w:rsidRDefault="002C18A6" w:rsidP="002C18A6">
            <w:r w:rsidRPr="00270651">
              <w:t xml:space="preserve"> $35,000</w:t>
            </w:r>
          </w:p>
        </w:tc>
        <w:tc>
          <w:tcPr>
            <w:tcW w:w="1237" w:type="dxa"/>
            <w:vAlign w:val="center"/>
          </w:tcPr>
          <w:p w14:paraId="0013F257" w14:textId="26619AC7" w:rsidR="002C18A6" w:rsidRPr="00270651" w:rsidRDefault="002C18A6" w:rsidP="002C18A6">
            <w:r w:rsidRPr="00270651">
              <w:t xml:space="preserve"> </w:t>
            </w:r>
            <w:r w:rsidR="008F125E">
              <w:t>TBD</w:t>
            </w:r>
          </w:p>
        </w:tc>
        <w:tc>
          <w:tcPr>
            <w:tcW w:w="1130" w:type="dxa"/>
            <w:vAlign w:val="center"/>
          </w:tcPr>
          <w:p w14:paraId="1844B086" w14:textId="77777777" w:rsidR="002C18A6" w:rsidRPr="00270651" w:rsidRDefault="002C18A6" w:rsidP="002C18A6">
            <w:r w:rsidRPr="00270651">
              <w:t xml:space="preserve"> $35,000</w:t>
            </w:r>
          </w:p>
        </w:tc>
      </w:tr>
      <w:tr w:rsidR="00D1436F" w:rsidRPr="00270651" w14:paraId="02FF7E43" w14:textId="77777777" w:rsidTr="00D1436F">
        <w:tc>
          <w:tcPr>
            <w:tcW w:w="1493" w:type="dxa"/>
            <w:vAlign w:val="center"/>
          </w:tcPr>
          <w:p w14:paraId="1537F403" w14:textId="77777777" w:rsidR="00D1436F" w:rsidRPr="00270651" w:rsidRDefault="00D1436F" w:rsidP="00D1436F">
            <w:r w:rsidRPr="00270651">
              <w:t>Outreach</w:t>
            </w:r>
          </w:p>
        </w:tc>
        <w:tc>
          <w:tcPr>
            <w:tcW w:w="1485" w:type="dxa"/>
            <w:vAlign w:val="center"/>
          </w:tcPr>
          <w:p w14:paraId="1E98DDAD" w14:textId="77777777" w:rsidR="00D1436F" w:rsidRPr="00270651" w:rsidRDefault="00D1436F" w:rsidP="00D1436F">
            <w:r w:rsidRPr="00270651">
              <w:t>A2.1, B2.6, D1.3</w:t>
            </w:r>
          </w:p>
        </w:tc>
        <w:tc>
          <w:tcPr>
            <w:tcW w:w="2863" w:type="dxa"/>
            <w:vAlign w:val="center"/>
          </w:tcPr>
          <w:p w14:paraId="697CED5E" w14:textId="594B571C" w:rsidR="00D1436F" w:rsidRPr="00270651" w:rsidRDefault="00D1436F" w:rsidP="00D1436F">
            <w:r w:rsidRPr="00270651">
              <w:t>Aquatic Invasive Species Communication &amp; Outreach Strategy Development</w:t>
            </w:r>
          </w:p>
        </w:tc>
        <w:tc>
          <w:tcPr>
            <w:tcW w:w="1237" w:type="dxa"/>
            <w:vAlign w:val="center"/>
          </w:tcPr>
          <w:p w14:paraId="78AB1FD6" w14:textId="77777777" w:rsidR="00D1436F" w:rsidRPr="00270651" w:rsidRDefault="00D1436F" w:rsidP="00D1436F">
            <w:r w:rsidRPr="00270651">
              <w:t xml:space="preserve"> $2,000</w:t>
            </w:r>
          </w:p>
        </w:tc>
        <w:tc>
          <w:tcPr>
            <w:tcW w:w="1237" w:type="dxa"/>
            <w:vAlign w:val="center"/>
          </w:tcPr>
          <w:p w14:paraId="57F15C23" w14:textId="504B101C" w:rsidR="00D1436F" w:rsidRPr="00270651" w:rsidRDefault="00D1436F" w:rsidP="00D1436F">
            <w:r w:rsidRPr="00270651">
              <w:t xml:space="preserve"> </w:t>
            </w:r>
            <w:r w:rsidR="008F125E">
              <w:t>$2,000</w:t>
            </w:r>
          </w:p>
        </w:tc>
        <w:tc>
          <w:tcPr>
            <w:tcW w:w="1130" w:type="dxa"/>
            <w:vAlign w:val="center"/>
          </w:tcPr>
          <w:p w14:paraId="61688D3E" w14:textId="77777777" w:rsidR="00D1436F" w:rsidRPr="00270651" w:rsidRDefault="00D1436F" w:rsidP="00D1436F">
            <w:r w:rsidRPr="00270651">
              <w:t xml:space="preserve"> $2,000</w:t>
            </w:r>
          </w:p>
        </w:tc>
      </w:tr>
      <w:tr w:rsidR="00D1436F" w:rsidRPr="00270651" w14:paraId="1197E660" w14:textId="77777777" w:rsidTr="00D1436F">
        <w:tc>
          <w:tcPr>
            <w:tcW w:w="1493" w:type="dxa"/>
            <w:vAlign w:val="center"/>
          </w:tcPr>
          <w:p w14:paraId="19B04170" w14:textId="77777777" w:rsidR="00D1436F" w:rsidRPr="00270651" w:rsidRDefault="00D1436F" w:rsidP="00D1436F">
            <w:r w:rsidRPr="00270651">
              <w:t>Monitor</w:t>
            </w:r>
          </w:p>
        </w:tc>
        <w:tc>
          <w:tcPr>
            <w:tcW w:w="1485" w:type="dxa"/>
            <w:vAlign w:val="center"/>
          </w:tcPr>
          <w:p w14:paraId="19CB3736" w14:textId="77777777" w:rsidR="00D1436F" w:rsidRPr="00270651" w:rsidRDefault="00D1436F" w:rsidP="00D1436F">
            <w:r w:rsidRPr="00270651">
              <w:t>D1.1, D2.1, D2.3, D3.1, E1.3</w:t>
            </w:r>
          </w:p>
        </w:tc>
        <w:tc>
          <w:tcPr>
            <w:tcW w:w="2863" w:type="dxa"/>
            <w:vAlign w:val="center"/>
          </w:tcPr>
          <w:p w14:paraId="2411DE12" w14:textId="77777777" w:rsidR="00D1436F" w:rsidRPr="00270651" w:rsidRDefault="00D1436F" w:rsidP="00D1436F">
            <w:r w:rsidRPr="00270651">
              <w:t xml:space="preserve"> Swim Guide</w:t>
            </w:r>
          </w:p>
        </w:tc>
        <w:tc>
          <w:tcPr>
            <w:tcW w:w="1237" w:type="dxa"/>
            <w:vAlign w:val="center"/>
          </w:tcPr>
          <w:p w14:paraId="5C812F01" w14:textId="77777777" w:rsidR="00D1436F" w:rsidRPr="00270651" w:rsidRDefault="00D1436F" w:rsidP="00D1436F">
            <w:r w:rsidRPr="00270651">
              <w:t xml:space="preserve"> $9,500 </w:t>
            </w:r>
          </w:p>
        </w:tc>
        <w:tc>
          <w:tcPr>
            <w:tcW w:w="1237" w:type="dxa"/>
            <w:vAlign w:val="center"/>
          </w:tcPr>
          <w:p w14:paraId="62F52ABA" w14:textId="77777777" w:rsidR="00D1436F" w:rsidRPr="00270651" w:rsidRDefault="00D1436F" w:rsidP="00D1436F">
            <w:r w:rsidRPr="00270651">
              <w:t xml:space="preserve"> $</w:t>
            </w:r>
            <w:r>
              <w:t>14,304</w:t>
            </w:r>
          </w:p>
        </w:tc>
        <w:tc>
          <w:tcPr>
            <w:tcW w:w="1130" w:type="dxa"/>
            <w:vAlign w:val="center"/>
          </w:tcPr>
          <w:p w14:paraId="72751AF4" w14:textId="77777777" w:rsidR="00D1436F" w:rsidRPr="00270651" w:rsidRDefault="00D1436F" w:rsidP="00D1436F">
            <w:r>
              <w:t>$23,804</w:t>
            </w:r>
          </w:p>
        </w:tc>
      </w:tr>
    </w:tbl>
    <w:p w14:paraId="0B6D9B5D" w14:textId="77777777" w:rsidR="002C18A6" w:rsidRDefault="002C18A6" w:rsidP="002C18A6">
      <w:pPr>
        <w:pStyle w:val="ListParagraph"/>
        <w:ind w:left="1440"/>
      </w:pPr>
    </w:p>
    <w:p w14:paraId="716566A8" w14:textId="58DBE82A" w:rsidR="002C18A6" w:rsidRPr="002C18A6" w:rsidRDefault="002C18A6" w:rsidP="002C18A6">
      <w:pPr>
        <w:rPr>
          <w:rFonts w:asciiTheme="majorHAnsi" w:hAnsiTheme="majorHAnsi" w:cstheme="majorHAnsi"/>
          <w:b/>
          <w:bCs/>
          <w:color w:val="000000" w:themeColor="text1"/>
          <w:sz w:val="32"/>
          <w:szCs w:val="32"/>
        </w:rPr>
      </w:pPr>
      <w:r w:rsidRPr="002C18A6">
        <w:rPr>
          <w:rFonts w:asciiTheme="majorHAnsi" w:hAnsiTheme="majorHAnsi" w:cstheme="majorHAnsi"/>
          <w:b/>
          <w:bCs/>
          <w:color w:val="000000" w:themeColor="text1"/>
          <w:sz w:val="32"/>
          <w:szCs w:val="32"/>
        </w:rPr>
        <w:t xml:space="preserve">Ongoing Projects </w:t>
      </w:r>
    </w:p>
    <w:tbl>
      <w:tblPr>
        <w:tblStyle w:val="TableGrid"/>
        <w:tblW w:w="9362" w:type="dxa"/>
        <w:tblLook w:val="04A0" w:firstRow="1" w:lastRow="0" w:firstColumn="1" w:lastColumn="0" w:noHBand="0" w:noVBand="1"/>
      </w:tblPr>
      <w:tblGrid>
        <w:gridCol w:w="1462"/>
        <w:gridCol w:w="10"/>
        <w:gridCol w:w="1428"/>
        <w:gridCol w:w="2784"/>
        <w:gridCol w:w="1241"/>
        <w:gridCol w:w="1253"/>
        <w:gridCol w:w="1173"/>
        <w:gridCol w:w="11"/>
      </w:tblGrid>
      <w:tr w:rsidR="002C18A6" w:rsidRPr="00245F7F" w14:paraId="6A932B92" w14:textId="77777777" w:rsidTr="002C18A6">
        <w:trPr>
          <w:gridAfter w:val="1"/>
          <w:wAfter w:w="11" w:type="dxa"/>
        </w:trPr>
        <w:tc>
          <w:tcPr>
            <w:tcW w:w="1472" w:type="dxa"/>
            <w:gridSpan w:val="2"/>
            <w:vAlign w:val="center"/>
          </w:tcPr>
          <w:p w14:paraId="5A202906" w14:textId="248D5BF6" w:rsidR="002C18A6" w:rsidRPr="002C18A6" w:rsidRDefault="002C18A6" w:rsidP="002C18A6">
            <w:pPr>
              <w:jc w:val="center"/>
              <w:rPr>
                <w:rFonts w:asciiTheme="majorHAnsi" w:eastAsia="Cambria" w:hAnsiTheme="majorHAnsi" w:cstheme="majorHAnsi"/>
                <w:b/>
              </w:rPr>
            </w:pPr>
            <w:r w:rsidRPr="002C18A6">
              <w:rPr>
                <w:rFonts w:asciiTheme="majorHAnsi" w:eastAsia="Cambria" w:hAnsiTheme="majorHAnsi" w:cstheme="majorHAnsi"/>
                <w:b/>
              </w:rPr>
              <w:t>Activity Category</w:t>
            </w:r>
          </w:p>
        </w:tc>
        <w:tc>
          <w:tcPr>
            <w:tcW w:w="1428" w:type="dxa"/>
            <w:vAlign w:val="center"/>
          </w:tcPr>
          <w:p w14:paraId="1ED2BDE6" w14:textId="4F1E0C15" w:rsidR="002C18A6" w:rsidRPr="002C18A6" w:rsidRDefault="002C18A6" w:rsidP="002C18A6">
            <w:pPr>
              <w:jc w:val="center"/>
              <w:rPr>
                <w:rFonts w:asciiTheme="majorHAnsi" w:eastAsia="Cambria" w:hAnsiTheme="majorHAnsi" w:cstheme="majorHAnsi"/>
                <w:b/>
              </w:rPr>
            </w:pPr>
            <w:r w:rsidRPr="002C18A6">
              <w:rPr>
                <w:rFonts w:asciiTheme="majorHAnsi" w:eastAsia="Cambria" w:hAnsiTheme="majorHAnsi" w:cstheme="majorHAnsi"/>
                <w:b/>
              </w:rPr>
              <w:t>CCMP Actions Addressed</w:t>
            </w:r>
          </w:p>
        </w:tc>
        <w:tc>
          <w:tcPr>
            <w:tcW w:w="2784" w:type="dxa"/>
            <w:vAlign w:val="center"/>
          </w:tcPr>
          <w:p w14:paraId="15CBD78E" w14:textId="1460B80F" w:rsidR="002C18A6" w:rsidRPr="002C18A6" w:rsidRDefault="002C18A6" w:rsidP="002C18A6">
            <w:pPr>
              <w:jc w:val="center"/>
              <w:rPr>
                <w:rFonts w:asciiTheme="majorHAnsi" w:eastAsia="Cambria" w:hAnsiTheme="majorHAnsi" w:cstheme="majorHAnsi"/>
                <w:b/>
              </w:rPr>
            </w:pPr>
            <w:r w:rsidRPr="002C18A6">
              <w:rPr>
                <w:rFonts w:asciiTheme="majorHAnsi" w:eastAsia="Cambria" w:hAnsiTheme="majorHAnsi" w:cstheme="majorHAnsi"/>
                <w:b/>
              </w:rPr>
              <w:t>Program Title</w:t>
            </w:r>
          </w:p>
        </w:tc>
        <w:tc>
          <w:tcPr>
            <w:tcW w:w="1241" w:type="dxa"/>
            <w:vAlign w:val="center"/>
          </w:tcPr>
          <w:p w14:paraId="48192280" w14:textId="56CE7DB8" w:rsidR="002C18A6" w:rsidRPr="002C18A6" w:rsidRDefault="002C18A6" w:rsidP="002C18A6">
            <w:pPr>
              <w:jc w:val="center"/>
              <w:rPr>
                <w:rFonts w:asciiTheme="majorHAnsi" w:eastAsia="Cambria" w:hAnsiTheme="majorHAnsi" w:cstheme="majorHAnsi"/>
                <w:b/>
              </w:rPr>
            </w:pPr>
            <w:r w:rsidRPr="002C18A6">
              <w:rPr>
                <w:rFonts w:asciiTheme="majorHAnsi" w:eastAsia="Cambria" w:hAnsiTheme="majorHAnsi" w:cstheme="majorHAnsi"/>
                <w:b/>
              </w:rPr>
              <w:t>CWA 320 Funds</w:t>
            </w:r>
          </w:p>
        </w:tc>
        <w:tc>
          <w:tcPr>
            <w:tcW w:w="1253" w:type="dxa"/>
            <w:vAlign w:val="center"/>
          </w:tcPr>
          <w:p w14:paraId="074D6005" w14:textId="55DFF0E7" w:rsidR="002C18A6" w:rsidRPr="002C18A6" w:rsidRDefault="002C18A6" w:rsidP="002C18A6">
            <w:pPr>
              <w:jc w:val="center"/>
              <w:rPr>
                <w:rFonts w:asciiTheme="majorHAnsi" w:eastAsia="Cambria" w:hAnsiTheme="majorHAnsi" w:cstheme="majorHAnsi"/>
                <w:b/>
              </w:rPr>
            </w:pPr>
            <w:r w:rsidRPr="002C18A6">
              <w:rPr>
                <w:rFonts w:asciiTheme="majorHAnsi" w:eastAsia="Cambria" w:hAnsiTheme="majorHAnsi" w:cstheme="majorHAnsi"/>
                <w:b/>
              </w:rPr>
              <w:t>Match Funds</w:t>
            </w:r>
          </w:p>
        </w:tc>
        <w:tc>
          <w:tcPr>
            <w:tcW w:w="1173" w:type="dxa"/>
            <w:vAlign w:val="center"/>
          </w:tcPr>
          <w:p w14:paraId="3E695949" w14:textId="5740D8B8" w:rsidR="002C18A6" w:rsidRPr="002C18A6" w:rsidRDefault="002C18A6" w:rsidP="002C18A6">
            <w:pPr>
              <w:jc w:val="center"/>
              <w:rPr>
                <w:rFonts w:asciiTheme="majorHAnsi" w:eastAsia="Cambria" w:hAnsiTheme="majorHAnsi" w:cstheme="majorHAnsi"/>
                <w:b/>
              </w:rPr>
            </w:pPr>
            <w:r w:rsidRPr="002C18A6">
              <w:rPr>
                <w:rFonts w:asciiTheme="majorHAnsi" w:eastAsia="Cambria" w:hAnsiTheme="majorHAnsi" w:cstheme="majorHAnsi"/>
                <w:b/>
              </w:rPr>
              <w:t>Total</w:t>
            </w:r>
          </w:p>
        </w:tc>
      </w:tr>
      <w:tr w:rsidR="002C18A6" w:rsidRPr="00270651" w14:paraId="25296E55" w14:textId="77777777" w:rsidTr="002C18A6">
        <w:tc>
          <w:tcPr>
            <w:tcW w:w="1462" w:type="dxa"/>
            <w:vAlign w:val="center"/>
          </w:tcPr>
          <w:p w14:paraId="2AFB6904" w14:textId="77777777" w:rsidR="002C18A6" w:rsidRPr="002C18A6" w:rsidRDefault="002C18A6" w:rsidP="002C18A6">
            <w:r w:rsidRPr="002C18A6">
              <w:t>Identify</w:t>
            </w:r>
          </w:p>
        </w:tc>
        <w:tc>
          <w:tcPr>
            <w:tcW w:w="1438" w:type="dxa"/>
            <w:gridSpan w:val="2"/>
            <w:vAlign w:val="center"/>
          </w:tcPr>
          <w:p w14:paraId="09F8844A" w14:textId="77777777" w:rsidR="002C18A6" w:rsidRPr="002C18A6" w:rsidRDefault="002C18A6" w:rsidP="002C18A6">
            <w:r w:rsidRPr="002C18A6">
              <w:t>A1.1, B2.2, C1.1, C1.2, C3.3, E1.1</w:t>
            </w:r>
          </w:p>
        </w:tc>
        <w:tc>
          <w:tcPr>
            <w:tcW w:w="2784" w:type="dxa"/>
            <w:vAlign w:val="center"/>
          </w:tcPr>
          <w:p w14:paraId="45F80DF4" w14:textId="6009A5C5" w:rsidR="002C18A6" w:rsidRPr="002C18A6" w:rsidRDefault="002C18A6" w:rsidP="0041731F">
            <w:pPr>
              <w:pBdr>
                <w:top w:val="nil"/>
                <w:left w:val="nil"/>
                <w:bottom w:val="nil"/>
                <w:right w:val="nil"/>
                <w:between w:val="nil"/>
              </w:pBdr>
            </w:pPr>
            <w:r w:rsidRPr="002C18A6">
              <w:rPr>
                <w:rFonts w:cs="Times New Roman"/>
              </w:rPr>
              <w:t>Development of scientifically defensible chlorophyll-</w:t>
            </w:r>
            <w:r w:rsidRPr="002C18A6">
              <w:rPr>
                <w:rFonts w:cs="Times New Roman"/>
                <w:i/>
                <w:iCs/>
              </w:rPr>
              <w:t>a</w:t>
            </w:r>
            <w:r w:rsidRPr="002C18A6">
              <w:rPr>
                <w:rFonts w:cs="Times New Roman"/>
              </w:rPr>
              <w:t> standards for protection of SAV in the Albemarle-Pamlico Estuarine System</w:t>
            </w:r>
          </w:p>
        </w:tc>
        <w:tc>
          <w:tcPr>
            <w:tcW w:w="1241" w:type="dxa"/>
            <w:vAlign w:val="center"/>
          </w:tcPr>
          <w:p w14:paraId="583C26ED" w14:textId="77777777" w:rsidR="002C18A6" w:rsidRPr="002C18A6" w:rsidRDefault="002C18A6" w:rsidP="002C18A6">
            <w:r w:rsidRPr="002C18A6">
              <w:t>$24,751</w:t>
            </w:r>
          </w:p>
        </w:tc>
        <w:tc>
          <w:tcPr>
            <w:tcW w:w="1253" w:type="dxa"/>
            <w:vAlign w:val="center"/>
          </w:tcPr>
          <w:p w14:paraId="16AE3169" w14:textId="02F19394" w:rsidR="002C18A6" w:rsidRPr="002C18A6" w:rsidRDefault="008F125E" w:rsidP="002C18A6">
            <w:r>
              <w:t>TBD</w:t>
            </w:r>
          </w:p>
        </w:tc>
        <w:tc>
          <w:tcPr>
            <w:tcW w:w="1184" w:type="dxa"/>
            <w:gridSpan w:val="2"/>
            <w:vAlign w:val="center"/>
          </w:tcPr>
          <w:p w14:paraId="33AA3E6B" w14:textId="77777777" w:rsidR="002C18A6" w:rsidRPr="002C18A6" w:rsidRDefault="002C18A6" w:rsidP="002C18A6">
            <w:r w:rsidRPr="002C18A6">
              <w:t>$24,751</w:t>
            </w:r>
          </w:p>
        </w:tc>
      </w:tr>
      <w:tr w:rsidR="002C18A6" w:rsidRPr="00270651" w14:paraId="51EC81CC" w14:textId="77777777" w:rsidTr="002C18A6">
        <w:tc>
          <w:tcPr>
            <w:tcW w:w="1462" w:type="dxa"/>
            <w:vAlign w:val="center"/>
          </w:tcPr>
          <w:p w14:paraId="417A7617" w14:textId="77777777" w:rsidR="002C18A6" w:rsidRPr="002C18A6" w:rsidRDefault="002C18A6" w:rsidP="002C18A6">
            <w:r w:rsidRPr="002C18A6">
              <w:t>Identify</w:t>
            </w:r>
          </w:p>
        </w:tc>
        <w:tc>
          <w:tcPr>
            <w:tcW w:w="1438" w:type="dxa"/>
            <w:gridSpan w:val="2"/>
            <w:vAlign w:val="center"/>
          </w:tcPr>
          <w:p w14:paraId="12112793" w14:textId="77777777" w:rsidR="002C18A6" w:rsidRPr="002C18A6" w:rsidRDefault="002C18A6" w:rsidP="002C18A6">
            <w:r w:rsidRPr="002C18A6">
              <w:t>A3.3, D3.2, E2.2</w:t>
            </w:r>
          </w:p>
        </w:tc>
        <w:tc>
          <w:tcPr>
            <w:tcW w:w="2784" w:type="dxa"/>
            <w:vAlign w:val="center"/>
          </w:tcPr>
          <w:p w14:paraId="13231DF6" w14:textId="1605D908" w:rsidR="002C18A6" w:rsidRPr="002C18A6" w:rsidRDefault="002C18A6" w:rsidP="0041731F">
            <w:pPr>
              <w:pBdr>
                <w:top w:val="nil"/>
                <w:left w:val="nil"/>
                <w:bottom w:val="nil"/>
                <w:right w:val="nil"/>
                <w:between w:val="nil"/>
              </w:pBdr>
              <w:tabs>
                <w:tab w:val="left" w:pos="360"/>
              </w:tabs>
            </w:pPr>
            <w:r w:rsidRPr="002C18A6">
              <w:rPr>
                <w:rFonts w:eastAsia="Cambria" w:cs="Times New Roman"/>
                <w:color w:val="000000"/>
              </w:rPr>
              <w:t>Coastal Plain Ecological Flows Evaluation: Phase II</w:t>
            </w:r>
            <w:r w:rsidR="003D41A9">
              <w:rPr>
                <w:rFonts w:eastAsia="Cambria" w:cs="Times New Roman"/>
                <w:color w:val="000000"/>
              </w:rPr>
              <w:t xml:space="preserve"> </w:t>
            </w:r>
          </w:p>
        </w:tc>
        <w:tc>
          <w:tcPr>
            <w:tcW w:w="1241" w:type="dxa"/>
            <w:vAlign w:val="center"/>
          </w:tcPr>
          <w:p w14:paraId="4541277B" w14:textId="4196755D" w:rsidR="002C18A6" w:rsidRPr="002C18A6" w:rsidRDefault="003520D6" w:rsidP="002C18A6">
            <w:r>
              <w:t>$50,000</w:t>
            </w:r>
          </w:p>
        </w:tc>
        <w:tc>
          <w:tcPr>
            <w:tcW w:w="1253" w:type="dxa"/>
            <w:vAlign w:val="center"/>
          </w:tcPr>
          <w:p w14:paraId="6F946D9A" w14:textId="5FBA4D77" w:rsidR="002C18A6" w:rsidRPr="002C18A6" w:rsidRDefault="008F125E" w:rsidP="002C18A6">
            <w:r>
              <w:t>TBD</w:t>
            </w:r>
          </w:p>
        </w:tc>
        <w:tc>
          <w:tcPr>
            <w:tcW w:w="1184" w:type="dxa"/>
            <w:gridSpan w:val="2"/>
            <w:vAlign w:val="center"/>
          </w:tcPr>
          <w:p w14:paraId="2C3D9792" w14:textId="465F15E8" w:rsidR="002C18A6" w:rsidRPr="002C18A6" w:rsidRDefault="003520D6" w:rsidP="002C18A6">
            <w:r>
              <w:t>$50,000</w:t>
            </w:r>
          </w:p>
        </w:tc>
      </w:tr>
      <w:tr w:rsidR="002C18A6" w:rsidRPr="00270651" w14:paraId="0050B7D8" w14:textId="77777777" w:rsidTr="002C18A6">
        <w:tc>
          <w:tcPr>
            <w:tcW w:w="1462" w:type="dxa"/>
            <w:vAlign w:val="center"/>
          </w:tcPr>
          <w:p w14:paraId="793C4D11" w14:textId="77777777" w:rsidR="002C18A6" w:rsidRPr="005F3617" w:rsidRDefault="002C18A6" w:rsidP="002C18A6">
            <w:r w:rsidRPr="005F3617">
              <w:t>Identify</w:t>
            </w:r>
          </w:p>
        </w:tc>
        <w:tc>
          <w:tcPr>
            <w:tcW w:w="1438" w:type="dxa"/>
            <w:gridSpan w:val="2"/>
            <w:vAlign w:val="center"/>
          </w:tcPr>
          <w:p w14:paraId="19657CD7" w14:textId="77777777" w:rsidR="002C18A6" w:rsidRPr="005F3617" w:rsidRDefault="002C18A6" w:rsidP="002C18A6">
            <w:r w:rsidRPr="005F3617">
              <w:t>A2.1, B2.6, C3.1, D1.3, D2.1</w:t>
            </w:r>
          </w:p>
        </w:tc>
        <w:tc>
          <w:tcPr>
            <w:tcW w:w="2784" w:type="dxa"/>
            <w:vAlign w:val="center"/>
          </w:tcPr>
          <w:p w14:paraId="6572FABA" w14:textId="7135C2A0" w:rsidR="002C18A6" w:rsidRPr="005F3617" w:rsidRDefault="002C18A6" w:rsidP="002C18A6">
            <w:r w:rsidRPr="005F3617">
              <w:t>APNEP-</w:t>
            </w:r>
            <w:r w:rsidR="00623308" w:rsidRPr="005F3617">
              <w:t>N.C.</w:t>
            </w:r>
            <w:r w:rsidRPr="005F3617">
              <w:t xml:space="preserve"> Sea Grant Joint Graduate Fellowship in Estuarine Research</w:t>
            </w:r>
          </w:p>
        </w:tc>
        <w:tc>
          <w:tcPr>
            <w:tcW w:w="1241" w:type="dxa"/>
            <w:vAlign w:val="center"/>
          </w:tcPr>
          <w:p w14:paraId="07099B5F" w14:textId="57938660" w:rsidR="002C18A6" w:rsidRPr="002C18A6" w:rsidRDefault="002C18A6" w:rsidP="002C18A6">
            <w:r w:rsidRPr="002C18A6">
              <w:t>$5,</w:t>
            </w:r>
            <w:r w:rsidR="005F2095" w:rsidRPr="002C18A6" w:rsidDel="005F2095">
              <w:t xml:space="preserve"> </w:t>
            </w:r>
            <w:r w:rsidR="005F2095">
              <w:t>000</w:t>
            </w:r>
          </w:p>
        </w:tc>
        <w:tc>
          <w:tcPr>
            <w:tcW w:w="1253" w:type="dxa"/>
            <w:vAlign w:val="center"/>
          </w:tcPr>
          <w:p w14:paraId="169A5146" w14:textId="77777777" w:rsidR="002C18A6" w:rsidRPr="002C18A6" w:rsidRDefault="002C18A6" w:rsidP="002C18A6">
            <w:r w:rsidRPr="002C18A6">
              <w:t>$5,000</w:t>
            </w:r>
          </w:p>
        </w:tc>
        <w:tc>
          <w:tcPr>
            <w:tcW w:w="1184" w:type="dxa"/>
            <w:gridSpan w:val="2"/>
            <w:vAlign w:val="center"/>
          </w:tcPr>
          <w:p w14:paraId="392CA207" w14:textId="51970191" w:rsidR="002C18A6" w:rsidRPr="002C18A6" w:rsidRDefault="002C18A6" w:rsidP="002C18A6">
            <w:r w:rsidRPr="002C18A6">
              <w:t>$10,</w:t>
            </w:r>
            <w:r w:rsidR="005F2095">
              <w:t>000</w:t>
            </w:r>
          </w:p>
        </w:tc>
      </w:tr>
      <w:tr w:rsidR="002C18A6" w:rsidRPr="00270651" w14:paraId="3A94B90F" w14:textId="77777777" w:rsidTr="002C18A6">
        <w:tc>
          <w:tcPr>
            <w:tcW w:w="1462" w:type="dxa"/>
            <w:vAlign w:val="center"/>
          </w:tcPr>
          <w:p w14:paraId="33A99005" w14:textId="77777777" w:rsidR="002C18A6" w:rsidRPr="005F3617" w:rsidRDefault="002C18A6" w:rsidP="002C18A6">
            <w:r w:rsidRPr="005F3617">
              <w:t>Protect &amp; Restore</w:t>
            </w:r>
          </w:p>
        </w:tc>
        <w:tc>
          <w:tcPr>
            <w:tcW w:w="1438" w:type="dxa"/>
            <w:gridSpan w:val="2"/>
            <w:vAlign w:val="center"/>
          </w:tcPr>
          <w:p w14:paraId="0B06CC4A" w14:textId="77777777" w:rsidR="002C18A6" w:rsidRPr="005F3617" w:rsidRDefault="002C18A6" w:rsidP="002C18A6">
            <w:r w:rsidRPr="005F3617">
              <w:t>A2.1, B2.6, C3.1, D1.3</w:t>
            </w:r>
          </w:p>
        </w:tc>
        <w:tc>
          <w:tcPr>
            <w:tcW w:w="2784" w:type="dxa"/>
            <w:vAlign w:val="center"/>
          </w:tcPr>
          <w:p w14:paraId="1ED7E4CA" w14:textId="42C0B28B" w:rsidR="002C18A6" w:rsidRPr="005F3617" w:rsidRDefault="00623308" w:rsidP="002C18A6">
            <w:r w:rsidRPr="005F3617">
              <w:t>N.C.</w:t>
            </w:r>
            <w:r w:rsidR="002C18A6" w:rsidRPr="005F3617">
              <w:t xml:space="preserve"> Aquatic Nuisance Species Management Plan Coordination</w:t>
            </w:r>
          </w:p>
        </w:tc>
        <w:tc>
          <w:tcPr>
            <w:tcW w:w="1241" w:type="dxa"/>
            <w:vAlign w:val="center"/>
          </w:tcPr>
          <w:p w14:paraId="5B70CBCF" w14:textId="77777777" w:rsidR="002C18A6" w:rsidRPr="002C18A6" w:rsidRDefault="002C18A6" w:rsidP="002C18A6">
            <w:r w:rsidRPr="002C18A6">
              <w:t>$0</w:t>
            </w:r>
          </w:p>
        </w:tc>
        <w:tc>
          <w:tcPr>
            <w:tcW w:w="1253" w:type="dxa"/>
            <w:vAlign w:val="center"/>
          </w:tcPr>
          <w:p w14:paraId="1147A768" w14:textId="77777777" w:rsidR="002C18A6" w:rsidRPr="002C18A6" w:rsidRDefault="002C18A6" w:rsidP="002C18A6">
            <w:r w:rsidRPr="002C18A6">
              <w:t>$6,103</w:t>
            </w:r>
          </w:p>
        </w:tc>
        <w:tc>
          <w:tcPr>
            <w:tcW w:w="1184" w:type="dxa"/>
            <w:gridSpan w:val="2"/>
            <w:vAlign w:val="center"/>
          </w:tcPr>
          <w:p w14:paraId="04EE0725" w14:textId="77777777" w:rsidR="002C18A6" w:rsidRPr="002C18A6" w:rsidRDefault="002C18A6" w:rsidP="002C18A6">
            <w:r w:rsidRPr="002C18A6">
              <w:t>$6,103</w:t>
            </w:r>
          </w:p>
        </w:tc>
      </w:tr>
      <w:tr w:rsidR="002C18A6" w:rsidRPr="00270651" w14:paraId="35799730" w14:textId="77777777" w:rsidTr="002C18A6">
        <w:tc>
          <w:tcPr>
            <w:tcW w:w="1462" w:type="dxa"/>
            <w:vAlign w:val="center"/>
          </w:tcPr>
          <w:p w14:paraId="768C4B23" w14:textId="77777777" w:rsidR="002C18A6" w:rsidRPr="005F3617" w:rsidRDefault="002C18A6" w:rsidP="002C18A6">
            <w:r w:rsidRPr="005F3617">
              <w:t>Protect and Restore</w:t>
            </w:r>
          </w:p>
        </w:tc>
        <w:tc>
          <w:tcPr>
            <w:tcW w:w="1438" w:type="dxa"/>
            <w:gridSpan w:val="2"/>
            <w:vAlign w:val="center"/>
          </w:tcPr>
          <w:p w14:paraId="7F2B83FC" w14:textId="77777777" w:rsidR="002C18A6" w:rsidRPr="005F3617" w:rsidRDefault="002C18A6" w:rsidP="002C18A6">
            <w:r w:rsidRPr="005F3617">
              <w:t>A1.1, A2.3, A2.4, B1.3, B1.4, B1.5</w:t>
            </w:r>
            <w:r w:rsidRPr="005F3617">
              <w:rPr>
                <w:b/>
                <w:bCs/>
              </w:rPr>
              <w:t xml:space="preserve">, </w:t>
            </w:r>
            <w:r w:rsidRPr="005F3617">
              <w:t xml:space="preserve">B2.2, B3.2, B3.3, C1.3, C1.4, C1.5, C2.2, C3.2, </w:t>
            </w:r>
            <w:r w:rsidRPr="005F3617">
              <w:lastRenderedPageBreak/>
              <w:t>C4.2, C5.1, C5.2, C5.3, D1.2, D1.4, E1.2</w:t>
            </w:r>
          </w:p>
        </w:tc>
        <w:tc>
          <w:tcPr>
            <w:tcW w:w="2784" w:type="dxa"/>
            <w:vAlign w:val="center"/>
          </w:tcPr>
          <w:p w14:paraId="43734791" w14:textId="70AECF1C" w:rsidR="002C18A6" w:rsidRPr="005F3617" w:rsidRDefault="00623308" w:rsidP="002C18A6">
            <w:r w:rsidRPr="005F3617">
              <w:lastRenderedPageBreak/>
              <w:t>N.C.</w:t>
            </w:r>
            <w:r w:rsidR="002C18A6" w:rsidRPr="005F3617">
              <w:t xml:space="preserve"> Coastal Habitat Protection Plan Implementation Support</w:t>
            </w:r>
          </w:p>
        </w:tc>
        <w:tc>
          <w:tcPr>
            <w:tcW w:w="1241" w:type="dxa"/>
            <w:vAlign w:val="center"/>
          </w:tcPr>
          <w:p w14:paraId="388D6A9B" w14:textId="77777777" w:rsidR="002C18A6" w:rsidRPr="002C18A6" w:rsidRDefault="002C18A6" w:rsidP="002C18A6">
            <w:r w:rsidRPr="002C18A6">
              <w:t>$0</w:t>
            </w:r>
          </w:p>
        </w:tc>
        <w:tc>
          <w:tcPr>
            <w:tcW w:w="1253" w:type="dxa"/>
            <w:vAlign w:val="center"/>
          </w:tcPr>
          <w:p w14:paraId="243F897D" w14:textId="77777777" w:rsidR="002C18A6" w:rsidRPr="002C18A6" w:rsidRDefault="002C18A6" w:rsidP="002C18A6">
            <w:r w:rsidRPr="002C18A6">
              <w:t>$24,000</w:t>
            </w:r>
          </w:p>
        </w:tc>
        <w:tc>
          <w:tcPr>
            <w:tcW w:w="1184" w:type="dxa"/>
            <w:gridSpan w:val="2"/>
            <w:vAlign w:val="center"/>
          </w:tcPr>
          <w:p w14:paraId="348A3755" w14:textId="77777777" w:rsidR="002C18A6" w:rsidRPr="002C18A6" w:rsidRDefault="002C18A6" w:rsidP="002C18A6">
            <w:r w:rsidRPr="002C18A6">
              <w:t>24,000</w:t>
            </w:r>
          </w:p>
        </w:tc>
      </w:tr>
      <w:tr w:rsidR="002C18A6" w:rsidRPr="00270651" w14:paraId="7C5938E2" w14:textId="77777777" w:rsidTr="002C18A6">
        <w:tc>
          <w:tcPr>
            <w:tcW w:w="1462" w:type="dxa"/>
            <w:vAlign w:val="center"/>
          </w:tcPr>
          <w:p w14:paraId="14A9E814" w14:textId="77777777" w:rsidR="002C18A6" w:rsidRPr="005F3617" w:rsidRDefault="002C18A6" w:rsidP="002C18A6">
            <w:r w:rsidRPr="005F3617">
              <w:t>Protect &amp; Restore</w:t>
            </w:r>
          </w:p>
        </w:tc>
        <w:tc>
          <w:tcPr>
            <w:tcW w:w="1438" w:type="dxa"/>
            <w:gridSpan w:val="2"/>
            <w:vAlign w:val="center"/>
          </w:tcPr>
          <w:p w14:paraId="5539005C" w14:textId="77777777" w:rsidR="002C18A6" w:rsidRPr="005F3617" w:rsidRDefault="002C18A6" w:rsidP="002C18A6">
            <w:r w:rsidRPr="005F3617">
              <w:t>A2.2, B3.1, D3.3</w:t>
            </w:r>
          </w:p>
        </w:tc>
        <w:tc>
          <w:tcPr>
            <w:tcW w:w="2784" w:type="dxa"/>
            <w:vAlign w:val="center"/>
          </w:tcPr>
          <w:p w14:paraId="06CFB300" w14:textId="77777777" w:rsidR="002C18A6" w:rsidRPr="005F3617" w:rsidRDefault="002C18A6" w:rsidP="002C18A6">
            <w:r w:rsidRPr="005F3617">
              <w:t>Using Natural and Nature-Based Features to Build Resilience to Storm Driven Flooding Project</w:t>
            </w:r>
          </w:p>
        </w:tc>
        <w:tc>
          <w:tcPr>
            <w:tcW w:w="1241" w:type="dxa"/>
            <w:vAlign w:val="center"/>
          </w:tcPr>
          <w:p w14:paraId="6912B7DA" w14:textId="77777777" w:rsidR="002C18A6" w:rsidRPr="002C18A6" w:rsidRDefault="002C18A6" w:rsidP="002C18A6">
            <w:r w:rsidRPr="002C18A6">
              <w:t>$0</w:t>
            </w:r>
          </w:p>
        </w:tc>
        <w:tc>
          <w:tcPr>
            <w:tcW w:w="1253" w:type="dxa"/>
            <w:vAlign w:val="center"/>
          </w:tcPr>
          <w:p w14:paraId="0E241086" w14:textId="4D6D4875" w:rsidR="002C18A6" w:rsidRPr="002C18A6" w:rsidRDefault="002C18A6" w:rsidP="00857C91">
            <w:r w:rsidRPr="002C18A6">
              <w:t>$2</w:t>
            </w:r>
            <w:r w:rsidR="00857C91">
              <w:t>7</w:t>
            </w:r>
            <w:r w:rsidRPr="002C18A6">
              <w:t>,000</w:t>
            </w:r>
          </w:p>
        </w:tc>
        <w:tc>
          <w:tcPr>
            <w:tcW w:w="1184" w:type="dxa"/>
            <w:gridSpan w:val="2"/>
            <w:vAlign w:val="center"/>
          </w:tcPr>
          <w:p w14:paraId="189A8E7E" w14:textId="579D75EC" w:rsidR="002C18A6" w:rsidRPr="002C18A6" w:rsidRDefault="002C18A6" w:rsidP="00857C91">
            <w:r w:rsidRPr="002C18A6">
              <w:t>$2</w:t>
            </w:r>
            <w:r w:rsidR="00857C91">
              <w:t>7</w:t>
            </w:r>
            <w:r w:rsidRPr="002C18A6">
              <w:t>,000</w:t>
            </w:r>
          </w:p>
        </w:tc>
      </w:tr>
      <w:tr w:rsidR="00A34926" w:rsidRPr="00270651" w14:paraId="3D04D38D" w14:textId="77777777" w:rsidTr="002C18A6">
        <w:tc>
          <w:tcPr>
            <w:tcW w:w="1462" w:type="dxa"/>
            <w:vAlign w:val="center"/>
          </w:tcPr>
          <w:p w14:paraId="05E83063" w14:textId="77777777" w:rsidR="00A34926" w:rsidRPr="002C18A6" w:rsidRDefault="00A34926" w:rsidP="00A34926">
            <w:r w:rsidRPr="002C18A6">
              <w:t>Protect &amp; Restore</w:t>
            </w:r>
          </w:p>
        </w:tc>
        <w:tc>
          <w:tcPr>
            <w:tcW w:w="1438" w:type="dxa"/>
            <w:gridSpan w:val="2"/>
            <w:vAlign w:val="center"/>
          </w:tcPr>
          <w:p w14:paraId="37950A3A" w14:textId="77777777" w:rsidR="00A34926" w:rsidRPr="002C18A6" w:rsidRDefault="00A34926" w:rsidP="00A34926">
            <w:r w:rsidRPr="002C18A6">
              <w:t>B2.2, C3.3</w:t>
            </w:r>
          </w:p>
        </w:tc>
        <w:tc>
          <w:tcPr>
            <w:tcW w:w="2784" w:type="dxa"/>
            <w:vAlign w:val="center"/>
          </w:tcPr>
          <w:p w14:paraId="6BB618C0" w14:textId="02282D6E" w:rsidR="00A34926" w:rsidRPr="002C18A6" w:rsidRDefault="00A34926" w:rsidP="00A34926">
            <w:pPr>
              <w:pBdr>
                <w:top w:val="nil"/>
                <w:left w:val="nil"/>
                <w:bottom w:val="nil"/>
                <w:right w:val="nil"/>
                <w:between w:val="nil"/>
              </w:pBdr>
              <w:tabs>
                <w:tab w:val="left" w:pos="360"/>
              </w:tabs>
            </w:pPr>
            <w:r>
              <w:t>SAV</w:t>
            </w:r>
            <w:r w:rsidRPr="002C18A6">
              <w:t xml:space="preserve"> Economic Analysis</w:t>
            </w:r>
          </w:p>
        </w:tc>
        <w:tc>
          <w:tcPr>
            <w:tcW w:w="1241" w:type="dxa"/>
            <w:vAlign w:val="center"/>
          </w:tcPr>
          <w:p w14:paraId="43E07B1B" w14:textId="77777777" w:rsidR="00A34926" w:rsidRPr="002C18A6" w:rsidRDefault="00A34926" w:rsidP="00A34926">
            <w:r w:rsidRPr="002C18A6">
              <w:t>$68,193</w:t>
            </w:r>
          </w:p>
        </w:tc>
        <w:tc>
          <w:tcPr>
            <w:tcW w:w="1253" w:type="dxa"/>
            <w:vAlign w:val="center"/>
          </w:tcPr>
          <w:p w14:paraId="15DF904E" w14:textId="5CAB4337" w:rsidR="00A34926" w:rsidRPr="002C18A6" w:rsidRDefault="008F125E" w:rsidP="00A34926">
            <w:r>
              <w:t>TBD</w:t>
            </w:r>
          </w:p>
        </w:tc>
        <w:tc>
          <w:tcPr>
            <w:tcW w:w="1184" w:type="dxa"/>
            <w:gridSpan w:val="2"/>
            <w:vAlign w:val="center"/>
          </w:tcPr>
          <w:p w14:paraId="3CAFBD7A" w14:textId="77777777" w:rsidR="00A34926" w:rsidRPr="002C18A6" w:rsidRDefault="00A34926" w:rsidP="00A34926">
            <w:r w:rsidRPr="002C18A6">
              <w:t>$68,193</w:t>
            </w:r>
          </w:p>
        </w:tc>
      </w:tr>
      <w:tr w:rsidR="00A34926" w:rsidRPr="00270651" w14:paraId="5902FDAD" w14:textId="77777777" w:rsidTr="002C18A6">
        <w:tc>
          <w:tcPr>
            <w:tcW w:w="1462" w:type="dxa"/>
            <w:vAlign w:val="center"/>
          </w:tcPr>
          <w:p w14:paraId="7D34A714" w14:textId="77777777" w:rsidR="00A34926" w:rsidRPr="002C18A6" w:rsidRDefault="00A34926" w:rsidP="00A34926">
            <w:r w:rsidRPr="002C18A6">
              <w:t>Engage</w:t>
            </w:r>
          </w:p>
        </w:tc>
        <w:tc>
          <w:tcPr>
            <w:tcW w:w="1438" w:type="dxa"/>
            <w:gridSpan w:val="2"/>
            <w:vAlign w:val="center"/>
          </w:tcPr>
          <w:p w14:paraId="67FAA8D1" w14:textId="77777777" w:rsidR="00A34926" w:rsidRPr="002C18A6" w:rsidRDefault="00A34926" w:rsidP="00A34926">
            <w:r w:rsidRPr="002C18A6">
              <w:t>All</w:t>
            </w:r>
          </w:p>
        </w:tc>
        <w:tc>
          <w:tcPr>
            <w:tcW w:w="2784" w:type="dxa"/>
            <w:vAlign w:val="center"/>
          </w:tcPr>
          <w:p w14:paraId="162B5230" w14:textId="77777777" w:rsidR="00A34926" w:rsidRPr="002C18A6" w:rsidRDefault="00A34926" w:rsidP="00A34926">
            <w:r w:rsidRPr="002C18A6">
              <w:t>APNEP Action Team Facilitation</w:t>
            </w:r>
          </w:p>
        </w:tc>
        <w:tc>
          <w:tcPr>
            <w:tcW w:w="1241" w:type="dxa"/>
            <w:vAlign w:val="center"/>
          </w:tcPr>
          <w:p w14:paraId="16FCC35F" w14:textId="77777777" w:rsidR="00A34926" w:rsidRPr="002C18A6" w:rsidRDefault="00A34926" w:rsidP="00A34926">
            <w:r w:rsidRPr="002C18A6">
              <w:t>$0</w:t>
            </w:r>
          </w:p>
        </w:tc>
        <w:tc>
          <w:tcPr>
            <w:tcW w:w="1253" w:type="dxa"/>
            <w:vAlign w:val="center"/>
          </w:tcPr>
          <w:p w14:paraId="79DFD55F" w14:textId="77777777" w:rsidR="00A34926" w:rsidRPr="002C18A6" w:rsidRDefault="00A34926" w:rsidP="00A34926">
            <w:r w:rsidRPr="002C18A6">
              <w:t>$12,000</w:t>
            </w:r>
          </w:p>
        </w:tc>
        <w:tc>
          <w:tcPr>
            <w:tcW w:w="1184" w:type="dxa"/>
            <w:gridSpan w:val="2"/>
            <w:vAlign w:val="center"/>
          </w:tcPr>
          <w:p w14:paraId="1B0990C1" w14:textId="77777777" w:rsidR="00A34926" w:rsidRPr="002C18A6" w:rsidRDefault="00A34926" w:rsidP="00A34926">
            <w:r w:rsidRPr="002C18A6">
              <w:t>$12,000</w:t>
            </w:r>
          </w:p>
        </w:tc>
      </w:tr>
      <w:tr w:rsidR="00A34926" w:rsidRPr="00270651" w14:paraId="29206B56" w14:textId="77777777" w:rsidTr="002C18A6">
        <w:tc>
          <w:tcPr>
            <w:tcW w:w="1462" w:type="dxa"/>
            <w:vAlign w:val="center"/>
          </w:tcPr>
          <w:p w14:paraId="62CAAD36" w14:textId="77777777" w:rsidR="00A34926" w:rsidRPr="002C18A6" w:rsidRDefault="00A34926" w:rsidP="00A34926">
            <w:r w:rsidRPr="002C18A6">
              <w:t>Engage</w:t>
            </w:r>
          </w:p>
        </w:tc>
        <w:tc>
          <w:tcPr>
            <w:tcW w:w="1438" w:type="dxa"/>
            <w:gridSpan w:val="2"/>
            <w:vAlign w:val="center"/>
          </w:tcPr>
          <w:p w14:paraId="1463E8E1" w14:textId="77777777" w:rsidR="00A34926" w:rsidRPr="002C18A6" w:rsidRDefault="00A34926" w:rsidP="00A34926">
            <w:r w:rsidRPr="002C18A6">
              <w:t>All</w:t>
            </w:r>
          </w:p>
        </w:tc>
        <w:tc>
          <w:tcPr>
            <w:tcW w:w="2784" w:type="dxa"/>
            <w:vAlign w:val="center"/>
          </w:tcPr>
          <w:p w14:paraId="57E9C7AB" w14:textId="77777777" w:rsidR="00A34926" w:rsidRPr="002C18A6" w:rsidRDefault="00A34926" w:rsidP="00A34926">
            <w:r w:rsidRPr="002C18A6">
              <w:t>Event Participation &amp; Sponsorship</w:t>
            </w:r>
          </w:p>
        </w:tc>
        <w:tc>
          <w:tcPr>
            <w:tcW w:w="1241" w:type="dxa"/>
            <w:vAlign w:val="center"/>
          </w:tcPr>
          <w:p w14:paraId="3E9DD359" w14:textId="77777777" w:rsidR="00A34926" w:rsidRPr="002C18A6" w:rsidRDefault="00A34926" w:rsidP="00A34926">
            <w:r w:rsidRPr="002C18A6">
              <w:t>$8,500</w:t>
            </w:r>
          </w:p>
        </w:tc>
        <w:tc>
          <w:tcPr>
            <w:tcW w:w="1253" w:type="dxa"/>
            <w:vAlign w:val="center"/>
          </w:tcPr>
          <w:p w14:paraId="47C1CA35" w14:textId="77777777" w:rsidR="00A34926" w:rsidRPr="002C18A6" w:rsidRDefault="00A34926" w:rsidP="00A34926">
            <w:r w:rsidRPr="002C18A6">
              <w:t>$30,000</w:t>
            </w:r>
          </w:p>
        </w:tc>
        <w:tc>
          <w:tcPr>
            <w:tcW w:w="1184" w:type="dxa"/>
            <w:gridSpan w:val="2"/>
            <w:vAlign w:val="center"/>
          </w:tcPr>
          <w:p w14:paraId="70773B07" w14:textId="77777777" w:rsidR="00A34926" w:rsidRPr="002C18A6" w:rsidRDefault="00A34926" w:rsidP="00A34926">
            <w:r w:rsidRPr="002C18A6">
              <w:t>$38,500</w:t>
            </w:r>
          </w:p>
        </w:tc>
      </w:tr>
      <w:tr w:rsidR="00A34926" w:rsidRPr="00270651" w14:paraId="7FE1570F" w14:textId="77777777" w:rsidTr="002C18A6">
        <w:tc>
          <w:tcPr>
            <w:tcW w:w="1462" w:type="dxa"/>
            <w:vAlign w:val="center"/>
          </w:tcPr>
          <w:p w14:paraId="5BC29C61" w14:textId="77777777" w:rsidR="00A34926" w:rsidRPr="002C18A6" w:rsidRDefault="00A34926" w:rsidP="00A34926">
            <w:r w:rsidRPr="002C18A6">
              <w:t>Engage</w:t>
            </w:r>
          </w:p>
        </w:tc>
        <w:tc>
          <w:tcPr>
            <w:tcW w:w="1438" w:type="dxa"/>
            <w:gridSpan w:val="2"/>
            <w:vAlign w:val="center"/>
          </w:tcPr>
          <w:p w14:paraId="53F622C8" w14:textId="77777777" w:rsidR="00A34926" w:rsidRPr="002C18A6" w:rsidRDefault="00A34926" w:rsidP="00A34926">
            <w:r w:rsidRPr="002C18A6">
              <w:t>All</w:t>
            </w:r>
          </w:p>
        </w:tc>
        <w:tc>
          <w:tcPr>
            <w:tcW w:w="2784" w:type="dxa"/>
            <w:vAlign w:val="center"/>
          </w:tcPr>
          <w:p w14:paraId="24A141ED" w14:textId="77777777" w:rsidR="00A34926" w:rsidRPr="002C18A6" w:rsidRDefault="00A34926" w:rsidP="00A34926">
            <w:r w:rsidRPr="002C18A6">
              <w:t>Public Outreach &amp; Print Media</w:t>
            </w:r>
          </w:p>
        </w:tc>
        <w:tc>
          <w:tcPr>
            <w:tcW w:w="1241" w:type="dxa"/>
            <w:vAlign w:val="center"/>
          </w:tcPr>
          <w:p w14:paraId="596AF0D2" w14:textId="77777777" w:rsidR="00A34926" w:rsidRPr="002C18A6" w:rsidRDefault="00A34926" w:rsidP="00A34926">
            <w:r w:rsidRPr="002C18A6">
              <w:t>$0</w:t>
            </w:r>
          </w:p>
        </w:tc>
        <w:tc>
          <w:tcPr>
            <w:tcW w:w="1253" w:type="dxa"/>
            <w:vAlign w:val="center"/>
          </w:tcPr>
          <w:p w14:paraId="76A58C51" w14:textId="77777777" w:rsidR="00A34926" w:rsidRPr="002C18A6" w:rsidRDefault="00A34926" w:rsidP="00A34926">
            <w:r w:rsidRPr="002C18A6">
              <w:t>$300</w:t>
            </w:r>
          </w:p>
        </w:tc>
        <w:tc>
          <w:tcPr>
            <w:tcW w:w="1184" w:type="dxa"/>
            <w:gridSpan w:val="2"/>
            <w:vAlign w:val="center"/>
          </w:tcPr>
          <w:p w14:paraId="4804EC12" w14:textId="77777777" w:rsidR="00A34926" w:rsidRPr="002C18A6" w:rsidRDefault="00A34926" w:rsidP="00A34926">
            <w:r w:rsidRPr="002C18A6">
              <w:t>$300</w:t>
            </w:r>
          </w:p>
        </w:tc>
      </w:tr>
      <w:tr w:rsidR="00A34926" w:rsidRPr="00270651" w14:paraId="1395054D" w14:textId="77777777" w:rsidTr="002C18A6">
        <w:tc>
          <w:tcPr>
            <w:tcW w:w="1462" w:type="dxa"/>
            <w:vAlign w:val="center"/>
          </w:tcPr>
          <w:p w14:paraId="02D5E991" w14:textId="77777777" w:rsidR="00A34926" w:rsidRPr="002C18A6" w:rsidRDefault="00A34926" w:rsidP="00A34926">
            <w:r w:rsidRPr="002C18A6">
              <w:t>Engage</w:t>
            </w:r>
          </w:p>
        </w:tc>
        <w:tc>
          <w:tcPr>
            <w:tcW w:w="1438" w:type="dxa"/>
            <w:gridSpan w:val="2"/>
            <w:vAlign w:val="center"/>
          </w:tcPr>
          <w:p w14:paraId="636E10C1" w14:textId="77777777" w:rsidR="00A34926" w:rsidRPr="002C18A6" w:rsidRDefault="00A34926" w:rsidP="00A34926">
            <w:r w:rsidRPr="002C18A6">
              <w:t>D2.1, D2.2, D2.3</w:t>
            </w:r>
          </w:p>
        </w:tc>
        <w:tc>
          <w:tcPr>
            <w:tcW w:w="2784" w:type="dxa"/>
            <w:vAlign w:val="center"/>
          </w:tcPr>
          <w:p w14:paraId="108594FC" w14:textId="77777777" w:rsidR="00A34926" w:rsidRPr="002C18A6" w:rsidRDefault="00A34926" w:rsidP="00A34926">
            <w:r w:rsidRPr="002C18A6">
              <w:t>Shad in the Classroom</w:t>
            </w:r>
          </w:p>
        </w:tc>
        <w:tc>
          <w:tcPr>
            <w:tcW w:w="1241" w:type="dxa"/>
            <w:vAlign w:val="center"/>
          </w:tcPr>
          <w:p w14:paraId="6FB13BFE" w14:textId="77777777" w:rsidR="00A34926" w:rsidRPr="002C18A6" w:rsidRDefault="00A34926" w:rsidP="00A34926">
            <w:r w:rsidRPr="002C18A6">
              <w:t>$20,000</w:t>
            </w:r>
          </w:p>
        </w:tc>
        <w:tc>
          <w:tcPr>
            <w:tcW w:w="1253" w:type="dxa"/>
            <w:vAlign w:val="center"/>
          </w:tcPr>
          <w:p w14:paraId="7D57852B" w14:textId="77777777" w:rsidR="00A34926" w:rsidRPr="002C18A6" w:rsidRDefault="00A34926" w:rsidP="00A34926">
            <w:r w:rsidRPr="002C18A6">
              <w:t>$11,000</w:t>
            </w:r>
          </w:p>
        </w:tc>
        <w:tc>
          <w:tcPr>
            <w:tcW w:w="1184" w:type="dxa"/>
            <w:gridSpan w:val="2"/>
            <w:vAlign w:val="center"/>
          </w:tcPr>
          <w:p w14:paraId="219CB33E" w14:textId="77777777" w:rsidR="00A34926" w:rsidRPr="002C18A6" w:rsidRDefault="00A34926" w:rsidP="00A34926">
            <w:r w:rsidRPr="002C18A6">
              <w:t>$31,000</w:t>
            </w:r>
          </w:p>
        </w:tc>
      </w:tr>
      <w:tr w:rsidR="00A34926" w:rsidRPr="00270651" w14:paraId="1DF34A2D" w14:textId="77777777" w:rsidTr="002C18A6">
        <w:tc>
          <w:tcPr>
            <w:tcW w:w="1462" w:type="dxa"/>
            <w:vAlign w:val="center"/>
          </w:tcPr>
          <w:p w14:paraId="56F92227" w14:textId="77777777" w:rsidR="00A34926" w:rsidRPr="002C18A6" w:rsidRDefault="00A34926" w:rsidP="00A34926">
            <w:r w:rsidRPr="002C18A6">
              <w:t>Engage</w:t>
            </w:r>
          </w:p>
        </w:tc>
        <w:tc>
          <w:tcPr>
            <w:tcW w:w="1438" w:type="dxa"/>
            <w:gridSpan w:val="2"/>
            <w:vAlign w:val="center"/>
          </w:tcPr>
          <w:p w14:paraId="2EA02170" w14:textId="77777777" w:rsidR="00A34926" w:rsidRPr="002C18A6" w:rsidRDefault="00A34926" w:rsidP="00A34926">
            <w:r w:rsidRPr="002C18A6">
              <w:t>D2.1, D2.2, D2.3</w:t>
            </w:r>
          </w:p>
        </w:tc>
        <w:tc>
          <w:tcPr>
            <w:tcW w:w="2784" w:type="dxa"/>
            <w:vAlign w:val="center"/>
          </w:tcPr>
          <w:p w14:paraId="502F9569" w14:textId="77777777" w:rsidR="00A34926" w:rsidRPr="002C18A6" w:rsidRDefault="00A34926" w:rsidP="00A34926">
            <w:r w:rsidRPr="002C18A6">
              <w:t>Summer Teacher Institute</w:t>
            </w:r>
          </w:p>
        </w:tc>
        <w:tc>
          <w:tcPr>
            <w:tcW w:w="1241" w:type="dxa"/>
            <w:vAlign w:val="center"/>
          </w:tcPr>
          <w:p w14:paraId="4C83C12C" w14:textId="77777777" w:rsidR="00A34926" w:rsidRPr="002C18A6" w:rsidRDefault="00A34926" w:rsidP="00A34926">
            <w:r w:rsidRPr="002C18A6">
              <w:t>$20,000</w:t>
            </w:r>
          </w:p>
        </w:tc>
        <w:tc>
          <w:tcPr>
            <w:tcW w:w="1253" w:type="dxa"/>
            <w:vAlign w:val="center"/>
          </w:tcPr>
          <w:p w14:paraId="7596A1A1" w14:textId="77777777" w:rsidR="00A34926" w:rsidRPr="002C18A6" w:rsidRDefault="00A34926" w:rsidP="00A34926">
            <w:r w:rsidRPr="002C18A6">
              <w:t>$11,000</w:t>
            </w:r>
          </w:p>
        </w:tc>
        <w:tc>
          <w:tcPr>
            <w:tcW w:w="1184" w:type="dxa"/>
            <w:gridSpan w:val="2"/>
            <w:vAlign w:val="center"/>
          </w:tcPr>
          <w:p w14:paraId="2EC385DD" w14:textId="77777777" w:rsidR="00A34926" w:rsidRPr="002C18A6" w:rsidRDefault="00A34926" w:rsidP="00A34926">
            <w:r w:rsidRPr="002C18A6">
              <w:t>$31,000</w:t>
            </w:r>
          </w:p>
        </w:tc>
      </w:tr>
      <w:tr w:rsidR="00A34926" w:rsidRPr="00270651" w14:paraId="10BC527C" w14:textId="77777777" w:rsidTr="002C18A6">
        <w:tc>
          <w:tcPr>
            <w:tcW w:w="1462" w:type="dxa"/>
            <w:vAlign w:val="center"/>
          </w:tcPr>
          <w:p w14:paraId="50EC17A2" w14:textId="77777777" w:rsidR="00A34926" w:rsidRPr="002C18A6" w:rsidRDefault="00A34926" w:rsidP="00A34926">
            <w:bookmarkStart w:id="16" w:name="_Hlk38879841"/>
            <w:r w:rsidRPr="002C18A6">
              <w:t>Engage</w:t>
            </w:r>
          </w:p>
        </w:tc>
        <w:tc>
          <w:tcPr>
            <w:tcW w:w="1438" w:type="dxa"/>
            <w:gridSpan w:val="2"/>
            <w:vAlign w:val="center"/>
          </w:tcPr>
          <w:p w14:paraId="0C537181" w14:textId="77777777" w:rsidR="00A34926" w:rsidRPr="002C18A6" w:rsidRDefault="00A34926" w:rsidP="00A34926">
            <w:r w:rsidRPr="002C18A6">
              <w:t>D3.3</w:t>
            </w:r>
          </w:p>
        </w:tc>
        <w:tc>
          <w:tcPr>
            <w:tcW w:w="2784" w:type="dxa"/>
            <w:vAlign w:val="center"/>
          </w:tcPr>
          <w:p w14:paraId="7836188F" w14:textId="67461433" w:rsidR="00A34926" w:rsidRPr="002C18A6" w:rsidRDefault="00A34926" w:rsidP="00A34926">
            <w:r w:rsidRPr="002C18A6">
              <w:t xml:space="preserve">Building capacity for Climate Resilience in Albemarle-Pamlico </w:t>
            </w:r>
            <w:r w:rsidR="0028165A">
              <w:t>R</w:t>
            </w:r>
            <w:r w:rsidRPr="002C18A6">
              <w:t>egion Tribal Communities</w:t>
            </w:r>
          </w:p>
        </w:tc>
        <w:tc>
          <w:tcPr>
            <w:tcW w:w="1241" w:type="dxa"/>
            <w:vAlign w:val="center"/>
          </w:tcPr>
          <w:p w14:paraId="4E5916B7" w14:textId="77777777" w:rsidR="00A34926" w:rsidRPr="002C18A6" w:rsidRDefault="00A34926" w:rsidP="00A34926">
            <w:r w:rsidRPr="002C18A6">
              <w:t>$27,500</w:t>
            </w:r>
          </w:p>
        </w:tc>
        <w:tc>
          <w:tcPr>
            <w:tcW w:w="1253" w:type="dxa"/>
            <w:vAlign w:val="center"/>
          </w:tcPr>
          <w:p w14:paraId="4AC9528E" w14:textId="77777777" w:rsidR="00A34926" w:rsidRPr="002C18A6" w:rsidRDefault="00A34926" w:rsidP="00A34926">
            <w:r w:rsidRPr="002C18A6">
              <w:t>$27,500</w:t>
            </w:r>
          </w:p>
        </w:tc>
        <w:tc>
          <w:tcPr>
            <w:tcW w:w="1184" w:type="dxa"/>
            <w:gridSpan w:val="2"/>
            <w:vAlign w:val="center"/>
          </w:tcPr>
          <w:p w14:paraId="2870F6E4" w14:textId="77777777" w:rsidR="00A34926" w:rsidRPr="002C18A6" w:rsidRDefault="00A34926" w:rsidP="00A34926">
            <w:r w:rsidRPr="002C18A6">
              <w:t>$55,000</w:t>
            </w:r>
          </w:p>
        </w:tc>
      </w:tr>
      <w:bookmarkEnd w:id="16"/>
      <w:tr w:rsidR="00A34926" w:rsidRPr="00270651" w14:paraId="3F1D230B" w14:textId="77777777" w:rsidTr="002C18A6">
        <w:tc>
          <w:tcPr>
            <w:tcW w:w="1462" w:type="dxa"/>
            <w:vAlign w:val="center"/>
          </w:tcPr>
          <w:p w14:paraId="23B527BB" w14:textId="77777777" w:rsidR="00A34926" w:rsidRPr="002C18A6" w:rsidRDefault="00A34926" w:rsidP="00A34926">
            <w:r w:rsidRPr="002C18A6">
              <w:t>Monitor</w:t>
            </w:r>
          </w:p>
        </w:tc>
        <w:tc>
          <w:tcPr>
            <w:tcW w:w="1438" w:type="dxa"/>
            <w:gridSpan w:val="2"/>
            <w:vAlign w:val="center"/>
          </w:tcPr>
          <w:p w14:paraId="77C1EBC0" w14:textId="77777777" w:rsidR="00A34926" w:rsidRPr="002C18A6" w:rsidRDefault="00A34926" w:rsidP="00A34926">
            <w:r w:rsidRPr="002C18A6">
              <w:t>E1.1, E1.2, E1.3, E2.1, E2.2</w:t>
            </w:r>
          </w:p>
        </w:tc>
        <w:tc>
          <w:tcPr>
            <w:tcW w:w="2784" w:type="dxa"/>
            <w:vAlign w:val="center"/>
          </w:tcPr>
          <w:p w14:paraId="657E1524" w14:textId="77777777" w:rsidR="00A34926" w:rsidRPr="002C18A6" w:rsidRDefault="00A34926" w:rsidP="00A34926">
            <w:r w:rsidRPr="002C18A6">
              <w:t>Integrated Monitoring Plan &amp; Ecosystem Indicator Development</w:t>
            </w:r>
          </w:p>
        </w:tc>
        <w:tc>
          <w:tcPr>
            <w:tcW w:w="1241" w:type="dxa"/>
            <w:vAlign w:val="center"/>
          </w:tcPr>
          <w:p w14:paraId="30FDF19A" w14:textId="77777777" w:rsidR="00A34926" w:rsidRPr="002C18A6" w:rsidRDefault="00A34926" w:rsidP="00A34926">
            <w:r w:rsidRPr="002C18A6">
              <w:t>$0</w:t>
            </w:r>
          </w:p>
        </w:tc>
        <w:tc>
          <w:tcPr>
            <w:tcW w:w="1253" w:type="dxa"/>
            <w:vAlign w:val="center"/>
          </w:tcPr>
          <w:p w14:paraId="192A6D86" w14:textId="77777777" w:rsidR="00A34926" w:rsidRPr="002C18A6" w:rsidRDefault="00A34926" w:rsidP="00A34926">
            <w:r w:rsidRPr="002C18A6">
              <w:t>$2,441</w:t>
            </w:r>
          </w:p>
        </w:tc>
        <w:tc>
          <w:tcPr>
            <w:tcW w:w="1184" w:type="dxa"/>
            <w:gridSpan w:val="2"/>
            <w:vAlign w:val="center"/>
          </w:tcPr>
          <w:p w14:paraId="0BB87996" w14:textId="77777777" w:rsidR="00A34926" w:rsidRPr="002C18A6" w:rsidRDefault="00A34926" w:rsidP="00A34926">
            <w:r w:rsidRPr="002C18A6">
              <w:t>$2,441</w:t>
            </w:r>
          </w:p>
        </w:tc>
      </w:tr>
      <w:tr w:rsidR="00A34926" w:rsidRPr="00270651" w14:paraId="042E57AE" w14:textId="77777777" w:rsidTr="002C18A6">
        <w:tc>
          <w:tcPr>
            <w:tcW w:w="1462" w:type="dxa"/>
            <w:vAlign w:val="center"/>
          </w:tcPr>
          <w:p w14:paraId="5BD635A3" w14:textId="77777777" w:rsidR="00A34926" w:rsidRPr="002C18A6" w:rsidRDefault="00A34926" w:rsidP="00A34926">
            <w:r w:rsidRPr="002C18A6">
              <w:t>Monitor</w:t>
            </w:r>
          </w:p>
        </w:tc>
        <w:tc>
          <w:tcPr>
            <w:tcW w:w="1438" w:type="dxa"/>
            <w:gridSpan w:val="2"/>
            <w:vAlign w:val="center"/>
          </w:tcPr>
          <w:p w14:paraId="43D4837C" w14:textId="77777777" w:rsidR="00A34926" w:rsidRPr="002C18A6" w:rsidRDefault="00A34926" w:rsidP="00A34926">
            <w:r w:rsidRPr="002C18A6">
              <w:t>D2.3, E1.1, E2.1, E2.2</w:t>
            </w:r>
          </w:p>
        </w:tc>
        <w:tc>
          <w:tcPr>
            <w:tcW w:w="2784" w:type="dxa"/>
            <w:vAlign w:val="center"/>
          </w:tcPr>
          <w:p w14:paraId="4AC4FAA5" w14:textId="77777777" w:rsidR="00A34926" w:rsidRPr="002C18A6" w:rsidRDefault="00A34926" w:rsidP="00A34926">
            <w:r w:rsidRPr="002C18A6">
              <w:t>Recreational Water Quality Monitoring</w:t>
            </w:r>
          </w:p>
        </w:tc>
        <w:tc>
          <w:tcPr>
            <w:tcW w:w="1241" w:type="dxa"/>
            <w:vAlign w:val="center"/>
          </w:tcPr>
          <w:p w14:paraId="01D07A8A" w14:textId="77777777" w:rsidR="00A34926" w:rsidRPr="002C18A6" w:rsidRDefault="00A34926" w:rsidP="00A34926">
            <w:r w:rsidRPr="002C18A6">
              <w:t>$18,594</w:t>
            </w:r>
          </w:p>
        </w:tc>
        <w:tc>
          <w:tcPr>
            <w:tcW w:w="1253" w:type="dxa"/>
            <w:vAlign w:val="center"/>
          </w:tcPr>
          <w:p w14:paraId="35F9B781" w14:textId="77777777" w:rsidR="00A34926" w:rsidRPr="002C18A6" w:rsidRDefault="00A34926" w:rsidP="00A34926">
            <w:r w:rsidRPr="002C18A6">
              <w:t>$283,000</w:t>
            </w:r>
          </w:p>
        </w:tc>
        <w:tc>
          <w:tcPr>
            <w:tcW w:w="1184" w:type="dxa"/>
            <w:gridSpan w:val="2"/>
            <w:vAlign w:val="center"/>
          </w:tcPr>
          <w:p w14:paraId="4801B29F" w14:textId="77777777" w:rsidR="00A34926" w:rsidRPr="002C18A6" w:rsidRDefault="00A34926" w:rsidP="00A34926">
            <w:r w:rsidRPr="002C18A6">
              <w:t>$301,594</w:t>
            </w:r>
          </w:p>
        </w:tc>
      </w:tr>
      <w:tr w:rsidR="00A34926" w:rsidRPr="00270651" w14:paraId="7B191705" w14:textId="77777777" w:rsidTr="002C18A6">
        <w:tc>
          <w:tcPr>
            <w:tcW w:w="1462" w:type="dxa"/>
            <w:vAlign w:val="center"/>
          </w:tcPr>
          <w:p w14:paraId="00E6607E" w14:textId="77777777" w:rsidR="00A34926" w:rsidRPr="002C18A6" w:rsidRDefault="00A34926" w:rsidP="00A34926">
            <w:r w:rsidRPr="002C18A6">
              <w:t>Monitor</w:t>
            </w:r>
          </w:p>
        </w:tc>
        <w:tc>
          <w:tcPr>
            <w:tcW w:w="1438" w:type="dxa"/>
            <w:gridSpan w:val="2"/>
            <w:vAlign w:val="center"/>
          </w:tcPr>
          <w:p w14:paraId="211070AE" w14:textId="77777777" w:rsidR="00A34926" w:rsidRPr="002C18A6" w:rsidRDefault="00A34926" w:rsidP="00A34926">
            <w:r w:rsidRPr="002C18A6">
              <w:t>A1.1, E1.1, E2.1</w:t>
            </w:r>
          </w:p>
        </w:tc>
        <w:tc>
          <w:tcPr>
            <w:tcW w:w="2784" w:type="dxa"/>
            <w:vAlign w:val="center"/>
          </w:tcPr>
          <w:p w14:paraId="0EBF91D1" w14:textId="1C1D9B68" w:rsidR="00A34926" w:rsidRPr="002C18A6" w:rsidRDefault="00A34926" w:rsidP="00A34926">
            <w:r>
              <w:t>SAV</w:t>
            </w:r>
            <w:r w:rsidRPr="002C18A6">
              <w:t xml:space="preserve"> Mapping &amp; Monitoring</w:t>
            </w:r>
          </w:p>
        </w:tc>
        <w:tc>
          <w:tcPr>
            <w:tcW w:w="1241" w:type="dxa"/>
            <w:vAlign w:val="center"/>
          </w:tcPr>
          <w:p w14:paraId="6649AC4B" w14:textId="77777777" w:rsidR="00A34926" w:rsidRPr="002C18A6" w:rsidRDefault="00A34926" w:rsidP="00A34926">
            <w:r w:rsidRPr="002C18A6">
              <w:t>$0</w:t>
            </w:r>
          </w:p>
        </w:tc>
        <w:tc>
          <w:tcPr>
            <w:tcW w:w="1253" w:type="dxa"/>
            <w:vAlign w:val="center"/>
          </w:tcPr>
          <w:p w14:paraId="3363A5A2" w14:textId="77777777" w:rsidR="00A34926" w:rsidRPr="002C18A6" w:rsidRDefault="00A34926" w:rsidP="00A34926">
            <w:r w:rsidRPr="002C18A6">
              <w:t>$74,717</w:t>
            </w:r>
          </w:p>
        </w:tc>
        <w:tc>
          <w:tcPr>
            <w:tcW w:w="1184" w:type="dxa"/>
            <w:gridSpan w:val="2"/>
            <w:vAlign w:val="center"/>
          </w:tcPr>
          <w:p w14:paraId="10D5F4B2" w14:textId="77777777" w:rsidR="00A34926" w:rsidRPr="002C18A6" w:rsidRDefault="00A34926" w:rsidP="00A34926">
            <w:r w:rsidRPr="002C18A6">
              <w:t>$74,717</w:t>
            </w:r>
          </w:p>
        </w:tc>
      </w:tr>
      <w:tr w:rsidR="00A34926" w:rsidRPr="00270651" w14:paraId="757F5EDE" w14:textId="77777777" w:rsidTr="002C18A6">
        <w:tc>
          <w:tcPr>
            <w:tcW w:w="1462" w:type="dxa"/>
            <w:vAlign w:val="center"/>
          </w:tcPr>
          <w:p w14:paraId="0C950A2A" w14:textId="77777777" w:rsidR="00A34926" w:rsidRPr="002C18A6" w:rsidRDefault="00A34926" w:rsidP="00A34926">
            <w:r w:rsidRPr="002C18A6">
              <w:t>Protect &amp; Restore</w:t>
            </w:r>
          </w:p>
        </w:tc>
        <w:tc>
          <w:tcPr>
            <w:tcW w:w="1438" w:type="dxa"/>
            <w:gridSpan w:val="2"/>
            <w:vAlign w:val="center"/>
          </w:tcPr>
          <w:p w14:paraId="4CB39DBC" w14:textId="77777777" w:rsidR="00A34926" w:rsidRPr="002C18A6" w:rsidRDefault="00A34926" w:rsidP="00A34926">
            <w:r w:rsidRPr="002C18A6">
              <w:t>All</w:t>
            </w:r>
          </w:p>
        </w:tc>
        <w:tc>
          <w:tcPr>
            <w:tcW w:w="2784" w:type="dxa"/>
            <w:vAlign w:val="center"/>
          </w:tcPr>
          <w:p w14:paraId="21B72325" w14:textId="77777777" w:rsidR="00A34926" w:rsidRPr="002C18A6" w:rsidRDefault="00A34926" w:rsidP="00A34926">
            <w:r w:rsidRPr="002C18A6">
              <w:t>Undesignated CCMP Implementation Projects</w:t>
            </w:r>
          </w:p>
        </w:tc>
        <w:tc>
          <w:tcPr>
            <w:tcW w:w="1241" w:type="dxa"/>
            <w:vAlign w:val="center"/>
          </w:tcPr>
          <w:p w14:paraId="09CC00DC" w14:textId="77777777" w:rsidR="00A34926" w:rsidRPr="002C18A6" w:rsidRDefault="00A34926" w:rsidP="00A34926">
            <w:r w:rsidRPr="002C18A6">
              <w:t>$7,442</w:t>
            </w:r>
          </w:p>
        </w:tc>
        <w:tc>
          <w:tcPr>
            <w:tcW w:w="1253" w:type="dxa"/>
            <w:vAlign w:val="center"/>
          </w:tcPr>
          <w:p w14:paraId="7249B729" w14:textId="77777777" w:rsidR="00A34926" w:rsidRPr="002C18A6" w:rsidRDefault="00A34926" w:rsidP="00A34926">
            <w:r w:rsidRPr="002C18A6">
              <w:t>$7,442</w:t>
            </w:r>
          </w:p>
        </w:tc>
        <w:tc>
          <w:tcPr>
            <w:tcW w:w="1184" w:type="dxa"/>
            <w:gridSpan w:val="2"/>
            <w:vAlign w:val="center"/>
          </w:tcPr>
          <w:p w14:paraId="1104856D" w14:textId="77777777" w:rsidR="00A34926" w:rsidRPr="002C18A6" w:rsidRDefault="00A34926" w:rsidP="00A34926">
            <w:r w:rsidRPr="002C18A6">
              <w:t>$14,884</w:t>
            </w:r>
          </w:p>
        </w:tc>
      </w:tr>
    </w:tbl>
    <w:p w14:paraId="3267544C" w14:textId="77777777" w:rsidR="002C18A6" w:rsidRPr="002C18A6" w:rsidRDefault="002C18A6" w:rsidP="002C18A6">
      <w:pPr>
        <w:pStyle w:val="ListParagraph"/>
        <w:ind w:left="1440"/>
        <w:rPr>
          <w:rFonts w:ascii="Cambria" w:eastAsia="Cambria" w:hAnsi="Cambria" w:cs="Cambria"/>
          <w:b/>
        </w:rPr>
      </w:pPr>
    </w:p>
    <w:p w14:paraId="5EF5E69E" w14:textId="77777777" w:rsidR="00034FDA" w:rsidRDefault="00034FDA" w:rsidP="002C18A6">
      <w:pPr>
        <w:rPr>
          <w:rFonts w:asciiTheme="majorHAnsi" w:eastAsia="Cambria" w:hAnsiTheme="majorHAnsi" w:cstheme="majorHAnsi"/>
          <w:b/>
          <w:sz w:val="32"/>
          <w:szCs w:val="32"/>
        </w:rPr>
      </w:pPr>
    </w:p>
    <w:p w14:paraId="14CBA2B1" w14:textId="44A73DAD" w:rsidR="002C18A6" w:rsidRPr="002C18A6" w:rsidRDefault="002C18A6" w:rsidP="002C18A6">
      <w:pPr>
        <w:rPr>
          <w:rFonts w:asciiTheme="majorHAnsi" w:eastAsia="Cambria" w:hAnsiTheme="majorHAnsi" w:cstheme="majorHAnsi"/>
          <w:b/>
          <w:sz w:val="32"/>
          <w:szCs w:val="32"/>
        </w:rPr>
      </w:pPr>
      <w:r w:rsidRPr="002C18A6">
        <w:rPr>
          <w:rFonts w:asciiTheme="majorHAnsi" w:eastAsia="Cambria" w:hAnsiTheme="majorHAnsi" w:cstheme="majorHAnsi"/>
          <w:b/>
          <w:sz w:val="32"/>
          <w:szCs w:val="32"/>
        </w:rPr>
        <w:t>APNEP Leverage Projects</w:t>
      </w:r>
    </w:p>
    <w:tbl>
      <w:tblPr>
        <w:tblStyle w:val="TableGrid"/>
        <w:tblW w:w="9362" w:type="dxa"/>
        <w:tblLook w:val="04A0" w:firstRow="1" w:lastRow="0" w:firstColumn="1" w:lastColumn="0" w:noHBand="0" w:noVBand="1"/>
      </w:tblPr>
      <w:tblGrid>
        <w:gridCol w:w="1435"/>
        <w:gridCol w:w="27"/>
        <w:gridCol w:w="1438"/>
        <w:gridCol w:w="2784"/>
        <w:gridCol w:w="1241"/>
        <w:gridCol w:w="1253"/>
        <w:gridCol w:w="1184"/>
      </w:tblGrid>
      <w:tr w:rsidR="002C18A6" w:rsidRPr="00245F7F" w14:paraId="2B42FE5B" w14:textId="77777777" w:rsidTr="002C18A6">
        <w:tc>
          <w:tcPr>
            <w:tcW w:w="1435" w:type="dxa"/>
            <w:vAlign w:val="center"/>
          </w:tcPr>
          <w:p w14:paraId="632D289B" w14:textId="69A2EAB6" w:rsidR="002C18A6" w:rsidRPr="00245F7F" w:rsidRDefault="002C18A6" w:rsidP="002C18A6">
            <w:pPr>
              <w:jc w:val="center"/>
              <w:rPr>
                <w:rFonts w:ascii="Cambria" w:eastAsia="Cambria" w:hAnsi="Cambria" w:cs="Cambria"/>
                <w:b/>
              </w:rPr>
            </w:pPr>
            <w:r w:rsidRPr="002C18A6">
              <w:rPr>
                <w:rFonts w:asciiTheme="majorHAnsi" w:eastAsia="Cambria" w:hAnsiTheme="majorHAnsi" w:cstheme="majorHAnsi"/>
                <w:b/>
              </w:rPr>
              <w:t>Activity Category</w:t>
            </w:r>
          </w:p>
        </w:tc>
        <w:tc>
          <w:tcPr>
            <w:tcW w:w="1465" w:type="dxa"/>
            <w:gridSpan w:val="2"/>
            <w:vAlign w:val="center"/>
          </w:tcPr>
          <w:p w14:paraId="567BA703" w14:textId="3DAE0749" w:rsidR="002C18A6" w:rsidRPr="00245F7F" w:rsidRDefault="002C18A6" w:rsidP="002C18A6">
            <w:pPr>
              <w:jc w:val="center"/>
              <w:rPr>
                <w:rFonts w:ascii="Cambria" w:eastAsia="Cambria" w:hAnsi="Cambria" w:cs="Cambria"/>
                <w:b/>
              </w:rPr>
            </w:pPr>
            <w:r w:rsidRPr="002C18A6">
              <w:rPr>
                <w:rFonts w:asciiTheme="majorHAnsi" w:eastAsia="Cambria" w:hAnsiTheme="majorHAnsi" w:cstheme="majorHAnsi"/>
                <w:b/>
              </w:rPr>
              <w:t>CCMP Actions Addressed</w:t>
            </w:r>
          </w:p>
        </w:tc>
        <w:tc>
          <w:tcPr>
            <w:tcW w:w="2784" w:type="dxa"/>
            <w:vAlign w:val="center"/>
          </w:tcPr>
          <w:p w14:paraId="60C2FCB9" w14:textId="1B10ED0A" w:rsidR="002C18A6" w:rsidRPr="00245F7F" w:rsidRDefault="002C18A6" w:rsidP="002C18A6">
            <w:pPr>
              <w:jc w:val="center"/>
              <w:rPr>
                <w:rFonts w:ascii="Cambria" w:eastAsia="Cambria" w:hAnsi="Cambria" w:cs="Cambria"/>
                <w:b/>
              </w:rPr>
            </w:pPr>
            <w:r w:rsidRPr="002C18A6">
              <w:rPr>
                <w:rFonts w:asciiTheme="majorHAnsi" w:eastAsia="Cambria" w:hAnsiTheme="majorHAnsi" w:cstheme="majorHAnsi"/>
                <w:b/>
              </w:rPr>
              <w:t>Program Title</w:t>
            </w:r>
          </w:p>
        </w:tc>
        <w:tc>
          <w:tcPr>
            <w:tcW w:w="1241" w:type="dxa"/>
            <w:vAlign w:val="center"/>
          </w:tcPr>
          <w:p w14:paraId="33662EDB" w14:textId="1D67BBD6" w:rsidR="002C18A6" w:rsidRPr="00245F7F" w:rsidRDefault="002C18A6" w:rsidP="002C18A6">
            <w:pPr>
              <w:jc w:val="center"/>
              <w:rPr>
                <w:rFonts w:ascii="Cambria" w:eastAsia="Cambria" w:hAnsi="Cambria" w:cs="Cambria"/>
                <w:b/>
              </w:rPr>
            </w:pPr>
            <w:r w:rsidRPr="002C18A6">
              <w:rPr>
                <w:rFonts w:asciiTheme="majorHAnsi" w:eastAsia="Cambria" w:hAnsiTheme="majorHAnsi" w:cstheme="majorHAnsi"/>
                <w:b/>
              </w:rPr>
              <w:t>CWA 320 Funds</w:t>
            </w:r>
          </w:p>
        </w:tc>
        <w:tc>
          <w:tcPr>
            <w:tcW w:w="1253" w:type="dxa"/>
            <w:vAlign w:val="center"/>
          </w:tcPr>
          <w:p w14:paraId="722065BE" w14:textId="53E32E4D" w:rsidR="002C18A6" w:rsidRPr="00245F7F" w:rsidRDefault="002C18A6" w:rsidP="002C18A6">
            <w:pPr>
              <w:jc w:val="center"/>
              <w:rPr>
                <w:rFonts w:ascii="Cambria" w:eastAsia="Cambria" w:hAnsi="Cambria" w:cs="Cambria"/>
                <w:b/>
              </w:rPr>
            </w:pPr>
            <w:r w:rsidRPr="002C18A6">
              <w:rPr>
                <w:rFonts w:asciiTheme="majorHAnsi" w:eastAsia="Cambria" w:hAnsiTheme="majorHAnsi" w:cstheme="majorHAnsi"/>
                <w:b/>
              </w:rPr>
              <w:t>Match Funds</w:t>
            </w:r>
          </w:p>
        </w:tc>
        <w:tc>
          <w:tcPr>
            <w:tcW w:w="1184" w:type="dxa"/>
            <w:vAlign w:val="center"/>
          </w:tcPr>
          <w:p w14:paraId="7E37519D" w14:textId="4D7433E3" w:rsidR="002C18A6" w:rsidRPr="00245F7F" w:rsidRDefault="002C18A6" w:rsidP="002C18A6">
            <w:pPr>
              <w:jc w:val="center"/>
              <w:rPr>
                <w:rFonts w:ascii="Cambria" w:eastAsia="Cambria" w:hAnsi="Cambria" w:cs="Cambria"/>
                <w:b/>
              </w:rPr>
            </w:pPr>
            <w:r w:rsidRPr="002C18A6">
              <w:rPr>
                <w:rFonts w:asciiTheme="majorHAnsi" w:eastAsia="Cambria" w:hAnsiTheme="majorHAnsi" w:cstheme="majorHAnsi"/>
                <w:b/>
              </w:rPr>
              <w:t>Total</w:t>
            </w:r>
          </w:p>
        </w:tc>
      </w:tr>
      <w:tr w:rsidR="002C18A6" w:rsidRPr="00270651" w14:paraId="7EBABA56" w14:textId="77777777" w:rsidTr="002C18A6">
        <w:tc>
          <w:tcPr>
            <w:tcW w:w="1462" w:type="dxa"/>
            <w:gridSpan w:val="2"/>
            <w:vAlign w:val="center"/>
          </w:tcPr>
          <w:p w14:paraId="4424A886" w14:textId="77777777" w:rsidR="002C18A6" w:rsidRPr="00270651" w:rsidRDefault="002C18A6" w:rsidP="002C18A6">
            <w:r>
              <w:t>Monitor</w:t>
            </w:r>
          </w:p>
        </w:tc>
        <w:tc>
          <w:tcPr>
            <w:tcW w:w="1438" w:type="dxa"/>
            <w:vAlign w:val="center"/>
          </w:tcPr>
          <w:p w14:paraId="4D61F0C0" w14:textId="77777777" w:rsidR="002C18A6" w:rsidRPr="00270651" w:rsidRDefault="002C18A6" w:rsidP="002C18A6">
            <w:r>
              <w:t>E1.1, E1.2, E2.1, E2.2</w:t>
            </w:r>
          </w:p>
        </w:tc>
        <w:tc>
          <w:tcPr>
            <w:tcW w:w="2784" w:type="dxa"/>
            <w:vAlign w:val="center"/>
          </w:tcPr>
          <w:p w14:paraId="415DC7F2" w14:textId="36DFA898" w:rsidR="002C18A6" w:rsidRPr="00270651" w:rsidRDefault="002C18A6" w:rsidP="002C18A6">
            <w:r>
              <w:t xml:space="preserve">Sentinel Network Monitoring of </w:t>
            </w:r>
            <w:r w:rsidR="00D612DB">
              <w:t>SAV</w:t>
            </w:r>
            <w:r>
              <w:t xml:space="preserve"> in </w:t>
            </w:r>
            <w:r>
              <w:lastRenderedPageBreak/>
              <w:t>Roanoke and Neuse River Watershed</w:t>
            </w:r>
          </w:p>
        </w:tc>
        <w:tc>
          <w:tcPr>
            <w:tcW w:w="1241" w:type="dxa"/>
            <w:vAlign w:val="center"/>
          </w:tcPr>
          <w:p w14:paraId="45CC72B8" w14:textId="77777777" w:rsidR="002C18A6" w:rsidRPr="00270651" w:rsidRDefault="002C18A6" w:rsidP="002C18A6">
            <w:r>
              <w:lastRenderedPageBreak/>
              <w:t>$0</w:t>
            </w:r>
          </w:p>
        </w:tc>
        <w:tc>
          <w:tcPr>
            <w:tcW w:w="1253" w:type="dxa"/>
            <w:vAlign w:val="center"/>
          </w:tcPr>
          <w:p w14:paraId="4F59D496" w14:textId="77777777" w:rsidR="002C18A6" w:rsidRPr="00270651" w:rsidRDefault="002C18A6" w:rsidP="002C18A6">
            <w:r>
              <w:t>$75,000</w:t>
            </w:r>
          </w:p>
        </w:tc>
        <w:tc>
          <w:tcPr>
            <w:tcW w:w="1184" w:type="dxa"/>
            <w:vAlign w:val="center"/>
          </w:tcPr>
          <w:p w14:paraId="443D4CDE" w14:textId="77777777" w:rsidR="002C18A6" w:rsidRPr="00270651" w:rsidRDefault="002C18A6" w:rsidP="002C18A6">
            <w:r>
              <w:t>$75,000</w:t>
            </w:r>
          </w:p>
        </w:tc>
      </w:tr>
      <w:tr w:rsidR="002C18A6" w:rsidRPr="00270651" w14:paraId="0C2EB2D1" w14:textId="77777777" w:rsidTr="002C18A6">
        <w:tc>
          <w:tcPr>
            <w:tcW w:w="1462" w:type="dxa"/>
            <w:gridSpan w:val="2"/>
            <w:vAlign w:val="center"/>
          </w:tcPr>
          <w:p w14:paraId="5C8B5F57" w14:textId="77777777" w:rsidR="002C18A6" w:rsidRPr="00270651" w:rsidRDefault="002C18A6" w:rsidP="002C18A6">
            <w:r>
              <w:t>Monitor</w:t>
            </w:r>
          </w:p>
        </w:tc>
        <w:tc>
          <w:tcPr>
            <w:tcW w:w="1438" w:type="dxa"/>
            <w:vAlign w:val="center"/>
          </w:tcPr>
          <w:p w14:paraId="69D56E3C" w14:textId="77777777" w:rsidR="002C18A6" w:rsidRPr="00270651" w:rsidRDefault="002C18A6" w:rsidP="002C18A6">
            <w:r>
              <w:t>B2.2, C3.3, E1.1</w:t>
            </w:r>
          </w:p>
        </w:tc>
        <w:tc>
          <w:tcPr>
            <w:tcW w:w="2784" w:type="dxa"/>
            <w:vAlign w:val="center"/>
          </w:tcPr>
          <w:p w14:paraId="3BF2E7A3" w14:textId="77777777" w:rsidR="002C18A6" w:rsidRPr="00270651" w:rsidRDefault="002C18A6" w:rsidP="002C18A6">
            <w:r>
              <w:t>APNEP Estuarine Workboat</w:t>
            </w:r>
          </w:p>
        </w:tc>
        <w:tc>
          <w:tcPr>
            <w:tcW w:w="1241" w:type="dxa"/>
            <w:vAlign w:val="center"/>
          </w:tcPr>
          <w:p w14:paraId="70AD2B02" w14:textId="77777777" w:rsidR="002C18A6" w:rsidRPr="00270651" w:rsidRDefault="002C18A6" w:rsidP="002C18A6">
            <w:r>
              <w:t>$0</w:t>
            </w:r>
          </w:p>
        </w:tc>
        <w:tc>
          <w:tcPr>
            <w:tcW w:w="1253" w:type="dxa"/>
            <w:vAlign w:val="center"/>
          </w:tcPr>
          <w:p w14:paraId="3E57E0EA" w14:textId="77777777" w:rsidR="002C18A6" w:rsidRPr="00270651" w:rsidRDefault="002C18A6" w:rsidP="002C18A6">
            <w:r>
              <w:t>$43,118</w:t>
            </w:r>
          </w:p>
        </w:tc>
        <w:tc>
          <w:tcPr>
            <w:tcW w:w="1184" w:type="dxa"/>
            <w:vAlign w:val="center"/>
          </w:tcPr>
          <w:p w14:paraId="4C5C4E25" w14:textId="77777777" w:rsidR="002C18A6" w:rsidRPr="00270651" w:rsidRDefault="002C18A6" w:rsidP="002C18A6">
            <w:r>
              <w:t>$43,118</w:t>
            </w:r>
          </w:p>
        </w:tc>
      </w:tr>
      <w:tr w:rsidR="002C18A6" w:rsidRPr="00270651" w14:paraId="4FA56E00" w14:textId="77777777" w:rsidTr="002C18A6">
        <w:tc>
          <w:tcPr>
            <w:tcW w:w="1462" w:type="dxa"/>
            <w:gridSpan w:val="2"/>
            <w:vAlign w:val="center"/>
          </w:tcPr>
          <w:p w14:paraId="768EB970" w14:textId="77777777" w:rsidR="002C18A6" w:rsidRPr="00270651" w:rsidRDefault="002C18A6" w:rsidP="002C18A6">
            <w:r>
              <w:t>Monitor</w:t>
            </w:r>
          </w:p>
        </w:tc>
        <w:tc>
          <w:tcPr>
            <w:tcW w:w="1438" w:type="dxa"/>
            <w:vAlign w:val="center"/>
          </w:tcPr>
          <w:p w14:paraId="5C6D02C2" w14:textId="77777777" w:rsidR="002C18A6" w:rsidRPr="00270651" w:rsidRDefault="002C18A6" w:rsidP="002C18A6">
            <w:r>
              <w:t>B2.2, C3.3</w:t>
            </w:r>
          </w:p>
        </w:tc>
        <w:tc>
          <w:tcPr>
            <w:tcW w:w="2784" w:type="dxa"/>
            <w:vAlign w:val="center"/>
          </w:tcPr>
          <w:p w14:paraId="5D0FBD18" w14:textId="77777777" w:rsidR="002C18A6" w:rsidRPr="00270651" w:rsidRDefault="002C18A6" w:rsidP="002C18A6">
            <w:r>
              <w:t>2019 SAV Aerial Images and Analysis</w:t>
            </w:r>
          </w:p>
        </w:tc>
        <w:tc>
          <w:tcPr>
            <w:tcW w:w="1241" w:type="dxa"/>
            <w:vAlign w:val="center"/>
          </w:tcPr>
          <w:p w14:paraId="3FD61BC8" w14:textId="77777777" w:rsidR="002C18A6" w:rsidRPr="00270651" w:rsidRDefault="002C18A6" w:rsidP="002C18A6">
            <w:r>
              <w:t>$0</w:t>
            </w:r>
          </w:p>
        </w:tc>
        <w:tc>
          <w:tcPr>
            <w:tcW w:w="1253" w:type="dxa"/>
            <w:vAlign w:val="center"/>
          </w:tcPr>
          <w:p w14:paraId="13F4AE3C" w14:textId="77777777" w:rsidR="002C18A6" w:rsidRPr="00270651" w:rsidRDefault="002C18A6" w:rsidP="002C18A6">
            <w:r>
              <w:t>$180,000</w:t>
            </w:r>
          </w:p>
        </w:tc>
        <w:tc>
          <w:tcPr>
            <w:tcW w:w="1184" w:type="dxa"/>
            <w:vAlign w:val="center"/>
          </w:tcPr>
          <w:p w14:paraId="2CCD00D3" w14:textId="77777777" w:rsidR="002C18A6" w:rsidRPr="00270651" w:rsidRDefault="002C18A6" w:rsidP="002C18A6">
            <w:r>
              <w:t>$180,000</w:t>
            </w:r>
          </w:p>
        </w:tc>
      </w:tr>
      <w:tr w:rsidR="002C18A6" w:rsidRPr="00270651" w14:paraId="531F6082" w14:textId="77777777" w:rsidTr="002C18A6">
        <w:tc>
          <w:tcPr>
            <w:tcW w:w="1462" w:type="dxa"/>
            <w:gridSpan w:val="2"/>
            <w:vAlign w:val="center"/>
          </w:tcPr>
          <w:p w14:paraId="1879DD8E" w14:textId="77777777" w:rsidR="002C18A6" w:rsidRPr="00270651" w:rsidRDefault="002C18A6" w:rsidP="002C18A6">
            <w:r>
              <w:t>Monitor</w:t>
            </w:r>
          </w:p>
        </w:tc>
        <w:tc>
          <w:tcPr>
            <w:tcW w:w="1438" w:type="dxa"/>
            <w:vAlign w:val="center"/>
          </w:tcPr>
          <w:p w14:paraId="1635451D" w14:textId="77777777" w:rsidR="002C18A6" w:rsidRPr="00270651" w:rsidRDefault="002C18A6" w:rsidP="002C18A6">
            <w:r>
              <w:t>A3.1, B2.3, C2.3</w:t>
            </w:r>
          </w:p>
        </w:tc>
        <w:tc>
          <w:tcPr>
            <w:tcW w:w="2784" w:type="dxa"/>
            <w:vAlign w:val="center"/>
          </w:tcPr>
          <w:p w14:paraId="14A929AD" w14:textId="77777777" w:rsidR="002C18A6" w:rsidRPr="00270651" w:rsidRDefault="002C18A6" w:rsidP="002C18A6">
            <w:r>
              <w:t>Scuppernong Study</w:t>
            </w:r>
          </w:p>
        </w:tc>
        <w:tc>
          <w:tcPr>
            <w:tcW w:w="1241" w:type="dxa"/>
            <w:vAlign w:val="center"/>
          </w:tcPr>
          <w:p w14:paraId="38B097E8" w14:textId="77777777" w:rsidR="002C18A6" w:rsidRPr="00270651" w:rsidRDefault="002C18A6" w:rsidP="002C18A6">
            <w:r>
              <w:t>$0</w:t>
            </w:r>
          </w:p>
        </w:tc>
        <w:tc>
          <w:tcPr>
            <w:tcW w:w="1253" w:type="dxa"/>
            <w:vAlign w:val="center"/>
          </w:tcPr>
          <w:p w14:paraId="69C072C0" w14:textId="77777777" w:rsidR="002C18A6" w:rsidRPr="00270651" w:rsidRDefault="002C18A6" w:rsidP="002C18A6">
            <w:r>
              <w:t>$624,547</w:t>
            </w:r>
          </w:p>
        </w:tc>
        <w:tc>
          <w:tcPr>
            <w:tcW w:w="1184" w:type="dxa"/>
            <w:vAlign w:val="center"/>
          </w:tcPr>
          <w:p w14:paraId="16FF16EE" w14:textId="77777777" w:rsidR="002C18A6" w:rsidRPr="00270651" w:rsidRDefault="002C18A6" w:rsidP="002C18A6">
            <w:r>
              <w:t>$624,547</w:t>
            </w:r>
          </w:p>
        </w:tc>
      </w:tr>
      <w:tr w:rsidR="002C18A6" w:rsidRPr="00270651" w14:paraId="30DFAB24" w14:textId="77777777" w:rsidTr="002C18A6">
        <w:tc>
          <w:tcPr>
            <w:tcW w:w="1462" w:type="dxa"/>
            <w:gridSpan w:val="2"/>
            <w:vAlign w:val="center"/>
          </w:tcPr>
          <w:p w14:paraId="75C62FF8" w14:textId="77777777" w:rsidR="002C18A6" w:rsidRDefault="002C18A6" w:rsidP="002C18A6">
            <w:r>
              <w:t>Monitor</w:t>
            </w:r>
          </w:p>
        </w:tc>
        <w:tc>
          <w:tcPr>
            <w:tcW w:w="1438" w:type="dxa"/>
            <w:vAlign w:val="center"/>
          </w:tcPr>
          <w:p w14:paraId="4F2B27A4" w14:textId="77777777" w:rsidR="002C18A6" w:rsidRDefault="002C18A6" w:rsidP="002C18A6">
            <w:r>
              <w:t>B2.3, C2.3</w:t>
            </w:r>
          </w:p>
        </w:tc>
        <w:tc>
          <w:tcPr>
            <w:tcW w:w="2784" w:type="dxa"/>
            <w:vAlign w:val="center"/>
          </w:tcPr>
          <w:p w14:paraId="459CA3CE" w14:textId="3D539175" w:rsidR="002C18A6" w:rsidRDefault="002C18A6" w:rsidP="002C18A6">
            <w:r>
              <w:t>Water</w:t>
            </w:r>
            <w:r w:rsidR="00D612DB">
              <w:t>-</w:t>
            </w:r>
            <w:r>
              <w:t>Level Monitoring Gauges</w:t>
            </w:r>
          </w:p>
        </w:tc>
        <w:tc>
          <w:tcPr>
            <w:tcW w:w="1241" w:type="dxa"/>
            <w:vAlign w:val="center"/>
          </w:tcPr>
          <w:p w14:paraId="2544FEE3" w14:textId="77777777" w:rsidR="002C18A6" w:rsidRDefault="002C18A6" w:rsidP="002C18A6">
            <w:r>
              <w:t>$0</w:t>
            </w:r>
          </w:p>
        </w:tc>
        <w:tc>
          <w:tcPr>
            <w:tcW w:w="1253" w:type="dxa"/>
            <w:vAlign w:val="center"/>
          </w:tcPr>
          <w:p w14:paraId="62F31744" w14:textId="77777777" w:rsidR="002C18A6" w:rsidRDefault="002C18A6" w:rsidP="002C18A6">
            <w:r>
              <w:t>$120,000</w:t>
            </w:r>
          </w:p>
        </w:tc>
        <w:tc>
          <w:tcPr>
            <w:tcW w:w="1184" w:type="dxa"/>
            <w:vAlign w:val="center"/>
          </w:tcPr>
          <w:p w14:paraId="22D06C83" w14:textId="77777777" w:rsidR="002C18A6" w:rsidRDefault="002C18A6" w:rsidP="002C18A6">
            <w:r>
              <w:t>$120,000</w:t>
            </w:r>
          </w:p>
        </w:tc>
      </w:tr>
    </w:tbl>
    <w:p w14:paraId="703B3B56" w14:textId="77777777" w:rsidR="002C18A6" w:rsidRPr="002C18A6" w:rsidRDefault="002C18A6" w:rsidP="002C18A6">
      <w:pPr>
        <w:pStyle w:val="ListParagraph"/>
        <w:ind w:left="1440"/>
        <w:rPr>
          <w:rFonts w:ascii="Cambria" w:eastAsia="Cambria" w:hAnsi="Cambria" w:cs="Cambria"/>
          <w:b/>
        </w:rPr>
      </w:pPr>
      <w:r w:rsidRPr="002C18A6">
        <w:rPr>
          <w:rFonts w:asciiTheme="majorHAnsi" w:eastAsia="Cambria" w:hAnsiTheme="majorHAnsi" w:cstheme="majorHAnsi"/>
          <w:color w:val="214293"/>
          <w:sz w:val="48"/>
          <w:szCs w:val="48"/>
        </w:rPr>
        <w:br w:type="page"/>
      </w:r>
    </w:p>
    <w:p w14:paraId="61CF09E4" w14:textId="6E593B0C" w:rsidR="00416BEA" w:rsidRPr="009E1298" w:rsidRDefault="00F12712">
      <w:pPr>
        <w:pStyle w:val="Heading1"/>
        <w:rPr>
          <w:rFonts w:asciiTheme="majorHAnsi" w:eastAsia="Cambria" w:hAnsiTheme="majorHAnsi" w:cstheme="majorHAnsi"/>
          <w:sz w:val="48"/>
          <w:szCs w:val="48"/>
        </w:rPr>
      </w:pPr>
      <w:r w:rsidRPr="009E1298">
        <w:rPr>
          <w:rFonts w:asciiTheme="majorHAnsi" w:eastAsia="Cambria" w:hAnsiTheme="majorHAnsi" w:cstheme="majorHAnsi"/>
          <w:color w:val="214293"/>
          <w:sz w:val="48"/>
          <w:szCs w:val="48"/>
        </w:rPr>
        <w:lastRenderedPageBreak/>
        <w:t>APPENDIX A</w:t>
      </w:r>
      <w:r w:rsidR="00DF5DAC" w:rsidRPr="009E1298">
        <w:rPr>
          <w:rFonts w:asciiTheme="majorHAnsi" w:eastAsia="Cambria" w:hAnsiTheme="majorHAnsi" w:cstheme="majorHAnsi"/>
          <w:color w:val="214293"/>
          <w:sz w:val="48"/>
          <w:szCs w:val="48"/>
        </w:rPr>
        <w:t xml:space="preserve">: </w:t>
      </w:r>
      <w:r w:rsidRPr="009E1298">
        <w:rPr>
          <w:rFonts w:asciiTheme="majorHAnsi" w:eastAsia="Cambria" w:hAnsiTheme="majorHAnsi" w:cstheme="majorHAnsi"/>
          <w:color w:val="214293"/>
          <w:sz w:val="48"/>
          <w:szCs w:val="48"/>
        </w:rPr>
        <w:t>2012 CCMP GOALS AND OUTCOMES</w:t>
      </w:r>
    </w:p>
    <w:p w14:paraId="5370267F" w14:textId="77777777" w:rsidR="00416BEA" w:rsidRPr="002C18A6" w:rsidRDefault="00416BEA">
      <w:pPr>
        <w:rPr>
          <w:rFonts w:ascii="Cambria" w:eastAsia="Cambria" w:hAnsi="Cambria" w:cs="Cambria"/>
          <w:sz w:val="6"/>
          <w:szCs w:val="6"/>
        </w:rPr>
      </w:pPr>
    </w:p>
    <w:p w14:paraId="1081C15D" w14:textId="77777777" w:rsidR="00416BEA" w:rsidRPr="003D71D2" w:rsidRDefault="00F12712" w:rsidP="00237C03">
      <w:pPr>
        <w:rPr>
          <w:rFonts w:asciiTheme="majorHAnsi" w:eastAsia="Cambria" w:hAnsiTheme="majorHAnsi" w:cstheme="majorHAnsi"/>
          <w:b/>
          <w:sz w:val="32"/>
          <w:szCs w:val="32"/>
        </w:rPr>
      </w:pPr>
      <w:r w:rsidRPr="003D71D2">
        <w:rPr>
          <w:rFonts w:asciiTheme="majorHAnsi" w:eastAsia="Cambria" w:hAnsiTheme="majorHAnsi" w:cstheme="majorHAnsi"/>
          <w:b/>
          <w:sz w:val="32"/>
          <w:szCs w:val="32"/>
        </w:rPr>
        <w:t>Goal 1: A region where human communities are sustained by a functioning ecosystem</w:t>
      </w:r>
    </w:p>
    <w:p w14:paraId="57EE3E8D" w14:textId="77777777" w:rsidR="00237C03" w:rsidRPr="002C18A6" w:rsidRDefault="00237C03" w:rsidP="00237C03">
      <w:pPr>
        <w:jc w:val="both"/>
        <w:rPr>
          <w:rFonts w:ascii="Cambria" w:eastAsia="Cambria" w:hAnsi="Cambria" w:cs="Cambria"/>
          <w:sz w:val="6"/>
          <w:szCs w:val="6"/>
          <w:u w:val="single"/>
        </w:rPr>
      </w:pPr>
    </w:p>
    <w:p w14:paraId="5CE3BD7D" w14:textId="2AA0050B" w:rsidR="00416BEA" w:rsidRPr="003D71D2" w:rsidRDefault="00F12712" w:rsidP="00237C03">
      <w:pPr>
        <w:jc w:val="both"/>
        <w:rPr>
          <w:rFonts w:asciiTheme="majorHAnsi" w:eastAsia="Cambria" w:hAnsiTheme="majorHAnsi" w:cstheme="majorHAnsi"/>
          <w:b/>
          <w:bCs/>
          <w:sz w:val="28"/>
          <w:szCs w:val="28"/>
        </w:rPr>
      </w:pPr>
      <w:r w:rsidRPr="003D71D2">
        <w:rPr>
          <w:rFonts w:asciiTheme="majorHAnsi" w:eastAsia="Cambria" w:hAnsiTheme="majorHAnsi" w:cstheme="majorHAnsi"/>
          <w:b/>
          <w:bCs/>
          <w:sz w:val="28"/>
          <w:szCs w:val="28"/>
        </w:rPr>
        <w:t>Ecosystem Outcomes:</w:t>
      </w:r>
    </w:p>
    <w:p w14:paraId="27E940CC" w14:textId="77777777" w:rsidR="00416BEA" w:rsidRPr="009E1298" w:rsidRDefault="00F12712" w:rsidP="000B63B9">
      <w:pPr>
        <w:numPr>
          <w:ilvl w:val="0"/>
          <w:numId w:val="28"/>
        </w:numPr>
        <w:rPr>
          <w:rFonts w:ascii="Cambria" w:eastAsia="Cambria" w:hAnsi="Cambria" w:cs="Cambria"/>
        </w:rPr>
      </w:pPr>
      <w:r w:rsidRPr="009E1298">
        <w:rPr>
          <w:rFonts w:ascii="Cambria" w:eastAsia="Cambria" w:hAnsi="Cambria" w:cs="Cambria"/>
        </w:rPr>
        <w:t xml:space="preserve">Waters are safe for personal contact.  </w:t>
      </w:r>
    </w:p>
    <w:p w14:paraId="3A67AA87" w14:textId="77777777" w:rsidR="00416BEA" w:rsidRPr="009E1298" w:rsidRDefault="00F12712" w:rsidP="000B63B9">
      <w:pPr>
        <w:numPr>
          <w:ilvl w:val="0"/>
          <w:numId w:val="28"/>
        </w:numPr>
        <w:rPr>
          <w:rFonts w:ascii="Cambria" w:eastAsia="Cambria" w:hAnsi="Cambria" w:cs="Cambria"/>
        </w:rPr>
      </w:pPr>
      <w:r w:rsidRPr="009E1298">
        <w:rPr>
          <w:rFonts w:ascii="Cambria" w:eastAsia="Cambria" w:hAnsi="Cambria" w:cs="Cambria"/>
        </w:rPr>
        <w:t xml:space="preserve">Designated surface and ground water supplies are safe for human consumption. </w:t>
      </w:r>
    </w:p>
    <w:p w14:paraId="3605BD68" w14:textId="77777777" w:rsidR="00416BEA" w:rsidRPr="009E1298" w:rsidRDefault="00F12712" w:rsidP="000B63B9">
      <w:pPr>
        <w:numPr>
          <w:ilvl w:val="0"/>
          <w:numId w:val="28"/>
        </w:numPr>
        <w:rPr>
          <w:rFonts w:ascii="Cambria" w:eastAsia="Cambria" w:hAnsi="Cambria" w:cs="Cambria"/>
        </w:rPr>
      </w:pPr>
      <w:r w:rsidRPr="009E1298">
        <w:rPr>
          <w:rFonts w:ascii="Cambria" w:eastAsia="Cambria" w:hAnsi="Cambria" w:cs="Cambria"/>
        </w:rPr>
        <w:t>Surface hydrologic regimes sustain regulated human uses.</w:t>
      </w:r>
    </w:p>
    <w:p w14:paraId="154019BF" w14:textId="77777777" w:rsidR="00416BEA" w:rsidRPr="009E1298" w:rsidRDefault="00F12712" w:rsidP="000B63B9">
      <w:pPr>
        <w:numPr>
          <w:ilvl w:val="0"/>
          <w:numId w:val="28"/>
        </w:numPr>
        <w:rPr>
          <w:rFonts w:ascii="Cambria" w:eastAsia="Cambria" w:hAnsi="Cambria" w:cs="Cambria"/>
        </w:rPr>
      </w:pPr>
      <w:r w:rsidRPr="009E1298">
        <w:rPr>
          <w:rFonts w:ascii="Cambria" w:eastAsia="Cambria" w:hAnsi="Cambria" w:cs="Cambria"/>
        </w:rPr>
        <w:t>Fish and game are safe for human consumption.</w:t>
      </w:r>
    </w:p>
    <w:p w14:paraId="57287B7E" w14:textId="77777777" w:rsidR="00416BEA" w:rsidRPr="009E1298" w:rsidRDefault="00F12712" w:rsidP="000B63B9">
      <w:pPr>
        <w:numPr>
          <w:ilvl w:val="0"/>
          <w:numId w:val="28"/>
        </w:numPr>
        <w:rPr>
          <w:rFonts w:ascii="Cambria" w:eastAsia="Cambria" w:hAnsi="Cambria" w:cs="Cambria"/>
        </w:rPr>
      </w:pPr>
      <w:r w:rsidRPr="009E1298">
        <w:rPr>
          <w:rFonts w:ascii="Cambria" w:eastAsia="Cambria" w:hAnsi="Cambria" w:cs="Cambria"/>
        </w:rPr>
        <w:t>Opportunities for recreation and access to public lands and waters are protected and enhanced.</w:t>
      </w:r>
    </w:p>
    <w:p w14:paraId="47167913" w14:textId="77777777" w:rsidR="00416BEA" w:rsidRPr="009E1298" w:rsidRDefault="00416BEA" w:rsidP="00237C03">
      <w:pPr>
        <w:ind w:left="720"/>
        <w:rPr>
          <w:rFonts w:ascii="Cambria" w:eastAsia="Cambria" w:hAnsi="Cambria" w:cs="Cambria"/>
          <w:b/>
        </w:rPr>
      </w:pPr>
    </w:p>
    <w:p w14:paraId="442FA1BF" w14:textId="52C83B5A" w:rsidR="00416BEA" w:rsidRPr="003D71D2" w:rsidRDefault="00F12712" w:rsidP="00237C03">
      <w:pPr>
        <w:rPr>
          <w:rFonts w:asciiTheme="majorHAnsi" w:eastAsia="Cambria" w:hAnsiTheme="majorHAnsi" w:cstheme="majorHAnsi"/>
          <w:b/>
          <w:sz w:val="32"/>
          <w:szCs w:val="32"/>
        </w:rPr>
      </w:pPr>
      <w:r w:rsidRPr="003D71D2">
        <w:rPr>
          <w:rFonts w:asciiTheme="majorHAnsi" w:eastAsia="Cambria" w:hAnsiTheme="majorHAnsi" w:cstheme="majorHAnsi"/>
          <w:b/>
          <w:sz w:val="32"/>
          <w:szCs w:val="32"/>
        </w:rPr>
        <w:t>Goal 2: A region where aquatic, wetland, and upland habitat</w:t>
      </w:r>
      <w:r w:rsidR="00237C03" w:rsidRPr="003D71D2">
        <w:rPr>
          <w:rFonts w:asciiTheme="majorHAnsi" w:eastAsia="Cambria" w:hAnsiTheme="majorHAnsi" w:cstheme="majorHAnsi"/>
          <w:b/>
          <w:sz w:val="32"/>
          <w:szCs w:val="32"/>
        </w:rPr>
        <w:t xml:space="preserve">s support viable populations of </w:t>
      </w:r>
      <w:r w:rsidRPr="003D71D2">
        <w:rPr>
          <w:rFonts w:asciiTheme="majorHAnsi" w:eastAsia="Cambria" w:hAnsiTheme="majorHAnsi" w:cstheme="majorHAnsi"/>
          <w:b/>
          <w:sz w:val="32"/>
          <w:szCs w:val="32"/>
        </w:rPr>
        <w:t>native species</w:t>
      </w:r>
    </w:p>
    <w:p w14:paraId="342D1594" w14:textId="77777777" w:rsidR="00237C03" w:rsidRPr="002C18A6" w:rsidRDefault="00237C03" w:rsidP="00237C03">
      <w:pPr>
        <w:jc w:val="both"/>
        <w:rPr>
          <w:rFonts w:ascii="Cambria" w:eastAsia="Cambria" w:hAnsi="Cambria" w:cs="Cambria"/>
          <w:sz w:val="6"/>
          <w:szCs w:val="6"/>
          <w:u w:val="single"/>
        </w:rPr>
      </w:pPr>
    </w:p>
    <w:p w14:paraId="725D000A" w14:textId="69E292F8" w:rsidR="00416BEA" w:rsidRPr="003D71D2" w:rsidRDefault="00F12712" w:rsidP="00237C03">
      <w:pPr>
        <w:jc w:val="both"/>
        <w:rPr>
          <w:rFonts w:asciiTheme="majorHAnsi" w:eastAsia="Cambria" w:hAnsiTheme="majorHAnsi" w:cstheme="majorHAnsi"/>
          <w:b/>
          <w:bCs/>
          <w:sz w:val="28"/>
          <w:szCs w:val="28"/>
        </w:rPr>
      </w:pPr>
      <w:r w:rsidRPr="003D71D2">
        <w:rPr>
          <w:rFonts w:asciiTheme="majorHAnsi" w:eastAsia="Cambria" w:hAnsiTheme="majorHAnsi" w:cstheme="majorHAnsi"/>
          <w:b/>
          <w:bCs/>
          <w:sz w:val="28"/>
          <w:szCs w:val="28"/>
        </w:rPr>
        <w:t>Ecosystem Outcomes:</w:t>
      </w:r>
    </w:p>
    <w:p w14:paraId="74D76FCC" w14:textId="77777777" w:rsidR="00416BEA" w:rsidRPr="009E1298" w:rsidRDefault="00F12712" w:rsidP="000B63B9">
      <w:pPr>
        <w:numPr>
          <w:ilvl w:val="0"/>
          <w:numId w:val="26"/>
        </w:numPr>
        <w:rPr>
          <w:rFonts w:ascii="Cambria" w:eastAsia="Cambria" w:hAnsi="Cambria" w:cs="Cambria"/>
        </w:rPr>
      </w:pPr>
      <w:r w:rsidRPr="009E1298">
        <w:rPr>
          <w:rFonts w:ascii="Cambria" w:eastAsia="Cambria" w:hAnsi="Cambria" w:cs="Cambria"/>
        </w:rPr>
        <w:t xml:space="preserve">The biodiversity, function, and populations of species in aquatic, wetland, and upland communities are protected, restored, or enhanced. </w:t>
      </w:r>
    </w:p>
    <w:p w14:paraId="07E8E22B" w14:textId="77777777" w:rsidR="00416BEA" w:rsidRPr="009E1298" w:rsidRDefault="00F12712" w:rsidP="000B63B9">
      <w:pPr>
        <w:numPr>
          <w:ilvl w:val="0"/>
          <w:numId w:val="26"/>
        </w:numPr>
        <w:rPr>
          <w:rFonts w:ascii="Cambria" w:eastAsia="Cambria" w:hAnsi="Cambria" w:cs="Cambria"/>
        </w:rPr>
      </w:pPr>
      <w:r w:rsidRPr="009E1298">
        <w:rPr>
          <w:rFonts w:ascii="Cambria" w:eastAsia="Cambria" w:hAnsi="Cambria" w:cs="Cambria"/>
        </w:rPr>
        <w:t xml:space="preserve">The extent and quality of upland, freshwater, estuarine, and near-shore marine habitats fully support biodiversity and ecosystem function.  </w:t>
      </w:r>
    </w:p>
    <w:p w14:paraId="0C39453F" w14:textId="77777777" w:rsidR="00416BEA" w:rsidRPr="009E1298" w:rsidRDefault="00F12712" w:rsidP="000B63B9">
      <w:pPr>
        <w:numPr>
          <w:ilvl w:val="0"/>
          <w:numId w:val="26"/>
        </w:numPr>
        <w:rPr>
          <w:rFonts w:ascii="Cambria" w:eastAsia="Cambria" w:hAnsi="Cambria" w:cs="Cambria"/>
        </w:rPr>
      </w:pPr>
      <w:r w:rsidRPr="009E1298">
        <w:rPr>
          <w:rFonts w:ascii="Cambria" w:eastAsia="Cambria" w:hAnsi="Cambria" w:cs="Cambria"/>
        </w:rPr>
        <w:t xml:space="preserve">Non-native invasive species do not significantly impair native species’ viability or function, nor impair habitat quality, quantity, and the processes that form and maintain habitats. </w:t>
      </w:r>
    </w:p>
    <w:p w14:paraId="0C222927" w14:textId="77777777" w:rsidR="00416BEA" w:rsidRPr="009E1298" w:rsidRDefault="00416BEA" w:rsidP="00237C03">
      <w:pPr>
        <w:rPr>
          <w:rFonts w:ascii="Cambria" w:eastAsia="Cambria" w:hAnsi="Cambria" w:cs="Cambria"/>
        </w:rPr>
      </w:pPr>
    </w:p>
    <w:p w14:paraId="1591778A" w14:textId="77777777" w:rsidR="00416BEA" w:rsidRPr="003D71D2" w:rsidRDefault="00F12712" w:rsidP="00237C03">
      <w:pPr>
        <w:rPr>
          <w:rFonts w:asciiTheme="majorHAnsi" w:eastAsia="Cambria" w:hAnsiTheme="majorHAnsi" w:cstheme="majorHAnsi"/>
          <w:b/>
          <w:sz w:val="32"/>
          <w:szCs w:val="32"/>
        </w:rPr>
      </w:pPr>
      <w:r w:rsidRPr="003D71D2">
        <w:rPr>
          <w:rFonts w:asciiTheme="majorHAnsi" w:eastAsia="Cambria" w:hAnsiTheme="majorHAnsi" w:cstheme="majorHAnsi"/>
          <w:b/>
          <w:sz w:val="32"/>
          <w:szCs w:val="32"/>
        </w:rPr>
        <w:t>Goal 3: A region where water quantity and quality maintain ecological integrity</w:t>
      </w:r>
    </w:p>
    <w:p w14:paraId="417E07B9" w14:textId="77777777" w:rsidR="00237C03" w:rsidRPr="002C18A6" w:rsidRDefault="00237C03" w:rsidP="00237C03">
      <w:pPr>
        <w:rPr>
          <w:rFonts w:ascii="Cambria" w:eastAsia="Cambria" w:hAnsi="Cambria" w:cs="Cambria"/>
          <w:sz w:val="6"/>
          <w:szCs w:val="6"/>
          <w:u w:val="single"/>
        </w:rPr>
      </w:pPr>
    </w:p>
    <w:p w14:paraId="08A3AFB8" w14:textId="1B2DA776" w:rsidR="00416BEA" w:rsidRPr="003D71D2" w:rsidRDefault="00F12712" w:rsidP="00237C03">
      <w:pPr>
        <w:rPr>
          <w:rFonts w:asciiTheme="majorHAnsi" w:eastAsia="Cambria" w:hAnsiTheme="majorHAnsi" w:cstheme="majorHAnsi"/>
          <w:b/>
          <w:bCs/>
          <w:sz w:val="28"/>
          <w:szCs w:val="28"/>
        </w:rPr>
      </w:pPr>
      <w:r w:rsidRPr="003D71D2">
        <w:rPr>
          <w:rFonts w:asciiTheme="majorHAnsi" w:eastAsia="Cambria" w:hAnsiTheme="majorHAnsi" w:cstheme="majorHAnsi"/>
          <w:b/>
          <w:bCs/>
          <w:sz w:val="28"/>
          <w:szCs w:val="28"/>
        </w:rPr>
        <w:t>Ecosystem Outcomes:</w:t>
      </w:r>
    </w:p>
    <w:p w14:paraId="0A98DD5F" w14:textId="77777777" w:rsidR="00416BEA" w:rsidRPr="009E1298" w:rsidRDefault="00F12712" w:rsidP="000B63B9">
      <w:pPr>
        <w:numPr>
          <w:ilvl w:val="0"/>
          <w:numId w:val="27"/>
        </w:numPr>
        <w:ind w:left="720"/>
        <w:rPr>
          <w:rFonts w:ascii="Cambria" w:eastAsia="Cambria" w:hAnsi="Cambria" w:cs="Cambria"/>
        </w:rPr>
      </w:pPr>
      <w:r w:rsidRPr="009E1298">
        <w:rPr>
          <w:rFonts w:ascii="Cambria" w:eastAsia="Cambria" w:hAnsi="Cambria" w:cs="Cambria"/>
        </w:rPr>
        <w:t>Appropriate hydrologic regimes support ecological integrity.</w:t>
      </w:r>
    </w:p>
    <w:p w14:paraId="2571297B" w14:textId="77777777" w:rsidR="00416BEA" w:rsidRPr="009E1298" w:rsidRDefault="00F12712" w:rsidP="000B63B9">
      <w:pPr>
        <w:numPr>
          <w:ilvl w:val="0"/>
          <w:numId w:val="27"/>
        </w:numPr>
        <w:ind w:left="720"/>
        <w:rPr>
          <w:rFonts w:ascii="Cambria" w:eastAsia="Cambria" w:hAnsi="Cambria" w:cs="Cambria"/>
        </w:rPr>
      </w:pPr>
      <w:r w:rsidRPr="009E1298">
        <w:rPr>
          <w:rFonts w:ascii="Cambria" w:eastAsia="Cambria" w:hAnsi="Cambria" w:cs="Cambria"/>
        </w:rPr>
        <w:t>Nutrients and pathogens do not harm species that depend on the waters.</w:t>
      </w:r>
    </w:p>
    <w:p w14:paraId="01510E5B" w14:textId="77777777" w:rsidR="00416BEA" w:rsidRPr="009E1298" w:rsidRDefault="00F12712" w:rsidP="000B63B9">
      <w:pPr>
        <w:numPr>
          <w:ilvl w:val="0"/>
          <w:numId w:val="27"/>
        </w:numPr>
        <w:ind w:left="720"/>
        <w:rPr>
          <w:rFonts w:ascii="Cambria" w:eastAsia="Cambria" w:hAnsi="Cambria" w:cs="Cambria"/>
        </w:rPr>
      </w:pPr>
      <w:r w:rsidRPr="009E1298">
        <w:rPr>
          <w:rFonts w:ascii="Cambria" w:eastAsia="Cambria" w:hAnsi="Cambria" w:cs="Cambria"/>
        </w:rPr>
        <w:t>Toxics in waters and sediments do not harm species that depend on the waters.</w:t>
      </w:r>
    </w:p>
    <w:p w14:paraId="39C3865E" w14:textId="0DB3CA2D" w:rsidR="00416BEA" w:rsidRPr="009E1298" w:rsidRDefault="00F12712" w:rsidP="000B63B9">
      <w:pPr>
        <w:numPr>
          <w:ilvl w:val="0"/>
          <w:numId w:val="27"/>
        </w:numPr>
        <w:ind w:left="720"/>
        <w:rPr>
          <w:rFonts w:ascii="Cambria" w:eastAsia="Cambria" w:hAnsi="Cambria" w:cs="Cambria"/>
        </w:rPr>
      </w:pPr>
      <w:r w:rsidRPr="009E1298">
        <w:rPr>
          <w:rFonts w:ascii="Cambria" w:eastAsia="Cambria" w:hAnsi="Cambria" w:cs="Cambria"/>
        </w:rPr>
        <w:t xml:space="preserve">Sediments do not harm species that depend on the waters. </w:t>
      </w:r>
    </w:p>
    <w:p w14:paraId="00207CCF" w14:textId="77777777" w:rsidR="00416BEA" w:rsidRPr="009E1298" w:rsidRDefault="00416BEA">
      <w:pPr>
        <w:jc w:val="center"/>
        <w:rPr>
          <w:rFonts w:ascii="Cambria" w:eastAsia="Cambria" w:hAnsi="Cambria" w:cs="Cambria"/>
        </w:rPr>
      </w:pPr>
    </w:p>
    <w:p w14:paraId="7960B742" w14:textId="77777777" w:rsidR="00416BEA" w:rsidRPr="009E1298" w:rsidRDefault="00F12712">
      <w:pPr>
        <w:rPr>
          <w:rFonts w:ascii="Cambria" w:eastAsia="Cambria" w:hAnsi="Cambria" w:cs="Cambria"/>
          <w:b/>
        </w:rPr>
      </w:pPr>
      <w:r w:rsidRPr="009E1298">
        <w:br w:type="page"/>
      </w:r>
    </w:p>
    <w:p w14:paraId="16D9B5BE" w14:textId="17231356" w:rsidR="00416BEA" w:rsidRPr="009E1298" w:rsidRDefault="00F12712">
      <w:pPr>
        <w:pStyle w:val="Heading1"/>
        <w:rPr>
          <w:rFonts w:asciiTheme="majorHAnsi" w:eastAsia="Cambria" w:hAnsiTheme="majorHAnsi" w:cstheme="majorHAnsi"/>
          <w:color w:val="214293"/>
          <w:sz w:val="48"/>
          <w:szCs w:val="48"/>
        </w:rPr>
      </w:pPr>
      <w:bookmarkStart w:id="17" w:name="_3dy6vkm" w:colFirst="0" w:colLast="0"/>
      <w:bookmarkEnd w:id="17"/>
      <w:r w:rsidRPr="009E1298">
        <w:rPr>
          <w:rFonts w:asciiTheme="majorHAnsi" w:eastAsia="Cambria" w:hAnsiTheme="majorHAnsi" w:cstheme="majorHAnsi"/>
          <w:color w:val="214293"/>
          <w:sz w:val="48"/>
          <w:szCs w:val="48"/>
        </w:rPr>
        <w:lastRenderedPageBreak/>
        <w:t>APPENDIX B: 2012-2022 CCMP ACTIONS</w:t>
      </w:r>
    </w:p>
    <w:p w14:paraId="6D71D300" w14:textId="77777777" w:rsidR="00BC554F" w:rsidRPr="002C18A6" w:rsidRDefault="00BC554F">
      <w:pPr>
        <w:jc w:val="both"/>
        <w:rPr>
          <w:rFonts w:ascii="Cambria" w:eastAsia="Cambria" w:hAnsi="Cambria" w:cs="Cambria"/>
          <w:b/>
          <w:sz w:val="6"/>
          <w:szCs w:val="6"/>
        </w:rPr>
      </w:pPr>
    </w:p>
    <w:p w14:paraId="391DEDBA" w14:textId="792722E0" w:rsidR="00416BEA" w:rsidRPr="003D71D2" w:rsidRDefault="00F12712">
      <w:pPr>
        <w:jc w:val="both"/>
        <w:rPr>
          <w:rFonts w:asciiTheme="majorHAnsi" w:eastAsia="Cambria" w:hAnsiTheme="majorHAnsi" w:cstheme="majorHAnsi"/>
          <w:b/>
          <w:color w:val="12B8A4"/>
          <w:sz w:val="40"/>
          <w:szCs w:val="40"/>
        </w:rPr>
      </w:pPr>
      <w:r w:rsidRPr="003D71D2">
        <w:rPr>
          <w:rFonts w:asciiTheme="majorHAnsi" w:eastAsia="Cambria" w:hAnsiTheme="majorHAnsi" w:cstheme="majorHAnsi"/>
          <w:b/>
          <w:color w:val="12B8A4"/>
          <w:sz w:val="40"/>
          <w:szCs w:val="40"/>
        </w:rPr>
        <w:t>IDENTIFY</w:t>
      </w:r>
    </w:p>
    <w:p w14:paraId="4C35B8C9" w14:textId="77777777" w:rsidR="00416BEA" w:rsidRPr="009E1298" w:rsidRDefault="00F12712" w:rsidP="002C18A6">
      <w:pPr>
        <w:ind w:left="990" w:hanging="630"/>
        <w:jc w:val="both"/>
        <w:rPr>
          <w:rFonts w:ascii="Cambria" w:eastAsia="Cambria" w:hAnsi="Cambria" w:cs="Cambria"/>
        </w:rPr>
      </w:pPr>
      <w:r w:rsidRPr="009E1298">
        <w:rPr>
          <w:rFonts w:ascii="Cambria" w:eastAsia="Cambria" w:hAnsi="Cambria" w:cs="Cambria"/>
        </w:rPr>
        <w:t>A1.1</w:t>
      </w:r>
      <w:r w:rsidRPr="009E1298">
        <w:rPr>
          <w:rFonts w:ascii="Cambria" w:eastAsia="Cambria" w:hAnsi="Cambria" w:cs="Cambria"/>
        </w:rPr>
        <w:tab/>
        <w:t>Facilitate the mapping of significant ecological, bathymetric, geologic, demographic, and cultural features.</w:t>
      </w:r>
    </w:p>
    <w:p w14:paraId="43FEC40C" w14:textId="77777777" w:rsidR="00416BEA" w:rsidRPr="009E1298" w:rsidRDefault="00F12712" w:rsidP="002C18A6">
      <w:pPr>
        <w:ind w:left="990" w:hanging="630"/>
        <w:jc w:val="both"/>
        <w:rPr>
          <w:rFonts w:ascii="Cambria" w:eastAsia="Cambria" w:hAnsi="Cambria" w:cs="Cambria"/>
        </w:rPr>
      </w:pPr>
      <w:r w:rsidRPr="009E1298">
        <w:rPr>
          <w:rFonts w:ascii="Cambria" w:eastAsia="Cambria" w:hAnsi="Cambria" w:cs="Cambria"/>
        </w:rPr>
        <w:t xml:space="preserve">A1.2 </w:t>
      </w:r>
      <w:r w:rsidRPr="009E1298">
        <w:rPr>
          <w:rFonts w:ascii="Cambria" w:eastAsia="Cambria" w:hAnsi="Cambria" w:cs="Cambria"/>
        </w:rPr>
        <w:tab/>
        <w:t>Facilitate the refinement and use of online conservation planning tools.</w:t>
      </w:r>
    </w:p>
    <w:p w14:paraId="1FB3CFB6" w14:textId="421D2AA1" w:rsidR="00416BEA" w:rsidRPr="009E1298" w:rsidRDefault="00F12712" w:rsidP="002C18A6">
      <w:pPr>
        <w:ind w:left="990" w:hanging="630"/>
        <w:jc w:val="both"/>
        <w:rPr>
          <w:rFonts w:ascii="Cambria" w:eastAsia="Cambria" w:hAnsi="Cambria" w:cs="Cambria"/>
        </w:rPr>
      </w:pPr>
      <w:r w:rsidRPr="009E1298">
        <w:rPr>
          <w:rFonts w:ascii="Cambria" w:eastAsia="Cambria" w:hAnsi="Cambria" w:cs="Cambria"/>
        </w:rPr>
        <w:t xml:space="preserve">A2.1 </w:t>
      </w:r>
      <w:r w:rsidR="00237C03" w:rsidRPr="009E1298">
        <w:rPr>
          <w:rFonts w:ascii="Cambria" w:eastAsia="Cambria" w:hAnsi="Cambria" w:cs="Cambria"/>
        </w:rPr>
        <w:tab/>
      </w:r>
      <w:r w:rsidRPr="009E1298">
        <w:rPr>
          <w:rFonts w:ascii="Cambria" w:eastAsia="Cambria" w:hAnsi="Cambria" w:cs="Cambria"/>
        </w:rPr>
        <w:t>Facilitate the development of protocols and conduct rapid assessments to determine presence and potential threat of invasive species.</w:t>
      </w:r>
    </w:p>
    <w:p w14:paraId="50343A4E" w14:textId="77777777" w:rsidR="00416BEA" w:rsidRPr="009E1298" w:rsidRDefault="00F12712" w:rsidP="002C18A6">
      <w:pPr>
        <w:ind w:left="990" w:hanging="630"/>
        <w:jc w:val="both"/>
        <w:rPr>
          <w:rFonts w:ascii="Cambria" w:eastAsia="Cambria" w:hAnsi="Cambria" w:cs="Cambria"/>
        </w:rPr>
      </w:pPr>
      <w:r w:rsidRPr="009E1298">
        <w:rPr>
          <w:rFonts w:ascii="Cambria" w:eastAsia="Cambria" w:hAnsi="Cambria" w:cs="Cambria"/>
        </w:rPr>
        <w:t xml:space="preserve">A2.2 </w:t>
      </w:r>
      <w:r w:rsidRPr="009E1298">
        <w:rPr>
          <w:rFonts w:ascii="Cambria" w:eastAsia="Cambria" w:hAnsi="Cambria" w:cs="Cambria"/>
        </w:rPr>
        <w:tab/>
        <w:t>Create and improve projections of land use and climate change related impacts on the regional ecosystem.</w:t>
      </w:r>
    </w:p>
    <w:p w14:paraId="7EAD9D38" w14:textId="77777777" w:rsidR="00416BEA" w:rsidRPr="009E1298" w:rsidRDefault="00F12712" w:rsidP="002C18A6">
      <w:pPr>
        <w:ind w:left="990" w:hanging="630"/>
        <w:jc w:val="both"/>
        <w:rPr>
          <w:rFonts w:ascii="Cambria" w:eastAsia="Cambria" w:hAnsi="Cambria" w:cs="Cambria"/>
        </w:rPr>
      </w:pPr>
      <w:r w:rsidRPr="009E1298">
        <w:rPr>
          <w:rFonts w:ascii="Cambria" w:eastAsia="Cambria" w:hAnsi="Cambria" w:cs="Cambria"/>
        </w:rPr>
        <w:t xml:space="preserve">A2.3 </w:t>
      </w:r>
      <w:r w:rsidRPr="009E1298">
        <w:rPr>
          <w:rFonts w:ascii="Cambria" w:eastAsia="Cambria" w:hAnsi="Cambria" w:cs="Cambria"/>
        </w:rPr>
        <w:tab/>
        <w:t>Support research on adapting to impacts associated with climate change and sea level rise.</w:t>
      </w:r>
    </w:p>
    <w:p w14:paraId="65757A35" w14:textId="0FC2E022" w:rsidR="00416BEA" w:rsidRPr="009E1298" w:rsidRDefault="00F12712" w:rsidP="002C18A6">
      <w:pPr>
        <w:ind w:left="990" w:hanging="630"/>
        <w:jc w:val="both"/>
        <w:rPr>
          <w:rFonts w:ascii="Cambria" w:eastAsia="Cambria" w:hAnsi="Cambria" w:cs="Cambria"/>
        </w:rPr>
      </w:pPr>
      <w:r w:rsidRPr="009E1298">
        <w:rPr>
          <w:rFonts w:ascii="Cambria" w:eastAsia="Cambria" w:hAnsi="Cambria" w:cs="Cambria"/>
        </w:rPr>
        <w:t xml:space="preserve">A2.4 </w:t>
      </w:r>
      <w:r w:rsidR="00237C03" w:rsidRPr="009E1298">
        <w:rPr>
          <w:rFonts w:ascii="Cambria" w:eastAsia="Cambria" w:hAnsi="Cambria" w:cs="Cambria"/>
        </w:rPr>
        <w:tab/>
      </w:r>
      <w:r w:rsidRPr="009E1298">
        <w:rPr>
          <w:rFonts w:ascii="Cambria" w:eastAsia="Cambria" w:hAnsi="Cambria" w:cs="Cambria"/>
        </w:rPr>
        <w:t>Facilitate risk assessments of targeted personal care and pharmaceutical products in the aquatic system.</w:t>
      </w:r>
    </w:p>
    <w:p w14:paraId="66DE2FAC" w14:textId="77777777" w:rsidR="00416BEA" w:rsidRPr="009E1298" w:rsidRDefault="00F12712" w:rsidP="002C18A6">
      <w:pPr>
        <w:ind w:left="990" w:hanging="630"/>
        <w:jc w:val="both"/>
        <w:rPr>
          <w:rFonts w:ascii="Cambria" w:eastAsia="Cambria" w:hAnsi="Cambria" w:cs="Cambria"/>
        </w:rPr>
      </w:pPr>
      <w:r w:rsidRPr="009E1298">
        <w:rPr>
          <w:rFonts w:ascii="Cambria" w:eastAsia="Cambria" w:hAnsi="Cambria" w:cs="Cambria"/>
        </w:rPr>
        <w:t>A3.1</w:t>
      </w:r>
      <w:r w:rsidRPr="009E1298">
        <w:rPr>
          <w:rFonts w:ascii="Cambria" w:eastAsia="Cambria" w:hAnsi="Cambria" w:cs="Cambria"/>
        </w:rPr>
        <w:tab/>
        <w:t>Assess the effectiveness of policies and regulations to minimize wetland loss.</w:t>
      </w:r>
    </w:p>
    <w:p w14:paraId="74D7D351" w14:textId="77777777" w:rsidR="00416BEA" w:rsidRPr="009E1298" w:rsidRDefault="00F12712" w:rsidP="002C18A6">
      <w:pPr>
        <w:ind w:left="990" w:hanging="630"/>
        <w:jc w:val="both"/>
        <w:rPr>
          <w:rFonts w:ascii="Cambria" w:eastAsia="Cambria" w:hAnsi="Cambria" w:cs="Cambria"/>
        </w:rPr>
      </w:pPr>
      <w:r w:rsidRPr="009E1298">
        <w:rPr>
          <w:rFonts w:ascii="Cambria" w:eastAsia="Cambria" w:hAnsi="Cambria" w:cs="Cambria"/>
        </w:rPr>
        <w:t>A3.2</w:t>
      </w:r>
      <w:r w:rsidRPr="009E1298">
        <w:rPr>
          <w:rFonts w:ascii="Cambria" w:eastAsia="Cambria" w:hAnsi="Cambria" w:cs="Cambria"/>
        </w:rPr>
        <w:tab/>
        <w:t>Assess the effectiveness of policies and regulations regarding riparian buffers.</w:t>
      </w:r>
    </w:p>
    <w:p w14:paraId="16D2B19B" w14:textId="77777777" w:rsidR="00416BEA" w:rsidRPr="009E1298" w:rsidRDefault="00F12712" w:rsidP="002C18A6">
      <w:pPr>
        <w:ind w:left="990" w:hanging="630"/>
        <w:jc w:val="both"/>
        <w:rPr>
          <w:rFonts w:ascii="Cambria" w:eastAsia="Cambria" w:hAnsi="Cambria" w:cs="Cambria"/>
        </w:rPr>
      </w:pPr>
      <w:r w:rsidRPr="009E1298">
        <w:rPr>
          <w:rFonts w:ascii="Cambria" w:eastAsia="Cambria" w:hAnsi="Cambria" w:cs="Cambria"/>
        </w:rPr>
        <w:t>A3.3</w:t>
      </w:r>
      <w:r w:rsidRPr="009E1298">
        <w:rPr>
          <w:rFonts w:ascii="Cambria" w:eastAsia="Cambria" w:hAnsi="Cambria" w:cs="Cambria"/>
        </w:rPr>
        <w:tab/>
        <w:t>Develop and refine ecological flow requirements for each major river.</w:t>
      </w:r>
    </w:p>
    <w:p w14:paraId="2BF43F6E" w14:textId="77777777" w:rsidR="00416BEA" w:rsidRPr="009E1298" w:rsidRDefault="00416BEA">
      <w:pPr>
        <w:ind w:left="1440"/>
        <w:jc w:val="both"/>
        <w:rPr>
          <w:rFonts w:ascii="Cambria" w:eastAsia="Cambria" w:hAnsi="Cambria" w:cs="Cambria"/>
        </w:rPr>
      </w:pPr>
    </w:p>
    <w:p w14:paraId="54323AAC" w14:textId="77777777" w:rsidR="00416BEA" w:rsidRPr="003D71D2" w:rsidRDefault="00F12712">
      <w:pPr>
        <w:jc w:val="both"/>
        <w:rPr>
          <w:rFonts w:asciiTheme="majorHAnsi" w:eastAsia="Cambria" w:hAnsiTheme="majorHAnsi" w:cstheme="majorHAnsi"/>
          <w:b/>
          <w:sz w:val="40"/>
          <w:szCs w:val="40"/>
        </w:rPr>
      </w:pPr>
      <w:r w:rsidRPr="003D71D2">
        <w:rPr>
          <w:rFonts w:asciiTheme="majorHAnsi" w:eastAsia="Cambria" w:hAnsiTheme="majorHAnsi" w:cstheme="majorHAnsi"/>
          <w:b/>
          <w:color w:val="12B8A4"/>
          <w:sz w:val="40"/>
          <w:szCs w:val="40"/>
        </w:rPr>
        <w:t>PROTECT</w:t>
      </w:r>
    </w:p>
    <w:p w14:paraId="2601BEEA" w14:textId="635F2C32" w:rsidR="00416BEA" w:rsidRPr="009E1298" w:rsidRDefault="00F12712" w:rsidP="002C18A6">
      <w:pPr>
        <w:ind w:left="270"/>
        <w:jc w:val="both"/>
        <w:rPr>
          <w:rFonts w:ascii="Cambria" w:eastAsia="Cambria" w:hAnsi="Cambria" w:cs="Cambria"/>
        </w:rPr>
      </w:pPr>
      <w:r w:rsidRPr="009E1298">
        <w:rPr>
          <w:rFonts w:ascii="Cambria" w:eastAsia="Cambria" w:hAnsi="Cambria" w:cs="Cambria"/>
        </w:rPr>
        <w:t>B1.1</w:t>
      </w:r>
      <w:r w:rsidR="002C18A6">
        <w:rPr>
          <w:rFonts w:ascii="Cambria" w:eastAsia="Cambria" w:hAnsi="Cambria" w:cs="Cambria"/>
        </w:rPr>
        <w:t xml:space="preserve">     </w:t>
      </w:r>
      <w:r w:rsidRPr="009E1298">
        <w:rPr>
          <w:rFonts w:ascii="Cambria" w:eastAsia="Cambria" w:hAnsi="Cambria" w:cs="Cambria"/>
        </w:rPr>
        <w:t>Minimize the introduction of toxics from targeted sources.</w:t>
      </w:r>
    </w:p>
    <w:p w14:paraId="2C05D619" w14:textId="46AB6ABA" w:rsidR="00416BEA" w:rsidRPr="009E1298" w:rsidRDefault="00F12712" w:rsidP="002C18A6">
      <w:pPr>
        <w:ind w:left="270"/>
        <w:jc w:val="both"/>
        <w:rPr>
          <w:rFonts w:ascii="Cambria" w:eastAsia="Cambria" w:hAnsi="Cambria" w:cs="Cambria"/>
        </w:rPr>
      </w:pPr>
      <w:r w:rsidRPr="009E1298">
        <w:rPr>
          <w:rFonts w:ascii="Cambria" w:eastAsia="Cambria" w:hAnsi="Cambria" w:cs="Cambria"/>
        </w:rPr>
        <w:t xml:space="preserve">B1.2 </w:t>
      </w:r>
      <w:r w:rsidR="002C18A6">
        <w:rPr>
          <w:rFonts w:ascii="Cambria" w:eastAsia="Cambria" w:hAnsi="Cambria" w:cs="Cambria"/>
        </w:rPr>
        <w:t xml:space="preserve">    </w:t>
      </w:r>
      <w:r w:rsidRPr="009E1298">
        <w:rPr>
          <w:rFonts w:ascii="Cambria" w:eastAsia="Cambria" w:hAnsi="Cambria" w:cs="Cambria"/>
        </w:rPr>
        <w:t>Minimize the introduction of pathogens from targeted sources.</w:t>
      </w:r>
    </w:p>
    <w:p w14:paraId="76F354AC" w14:textId="76148726" w:rsidR="00416BEA" w:rsidRPr="009E1298" w:rsidRDefault="00F12712" w:rsidP="002C18A6">
      <w:pPr>
        <w:ind w:left="270"/>
        <w:jc w:val="both"/>
        <w:rPr>
          <w:rFonts w:ascii="Cambria" w:eastAsia="Cambria" w:hAnsi="Cambria" w:cs="Cambria"/>
        </w:rPr>
      </w:pPr>
      <w:r w:rsidRPr="009E1298">
        <w:rPr>
          <w:rFonts w:ascii="Cambria" w:eastAsia="Cambria" w:hAnsi="Cambria" w:cs="Cambria"/>
        </w:rPr>
        <w:t>B1.3</w:t>
      </w:r>
      <w:r w:rsidR="002C18A6">
        <w:rPr>
          <w:rFonts w:ascii="Cambria" w:eastAsia="Cambria" w:hAnsi="Cambria" w:cs="Cambria"/>
        </w:rPr>
        <w:t xml:space="preserve">     </w:t>
      </w:r>
      <w:r w:rsidRPr="009E1298">
        <w:rPr>
          <w:rFonts w:ascii="Cambria" w:eastAsia="Cambria" w:hAnsi="Cambria" w:cs="Cambria"/>
        </w:rPr>
        <w:t>Facilitate the protection of natural riparian buffers to reduce runoff.</w:t>
      </w:r>
    </w:p>
    <w:p w14:paraId="70043149"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B1.4 </w:t>
      </w:r>
      <w:r w:rsidRPr="009E1298">
        <w:rPr>
          <w:rFonts w:ascii="Cambria" w:eastAsia="Cambria" w:hAnsi="Cambria" w:cs="Cambria"/>
        </w:rPr>
        <w:tab/>
        <w:t>Facilitate the development of state and local policies that support the use of low impact development.</w:t>
      </w:r>
    </w:p>
    <w:p w14:paraId="6BE39F73" w14:textId="64D47DF0"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B1.5 </w:t>
      </w:r>
      <w:r w:rsidRPr="009E1298">
        <w:rPr>
          <w:rFonts w:ascii="Cambria" w:eastAsia="Cambria" w:hAnsi="Cambria" w:cs="Cambria"/>
        </w:rPr>
        <w:tab/>
        <w:t>Facilitate the use of best management practices on agricultural and silvicultural lands.</w:t>
      </w:r>
    </w:p>
    <w:p w14:paraId="1668E834" w14:textId="46F05DEB"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B2.1</w:t>
      </w:r>
      <w:r w:rsidRPr="009E1298">
        <w:rPr>
          <w:rFonts w:ascii="Cambria" w:eastAsia="Cambria" w:hAnsi="Cambria" w:cs="Cambria"/>
        </w:rPr>
        <w:tab/>
        <w:t>Facilitate the development and implementation of an integrated freshwater habitat protection strategy.</w:t>
      </w:r>
    </w:p>
    <w:p w14:paraId="51A0DC3F"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B2.2</w:t>
      </w:r>
      <w:r w:rsidRPr="009E1298">
        <w:rPr>
          <w:rFonts w:ascii="Cambria" w:eastAsia="Cambria" w:hAnsi="Cambria" w:cs="Cambria"/>
        </w:rPr>
        <w:tab/>
        <w:t>Develop and implement a submerged aquatic vegetation (SAV) protection strategy.</w:t>
      </w:r>
    </w:p>
    <w:p w14:paraId="232E300F" w14:textId="77777777" w:rsidR="00416BEA" w:rsidRPr="009E1298" w:rsidRDefault="00F12712" w:rsidP="002C18A6">
      <w:pPr>
        <w:ind w:left="990" w:hanging="720"/>
        <w:rPr>
          <w:rFonts w:ascii="Cambria" w:eastAsia="Cambria" w:hAnsi="Cambria" w:cs="Cambria"/>
        </w:rPr>
      </w:pPr>
      <w:r w:rsidRPr="009E1298">
        <w:rPr>
          <w:rFonts w:ascii="Cambria" w:eastAsia="Cambria" w:hAnsi="Cambria" w:cs="Cambria"/>
        </w:rPr>
        <w:t>B2.3</w:t>
      </w:r>
      <w:r w:rsidRPr="009E1298">
        <w:rPr>
          <w:rFonts w:ascii="Cambria" w:eastAsia="Cambria" w:hAnsi="Cambria" w:cs="Cambria"/>
        </w:rPr>
        <w:tab/>
        <w:t>Facilitate the development of incentives for protection and management of targeted natural communities and habitats.</w:t>
      </w:r>
    </w:p>
    <w:p w14:paraId="3DF67AC1"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B2.4</w:t>
      </w:r>
      <w:r w:rsidRPr="009E1298">
        <w:rPr>
          <w:rFonts w:ascii="Cambria" w:eastAsia="Cambria" w:hAnsi="Cambria" w:cs="Cambria"/>
        </w:rPr>
        <w:tab/>
        <w:t>Facilitate the development of policies to minimize dredge and fill activities in naturalized areas and sensitive habitats.</w:t>
      </w:r>
    </w:p>
    <w:p w14:paraId="33D006A5"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B2.5 </w:t>
      </w:r>
      <w:r w:rsidRPr="009E1298">
        <w:rPr>
          <w:rFonts w:ascii="Cambria" w:eastAsia="Cambria" w:hAnsi="Cambria" w:cs="Cambria"/>
        </w:rPr>
        <w:tab/>
        <w:t>Facilitate protection of designated anadromous fish spawning areas and inland primary nursery areas from marina impacts.</w:t>
      </w:r>
    </w:p>
    <w:p w14:paraId="4E9BBB30"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B2.6 </w:t>
      </w:r>
      <w:r w:rsidRPr="009E1298">
        <w:rPr>
          <w:rFonts w:ascii="Cambria" w:eastAsia="Cambria" w:hAnsi="Cambria" w:cs="Cambria"/>
        </w:rPr>
        <w:tab/>
        <w:t>Minimize and rapidly respond to the introduction of invasive species through the development and implementation of integrated prevention and control strategies.</w:t>
      </w:r>
    </w:p>
    <w:p w14:paraId="4768F2B5"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B3.1 </w:t>
      </w:r>
      <w:r w:rsidRPr="009E1298">
        <w:rPr>
          <w:rFonts w:ascii="Cambria" w:eastAsia="Cambria" w:hAnsi="Cambria" w:cs="Cambria"/>
        </w:rPr>
        <w:tab/>
        <w:t>Assist local governments in the development of incentives for protecting natural shorelines.</w:t>
      </w:r>
    </w:p>
    <w:p w14:paraId="2033F487"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B3.2 </w:t>
      </w:r>
      <w:r w:rsidRPr="009E1298">
        <w:rPr>
          <w:rFonts w:ascii="Cambria" w:eastAsia="Cambria" w:hAnsi="Cambria" w:cs="Cambria"/>
        </w:rPr>
        <w:tab/>
        <w:t>Develop and distribute educational materials encouraging landowners to protect natural shorelines.</w:t>
      </w:r>
    </w:p>
    <w:p w14:paraId="0438B2AB"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B3.3 </w:t>
      </w:r>
      <w:r w:rsidRPr="009E1298">
        <w:rPr>
          <w:rFonts w:ascii="Cambria" w:eastAsia="Cambria" w:hAnsi="Cambria" w:cs="Cambria"/>
        </w:rPr>
        <w:tab/>
        <w:t>Facilitate the development of requirements for living shoreline stabilization projects that optimally protect estuarine aquatic and shoreline habitats while minimizing regulatory requirements.</w:t>
      </w:r>
    </w:p>
    <w:p w14:paraId="0E2AF283" w14:textId="77777777" w:rsidR="00416BEA" w:rsidRPr="009E1298" w:rsidRDefault="00416BEA">
      <w:pPr>
        <w:jc w:val="both"/>
        <w:rPr>
          <w:rFonts w:ascii="Cambria" w:eastAsia="Cambria" w:hAnsi="Cambria" w:cs="Cambria"/>
        </w:rPr>
      </w:pPr>
    </w:p>
    <w:p w14:paraId="20A63B65" w14:textId="77777777" w:rsidR="00416BEA" w:rsidRPr="009E1298" w:rsidRDefault="00416BEA">
      <w:pPr>
        <w:jc w:val="both"/>
        <w:rPr>
          <w:rFonts w:ascii="Cambria" w:eastAsia="Cambria" w:hAnsi="Cambria" w:cs="Cambria"/>
          <w:b/>
        </w:rPr>
      </w:pPr>
    </w:p>
    <w:p w14:paraId="24416730" w14:textId="77777777" w:rsidR="00416BEA" w:rsidRPr="003D71D2" w:rsidRDefault="00F12712">
      <w:pPr>
        <w:jc w:val="both"/>
        <w:rPr>
          <w:rFonts w:asciiTheme="majorHAnsi" w:eastAsia="Cambria" w:hAnsiTheme="majorHAnsi" w:cstheme="majorHAnsi"/>
          <w:b/>
          <w:color w:val="12B8A4"/>
          <w:sz w:val="40"/>
          <w:szCs w:val="40"/>
        </w:rPr>
      </w:pPr>
      <w:r w:rsidRPr="003D71D2">
        <w:rPr>
          <w:rFonts w:asciiTheme="majorHAnsi" w:eastAsia="Cambria" w:hAnsiTheme="majorHAnsi" w:cstheme="majorHAnsi"/>
          <w:b/>
          <w:color w:val="12B8A4"/>
          <w:sz w:val="40"/>
          <w:szCs w:val="40"/>
        </w:rPr>
        <w:lastRenderedPageBreak/>
        <w:t>RESTORE</w:t>
      </w:r>
    </w:p>
    <w:p w14:paraId="7C205993" w14:textId="77777777" w:rsidR="00416BEA" w:rsidRPr="009E1298" w:rsidRDefault="00F12712" w:rsidP="002C18A6">
      <w:pPr>
        <w:tabs>
          <w:tab w:val="left" w:pos="1440"/>
        </w:tabs>
        <w:ind w:left="990" w:hanging="720"/>
        <w:jc w:val="both"/>
        <w:rPr>
          <w:rFonts w:ascii="Cambria" w:eastAsia="Cambria" w:hAnsi="Cambria" w:cs="Cambria"/>
        </w:rPr>
      </w:pPr>
      <w:r w:rsidRPr="009E1298">
        <w:rPr>
          <w:rFonts w:ascii="Cambria" w:eastAsia="Cambria" w:hAnsi="Cambria" w:cs="Cambria"/>
        </w:rPr>
        <w:t xml:space="preserve">C1.1 </w:t>
      </w:r>
      <w:r w:rsidRPr="009E1298">
        <w:rPr>
          <w:rFonts w:ascii="Cambria" w:eastAsia="Cambria" w:hAnsi="Cambria" w:cs="Cambria"/>
        </w:rPr>
        <w:tab/>
        <w:t>Establish contaminant management strategies for waters not meeting water quality standards.</w:t>
      </w:r>
    </w:p>
    <w:p w14:paraId="00196500" w14:textId="13F21F08"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C1.2 </w:t>
      </w:r>
      <w:r w:rsidRPr="009E1298">
        <w:rPr>
          <w:rFonts w:ascii="Cambria" w:eastAsia="Cambria" w:hAnsi="Cambria" w:cs="Cambria"/>
        </w:rPr>
        <w:tab/>
        <w:t>Facilitate the implementation of existing contaminant management strategies.</w:t>
      </w:r>
    </w:p>
    <w:p w14:paraId="69446992"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C1.3 </w:t>
      </w:r>
      <w:r w:rsidRPr="009E1298">
        <w:rPr>
          <w:rFonts w:ascii="Cambria" w:eastAsia="Cambria" w:hAnsi="Cambria" w:cs="Cambria"/>
        </w:rPr>
        <w:tab/>
        <w:t>Facilitate the restoration of riparian and estuarine shorelines.</w:t>
      </w:r>
    </w:p>
    <w:p w14:paraId="0092E534" w14:textId="4A9D2F00"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C1.4 </w:t>
      </w:r>
      <w:r w:rsidRPr="009E1298">
        <w:rPr>
          <w:rFonts w:ascii="Cambria" w:eastAsia="Cambria" w:hAnsi="Cambria" w:cs="Cambria"/>
        </w:rPr>
        <w:tab/>
        <w:t>Reduce unregulated discharge from wastewater treatment systems.</w:t>
      </w:r>
    </w:p>
    <w:p w14:paraId="1E6FB0DE"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C1.5 </w:t>
      </w:r>
      <w:r w:rsidRPr="009E1298">
        <w:rPr>
          <w:rFonts w:ascii="Cambria" w:eastAsia="Cambria" w:hAnsi="Cambria" w:cs="Cambria"/>
        </w:rPr>
        <w:tab/>
        <w:t>Facilitate voluntary retrofitting of existing development and infrastructure to reduce runoff.</w:t>
      </w:r>
    </w:p>
    <w:p w14:paraId="3DE0F83C"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C2.1 </w:t>
      </w:r>
      <w:r w:rsidRPr="009E1298">
        <w:rPr>
          <w:rFonts w:ascii="Cambria" w:eastAsia="Cambria" w:hAnsi="Cambria" w:cs="Cambria"/>
        </w:rPr>
        <w:tab/>
        <w:t>Facilitate the development and implementation of coordinated landscape-scale hydrological restoration strategies.</w:t>
      </w:r>
    </w:p>
    <w:p w14:paraId="0BC2E18B" w14:textId="77777777" w:rsidR="002C18A6" w:rsidRDefault="00F12712" w:rsidP="002C18A6">
      <w:pPr>
        <w:ind w:left="990" w:hanging="720"/>
        <w:jc w:val="both"/>
        <w:rPr>
          <w:rFonts w:ascii="Cambria" w:eastAsia="Cambria" w:hAnsi="Cambria" w:cs="Cambria"/>
        </w:rPr>
      </w:pPr>
      <w:r w:rsidRPr="009E1298">
        <w:rPr>
          <w:rFonts w:ascii="Cambria" w:eastAsia="Cambria" w:hAnsi="Cambria" w:cs="Cambria"/>
        </w:rPr>
        <w:t>C2.2</w:t>
      </w:r>
      <w:r w:rsidRPr="009E1298">
        <w:rPr>
          <w:rFonts w:ascii="Cambria" w:eastAsia="Cambria" w:hAnsi="Cambria" w:cs="Cambria"/>
        </w:rPr>
        <w:tab/>
        <w:t>Facilitate the development of incentives to replace hardened estuarine shorelines with living shorelines.</w:t>
      </w:r>
    </w:p>
    <w:p w14:paraId="457AD2B4" w14:textId="0B20FC94" w:rsidR="002C18A6" w:rsidRDefault="00F12712" w:rsidP="002C18A6">
      <w:pPr>
        <w:ind w:left="990" w:hanging="720"/>
        <w:jc w:val="both"/>
        <w:rPr>
          <w:rFonts w:ascii="Cambria" w:eastAsia="Cambria" w:hAnsi="Cambria" w:cs="Cambria"/>
        </w:rPr>
      </w:pPr>
      <w:r w:rsidRPr="009E1298">
        <w:rPr>
          <w:rFonts w:ascii="Cambria" w:eastAsia="Cambria" w:hAnsi="Cambria" w:cs="Cambria"/>
        </w:rPr>
        <w:t xml:space="preserve">C2.3 </w:t>
      </w:r>
      <w:r w:rsidRPr="009E1298">
        <w:rPr>
          <w:rFonts w:ascii="Cambria" w:eastAsia="Cambria" w:hAnsi="Cambria" w:cs="Cambria"/>
        </w:rPr>
        <w:tab/>
        <w:t>Facilitate the hydrologic restoration of floodplains and streams.</w:t>
      </w:r>
    </w:p>
    <w:p w14:paraId="779C0DF8" w14:textId="6AC93ECB"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C3.1 </w:t>
      </w:r>
      <w:r w:rsidRPr="009E1298">
        <w:rPr>
          <w:rFonts w:ascii="Cambria" w:eastAsia="Cambria" w:hAnsi="Cambria" w:cs="Cambria"/>
        </w:rPr>
        <w:tab/>
        <w:t>Develop and refine integrated invasive species eradication and control strategies.</w:t>
      </w:r>
    </w:p>
    <w:p w14:paraId="38D0DD3A" w14:textId="0B866A9F"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C3.2 </w:t>
      </w:r>
      <w:r w:rsidRPr="009E1298">
        <w:rPr>
          <w:rFonts w:ascii="Cambria" w:eastAsia="Cambria" w:hAnsi="Cambria" w:cs="Cambria"/>
        </w:rPr>
        <w:tab/>
        <w:t>Develop and implement a coordinated wetland restoration strategy.</w:t>
      </w:r>
    </w:p>
    <w:p w14:paraId="3FC3D6E8" w14:textId="3EB519B9"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C3.3 </w:t>
      </w:r>
      <w:r w:rsidRPr="009E1298">
        <w:rPr>
          <w:rFonts w:ascii="Cambria" w:eastAsia="Cambria" w:hAnsi="Cambria" w:cs="Cambria"/>
        </w:rPr>
        <w:tab/>
        <w:t>Develop and implement a submerged aquatic vegetation restoration strategy.</w:t>
      </w:r>
    </w:p>
    <w:p w14:paraId="57185E24"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C4.1 </w:t>
      </w:r>
      <w:r w:rsidRPr="009E1298">
        <w:rPr>
          <w:rFonts w:ascii="Cambria" w:eastAsia="Cambria" w:hAnsi="Cambria" w:cs="Cambria"/>
        </w:rPr>
        <w:tab/>
        <w:t>Install fish ladders and eel-ways on existing dams and other permanent barriers.</w:t>
      </w:r>
    </w:p>
    <w:p w14:paraId="5CE07F71" w14:textId="44A89E61"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C4.2 </w:t>
      </w:r>
      <w:r w:rsidRPr="009E1298">
        <w:rPr>
          <w:rFonts w:ascii="Cambria" w:eastAsia="Cambria" w:hAnsi="Cambria" w:cs="Cambria"/>
        </w:rPr>
        <w:tab/>
        <w:t>Facilitate the removal of dams, culverts, and other in-stream barriers.</w:t>
      </w:r>
    </w:p>
    <w:p w14:paraId="2B85EF43" w14:textId="13D0D6B8"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C4.3 </w:t>
      </w:r>
      <w:r w:rsidRPr="009E1298">
        <w:rPr>
          <w:rFonts w:ascii="Cambria" w:eastAsia="Cambria" w:hAnsi="Cambria" w:cs="Cambria"/>
        </w:rPr>
        <w:tab/>
        <w:t>Restore degraded anadromous fish spawning habitats.</w:t>
      </w:r>
    </w:p>
    <w:p w14:paraId="4C38B5AE" w14:textId="4DC9FE66"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C4.4 </w:t>
      </w:r>
      <w:r w:rsidRPr="009E1298">
        <w:rPr>
          <w:rFonts w:ascii="Cambria" w:eastAsia="Cambria" w:hAnsi="Cambria" w:cs="Cambria"/>
        </w:rPr>
        <w:tab/>
        <w:t>Facilitate research to improve fish passage.</w:t>
      </w:r>
    </w:p>
    <w:p w14:paraId="369EB3F8" w14:textId="593179AD"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C5.1 </w:t>
      </w:r>
      <w:r w:rsidRPr="009E1298">
        <w:rPr>
          <w:rFonts w:ascii="Cambria" w:eastAsia="Cambria" w:hAnsi="Cambria" w:cs="Cambria"/>
        </w:rPr>
        <w:tab/>
        <w:t>Construct new oyster habitats.</w:t>
      </w:r>
    </w:p>
    <w:p w14:paraId="016B102F" w14:textId="5A15CDE5"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C5.2 </w:t>
      </w:r>
      <w:r w:rsidRPr="009E1298">
        <w:rPr>
          <w:rFonts w:ascii="Cambria" w:eastAsia="Cambria" w:hAnsi="Cambria" w:cs="Cambria"/>
        </w:rPr>
        <w:tab/>
        <w:t>Reduce the adverse impacts of harvests to existing oyster habitat.</w:t>
      </w:r>
    </w:p>
    <w:p w14:paraId="03587B73" w14:textId="1188A130"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C5.3 </w:t>
      </w:r>
      <w:r w:rsidRPr="009E1298">
        <w:rPr>
          <w:rFonts w:ascii="Cambria" w:eastAsia="Cambria" w:hAnsi="Cambria" w:cs="Cambria"/>
        </w:rPr>
        <w:tab/>
        <w:t>Facilitate research to improve oyster restoration technologies and methods.</w:t>
      </w:r>
    </w:p>
    <w:p w14:paraId="748489DF" w14:textId="77777777" w:rsidR="00416BEA" w:rsidRPr="009E1298" w:rsidRDefault="00416BEA">
      <w:pPr>
        <w:jc w:val="both"/>
        <w:rPr>
          <w:rFonts w:ascii="Cambria" w:eastAsia="Cambria" w:hAnsi="Cambria" w:cs="Cambria"/>
        </w:rPr>
      </w:pPr>
    </w:p>
    <w:p w14:paraId="1BAA23F6" w14:textId="77777777" w:rsidR="00416BEA" w:rsidRPr="003D71D2" w:rsidRDefault="00F12712">
      <w:pPr>
        <w:jc w:val="both"/>
        <w:rPr>
          <w:rFonts w:asciiTheme="majorHAnsi" w:eastAsia="Cambria" w:hAnsiTheme="majorHAnsi" w:cstheme="majorHAnsi"/>
          <w:b/>
          <w:color w:val="12B8A4"/>
          <w:sz w:val="40"/>
          <w:szCs w:val="40"/>
        </w:rPr>
      </w:pPr>
      <w:r w:rsidRPr="003D71D2">
        <w:rPr>
          <w:rFonts w:asciiTheme="majorHAnsi" w:eastAsia="Cambria" w:hAnsiTheme="majorHAnsi" w:cstheme="majorHAnsi"/>
          <w:b/>
          <w:color w:val="12B8A4"/>
          <w:sz w:val="40"/>
          <w:szCs w:val="40"/>
        </w:rPr>
        <w:t>ENGAGE</w:t>
      </w:r>
    </w:p>
    <w:p w14:paraId="693256D4"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D1.1</w:t>
      </w:r>
      <w:r w:rsidRPr="009E1298">
        <w:rPr>
          <w:rFonts w:ascii="Cambria" w:eastAsia="Cambria" w:hAnsi="Cambria" w:cs="Cambria"/>
        </w:rPr>
        <w:tab/>
        <w:t>Communicate the importance of stewardship and offer opportunities for volunteerism to further APNEP’s mission.</w:t>
      </w:r>
    </w:p>
    <w:p w14:paraId="4B39E146"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D1.2 </w:t>
      </w:r>
      <w:r w:rsidRPr="009E1298">
        <w:rPr>
          <w:rFonts w:ascii="Cambria" w:eastAsia="Cambria" w:hAnsi="Cambria" w:cs="Cambria"/>
        </w:rPr>
        <w:tab/>
        <w:t>Facilitate efforts to improve collaborations to protect and restore ecosystem processes.</w:t>
      </w:r>
    </w:p>
    <w:p w14:paraId="0684279B"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D1.3 </w:t>
      </w:r>
      <w:r w:rsidRPr="009E1298">
        <w:rPr>
          <w:rFonts w:ascii="Cambria" w:eastAsia="Cambria" w:hAnsi="Cambria" w:cs="Cambria"/>
        </w:rPr>
        <w:tab/>
        <w:t>Coordinate outreach and engagement efforts regarding the impacts of invasive species.</w:t>
      </w:r>
    </w:p>
    <w:p w14:paraId="16F00B60"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D1.4 </w:t>
      </w:r>
      <w:r w:rsidRPr="009E1298">
        <w:rPr>
          <w:rFonts w:ascii="Cambria" w:eastAsia="Cambria" w:hAnsi="Cambria" w:cs="Cambria"/>
        </w:rPr>
        <w:tab/>
        <w:t>Coordinate outreach efforts regarding the proper application of fertilizers to reduce nutrient runoff.</w:t>
      </w:r>
    </w:p>
    <w:p w14:paraId="11F11FD8"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D1.5 </w:t>
      </w:r>
      <w:r w:rsidRPr="009E1298">
        <w:rPr>
          <w:rFonts w:ascii="Cambria" w:eastAsia="Cambria" w:hAnsi="Cambria" w:cs="Cambria"/>
        </w:rPr>
        <w:tab/>
        <w:t>Increase opportunities for public access to waterways, public lands, and trails.</w:t>
      </w:r>
    </w:p>
    <w:p w14:paraId="6A5F5D42"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D2.1 </w:t>
      </w:r>
      <w:r w:rsidRPr="009E1298">
        <w:rPr>
          <w:rFonts w:ascii="Cambria" w:eastAsia="Cambria" w:hAnsi="Cambria" w:cs="Cambria"/>
        </w:rPr>
        <w:tab/>
        <w:t>Provide and promote opportunities for outdoor experiences that connect individuals with the Albemarle-Pamlico ecosystem.</w:t>
      </w:r>
    </w:p>
    <w:p w14:paraId="6789AB3B"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D2.2 </w:t>
      </w:r>
      <w:r w:rsidRPr="009E1298">
        <w:rPr>
          <w:rFonts w:ascii="Cambria" w:eastAsia="Cambria" w:hAnsi="Cambria" w:cs="Cambria"/>
        </w:rPr>
        <w:tab/>
        <w:t>Provide environmental education training opportunities for educators in the region.</w:t>
      </w:r>
    </w:p>
    <w:p w14:paraId="277AD2BF"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D2.3 </w:t>
      </w:r>
      <w:r w:rsidRPr="009E1298">
        <w:rPr>
          <w:rFonts w:ascii="Cambria" w:eastAsia="Cambria" w:hAnsi="Cambria" w:cs="Cambria"/>
        </w:rPr>
        <w:tab/>
        <w:t>Increase public understanding of the relationship between ecosystem health and human health advisories relating to water, fish, and game.</w:t>
      </w:r>
    </w:p>
    <w:p w14:paraId="2DF3BAD6"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D3.1 </w:t>
      </w:r>
      <w:r w:rsidRPr="009E1298">
        <w:rPr>
          <w:rFonts w:ascii="Cambria" w:eastAsia="Cambria" w:hAnsi="Cambria" w:cs="Cambria"/>
        </w:rPr>
        <w:tab/>
        <w:t>Develop and implement a strategy to improve decision-makers’ understanding of the costs and benefits of environmental protection, restoration, planning, and monitoring.</w:t>
      </w:r>
    </w:p>
    <w:p w14:paraId="7A536839" w14:textId="420DE91E"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D3.2 </w:t>
      </w:r>
      <w:r w:rsidRPr="009E1298">
        <w:rPr>
          <w:rFonts w:ascii="Cambria" w:eastAsia="Cambria" w:hAnsi="Cambria" w:cs="Cambria"/>
        </w:rPr>
        <w:tab/>
        <w:t>Facilitate the development and implementation of basin</w:t>
      </w:r>
      <w:r w:rsidR="005C4C60">
        <w:rPr>
          <w:rFonts w:ascii="Cambria" w:eastAsia="Cambria" w:hAnsi="Cambria" w:cs="Cambria"/>
        </w:rPr>
        <w:t>-</w:t>
      </w:r>
      <w:r w:rsidRPr="009E1298">
        <w:rPr>
          <w:rFonts w:ascii="Cambria" w:eastAsia="Cambria" w:hAnsi="Cambria" w:cs="Cambria"/>
        </w:rPr>
        <w:t>wide water management plans to ensure no less than minimum in-stream flows are maintained.</w:t>
      </w:r>
    </w:p>
    <w:p w14:paraId="6CD253A8"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D3.3 </w:t>
      </w:r>
      <w:r w:rsidRPr="009E1298">
        <w:rPr>
          <w:rFonts w:ascii="Cambria" w:eastAsia="Cambria" w:hAnsi="Cambria" w:cs="Cambria"/>
        </w:rPr>
        <w:tab/>
      </w:r>
      <w:proofErr w:type="gramStart"/>
      <w:r w:rsidRPr="009E1298">
        <w:rPr>
          <w:rFonts w:ascii="Cambria" w:eastAsia="Cambria" w:hAnsi="Cambria" w:cs="Cambria"/>
        </w:rPr>
        <w:t>Provide assistance to</w:t>
      </w:r>
      <w:proofErr w:type="gramEnd"/>
      <w:r w:rsidRPr="009E1298">
        <w:rPr>
          <w:rFonts w:ascii="Cambria" w:eastAsia="Cambria" w:hAnsi="Cambria" w:cs="Cambria"/>
        </w:rPr>
        <w:t xml:space="preserve"> state, regional, and local governments to incorporate climate change and sea level rise considerations into their planning processes.</w:t>
      </w:r>
    </w:p>
    <w:p w14:paraId="5BE04519" w14:textId="77777777" w:rsidR="00416BEA" w:rsidRPr="009E1298" w:rsidRDefault="00416BEA">
      <w:pPr>
        <w:jc w:val="both"/>
        <w:rPr>
          <w:rFonts w:ascii="Cambria" w:eastAsia="Cambria" w:hAnsi="Cambria" w:cs="Cambria"/>
        </w:rPr>
      </w:pPr>
    </w:p>
    <w:p w14:paraId="45C7ADAB" w14:textId="77777777" w:rsidR="00416BEA" w:rsidRPr="003D71D2" w:rsidRDefault="00F12712">
      <w:pPr>
        <w:jc w:val="both"/>
        <w:rPr>
          <w:rFonts w:asciiTheme="majorHAnsi" w:eastAsia="Cambria" w:hAnsiTheme="majorHAnsi" w:cstheme="majorHAnsi"/>
          <w:b/>
          <w:color w:val="12B8A4"/>
          <w:sz w:val="40"/>
          <w:szCs w:val="40"/>
        </w:rPr>
      </w:pPr>
      <w:r w:rsidRPr="003D71D2">
        <w:rPr>
          <w:rFonts w:asciiTheme="majorHAnsi" w:eastAsia="Cambria" w:hAnsiTheme="majorHAnsi" w:cstheme="majorHAnsi"/>
          <w:b/>
          <w:color w:val="12B8A4"/>
          <w:sz w:val="40"/>
          <w:szCs w:val="40"/>
        </w:rPr>
        <w:lastRenderedPageBreak/>
        <w:t>MONITOR</w:t>
      </w:r>
    </w:p>
    <w:p w14:paraId="185E4DF1"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E1.1 </w:t>
      </w:r>
      <w:r w:rsidRPr="009E1298">
        <w:rPr>
          <w:rFonts w:ascii="Cambria" w:eastAsia="Cambria" w:hAnsi="Cambria" w:cs="Cambria"/>
        </w:rPr>
        <w:tab/>
        <w:t>Facilitate the development and implementation of an integrated monitoring network through the guidance of regional monitoring and assessment teams.</w:t>
      </w:r>
    </w:p>
    <w:p w14:paraId="74E0E1B3"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E1.2 </w:t>
      </w:r>
      <w:r w:rsidRPr="009E1298">
        <w:rPr>
          <w:rFonts w:ascii="Cambria" w:eastAsia="Cambria" w:hAnsi="Cambria" w:cs="Cambria"/>
        </w:rPr>
        <w:tab/>
        <w:t>Assess the value of information for measuring ecosystem and CCMP implementation outcomes.</w:t>
      </w:r>
    </w:p>
    <w:p w14:paraId="723F9758"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E1.3 </w:t>
      </w:r>
      <w:r w:rsidRPr="009E1298">
        <w:rPr>
          <w:rFonts w:ascii="Cambria" w:eastAsia="Cambria" w:hAnsi="Cambria" w:cs="Cambria"/>
        </w:rPr>
        <w:tab/>
        <w:t>Facilitate the expansion of volunteer monitoring into a core element of the integrated monitoring network.</w:t>
      </w:r>
    </w:p>
    <w:p w14:paraId="0C9E0CF9"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E2.1 </w:t>
      </w:r>
      <w:r w:rsidRPr="009E1298">
        <w:rPr>
          <w:rFonts w:ascii="Cambria" w:eastAsia="Cambria" w:hAnsi="Cambria" w:cs="Cambria"/>
        </w:rPr>
        <w:tab/>
        <w:t>Facilitate the design and content acquisition of a regional database based on partners’ data and information needs.</w:t>
      </w:r>
    </w:p>
    <w:p w14:paraId="266465A1" w14:textId="77777777" w:rsidR="00416BEA" w:rsidRPr="009E1298" w:rsidRDefault="00F12712" w:rsidP="002C18A6">
      <w:pPr>
        <w:ind w:left="990" w:hanging="720"/>
        <w:jc w:val="both"/>
        <w:rPr>
          <w:rFonts w:ascii="Cambria" w:eastAsia="Cambria" w:hAnsi="Cambria" w:cs="Cambria"/>
        </w:rPr>
      </w:pPr>
      <w:r w:rsidRPr="009E1298">
        <w:rPr>
          <w:rFonts w:ascii="Cambria" w:eastAsia="Cambria" w:hAnsi="Cambria" w:cs="Cambria"/>
        </w:rPr>
        <w:t xml:space="preserve">E2.2 </w:t>
      </w:r>
      <w:r w:rsidRPr="009E1298">
        <w:rPr>
          <w:rFonts w:ascii="Cambria" w:eastAsia="Cambria" w:hAnsi="Cambria" w:cs="Cambria"/>
        </w:rPr>
        <w:tab/>
        <w:t>Develop and maintain an online resource that clearly conveys regional information in support of ecosystem-based management.</w:t>
      </w:r>
    </w:p>
    <w:p w14:paraId="6EB0E880" w14:textId="0EBB3D06" w:rsidR="00944173" w:rsidRPr="009E1298" w:rsidRDefault="00944173">
      <w:pPr>
        <w:rPr>
          <w:rFonts w:ascii="Cambria" w:eastAsia="Cambria" w:hAnsi="Cambria" w:cs="Cambria"/>
          <w:b/>
          <w:color w:val="FF0000"/>
        </w:rPr>
      </w:pPr>
    </w:p>
    <w:p w14:paraId="3C83B4A3" w14:textId="5738D907" w:rsidR="0065483A" w:rsidRDefault="0065483A">
      <w:pPr>
        <w:rPr>
          <w:rFonts w:ascii="Cambria" w:eastAsia="Cambria" w:hAnsi="Cambria" w:cs="Cambria"/>
          <w:b/>
          <w:color w:val="FF0000"/>
        </w:rPr>
      </w:pPr>
    </w:p>
    <w:p w14:paraId="3AEABC35" w14:textId="5A430ED9" w:rsidR="00245F7F" w:rsidRDefault="00245F7F">
      <w:pPr>
        <w:rPr>
          <w:rFonts w:ascii="Cambria" w:eastAsia="Cambria" w:hAnsi="Cambria" w:cs="Cambria"/>
          <w:b/>
          <w:color w:val="FF0000"/>
        </w:rPr>
      </w:pPr>
    </w:p>
    <w:p w14:paraId="599D939D" w14:textId="0D34E6C0" w:rsidR="00245F7F" w:rsidRDefault="00245F7F">
      <w:pPr>
        <w:rPr>
          <w:rFonts w:ascii="Cambria" w:eastAsia="Cambria" w:hAnsi="Cambria" w:cs="Cambria"/>
          <w:b/>
          <w:color w:val="FF0000"/>
        </w:rPr>
      </w:pPr>
    </w:p>
    <w:p w14:paraId="4184F8C4" w14:textId="254846B4" w:rsidR="00245F7F" w:rsidRDefault="00245F7F">
      <w:pPr>
        <w:rPr>
          <w:rFonts w:ascii="Cambria" w:eastAsia="Cambria" w:hAnsi="Cambria" w:cs="Cambria"/>
          <w:b/>
          <w:color w:val="FF0000"/>
        </w:rPr>
      </w:pPr>
    </w:p>
    <w:p w14:paraId="60CD3683" w14:textId="3BB1389A" w:rsidR="00245F7F" w:rsidRDefault="00245F7F">
      <w:pPr>
        <w:rPr>
          <w:rFonts w:ascii="Cambria" w:eastAsia="Cambria" w:hAnsi="Cambria" w:cs="Cambria"/>
          <w:b/>
          <w:color w:val="FF0000"/>
        </w:rPr>
      </w:pPr>
    </w:p>
    <w:p w14:paraId="18D52CD6" w14:textId="4525CCC2" w:rsidR="00245F7F" w:rsidRDefault="00245F7F">
      <w:pPr>
        <w:rPr>
          <w:rFonts w:ascii="Cambria" w:eastAsia="Cambria" w:hAnsi="Cambria" w:cs="Cambria"/>
          <w:b/>
          <w:color w:val="FF0000"/>
        </w:rPr>
      </w:pPr>
    </w:p>
    <w:p w14:paraId="562CFF19" w14:textId="17434D02" w:rsidR="00245F7F" w:rsidRDefault="00245F7F">
      <w:pPr>
        <w:rPr>
          <w:rFonts w:ascii="Cambria" w:eastAsia="Cambria" w:hAnsi="Cambria" w:cs="Cambria"/>
          <w:b/>
          <w:color w:val="FF0000"/>
        </w:rPr>
      </w:pPr>
    </w:p>
    <w:p w14:paraId="0BEE00EC" w14:textId="44A6243E" w:rsidR="00245F7F" w:rsidRDefault="00245F7F">
      <w:pPr>
        <w:rPr>
          <w:rFonts w:ascii="Cambria" w:eastAsia="Cambria" w:hAnsi="Cambria" w:cs="Cambria"/>
          <w:b/>
          <w:color w:val="FF0000"/>
        </w:rPr>
      </w:pPr>
    </w:p>
    <w:p w14:paraId="34C93571" w14:textId="2613FE81" w:rsidR="00245F7F" w:rsidRDefault="00245F7F">
      <w:pPr>
        <w:rPr>
          <w:rFonts w:ascii="Cambria" w:eastAsia="Cambria" w:hAnsi="Cambria" w:cs="Cambria"/>
          <w:b/>
          <w:color w:val="FF0000"/>
        </w:rPr>
      </w:pPr>
    </w:p>
    <w:p w14:paraId="68175528" w14:textId="622AC582" w:rsidR="00245F7F" w:rsidRDefault="00245F7F">
      <w:pPr>
        <w:rPr>
          <w:rFonts w:ascii="Cambria" w:eastAsia="Cambria" w:hAnsi="Cambria" w:cs="Cambria"/>
          <w:b/>
          <w:color w:val="FF0000"/>
        </w:rPr>
      </w:pPr>
    </w:p>
    <w:p w14:paraId="75FFB306" w14:textId="77777777" w:rsidR="007945E9" w:rsidRDefault="007945E9">
      <w:pPr>
        <w:rPr>
          <w:rFonts w:asciiTheme="majorHAnsi" w:eastAsia="Cambria" w:hAnsiTheme="majorHAnsi" w:cstheme="majorHAnsi"/>
          <w:b/>
          <w:color w:val="214293"/>
          <w:sz w:val="48"/>
          <w:szCs w:val="48"/>
        </w:rPr>
      </w:pPr>
      <w:r>
        <w:rPr>
          <w:rFonts w:asciiTheme="majorHAnsi" w:eastAsia="Cambria" w:hAnsiTheme="majorHAnsi" w:cstheme="majorHAnsi"/>
          <w:color w:val="214293"/>
          <w:sz w:val="48"/>
          <w:szCs w:val="48"/>
        </w:rPr>
        <w:br w:type="page"/>
      </w:r>
    </w:p>
    <w:p w14:paraId="22D4CB8E" w14:textId="435D868D" w:rsidR="00D72D51" w:rsidRPr="009E1298" w:rsidRDefault="00D72D51" w:rsidP="00D72D51">
      <w:pPr>
        <w:pStyle w:val="Heading1"/>
        <w:rPr>
          <w:rFonts w:asciiTheme="majorHAnsi" w:eastAsia="Cambria" w:hAnsiTheme="majorHAnsi" w:cstheme="majorHAnsi"/>
          <w:color w:val="214293"/>
          <w:sz w:val="48"/>
          <w:szCs w:val="48"/>
        </w:rPr>
      </w:pPr>
      <w:r w:rsidRPr="009E1298">
        <w:rPr>
          <w:rFonts w:asciiTheme="majorHAnsi" w:eastAsia="Cambria" w:hAnsiTheme="majorHAnsi" w:cstheme="majorHAnsi"/>
          <w:color w:val="214293"/>
          <w:sz w:val="48"/>
          <w:szCs w:val="48"/>
        </w:rPr>
        <w:lastRenderedPageBreak/>
        <w:t xml:space="preserve">APPENDIX </w:t>
      </w:r>
      <w:r>
        <w:rPr>
          <w:rFonts w:asciiTheme="majorHAnsi" w:eastAsia="Cambria" w:hAnsiTheme="majorHAnsi" w:cstheme="majorHAnsi"/>
          <w:color w:val="214293"/>
          <w:sz w:val="48"/>
          <w:szCs w:val="48"/>
        </w:rPr>
        <w:t>C</w:t>
      </w:r>
      <w:r w:rsidRPr="009E1298">
        <w:rPr>
          <w:rFonts w:asciiTheme="majorHAnsi" w:eastAsia="Cambria" w:hAnsiTheme="majorHAnsi" w:cstheme="majorHAnsi"/>
          <w:color w:val="214293"/>
          <w:sz w:val="48"/>
          <w:szCs w:val="48"/>
        </w:rPr>
        <w:t xml:space="preserve">: </w:t>
      </w:r>
      <w:r>
        <w:rPr>
          <w:rFonts w:asciiTheme="majorHAnsi" w:eastAsia="Cambria" w:hAnsiTheme="majorHAnsi" w:cstheme="majorHAnsi"/>
          <w:color w:val="214293"/>
          <w:sz w:val="48"/>
          <w:szCs w:val="48"/>
        </w:rPr>
        <w:t xml:space="preserve">2020-21 Approved Budget </w:t>
      </w:r>
    </w:p>
    <w:p w14:paraId="5891BFD4" w14:textId="77777777" w:rsidR="00D72D51" w:rsidRPr="002C18A6" w:rsidRDefault="00D72D51" w:rsidP="00D72D51">
      <w:pPr>
        <w:jc w:val="both"/>
        <w:rPr>
          <w:rFonts w:ascii="Cambria" w:eastAsia="Cambria" w:hAnsi="Cambria" w:cs="Cambria"/>
          <w:b/>
          <w:sz w:val="6"/>
          <w:szCs w:val="6"/>
        </w:rPr>
      </w:pPr>
    </w:p>
    <w:p w14:paraId="6883D61F" w14:textId="24BA3FA6" w:rsidR="00245F7F" w:rsidRDefault="00245F7F">
      <w:pPr>
        <w:rPr>
          <w:rFonts w:ascii="Cambria" w:eastAsia="Cambria" w:hAnsi="Cambria" w:cs="Cambria"/>
          <w:b/>
          <w:color w:val="FF0000"/>
        </w:rPr>
      </w:pPr>
    </w:p>
    <w:p w14:paraId="31A318F0" w14:textId="09746CC0" w:rsidR="00816102" w:rsidRPr="0016188C" w:rsidRDefault="00816102" w:rsidP="00816102">
      <w:pPr>
        <w:jc w:val="both"/>
        <w:rPr>
          <w:rFonts w:ascii="Cambria" w:eastAsia="Cambria" w:hAnsi="Cambria" w:cs="Cambria"/>
          <w:color w:val="000000"/>
        </w:rPr>
      </w:pPr>
      <w:r w:rsidRPr="0016188C">
        <w:rPr>
          <w:rFonts w:ascii="Cambria" w:eastAsia="Cambria" w:hAnsi="Cambria" w:cs="Cambria"/>
          <w:color w:val="000000"/>
        </w:rPr>
        <w:t xml:space="preserve">For </w:t>
      </w:r>
      <w:r>
        <w:rPr>
          <w:rFonts w:ascii="Cambria" w:eastAsia="Cambria" w:hAnsi="Cambria" w:cs="Cambria"/>
          <w:color w:val="000000"/>
        </w:rPr>
        <w:t xml:space="preserve">the time frame of October 1, </w:t>
      </w:r>
      <w:r w:rsidRPr="0016188C">
        <w:rPr>
          <w:rFonts w:ascii="Cambria" w:eastAsia="Cambria" w:hAnsi="Cambria" w:cs="Cambria"/>
          <w:color w:val="000000"/>
        </w:rPr>
        <w:t>20</w:t>
      </w:r>
      <w:r>
        <w:rPr>
          <w:rFonts w:ascii="Cambria" w:eastAsia="Cambria" w:hAnsi="Cambria" w:cs="Cambria"/>
          <w:color w:val="000000"/>
        </w:rPr>
        <w:t xml:space="preserve">20 to September 30, </w:t>
      </w:r>
      <w:r w:rsidRPr="0016188C">
        <w:rPr>
          <w:rFonts w:ascii="Cambria" w:eastAsia="Cambria" w:hAnsi="Cambria" w:cs="Cambria"/>
          <w:color w:val="000000"/>
        </w:rPr>
        <w:t>202</w:t>
      </w:r>
      <w:r>
        <w:rPr>
          <w:rFonts w:ascii="Cambria" w:eastAsia="Cambria" w:hAnsi="Cambria" w:cs="Cambria"/>
          <w:color w:val="000000"/>
        </w:rPr>
        <w:t>1</w:t>
      </w:r>
      <w:r w:rsidRPr="0016188C">
        <w:rPr>
          <w:rFonts w:ascii="Cambria" w:eastAsia="Cambria" w:hAnsi="Cambria" w:cs="Cambria"/>
          <w:color w:val="000000"/>
        </w:rPr>
        <w:t>, APNEP anticipates receiv</w:t>
      </w:r>
      <w:r>
        <w:rPr>
          <w:rFonts w:ascii="Cambria" w:eastAsia="Cambria" w:hAnsi="Cambria" w:cs="Cambria"/>
          <w:color w:val="000000"/>
        </w:rPr>
        <w:t>i</w:t>
      </w:r>
      <w:r w:rsidR="0028165A">
        <w:rPr>
          <w:rFonts w:ascii="Cambria" w:eastAsia="Cambria" w:hAnsi="Cambria" w:cs="Cambria"/>
          <w:color w:val="000000"/>
        </w:rPr>
        <w:t>ng</w:t>
      </w:r>
      <w:r w:rsidRPr="0016188C">
        <w:rPr>
          <w:rFonts w:ascii="Cambria" w:eastAsia="Cambria" w:hAnsi="Cambria" w:cs="Cambria"/>
          <w:color w:val="000000"/>
        </w:rPr>
        <w:t xml:space="preserve"> a grant award </w:t>
      </w:r>
      <w:r>
        <w:rPr>
          <w:rFonts w:ascii="Cambria" w:eastAsia="Cambria" w:hAnsi="Cambria" w:cs="Cambria"/>
          <w:color w:val="000000"/>
        </w:rPr>
        <w:t>of</w:t>
      </w:r>
      <w:r w:rsidRPr="0016188C">
        <w:rPr>
          <w:rFonts w:ascii="Cambria" w:eastAsia="Cambria" w:hAnsi="Cambria" w:cs="Cambria"/>
          <w:color w:val="000000"/>
        </w:rPr>
        <w:t xml:space="preserve"> </w:t>
      </w:r>
      <w:r w:rsidRPr="0016188C">
        <w:rPr>
          <w:rFonts w:ascii="Cambria" w:eastAsia="Cambria" w:hAnsi="Cambria" w:cs="Cambria"/>
          <w:color w:val="000000" w:themeColor="text1"/>
        </w:rPr>
        <w:t>$6</w:t>
      </w:r>
      <w:r>
        <w:rPr>
          <w:rFonts w:ascii="Cambria" w:eastAsia="Cambria" w:hAnsi="Cambria" w:cs="Cambria"/>
          <w:color w:val="000000" w:themeColor="text1"/>
        </w:rPr>
        <w:t>62</w:t>
      </w:r>
      <w:r w:rsidRPr="0016188C">
        <w:rPr>
          <w:rFonts w:ascii="Cambria" w:eastAsia="Cambria" w:hAnsi="Cambria" w:cs="Cambria"/>
          <w:color w:val="000000" w:themeColor="text1"/>
        </w:rPr>
        <w:t>,</w:t>
      </w:r>
      <w:r>
        <w:rPr>
          <w:rFonts w:ascii="Cambria" w:eastAsia="Cambria" w:hAnsi="Cambria" w:cs="Cambria"/>
          <w:color w:val="000000" w:themeColor="text1"/>
        </w:rPr>
        <w:t>5</w:t>
      </w:r>
      <w:r w:rsidRPr="0016188C">
        <w:rPr>
          <w:rFonts w:ascii="Cambria" w:eastAsia="Cambria" w:hAnsi="Cambria" w:cs="Cambria"/>
          <w:color w:val="000000" w:themeColor="text1"/>
        </w:rPr>
        <w:t xml:space="preserve">00 </w:t>
      </w:r>
      <w:r w:rsidRPr="0016188C">
        <w:rPr>
          <w:rFonts w:ascii="Cambria" w:eastAsia="Cambria" w:hAnsi="Cambria" w:cs="Cambria"/>
          <w:color w:val="000000"/>
        </w:rPr>
        <w:t xml:space="preserve">from the EPA to support activities geared towards implementing the Partnership’s CCMP and its mission.  </w:t>
      </w:r>
      <w:r>
        <w:rPr>
          <w:rFonts w:ascii="Cambria" w:eastAsia="Cambria" w:hAnsi="Cambria" w:cs="Cambria"/>
        </w:rPr>
        <w:t xml:space="preserve"> </w:t>
      </w:r>
    </w:p>
    <w:p w14:paraId="59008295" w14:textId="77777777" w:rsidR="00816102" w:rsidRPr="0016188C" w:rsidRDefault="00816102" w:rsidP="00816102">
      <w:pPr>
        <w:pBdr>
          <w:top w:val="nil"/>
          <w:left w:val="nil"/>
          <w:bottom w:val="nil"/>
          <w:right w:val="nil"/>
          <w:between w:val="nil"/>
        </w:pBdr>
        <w:tabs>
          <w:tab w:val="left" w:pos="360"/>
        </w:tabs>
        <w:jc w:val="both"/>
        <w:rPr>
          <w:rFonts w:ascii="Cambria" w:eastAsia="Cambria" w:hAnsi="Cambria" w:cs="Cambria"/>
          <w:color w:val="000000"/>
        </w:rPr>
      </w:pPr>
    </w:p>
    <w:p w14:paraId="039E6E57" w14:textId="77777777" w:rsidR="00816102" w:rsidRPr="0016188C" w:rsidRDefault="00816102" w:rsidP="00816102">
      <w:pPr>
        <w:pBdr>
          <w:top w:val="nil"/>
          <w:left w:val="nil"/>
          <w:bottom w:val="nil"/>
          <w:right w:val="nil"/>
          <w:between w:val="nil"/>
        </w:pBdr>
        <w:tabs>
          <w:tab w:val="left" w:pos="360"/>
        </w:tabs>
        <w:jc w:val="both"/>
        <w:rPr>
          <w:rFonts w:ascii="Cambria" w:eastAsia="Cambria" w:hAnsi="Cambria" w:cs="Cambria"/>
          <w:color w:val="000000"/>
        </w:rPr>
      </w:pPr>
      <w:r w:rsidRPr="0016188C">
        <w:rPr>
          <w:rFonts w:ascii="Cambria" w:eastAsia="Cambria" w:hAnsi="Cambria" w:cs="Cambria"/>
          <w:color w:val="000000"/>
        </w:rPr>
        <w:t xml:space="preserve">The proposed uses </w:t>
      </w:r>
      <w:r>
        <w:rPr>
          <w:rFonts w:ascii="Cambria" w:eastAsia="Cambria" w:hAnsi="Cambria" w:cs="Cambria"/>
          <w:color w:val="000000"/>
        </w:rPr>
        <w:t xml:space="preserve">for this funding </w:t>
      </w:r>
      <w:r w:rsidRPr="0016188C">
        <w:rPr>
          <w:rFonts w:ascii="Cambria" w:eastAsia="Cambria" w:hAnsi="Cambria" w:cs="Cambria"/>
          <w:color w:val="000000"/>
        </w:rPr>
        <w:t>are highlighted below</w:t>
      </w:r>
      <w:r>
        <w:rPr>
          <w:rFonts w:ascii="Cambria" w:eastAsia="Cambria" w:hAnsi="Cambria" w:cs="Cambria"/>
          <w:color w:val="000000"/>
        </w:rPr>
        <w:t>. Detailed information about each funding category is described within the work plan.</w:t>
      </w:r>
    </w:p>
    <w:p w14:paraId="6FFBBBC5" w14:textId="77777777" w:rsidR="00816102" w:rsidRPr="0016188C" w:rsidRDefault="00816102" w:rsidP="00816102">
      <w:pPr>
        <w:pBdr>
          <w:top w:val="nil"/>
          <w:left w:val="nil"/>
          <w:bottom w:val="nil"/>
          <w:right w:val="nil"/>
          <w:between w:val="nil"/>
        </w:pBdr>
        <w:tabs>
          <w:tab w:val="left" w:pos="360"/>
        </w:tabs>
        <w:jc w:val="both"/>
        <w:rPr>
          <w:rFonts w:ascii="Cambria" w:eastAsia="Cambria" w:hAnsi="Cambria" w:cs="Cambria"/>
          <w:b/>
          <w:bCs/>
          <w:color w:val="000000" w:themeColor="text1"/>
        </w:rPr>
      </w:pPr>
    </w:p>
    <w:tbl>
      <w:tblPr>
        <w:tblStyle w:val="ListTable7Colorful-Accent1"/>
        <w:tblW w:w="3435" w:type="pct"/>
        <w:tblLook w:val="04A0" w:firstRow="1" w:lastRow="0" w:firstColumn="1" w:lastColumn="0" w:noHBand="0" w:noVBand="1"/>
      </w:tblPr>
      <w:tblGrid>
        <w:gridCol w:w="3638"/>
        <w:gridCol w:w="3287"/>
      </w:tblGrid>
      <w:tr w:rsidR="00816102" w:rsidRPr="0016188C" w14:paraId="146D606E" w14:textId="77777777" w:rsidTr="465F9E7D">
        <w:trPr>
          <w:cnfStyle w:val="100000000000" w:firstRow="1" w:lastRow="0" w:firstColumn="0" w:lastColumn="0" w:oddVBand="0" w:evenVBand="0" w:oddHBand="0" w:evenHBand="0" w:firstRowFirstColumn="0" w:firstRowLastColumn="0" w:lastRowFirstColumn="0" w:lastRowLastColumn="0"/>
          <w:trHeight w:val="576"/>
        </w:trPr>
        <w:tc>
          <w:tcPr>
            <w:cnfStyle w:val="001000000100" w:firstRow="0" w:lastRow="0" w:firstColumn="1" w:lastColumn="0" w:oddVBand="0" w:evenVBand="0" w:oddHBand="0" w:evenHBand="0" w:firstRowFirstColumn="1" w:firstRowLastColumn="0" w:lastRowFirstColumn="0" w:lastRowLastColumn="0"/>
            <w:tcW w:w="2627" w:type="pct"/>
            <w:vAlign w:val="center"/>
          </w:tcPr>
          <w:p w14:paraId="275F6F4D" w14:textId="77777777" w:rsidR="00816102" w:rsidRPr="0016188C" w:rsidRDefault="00816102" w:rsidP="002F4441">
            <w:pPr>
              <w:jc w:val="center"/>
              <w:rPr>
                <w:rFonts w:cstheme="majorHAnsi"/>
                <w:b/>
                <w:bCs/>
                <w:i w:val="0"/>
                <w:color w:val="000000" w:themeColor="text1"/>
                <w:sz w:val="28"/>
                <w:szCs w:val="28"/>
              </w:rPr>
            </w:pPr>
            <w:r w:rsidRPr="0016188C">
              <w:rPr>
                <w:rFonts w:cstheme="majorHAnsi"/>
                <w:b/>
                <w:bCs/>
                <w:i w:val="0"/>
                <w:color w:val="000000" w:themeColor="text1"/>
                <w:sz w:val="28"/>
                <w:szCs w:val="28"/>
              </w:rPr>
              <w:t>Activity or Project</w:t>
            </w:r>
          </w:p>
        </w:tc>
        <w:tc>
          <w:tcPr>
            <w:tcW w:w="2373" w:type="pct"/>
            <w:vAlign w:val="center"/>
          </w:tcPr>
          <w:p w14:paraId="133DA4D5" w14:textId="77777777" w:rsidR="00816102" w:rsidRPr="0016188C" w:rsidRDefault="00816102" w:rsidP="002F4441">
            <w:pPr>
              <w:jc w:val="center"/>
              <w:cnfStyle w:val="100000000000" w:firstRow="1" w:lastRow="0" w:firstColumn="0" w:lastColumn="0" w:oddVBand="0" w:evenVBand="0" w:oddHBand="0" w:evenHBand="0" w:firstRowFirstColumn="0" w:firstRowLastColumn="0" w:lastRowFirstColumn="0" w:lastRowLastColumn="0"/>
              <w:rPr>
                <w:rFonts w:cstheme="majorHAnsi"/>
                <w:b/>
                <w:bCs/>
                <w:i w:val="0"/>
                <w:color w:val="000000" w:themeColor="text1"/>
                <w:sz w:val="28"/>
                <w:szCs w:val="28"/>
              </w:rPr>
            </w:pPr>
            <w:r w:rsidRPr="0016188C">
              <w:rPr>
                <w:rFonts w:cstheme="majorHAnsi"/>
                <w:b/>
                <w:bCs/>
                <w:i w:val="0"/>
                <w:color w:val="000000" w:themeColor="text1"/>
                <w:sz w:val="28"/>
                <w:szCs w:val="28"/>
              </w:rPr>
              <w:t>20</w:t>
            </w:r>
            <w:r>
              <w:rPr>
                <w:rFonts w:cstheme="majorHAnsi"/>
                <w:b/>
                <w:bCs/>
                <w:i w:val="0"/>
                <w:color w:val="000000" w:themeColor="text1"/>
                <w:sz w:val="28"/>
                <w:szCs w:val="28"/>
              </w:rPr>
              <w:t>20</w:t>
            </w:r>
            <w:r w:rsidRPr="0016188C">
              <w:rPr>
                <w:rFonts w:cstheme="majorHAnsi"/>
                <w:b/>
                <w:bCs/>
                <w:i w:val="0"/>
                <w:color w:val="000000" w:themeColor="text1"/>
                <w:sz w:val="28"/>
                <w:szCs w:val="28"/>
              </w:rPr>
              <w:t>-2</w:t>
            </w:r>
            <w:r>
              <w:rPr>
                <w:rFonts w:cstheme="majorHAnsi"/>
                <w:b/>
                <w:bCs/>
                <w:i w:val="0"/>
                <w:color w:val="000000" w:themeColor="text1"/>
                <w:sz w:val="28"/>
                <w:szCs w:val="28"/>
              </w:rPr>
              <w:t>1</w:t>
            </w:r>
            <w:r w:rsidRPr="0016188C">
              <w:rPr>
                <w:rFonts w:cstheme="majorHAnsi"/>
                <w:b/>
                <w:bCs/>
                <w:i w:val="0"/>
                <w:color w:val="000000" w:themeColor="text1"/>
                <w:sz w:val="28"/>
                <w:szCs w:val="28"/>
              </w:rPr>
              <w:t xml:space="preserve"> Budget</w:t>
            </w:r>
          </w:p>
        </w:tc>
      </w:tr>
      <w:tr w:rsidR="00816102" w:rsidRPr="009E1298" w14:paraId="07FEBD7E" w14:textId="77777777" w:rsidTr="465F9E7D">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627" w:type="pct"/>
            <w:vAlign w:val="center"/>
          </w:tcPr>
          <w:p w14:paraId="43191D00" w14:textId="77777777" w:rsidR="00816102" w:rsidRPr="003E1DC2" w:rsidRDefault="00816102" w:rsidP="002F4441">
            <w:pPr>
              <w:rPr>
                <w:rFonts w:asciiTheme="minorHAnsi" w:hAnsiTheme="minorHAnsi" w:cstheme="majorHAnsi"/>
                <w:i w:val="0"/>
                <w:color w:val="auto"/>
                <w:szCs w:val="26"/>
              </w:rPr>
            </w:pPr>
            <w:r w:rsidRPr="003E1DC2">
              <w:rPr>
                <w:rFonts w:asciiTheme="minorHAnsi" w:hAnsiTheme="minorHAnsi" w:cstheme="majorHAnsi"/>
                <w:i w:val="0"/>
                <w:color w:val="auto"/>
                <w:szCs w:val="26"/>
              </w:rPr>
              <w:t>New Undesignated Projects</w:t>
            </w:r>
          </w:p>
        </w:tc>
        <w:tc>
          <w:tcPr>
            <w:tcW w:w="2373" w:type="pct"/>
            <w:vAlign w:val="center"/>
          </w:tcPr>
          <w:p w14:paraId="357A55F4" w14:textId="77777777" w:rsidR="00816102" w:rsidRPr="00727FAD" w:rsidRDefault="00816102" w:rsidP="002F4441">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auto"/>
              </w:rPr>
            </w:pPr>
            <w:r w:rsidRPr="00727FAD">
              <w:rPr>
                <w:rFonts w:asciiTheme="minorHAnsi" w:hAnsiTheme="minorHAnsi"/>
                <w:color w:val="auto"/>
              </w:rPr>
              <w:t>$</w:t>
            </w:r>
            <w:r>
              <w:rPr>
                <w:rFonts w:asciiTheme="minorHAnsi" w:hAnsiTheme="minorHAnsi"/>
                <w:color w:val="auto"/>
              </w:rPr>
              <w:t>20</w:t>
            </w:r>
            <w:r w:rsidRPr="00727FAD">
              <w:rPr>
                <w:color w:val="auto"/>
              </w:rPr>
              <w:t>,000</w:t>
            </w:r>
          </w:p>
        </w:tc>
      </w:tr>
      <w:tr w:rsidR="00816102" w:rsidRPr="009E1298" w14:paraId="50D744AD" w14:textId="77777777" w:rsidTr="465F9E7D">
        <w:trPr>
          <w:trHeight w:val="576"/>
        </w:trPr>
        <w:tc>
          <w:tcPr>
            <w:cnfStyle w:val="001000000000" w:firstRow="0" w:lastRow="0" w:firstColumn="1" w:lastColumn="0" w:oddVBand="0" w:evenVBand="0" w:oddHBand="0" w:evenHBand="0" w:firstRowFirstColumn="0" w:firstRowLastColumn="0" w:lastRowFirstColumn="0" w:lastRowLastColumn="0"/>
            <w:tcW w:w="2627" w:type="pct"/>
            <w:vAlign w:val="center"/>
          </w:tcPr>
          <w:p w14:paraId="52B83EEC" w14:textId="77777777" w:rsidR="00816102" w:rsidRPr="003E1DC2" w:rsidRDefault="00816102" w:rsidP="002F4441">
            <w:pPr>
              <w:rPr>
                <w:rFonts w:asciiTheme="minorHAnsi" w:hAnsiTheme="minorHAnsi" w:cstheme="majorHAnsi"/>
                <w:i w:val="0"/>
                <w:color w:val="000000" w:themeColor="text1"/>
                <w:szCs w:val="26"/>
              </w:rPr>
            </w:pPr>
            <w:r w:rsidRPr="003E1DC2">
              <w:rPr>
                <w:rFonts w:asciiTheme="minorHAnsi" w:hAnsiTheme="minorHAnsi" w:cstheme="majorHAnsi"/>
                <w:i w:val="0"/>
                <w:color w:val="000000" w:themeColor="text1"/>
                <w:szCs w:val="26"/>
              </w:rPr>
              <w:t>Ecological Flows Pilot Project</w:t>
            </w:r>
          </w:p>
        </w:tc>
        <w:tc>
          <w:tcPr>
            <w:tcW w:w="2373" w:type="pct"/>
            <w:vAlign w:val="center"/>
          </w:tcPr>
          <w:p w14:paraId="0152CDC3" w14:textId="77777777" w:rsidR="00816102" w:rsidRPr="00A22796" w:rsidRDefault="00816102" w:rsidP="002F4441">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themeColor="text1"/>
              </w:rPr>
            </w:pPr>
            <w:r w:rsidRPr="00A22796">
              <w:rPr>
                <w:rFonts w:asciiTheme="minorHAnsi" w:hAnsiTheme="minorHAnsi"/>
                <w:color w:val="000000" w:themeColor="text1"/>
              </w:rPr>
              <w:t>$50,000</w:t>
            </w:r>
          </w:p>
        </w:tc>
      </w:tr>
      <w:tr w:rsidR="00816102" w:rsidRPr="009E1298" w14:paraId="7A6C0BFC" w14:textId="77777777" w:rsidTr="465F9E7D">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627" w:type="pct"/>
            <w:vAlign w:val="center"/>
          </w:tcPr>
          <w:p w14:paraId="6D727EBB" w14:textId="77777777" w:rsidR="00816102" w:rsidRPr="003E1DC2" w:rsidRDefault="00816102" w:rsidP="002F4441">
            <w:pPr>
              <w:rPr>
                <w:rFonts w:asciiTheme="minorHAnsi" w:hAnsiTheme="minorHAnsi" w:cstheme="majorHAnsi"/>
                <w:i w:val="0"/>
                <w:color w:val="auto"/>
                <w:szCs w:val="26"/>
              </w:rPr>
            </w:pPr>
            <w:r w:rsidRPr="003E1DC2">
              <w:rPr>
                <w:rFonts w:asciiTheme="minorHAnsi" w:hAnsiTheme="minorHAnsi" w:cstheme="majorHAnsi"/>
                <w:i w:val="0"/>
                <w:color w:val="auto"/>
                <w:szCs w:val="26"/>
              </w:rPr>
              <w:t>Shad in Classroom</w:t>
            </w:r>
          </w:p>
        </w:tc>
        <w:tc>
          <w:tcPr>
            <w:tcW w:w="2373" w:type="pct"/>
            <w:vAlign w:val="center"/>
          </w:tcPr>
          <w:p w14:paraId="5C74BCA0" w14:textId="77777777" w:rsidR="00816102" w:rsidRPr="00727FAD" w:rsidRDefault="00816102" w:rsidP="002F4441">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auto"/>
              </w:rPr>
            </w:pPr>
            <w:r w:rsidRPr="00727FAD">
              <w:rPr>
                <w:rFonts w:asciiTheme="minorHAnsi" w:hAnsiTheme="minorHAnsi"/>
                <w:color w:val="auto"/>
              </w:rPr>
              <w:t>$20,000</w:t>
            </w:r>
          </w:p>
        </w:tc>
      </w:tr>
      <w:tr w:rsidR="00816102" w:rsidRPr="009E1298" w14:paraId="73C57194" w14:textId="77777777" w:rsidTr="465F9E7D">
        <w:trPr>
          <w:trHeight w:val="576"/>
        </w:trPr>
        <w:tc>
          <w:tcPr>
            <w:cnfStyle w:val="001000000000" w:firstRow="0" w:lastRow="0" w:firstColumn="1" w:lastColumn="0" w:oddVBand="0" w:evenVBand="0" w:oddHBand="0" w:evenHBand="0" w:firstRowFirstColumn="0" w:firstRowLastColumn="0" w:lastRowFirstColumn="0" w:lastRowLastColumn="0"/>
            <w:tcW w:w="2627" w:type="pct"/>
            <w:vAlign w:val="center"/>
          </w:tcPr>
          <w:p w14:paraId="1E14B650" w14:textId="77777777" w:rsidR="00816102" w:rsidRPr="003E1DC2" w:rsidRDefault="00816102" w:rsidP="002F4441">
            <w:pPr>
              <w:rPr>
                <w:rFonts w:asciiTheme="minorHAnsi" w:hAnsiTheme="minorHAnsi" w:cstheme="majorHAnsi"/>
                <w:i w:val="0"/>
                <w:color w:val="auto"/>
                <w:szCs w:val="26"/>
              </w:rPr>
            </w:pPr>
            <w:r w:rsidRPr="003E1DC2">
              <w:rPr>
                <w:rFonts w:asciiTheme="minorHAnsi" w:hAnsiTheme="minorHAnsi" w:cstheme="majorHAnsi"/>
                <w:i w:val="0"/>
                <w:color w:val="auto"/>
                <w:szCs w:val="26"/>
              </w:rPr>
              <w:t>Teacher Institute</w:t>
            </w:r>
          </w:p>
        </w:tc>
        <w:tc>
          <w:tcPr>
            <w:tcW w:w="2373" w:type="pct"/>
            <w:vAlign w:val="center"/>
          </w:tcPr>
          <w:p w14:paraId="1BA2E6F8" w14:textId="77777777" w:rsidR="00816102" w:rsidRPr="00727FAD" w:rsidRDefault="00816102" w:rsidP="002F4441">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olor w:val="auto"/>
              </w:rPr>
            </w:pPr>
            <w:r w:rsidRPr="00727FAD">
              <w:rPr>
                <w:rFonts w:asciiTheme="minorHAnsi" w:hAnsiTheme="minorHAnsi"/>
                <w:color w:val="auto"/>
              </w:rPr>
              <w:t>$20,000</w:t>
            </w:r>
          </w:p>
        </w:tc>
      </w:tr>
      <w:tr w:rsidR="00816102" w:rsidRPr="009E1298" w14:paraId="0537B9BB" w14:textId="77777777" w:rsidTr="465F9E7D">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627" w:type="pct"/>
            <w:vAlign w:val="center"/>
          </w:tcPr>
          <w:p w14:paraId="78A33665" w14:textId="77777777" w:rsidR="00816102" w:rsidRPr="003E1DC2" w:rsidRDefault="00816102" w:rsidP="002F4441">
            <w:pPr>
              <w:rPr>
                <w:rFonts w:asciiTheme="minorHAnsi" w:hAnsiTheme="minorHAnsi" w:cstheme="majorHAnsi"/>
                <w:i w:val="0"/>
                <w:color w:val="auto"/>
                <w:szCs w:val="26"/>
              </w:rPr>
            </w:pPr>
            <w:r w:rsidRPr="003E1DC2">
              <w:rPr>
                <w:rFonts w:asciiTheme="minorHAnsi" w:hAnsiTheme="minorHAnsi" w:cstheme="majorHAnsi"/>
                <w:i w:val="0"/>
                <w:color w:val="auto"/>
                <w:szCs w:val="26"/>
              </w:rPr>
              <w:t>Events &amp; Sponsorships</w:t>
            </w:r>
          </w:p>
        </w:tc>
        <w:tc>
          <w:tcPr>
            <w:tcW w:w="2373" w:type="pct"/>
            <w:vAlign w:val="center"/>
          </w:tcPr>
          <w:p w14:paraId="286AB5CE" w14:textId="77777777" w:rsidR="00816102" w:rsidRPr="00727FAD" w:rsidRDefault="00816102" w:rsidP="002F4441">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auto"/>
              </w:rPr>
            </w:pPr>
            <w:r w:rsidRPr="00727FAD">
              <w:rPr>
                <w:rFonts w:asciiTheme="minorHAnsi" w:hAnsiTheme="minorHAnsi"/>
                <w:color w:val="auto"/>
              </w:rPr>
              <w:t>$6,000</w:t>
            </w:r>
          </w:p>
        </w:tc>
      </w:tr>
      <w:tr w:rsidR="00816102" w:rsidRPr="009E1298" w14:paraId="2E5A1AA8" w14:textId="77777777" w:rsidTr="465F9E7D">
        <w:trPr>
          <w:trHeight w:val="576"/>
        </w:trPr>
        <w:tc>
          <w:tcPr>
            <w:cnfStyle w:val="001000000000" w:firstRow="0" w:lastRow="0" w:firstColumn="1" w:lastColumn="0" w:oddVBand="0" w:evenVBand="0" w:oddHBand="0" w:evenHBand="0" w:firstRowFirstColumn="0" w:firstRowLastColumn="0" w:lastRowFirstColumn="0" w:lastRowLastColumn="0"/>
            <w:tcW w:w="2627" w:type="pct"/>
            <w:vAlign w:val="center"/>
          </w:tcPr>
          <w:p w14:paraId="45DCF3F4" w14:textId="77777777" w:rsidR="00816102" w:rsidRPr="003E1DC2" w:rsidRDefault="00D463AD" w:rsidP="002F4441">
            <w:pPr>
              <w:rPr>
                <w:rFonts w:asciiTheme="minorHAnsi" w:hAnsiTheme="minorHAnsi" w:cstheme="majorHAnsi"/>
                <w:szCs w:val="26"/>
              </w:rPr>
            </w:pPr>
            <w:hyperlink w:anchor="Resilience" w:history="1">
              <w:r w:rsidR="00816102" w:rsidRPr="003E1DC2">
                <w:rPr>
                  <w:rStyle w:val="Hyperlink"/>
                  <w:rFonts w:asciiTheme="minorHAnsi" w:eastAsia="Cambria" w:hAnsiTheme="minorHAnsi" w:cstheme="majorHAnsi"/>
                  <w:i w:val="0"/>
                  <w:szCs w:val="26"/>
                </w:rPr>
                <w:t>Supplemental Funding: Resiliency Project</w:t>
              </w:r>
            </w:hyperlink>
          </w:p>
        </w:tc>
        <w:tc>
          <w:tcPr>
            <w:tcW w:w="2373" w:type="pct"/>
            <w:vAlign w:val="center"/>
          </w:tcPr>
          <w:p w14:paraId="4887BA3F" w14:textId="77777777" w:rsidR="00816102" w:rsidRDefault="00816102" w:rsidP="002F4441">
            <w:pPr>
              <w:jc w:val="center"/>
              <w:cnfStyle w:val="000000000000" w:firstRow="0" w:lastRow="0" w:firstColumn="0" w:lastColumn="0" w:oddVBand="0" w:evenVBand="0" w:oddHBand="0" w:evenHBand="0" w:firstRowFirstColumn="0" w:firstRowLastColumn="0" w:lastRowFirstColumn="0" w:lastRowLastColumn="0"/>
              <w:rPr>
                <w:rFonts w:asciiTheme="minorHAnsi" w:eastAsia="Cambria" w:hAnsiTheme="minorHAnsi" w:cs="Cambria"/>
                <w:color w:val="000000" w:themeColor="text1"/>
              </w:rPr>
            </w:pPr>
            <w:r>
              <w:rPr>
                <w:rFonts w:asciiTheme="minorHAnsi" w:eastAsia="Cambria" w:hAnsiTheme="minorHAnsi" w:cs="Cambria"/>
                <w:color w:val="000000" w:themeColor="text1"/>
              </w:rPr>
              <w:t>-</w:t>
            </w:r>
          </w:p>
        </w:tc>
      </w:tr>
      <w:tr w:rsidR="00816102" w:rsidRPr="009E1298" w14:paraId="7AAA1F67" w14:textId="77777777" w:rsidTr="465F9E7D">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627" w:type="pct"/>
            <w:vAlign w:val="center"/>
          </w:tcPr>
          <w:p w14:paraId="51BD72BA" w14:textId="77777777" w:rsidR="00816102" w:rsidRPr="003E1DC2" w:rsidRDefault="00D463AD" w:rsidP="002F4441">
            <w:pPr>
              <w:rPr>
                <w:rFonts w:asciiTheme="minorHAnsi" w:hAnsiTheme="minorHAnsi" w:cstheme="majorHAnsi"/>
                <w:i w:val="0"/>
                <w:color w:val="FF0000"/>
                <w:szCs w:val="26"/>
              </w:rPr>
            </w:pPr>
            <w:hyperlink w:anchor="Admin" w:history="1">
              <w:r w:rsidR="00816102" w:rsidRPr="003E1DC2">
                <w:rPr>
                  <w:rStyle w:val="Hyperlink"/>
                  <w:rFonts w:asciiTheme="minorHAnsi" w:eastAsia="Cambria" w:hAnsiTheme="minorHAnsi" w:cstheme="majorHAnsi"/>
                  <w:i w:val="0"/>
                  <w:szCs w:val="26"/>
                </w:rPr>
                <w:t>Administration</w:t>
              </w:r>
            </w:hyperlink>
          </w:p>
        </w:tc>
        <w:tc>
          <w:tcPr>
            <w:tcW w:w="2373" w:type="pct"/>
            <w:shd w:val="clear" w:color="auto" w:fill="C6D9F1" w:themeFill="text2" w:themeFillTint="33"/>
            <w:vAlign w:val="center"/>
          </w:tcPr>
          <w:p w14:paraId="6BE71F49" w14:textId="77777777" w:rsidR="00816102" w:rsidRPr="00DC5BD8" w:rsidRDefault="00816102" w:rsidP="002F4441">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themeColor="text1"/>
              </w:rPr>
            </w:pPr>
            <w:r w:rsidRPr="00DC5BD8">
              <w:rPr>
                <w:rFonts w:asciiTheme="minorHAnsi" w:eastAsia="Cambria" w:hAnsiTheme="minorHAnsi" w:cs="Cambria"/>
                <w:color w:val="000000" w:themeColor="text1"/>
              </w:rPr>
              <w:t>$</w:t>
            </w:r>
            <w:r w:rsidRPr="00570408">
              <w:rPr>
                <w:rFonts w:asciiTheme="minorHAnsi" w:eastAsia="Cambria" w:hAnsiTheme="minorHAnsi" w:cs="Cambria"/>
                <w:color w:val="000000" w:themeColor="text1"/>
              </w:rPr>
              <w:t>476,551</w:t>
            </w:r>
          </w:p>
        </w:tc>
      </w:tr>
      <w:tr w:rsidR="00816102" w:rsidRPr="009E1298" w14:paraId="05731007" w14:textId="77777777" w:rsidTr="465F9E7D">
        <w:trPr>
          <w:trHeight w:val="576"/>
        </w:trPr>
        <w:tc>
          <w:tcPr>
            <w:cnfStyle w:val="001000000000" w:firstRow="0" w:lastRow="0" w:firstColumn="1" w:lastColumn="0" w:oddVBand="0" w:evenVBand="0" w:oddHBand="0" w:evenHBand="0" w:firstRowFirstColumn="0" w:firstRowLastColumn="0" w:lastRowFirstColumn="0" w:lastRowLastColumn="0"/>
            <w:tcW w:w="2627" w:type="pct"/>
            <w:vAlign w:val="center"/>
          </w:tcPr>
          <w:p w14:paraId="6B83995E" w14:textId="77777777" w:rsidR="00816102" w:rsidRPr="003E1DC2" w:rsidRDefault="00D463AD" w:rsidP="002F4441">
            <w:pPr>
              <w:rPr>
                <w:rFonts w:asciiTheme="minorHAnsi" w:hAnsiTheme="minorHAnsi" w:cstheme="majorHAnsi"/>
                <w:i w:val="0"/>
                <w:color w:val="FF0000"/>
                <w:szCs w:val="26"/>
              </w:rPr>
            </w:pPr>
            <w:hyperlink w:anchor="Travel" w:history="1">
              <w:r w:rsidR="00816102" w:rsidRPr="003E1DC2">
                <w:rPr>
                  <w:rStyle w:val="Hyperlink"/>
                  <w:rFonts w:asciiTheme="minorHAnsi" w:eastAsia="Cambria" w:hAnsiTheme="minorHAnsi" w:cstheme="majorHAnsi"/>
                  <w:i w:val="0"/>
                  <w:szCs w:val="26"/>
                </w:rPr>
                <w:t>Travel</w:t>
              </w:r>
            </w:hyperlink>
          </w:p>
        </w:tc>
        <w:tc>
          <w:tcPr>
            <w:tcW w:w="2373" w:type="pct"/>
            <w:vAlign w:val="center"/>
          </w:tcPr>
          <w:p w14:paraId="329F9B2B" w14:textId="77777777" w:rsidR="00816102" w:rsidRPr="00DC5BD8" w:rsidRDefault="00816102" w:rsidP="002F4441">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themeColor="text1"/>
              </w:rPr>
            </w:pPr>
            <w:r w:rsidRPr="00DC5BD8">
              <w:rPr>
                <w:rFonts w:asciiTheme="minorHAnsi" w:eastAsia="Cambria" w:hAnsiTheme="minorHAnsi" w:cs="Cambria"/>
                <w:color w:val="000000" w:themeColor="text1"/>
              </w:rPr>
              <w:t>$12,000</w:t>
            </w:r>
          </w:p>
        </w:tc>
      </w:tr>
      <w:tr w:rsidR="00816102" w:rsidRPr="009E1298" w14:paraId="054A0595" w14:textId="77777777" w:rsidTr="465F9E7D">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627" w:type="pct"/>
            <w:vAlign w:val="center"/>
          </w:tcPr>
          <w:p w14:paraId="2A3AA274" w14:textId="77777777" w:rsidR="00816102" w:rsidRPr="003E1DC2" w:rsidRDefault="00816102" w:rsidP="002F4441">
            <w:pPr>
              <w:rPr>
                <w:rFonts w:asciiTheme="minorHAnsi" w:hAnsiTheme="minorHAnsi" w:cstheme="majorHAnsi"/>
                <w:i w:val="0"/>
                <w:color w:val="FF0000"/>
                <w:szCs w:val="26"/>
              </w:rPr>
            </w:pPr>
            <w:r w:rsidRPr="003E1DC2">
              <w:rPr>
                <w:rFonts w:asciiTheme="minorHAnsi" w:eastAsia="Cambria" w:hAnsiTheme="minorHAnsi" w:cstheme="majorHAnsi"/>
                <w:b/>
                <w:i w:val="0"/>
                <w:color w:val="000000" w:themeColor="text1"/>
                <w:szCs w:val="26"/>
              </w:rPr>
              <w:t>Subtotal</w:t>
            </w:r>
          </w:p>
        </w:tc>
        <w:tc>
          <w:tcPr>
            <w:tcW w:w="2373" w:type="pct"/>
            <w:shd w:val="clear" w:color="auto" w:fill="C6D9F1" w:themeFill="text2" w:themeFillTint="33"/>
            <w:vAlign w:val="center"/>
          </w:tcPr>
          <w:p w14:paraId="267701AD" w14:textId="77777777" w:rsidR="00816102" w:rsidRPr="00DC5BD8" w:rsidRDefault="00816102" w:rsidP="002F4441">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themeColor="text1"/>
              </w:rPr>
            </w:pPr>
            <w:r w:rsidRPr="00DC5BD8">
              <w:rPr>
                <w:rFonts w:asciiTheme="minorHAnsi" w:eastAsia="Cambria" w:hAnsiTheme="minorHAnsi" w:cs="Cambria"/>
                <w:color w:val="000000" w:themeColor="text1"/>
              </w:rPr>
              <w:t>$</w:t>
            </w:r>
            <w:r>
              <w:rPr>
                <w:rFonts w:asciiTheme="minorHAnsi" w:eastAsia="Cambria" w:hAnsiTheme="minorHAnsi" w:cs="Cambria"/>
                <w:color w:val="000000" w:themeColor="text1"/>
              </w:rPr>
              <w:t>604,551</w:t>
            </w:r>
          </w:p>
        </w:tc>
      </w:tr>
      <w:tr w:rsidR="00816102" w:rsidRPr="009E1298" w14:paraId="53BFB3E6" w14:textId="77777777" w:rsidTr="465F9E7D">
        <w:trPr>
          <w:trHeight w:val="576"/>
        </w:trPr>
        <w:tc>
          <w:tcPr>
            <w:cnfStyle w:val="001000000000" w:firstRow="0" w:lastRow="0" w:firstColumn="1" w:lastColumn="0" w:oddVBand="0" w:evenVBand="0" w:oddHBand="0" w:evenHBand="0" w:firstRowFirstColumn="0" w:firstRowLastColumn="0" w:lastRowFirstColumn="0" w:lastRowLastColumn="0"/>
            <w:tcW w:w="2627" w:type="pct"/>
            <w:vAlign w:val="center"/>
          </w:tcPr>
          <w:p w14:paraId="03C4DA8F" w14:textId="77777777" w:rsidR="00816102" w:rsidRPr="003E1DC2" w:rsidRDefault="00816102" w:rsidP="002F4441">
            <w:pPr>
              <w:rPr>
                <w:rFonts w:asciiTheme="minorHAnsi" w:hAnsiTheme="minorHAnsi" w:cstheme="majorHAnsi"/>
                <w:i w:val="0"/>
                <w:color w:val="FF0000"/>
                <w:szCs w:val="26"/>
              </w:rPr>
            </w:pPr>
            <w:r w:rsidRPr="003E1DC2">
              <w:rPr>
                <w:rFonts w:asciiTheme="minorHAnsi" w:eastAsia="Cambria" w:hAnsiTheme="minorHAnsi" w:cstheme="majorHAnsi"/>
                <w:i w:val="0"/>
                <w:color w:val="000000" w:themeColor="text1"/>
                <w:szCs w:val="26"/>
              </w:rPr>
              <w:t>Indirect Cost (15.7</w:t>
            </w:r>
            <w:proofErr w:type="gramStart"/>
            <w:r w:rsidRPr="003E1DC2">
              <w:rPr>
                <w:rFonts w:asciiTheme="minorHAnsi" w:eastAsia="Cambria" w:hAnsiTheme="minorHAnsi" w:cstheme="majorHAnsi"/>
                <w:i w:val="0"/>
                <w:color w:val="000000" w:themeColor="text1"/>
                <w:szCs w:val="26"/>
              </w:rPr>
              <w:t>%)*</w:t>
            </w:r>
            <w:proofErr w:type="gramEnd"/>
            <w:r w:rsidRPr="003E1DC2">
              <w:rPr>
                <w:rFonts w:asciiTheme="minorHAnsi" w:eastAsia="Cambria" w:hAnsiTheme="minorHAnsi" w:cstheme="majorHAnsi"/>
                <w:i w:val="0"/>
                <w:color w:val="000000" w:themeColor="text1"/>
                <w:szCs w:val="26"/>
              </w:rPr>
              <w:t xml:space="preserve"> </w:t>
            </w:r>
          </w:p>
        </w:tc>
        <w:tc>
          <w:tcPr>
            <w:tcW w:w="2373" w:type="pct"/>
            <w:vAlign w:val="center"/>
          </w:tcPr>
          <w:p w14:paraId="3201409E" w14:textId="77777777" w:rsidR="00816102" w:rsidRPr="00DC5BD8" w:rsidRDefault="00816102" w:rsidP="002F4441">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themeColor="text1"/>
              </w:rPr>
            </w:pPr>
            <w:r w:rsidRPr="00DC5BD8">
              <w:rPr>
                <w:rFonts w:asciiTheme="minorHAnsi" w:eastAsia="Cambria" w:hAnsiTheme="minorHAnsi" w:cs="Cambria"/>
                <w:color w:val="000000" w:themeColor="text1"/>
              </w:rPr>
              <w:t>$</w:t>
            </w:r>
            <w:r>
              <w:rPr>
                <w:rFonts w:asciiTheme="minorHAnsi" w:eastAsia="Cambria" w:hAnsiTheme="minorHAnsi" w:cs="Cambria"/>
                <w:color w:val="000000" w:themeColor="text1"/>
              </w:rPr>
              <w:t>57,949</w:t>
            </w:r>
          </w:p>
        </w:tc>
      </w:tr>
      <w:tr w:rsidR="00816102" w:rsidRPr="009E1298" w14:paraId="2EA3B745" w14:textId="77777777" w:rsidTr="465F9E7D">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627" w:type="pct"/>
            <w:vAlign w:val="center"/>
          </w:tcPr>
          <w:p w14:paraId="7C6561FB" w14:textId="77777777" w:rsidR="00816102" w:rsidRPr="003E1DC2" w:rsidRDefault="00816102" w:rsidP="002F4441">
            <w:pPr>
              <w:rPr>
                <w:rFonts w:asciiTheme="minorHAnsi" w:hAnsiTheme="minorHAnsi" w:cstheme="majorHAnsi"/>
                <w:i w:val="0"/>
                <w:color w:val="FF0000"/>
                <w:szCs w:val="26"/>
              </w:rPr>
            </w:pPr>
            <w:r w:rsidRPr="003E1DC2">
              <w:rPr>
                <w:rFonts w:asciiTheme="minorHAnsi" w:eastAsia="Cambria" w:hAnsiTheme="minorHAnsi" w:cstheme="majorHAnsi"/>
                <w:b/>
                <w:i w:val="0"/>
                <w:color w:val="000000" w:themeColor="text1"/>
                <w:szCs w:val="26"/>
              </w:rPr>
              <w:t>Total Grant Funds</w:t>
            </w:r>
          </w:p>
        </w:tc>
        <w:tc>
          <w:tcPr>
            <w:tcW w:w="2373" w:type="pct"/>
            <w:shd w:val="clear" w:color="auto" w:fill="C6D9F1" w:themeFill="text2" w:themeFillTint="33"/>
            <w:vAlign w:val="center"/>
          </w:tcPr>
          <w:p w14:paraId="586CDBCF" w14:textId="77777777" w:rsidR="00816102" w:rsidRPr="00DC5BD8" w:rsidRDefault="00816102" w:rsidP="002F4441">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themeColor="text1"/>
              </w:rPr>
            </w:pPr>
            <w:r w:rsidRPr="00DC5BD8">
              <w:rPr>
                <w:rFonts w:asciiTheme="minorHAnsi" w:eastAsia="Cambria" w:hAnsiTheme="minorHAnsi" w:cs="Cambria"/>
                <w:color w:val="000000" w:themeColor="text1"/>
              </w:rPr>
              <w:t xml:space="preserve">$ </w:t>
            </w:r>
            <w:r w:rsidRPr="00DC5BD8">
              <w:rPr>
                <w:rFonts w:asciiTheme="minorHAnsi" w:eastAsia="Cambria" w:hAnsiTheme="minorHAnsi" w:cs="Cambria"/>
                <w:b/>
                <w:color w:val="000000" w:themeColor="text1"/>
              </w:rPr>
              <w:t>6</w:t>
            </w:r>
            <w:r>
              <w:rPr>
                <w:rFonts w:asciiTheme="minorHAnsi" w:eastAsia="Cambria" w:hAnsiTheme="minorHAnsi" w:cs="Cambria"/>
                <w:b/>
                <w:color w:val="000000" w:themeColor="text1"/>
              </w:rPr>
              <w:t>62</w:t>
            </w:r>
            <w:r w:rsidRPr="00DC5BD8">
              <w:rPr>
                <w:rFonts w:asciiTheme="minorHAnsi" w:eastAsia="Cambria" w:hAnsiTheme="minorHAnsi" w:cs="Cambria"/>
                <w:b/>
                <w:color w:val="000000" w:themeColor="text1"/>
              </w:rPr>
              <w:t>,</w:t>
            </w:r>
            <w:r>
              <w:rPr>
                <w:rFonts w:asciiTheme="minorHAnsi" w:eastAsia="Cambria" w:hAnsiTheme="minorHAnsi" w:cs="Cambria"/>
                <w:b/>
                <w:color w:val="000000" w:themeColor="text1"/>
              </w:rPr>
              <w:t>5</w:t>
            </w:r>
            <w:r w:rsidRPr="00DC5BD8">
              <w:rPr>
                <w:rFonts w:asciiTheme="minorHAnsi" w:eastAsia="Cambria" w:hAnsiTheme="minorHAnsi" w:cs="Cambria"/>
                <w:b/>
                <w:color w:val="000000" w:themeColor="text1"/>
              </w:rPr>
              <w:t>00</w:t>
            </w:r>
          </w:p>
        </w:tc>
      </w:tr>
    </w:tbl>
    <w:p w14:paraId="784E9ED5" w14:textId="30C541C7" w:rsidR="465F9E7D" w:rsidRDefault="465F9E7D"/>
    <w:p w14:paraId="59BA9F2B" w14:textId="77777777" w:rsidR="00816102" w:rsidRPr="009E1298" w:rsidRDefault="00816102" w:rsidP="00816102">
      <w:pPr>
        <w:pBdr>
          <w:top w:val="nil"/>
          <w:left w:val="nil"/>
          <w:bottom w:val="nil"/>
          <w:right w:val="nil"/>
          <w:between w:val="nil"/>
        </w:pBdr>
        <w:tabs>
          <w:tab w:val="left" w:pos="360"/>
        </w:tabs>
        <w:jc w:val="both"/>
        <w:rPr>
          <w:rFonts w:ascii="Cambria" w:eastAsia="Cambria" w:hAnsi="Cambria" w:cs="Cambria"/>
          <w:color w:val="000000"/>
        </w:rPr>
      </w:pPr>
    </w:p>
    <w:p w14:paraId="67790AF0" w14:textId="77777777" w:rsidR="00816102" w:rsidRDefault="00816102" w:rsidP="00816102">
      <w:pPr>
        <w:pStyle w:val="bullet"/>
        <w:numPr>
          <w:ilvl w:val="0"/>
          <w:numId w:val="0"/>
        </w:numPr>
        <w:rPr>
          <w:i/>
          <w:sz w:val="20"/>
        </w:rPr>
      </w:pPr>
    </w:p>
    <w:p w14:paraId="29A57C9E" w14:textId="77777777" w:rsidR="00816102" w:rsidRPr="00EA5E48" w:rsidRDefault="00816102" w:rsidP="00816102">
      <w:pPr>
        <w:pStyle w:val="bullet"/>
        <w:numPr>
          <w:ilvl w:val="0"/>
          <w:numId w:val="0"/>
        </w:numPr>
        <w:rPr>
          <w:i/>
          <w:color w:val="000000" w:themeColor="text1"/>
          <w:sz w:val="20"/>
        </w:rPr>
      </w:pPr>
      <w:r>
        <w:rPr>
          <w:i/>
          <w:sz w:val="20"/>
        </w:rPr>
        <w:t>*</w:t>
      </w:r>
      <w:r w:rsidRPr="00C90B8D">
        <w:rPr>
          <w:i/>
          <w:sz w:val="20"/>
        </w:rPr>
        <w:t xml:space="preserve">Includes:  </w:t>
      </w:r>
      <w:r>
        <w:rPr>
          <w:i/>
          <w:sz w:val="20"/>
        </w:rPr>
        <w:t>N.C. 2019-20</w:t>
      </w:r>
      <w:r w:rsidRPr="00C90B8D">
        <w:rPr>
          <w:i/>
          <w:sz w:val="20"/>
        </w:rPr>
        <w:t xml:space="preserve"> Benefits are based on Social Security (7.65 %), Retirement (</w:t>
      </w:r>
      <w:r>
        <w:rPr>
          <w:i/>
          <w:sz w:val="20"/>
        </w:rPr>
        <w:t>19.7</w:t>
      </w:r>
      <w:r w:rsidRPr="00C90B8D">
        <w:rPr>
          <w:i/>
          <w:sz w:val="20"/>
        </w:rPr>
        <w:t xml:space="preserve"> %) of position’s annual salary and </w:t>
      </w:r>
      <w:r w:rsidRPr="00C90B8D">
        <w:rPr>
          <w:i/>
          <w:color w:val="000000" w:themeColor="text1"/>
          <w:sz w:val="20"/>
        </w:rPr>
        <w:t>Medical Insurance Plan rate of $</w:t>
      </w:r>
      <w:r>
        <w:rPr>
          <w:i/>
          <w:color w:val="000000" w:themeColor="text1"/>
          <w:sz w:val="20"/>
        </w:rPr>
        <w:t xml:space="preserve">6,306 </w:t>
      </w:r>
      <w:r w:rsidRPr="00C90B8D">
        <w:rPr>
          <w:i/>
          <w:color w:val="000000" w:themeColor="text1"/>
          <w:sz w:val="20"/>
        </w:rPr>
        <w:t>per year per person</w:t>
      </w:r>
      <w:r>
        <w:rPr>
          <w:i/>
          <w:color w:val="000000" w:themeColor="text1"/>
          <w:sz w:val="20"/>
        </w:rPr>
        <w:t xml:space="preserve">. </w:t>
      </w:r>
      <w:r w:rsidRPr="000675F2">
        <w:rPr>
          <w:i/>
          <w:sz w:val="20"/>
        </w:rPr>
        <w:t xml:space="preserve">Indirect Costs </w:t>
      </w:r>
      <w:r>
        <w:rPr>
          <w:i/>
          <w:sz w:val="20"/>
        </w:rPr>
        <w:t>are</w:t>
      </w:r>
      <w:r w:rsidRPr="000675F2">
        <w:rPr>
          <w:i/>
          <w:sz w:val="20"/>
        </w:rPr>
        <w:t xml:space="preserve"> based </w:t>
      </w:r>
      <w:r>
        <w:rPr>
          <w:i/>
          <w:sz w:val="20"/>
        </w:rPr>
        <w:t>on a negotiated</w:t>
      </w:r>
      <w:r w:rsidRPr="000675F2">
        <w:rPr>
          <w:i/>
          <w:sz w:val="20"/>
        </w:rPr>
        <w:t xml:space="preserve"> rate of 15.7 % of federal salaries</w:t>
      </w:r>
      <w:r>
        <w:rPr>
          <w:i/>
          <w:sz w:val="20"/>
        </w:rPr>
        <w:t xml:space="preserve"> under “Water Resources”</w:t>
      </w:r>
      <w:r w:rsidRPr="000675F2">
        <w:rPr>
          <w:i/>
          <w:sz w:val="20"/>
        </w:rPr>
        <w:t xml:space="preserve">. </w:t>
      </w:r>
    </w:p>
    <w:p w14:paraId="18289BB9" w14:textId="68EAC891" w:rsidR="00245F7F" w:rsidRDefault="00245F7F">
      <w:pPr>
        <w:rPr>
          <w:rFonts w:ascii="Cambria" w:eastAsia="Cambria" w:hAnsi="Cambria" w:cs="Cambria"/>
          <w:b/>
          <w:color w:val="FF0000"/>
        </w:rPr>
      </w:pPr>
    </w:p>
    <w:p w14:paraId="121D6401" w14:textId="0C924179" w:rsidR="00245F7F" w:rsidRDefault="00245F7F">
      <w:pPr>
        <w:rPr>
          <w:rFonts w:ascii="Cambria" w:eastAsia="Cambria" w:hAnsi="Cambria" w:cs="Cambria"/>
          <w:b/>
          <w:color w:val="FF0000"/>
        </w:rPr>
      </w:pPr>
    </w:p>
    <w:p w14:paraId="61E680E4" w14:textId="62EBA509" w:rsidR="00245F7F" w:rsidRDefault="00245F7F">
      <w:pPr>
        <w:rPr>
          <w:rFonts w:ascii="Cambria" w:eastAsia="Cambria" w:hAnsi="Cambria" w:cs="Cambria"/>
          <w:b/>
          <w:color w:val="FF0000"/>
        </w:rPr>
      </w:pPr>
    </w:p>
    <w:p w14:paraId="05272DEE" w14:textId="4B19A6E7" w:rsidR="00245F7F" w:rsidRDefault="00245F7F">
      <w:pPr>
        <w:rPr>
          <w:rFonts w:ascii="Cambria" w:eastAsia="Cambria" w:hAnsi="Cambria" w:cs="Cambria"/>
          <w:b/>
          <w:color w:val="FF0000"/>
        </w:rPr>
      </w:pPr>
    </w:p>
    <w:p w14:paraId="34017935" w14:textId="77777777" w:rsidR="002C18A6" w:rsidRDefault="002C18A6" w:rsidP="009D637E">
      <w:pPr>
        <w:rPr>
          <w:rFonts w:ascii="Cambria" w:eastAsia="Cambria" w:hAnsi="Cambria" w:cs="Cambria"/>
          <w:b/>
        </w:rPr>
      </w:pPr>
    </w:p>
    <w:sectPr w:rsidR="002C18A6" w:rsidSect="00AB3855">
      <w:headerReference w:type="default" r:id="rId63"/>
      <w:headerReference w:type="first" r:id="rId64"/>
      <w:type w:val="continuous"/>
      <w:pgSz w:w="12240" w:h="15840"/>
      <w:pgMar w:top="1440" w:right="1080" w:bottom="1440" w:left="1080" w:header="72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643C9523" w14:textId="77777777" w:rsidR="00D463AD" w:rsidRDefault="00D463AD">
      <w:r>
        <w:separator/>
      </w:r>
    </w:p>
  </w:endnote>
  <w:endnote w:type="continuationSeparator" w:id="0">
    <w:p w14:paraId="392D0A61" w14:textId="77777777" w:rsidR="00D463AD" w:rsidRDefault="00D463AD">
      <w:r>
        <w:continuationSeparator/>
      </w:r>
    </w:p>
  </w:endnote>
  <w:endnote w:type="continuationNotice" w:id="1">
    <w:p w14:paraId="1E1AC876" w14:textId="77777777" w:rsidR="00D463AD" w:rsidRDefault="00D463A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10000000" w:usb2="00000000" w:usb3="00000000" w:csb0="80000001" w:csb1="00000000"/>
  </w:font>
  <w:font w:name="Noto Sans Symbols">
    <w:altName w:val="Calibri"/>
    <w:panose1 w:val="020B0604020202020204"/>
    <w:charset w:val="00"/>
    <w:family w:val="auto"/>
    <w:pitch w:val="default"/>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0002A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Helvetica">
    <w:panose1 w:val="00000000000000000000"/>
    <w:charset w:val="00"/>
    <w:family w:val="auto"/>
    <w:pitch w:val="variable"/>
    <w:sig w:usb0="E00002FF" w:usb1="5000785B" w:usb2="00000000" w:usb3="00000000" w:csb0="0000019F" w:csb1="00000000"/>
  </w:font>
  <w:font w:name="Angsana New">
    <w:panose1 w:val="02020603050405020304"/>
    <w:charset w:val="DE"/>
    <w:family w:val="roman"/>
    <w:pitch w:val="variable"/>
    <w:sig w:usb0="81000003" w:usb1="00000000" w:usb2="00000000" w:usb3="00000000" w:csb0="0001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137EEB" w14:textId="77777777" w:rsidR="003A3A3F" w:rsidRDefault="003A3A3F">
    <w:pPr>
      <w:pBdr>
        <w:top w:val="nil"/>
        <w:left w:val="nil"/>
        <w:bottom w:val="nil"/>
        <w:right w:val="nil"/>
        <w:between w:val="nil"/>
      </w:pBdr>
      <w:tabs>
        <w:tab w:val="center" w:pos="4320"/>
        <w:tab w:val="right" w:pos="8640"/>
      </w:tabs>
      <w:jc w:val="center"/>
      <w:rPr>
        <w:color w:val="000000"/>
      </w:rPr>
    </w:pPr>
    <w:r>
      <w:rPr>
        <w:color w:val="000000"/>
      </w:rPr>
      <w:fldChar w:fldCharType="begin"/>
    </w:r>
    <w:r>
      <w:rPr>
        <w:color w:val="000000"/>
      </w:rPr>
      <w:instrText>PAGE</w:instrText>
    </w:r>
    <w:r>
      <w:rPr>
        <w:color w:val="000000"/>
      </w:rPr>
      <w:fldChar w:fldCharType="end"/>
    </w:r>
  </w:p>
  <w:p w14:paraId="53F8B8A3" w14:textId="77777777" w:rsidR="003A3A3F" w:rsidRDefault="003A3A3F">
    <w:pPr>
      <w:pBdr>
        <w:top w:val="nil"/>
        <w:left w:val="nil"/>
        <w:bottom w:val="nil"/>
        <w:right w:val="nil"/>
        <w:between w:val="nil"/>
      </w:pBdr>
      <w:tabs>
        <w:tab w:val="center" w:pos="4320"/>
        <w:tab w:val="right" w:pos="8640"/>
      </w:tabs>
      <w:ind w:right="360"/>
      <w:rPr>
        <w:color w:val="000000"/>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A29A0E1" w14:textId="77777777" w:rsidR="003A3A3F" w:rsidRPr="00EA78F9" w:rsidRDefault="003A3A3F" w:rsidP="00EA78F9">
    <w:pPr>
      <w:pBdr>
        <w:top w:val="nil"/>
        <w:left w:val="nil"/>
        <w:bottom w:val="nil"/>
        <w:right w:val="nil"/>
        <w:between w:val="nil"/>
      </w:pBdr>
      <w:tabs>
        <w:tab w:val="center" w:pos="4320"/>
        <w:tab w:val="right" w:pos="8640"/>
      </w:tabs>
      <w:ind w:right="360"/>
      <w:jc w:val="right"/>
      <w:rPr>
        <w:i/>
        <w:color w:val="000000"/>
      </w:rPr>
    </w:pPr>
    <w:r>
      <w:rPr>
        <w:i/>
        <w:color w:val="000000"/>
      </w:rPr>
      <w:t xml:space="preserve"> </w:t>
    </w:r>
    <w:r w:rsidRPr="00EA78F9">
      <w:rPr>
        <w:i/>
        <w:noProof/>
      </w:rPr>
      <mc:AlternateContent>
        <mc:Choice Requires="wps">
          <w:drawing>
            <wp:anchor distT="4294967295" distB="4294967295" distL="114300" distR="114300" simplePos="0" relativeHeight="251658240" behindDoc="0" locked="0" layoutInCell="1" hidden="0" allowOverlap="1" wp14:anchorId="3ADA4FBE" wp14:editId="643201F7">
              <wp:simplePos x="0" y="0"/>
              <wp:positionH relativeFrom="column">
                <wp:posOffset>342900</wp:posOffset>
              </wp:positionH>
              <wp:positionV relativeFrom="paragraph">
                <wp:posOffset>3180096</wp:posOffset>
              </wp:positionV>
              <wp:extent cx="4800600" cy="12700"/>
              <wp:effectExtent l="0" t="0" r="0" b="0"/>
              <wp:wrapNone/>
              <wp:docPr id="2" name="Straight Arrow Connector 2"/>
              <wp:cNvGraphicFramePr/>
              <a:graphic xmlns:a="http://schemas.openxmlformats.org/drawingml/2006/main">
                <a:graphicData uri="http://schemas.microsoft.com/office/word/2010/wordprocessingShape">
                  <wps:wsp>
                    <wps:cNvCnPr/>
                    <wps:spPr>
                      <a:xfrm>
                        <a:off x="2945700" y="3780000"/>
                        <a:ext cx="4800600" cy="0"/>
                      </a:xfrm>
                      <a:prstGeom prst="straightConnector1">
                        <a:avLst/>
                      </a:prstGeom>
                      <a:noFill/>
                      <a:ln w="9525" cap="flat" cmpd="sng">
                        <a:solidFill>
                          <a:srgbClr val="000000"/>
                        </a:solidFill>
                        <a:prstDash val="solid"/>
                        <a:round/>
                        <a:headEnd type="none" w="med" len="med"/>
                        <a:tailEnd type="none" w="med" len="med"/>
                      </a:ln>
                    </wps:spPr>
                    <wps:bodyPr/>
                  </wps:wsp>
                </a:graphicData>
              </a:graphic>
            </wp:anchor>
          </w:drawing>
        </mc:Choice>
        <mc:Fallback xmlns:a="http://schemas.openxmlformats.org/drawingml/2006/main">
          <w:pict w14:anchorId="438D18D7">
            <v:shapetype id="_x0000_t32" coordsize="21600,21600" o:oned="t" filled="f" o:spt="32" path="m,l21600,21600e" w14:anchorId="170698AD">
              <v:path fillok="f" arrowok="t" o:connecttype="none"/>
              <o:lock v:ext="edit" shapetype="t"/>
            </v:shapetype>
            <v:shape id="Straight Arrow Connector 2" style="position:absolute;margin-left:27pt;margin-top:250.4pt;width:378pt;height:1pt;z-index:251658240;visibility:visible;mso-wrap-style:square;mso-wrap-distance-left:9pt;mso-wrap-distance-top:-3e-5mm;mso-wrap-distance-right:9pt;mso-wrap-distance-bottom:-3e-5mm;mso-position-horizontal:absolute;mso-position-horizontal-relative:text;mso-position-vertical:absolute;mso-position-vertical-relative:text" o:spid="_x0000_s1026"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aA3n5QEAAMIDAAAOAAAAZHJzL2Uyb0RvYy54bWysU9tu2zAMfR+wfxD0vtjxml6MOMWQrHsZ&#10;tgBdP0CRZFuAbiDVOPn7UUqa7vIyFPODTEnk4eEhtbw/OMv2GtAE3/H5rOZMexmU8UPHn348fLjl&#10;DJPwStjgdcePGvn96v275RRb3YQxWKWBEYjHdoodH1OKbVWhHLUTOAtRe7rsAziRaAtDpUBMhO5s&#10;1dT1dTUFUBGC1Ih0ujld8lXB73st0/e+R52Y7ThxS2WFsu7yWq2Woh1AxNHIMw3xBhZOGE9JL1Ab&#10;kQR7BvMXlDMSAoY+zWRwVeh7I3WpgaqZ139U8ziKqEstJA7Gi0z4/2Dlt/0WmFEdbzjzwlGLHhMI&#10;M4yJfQIIE1sH70nGAKzJak0RWwpa+y2cdxi3kEs/9ODyn4piB8K7u1rc1KT5seMfb25r+k5q60Ni&#10;khyu6Ow6O0jyKHfVK0gETF90cCwbHcczpwuZeVFb7L9iIhoU+BKQGfjwYKwtrbWeTR2/WzQLyiNo&#10;wHorEpkuUsnohwKDwRqVQ3IwwrBbW2B7kUemfJk3pfjNLefbCBxPfuXqVB6EZ69K7lEL9dkrlo6R&#10;ZPU0/zyTcVpxZjU9l2wVzySM/RdPImE9cclNOMmerV1Qx9KNck6DUtiehzpP4q/7Ev369FY/AQAA&#10;//8DAFBLAwQUAAYACAAAACEAVhxHU94AAAAKAQAADwAAAGRycy9kb3ducmV2LnhtbEyPQU/DMAyF&#10;70j8h8hIXNCWtGKoK02nCYkDR7ZJXLPGtIXGqZp0Lfv1eKftZPn56fl7xWZ2nTjhEFpPGpKlAoFU&#10;edtSreGwf19kIEI0ZE3nCTX8YYBNeX9XmNz6iT7xtIu14BAKudHQxNjnUoaqQWfC0vdIfPv2gzOR&#10;16GWdjATh7tOpkq9SGda4g+N6fGtwep3NzoNGMZVorZrVx8+ztPTV3r+mfq91o8P8/YVRMQ5Xs1w&#10;wWd0KJnp6EeyQXQaVs9cJfJUiiuwIUsUK8eLkmYgy0LeVij/AQAA//8DAFBLAQItABQABgAIAAAA&#10;IQC2gziS/gAAAOEBAAATAAAAAAAAAAAAAAAAAAAAAABbQ29udGVudF9UeXBlc10ueG1sUEsBAi0A&#10;FAAGAAgAAAAhADj9If/WAAAAlAEAAAsAAAAAAAAAAAAAAAAALwEAAF9yZWxzLy5yZWxzUEsBAi0A&#10;FAAGAAgAAAAhACpoDeflAQAAwgMAAA4AAAAAAAAAAAAAAAAALgIAAGRycy9lMm9Eb2MueG1sUEsB&#10;Ai0AFAAGAAgAAAAhAFYcR1PeAAAACgEAAA8AAAAAAAAAAAAAAAAAPwQAAGRycy9kb3ducmV2Lnht&#10;bFBLBQYAAAAABAAEAPMAAABKBQAAAAA=&#10;"/>
          </w:pict>
        </mc:Fallback>
      </mc:AlternateContent>
    </w:r>
    <w:r w:rsidRPr="00EA78F9">
      <w:rPr>
        <w:i/>
        <w:noProof/>
      </w:rPr>
      <mc:AlternateContent>
        <mc:Choice Requires="wps">
          <w:drawing>
            <wp:anchor distT="4294967295" distB="4294967295" distL="114300" distR="114300" simplePos="0" relativeHeight="251658241" behindDoc="0" locked="0" layoutInCell="1" hidden="0" allowOverlap="1" wp14:anchorId="6D8247AE" wp14:editId="3A04CE14">
              <wp:simplePos x="0" y="0"/>
              <wp:positionH relativeFrom="column">
                <wp:posOffset>342900</wp:posOffset>
              </wp:positionH>
              <wp:positionV relativeFrom="paragraph">
                <wp:posOffset>3180096</wp:posOffset>
              </wp:positionV>
              <wp:extent cx="4800600" cy="12700"/>
              <wp:effectExtent l="0" t="0" r="0" b="0"/>
              <wp:wrapNone/>
              <wp:docPr id="7" name="Straight Arrow Connector 7"/>
              <wp:cNvGraphicFramePr/>
              <a:graphic xmlns:a="http://schemas.openxmlformats.org/drawingml/2006/main">
                <a:graphicData uri="http://schemas.microsoft.com/office/word/2010/wordprocessingShape">
                  <wps:wsp>
                    <wps:cNvCnPr/>
                    <wps:spPr>
                      <a:xfrm>
                        <a:off x="2945700" y="3780000"/>
                        <a:ext cx="4800600" cy="0"/>
                      </a:xfrm>
                      <a:prstGeom prst="straightConnector1">
                        <a:avLst/>
                      </a:prstGeom>
                      <a:noFill/>
                      <a:ln w="9525" cap="flat" cmpd="sng">
                        <a:solidFill>
                          <a:srgbClr val="000000"/>
                        </a:solidFill>
                        <a:prstDash val="solid"/>
                        <a:round/>
                        <a:headEnd type="none" w="med" len="med"/>
                        <a:tailEnd type="none" w="med" len="med"/>
                      </a:ln>
                    </wps:spPr>
                    <wps:bodyPr/>
                  </wps:wsp>
                </a:graphicData>
              </a:graphic>
            </wp:anchor>
          </w:drawing>
        </mc:Choice>
        <mc:Fallback xmlns:a="http://schemas.openxmlformats.org/drawingml/2006/main">
          <w:pict w14:anchorId="4F567CB4">
            <v:shape id="Straight Arrow Connector 7" style="position:absolute;margin-left:27pt;margin-top:250.4pt;width:378pt;height:1pt;z-index:251658241;visibility:visible;mso-wrap-style:square;mso-wrap-distance-left:9pt;mso-wrap-distance-top:-3e-5mm;mso-wrap-distance-right:9pt;mso-wrap-distance-bottom:-3e-5mm;mso-position-horizontal:absolute;mso-position-horizontal-relative:text;mso-position-vertical:absolute;mso-position-vertical-relative:text" o:spid="_x0000_s1026"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NlFX5gEAAMIDAAAOAAAAZHJzL2Uyb0RvYy54bWysU9tu2zAMfR+wfxD0vtjJmqY14hRDsu5l&#10;2AJ0+wBFkm0BuoFU4+TvR8lpusvLMMwPMiWRh4eH1Prh5Cw7akATfMvns5oz7WVQxvct//7t8d0d&#10;Z5iEV8IGr1t+1sgfNm/frMfY6EUYglUaGIF4bMbY8iGl2FQVykE7gbMQtafLLoATibbQVwrESOjO&#10;Vou6vq3GACpCkBqRTnfTJd8U/K7TMn3tOtSJ2ZYTt1RWKOshr9VmLZoeRByMvNAQ/8DCCeMp6RVq&#10;J5Jgz2D+gHJGQsDQpZkMrgpdZ6QuNVA18/q3ap4GEXWphcTBeJUJ/x+s/HLcAzOq5SvOvHDUoqcE&#10;wvRDYh8Awsi2wXuSMQBbZbXGiA0Fbf0eLjuMe8ilnzpw+U9FsVPLF/c3y1VNmp9b/n51V9M3qa1P&#10;iUlyuKGz2+wgyaPcVa8gETB90sGxbLQcL5yuZOZFbXH8jIloUOBLQGbgw6OxtrTWeja2/H65WFIe&#10;QQPWWZHIdJFKRt8XGAzWqBySgxH6w9YCO4o8MuXLvCnFL245307gMPmVq6k8CM9eldyDFuqjVyyd&#10;I8nqaf55JuO04sxqei7ZKp5JGPs3nkTCeuKSmzDJnq1DUOfSjXJOg1LYXoY6T+LP+xL9+vQ2PwAA&#10;AP//AwBQSwMEFAAGAAgAAAAhAFYcR1PeAAAACgEAAA8AAABkcnMvZG93bnJldi54bWxMj0FPwzAM&#10;he9I/IfISFzQlrRiqCtNpwmJA0e2SVyzxrSFxqmadC379Xin7WT5+en5e8Vmdp044RBaTxqSpQKB&#10;VHnbUq3hsH9fZCBCNGRN5wk1/GGATXl/V5jc+ok+8bSLteAQCrnR0MTY51KGqkFnwtL3SHz79oMz&#10;kdehlnYwE4e7TqZKvUhnWuIPjenxrcHqdzc6DRjGVaK2a1cfPs7T01d6/pn6vdaPD/P2FUTEOV7N&#10;cMFndCiZ6ehHskF0GlbPXCXyVIorsCFLFCvHi5JmIMtC3lYo/wEAAP//AwBQSwECLQAUAAYACAAA&#10;ACEAtoM4kv4AAADhAQAAEwAAAAAAAAAAAAAAAAAAAAAAW0NvbnRlbnRfVHlwZXNdLnhtbFBLAQIt&#10;ABQABgAIAAAAIQA4/SH/1gAAAJQBAAALAAAAAAAAAAAAAAAAAC8BAABfcmVscy8ucmVsc1BLAQIt&#10;ABQABgAIAAAAIQACNlFX5gEAAMIDAAAOAAAAAAAAAAAAAAAAAC4CAABkcnMvZTJvRG9jLnhtbFBL&#10;AQItABQABgAIAAAAIQBWHEdT3gAAAAoBAAAPAAAAAAAAAAAAAAAAAEAEAABkcnMvZG93bnJldi54&#10;bWxQSwUGAAAAAAQABADzAAAASwUAAAAA&#10;" w14:anchorId="302C0639"/>
          </w:pict>
        </mc:Fallback>
      </mc:AlternateContent>
    </w:r>
  </w:p>
  <w:p w14:paraId="0A0DCCEE" w14:textId="3B4FB542" w:rsidR="003A3A3F" w:rsidRDefault="003A3A3F" w:rsidP="00EA78F9">
    <w:pPr>
      <w:pBdr>
        <w:top w:val="nil"/>
        <w:left w:val="nil"/>
        <w:bottom w:val="nil"/>
        <w:right w:val="nil"/>
        <w:between w:val="nil"/>
      </w:pBdr>
      <w:tabs>
        <w:tab w:val="center" w:pos="4320"/>
        <w:tab w:val="right" w:pos="8640"/>
      </w:tabs>
      <w:jc w:val="both"/>
    </w:pPr>
    <w:r w:rsidRPr="00EA78F9">
      <w:rPr>
        <w:rFonts w:asciiTheme="majorHAnsi" w:eastAsia="Cambria" w:hAnsiTheme="majorHAnsi" w:cs="Cambria"/>
        <w:i/>
        <w:color w:val="000000"/>
      </w:rPr>
      <w:t xml:space="preserve">APNEP </w:t>
    </w:r>
    <w:r>
      <w:rPr>
        <w:rFonts w:asciiTheme="majorHAnsi" w:eastAsia="Cambria" w:hAnsiTheme="majorHAnsi" w:cs="Cambria"/>
        <w:i/>
        <w:color w:val="000000"/>
      </w:rPr>
      <w:t>Annual Progress Report &amp; 2021-22</w:t>
    </w:r>
    <w:r>
      <w:rPr>
        <w:i/>
        <w:color w:val="FF0000"/>
      </w:rPr>
      <w:t xml:space="preserve"> </w:t>
    </w:r>
    <w:r w:rsidRPr="00EA78F9">
      <w:rPr>
        <w:rFonts w:asciiTheme="majorHAnsi" w:eastAsia="Cambria" w:hAnsiTheme="majorHAnsi" w:cs="Cambria"/>
        <w:i/>
        <w:color w:val="000000"/>
      </w:rPr>
      <w:t>Work</w:t>
    </w:r>
    <w:r>
      <w:rPr>
        <w:rFonts w:asciiTheme="majorHAnsi" w:eastAsia="Cambria" w:hAnsiTheme="majorHAnsi" w:cs="Cambria"/>
        <w:i/>
        <w:color w:val="000000"/>
      </w:rPr>
      <w:t xml:space="preserve"> P</w:t>
    </w:r>
    <w:r w:rsidRPr="00EA78F9">
      <w:rPr>
        <w:rFonts w:asciiTheme="majorHAnsi" w:eastAsia="Cambria" w:hAnsiTheme="majorHAnsi" w:cs="Cambria"/>
        <w:i/>
        <w:color w:val="000000"/>
      </w:rPr>
      <w:t>lan</w:t>
    </w:r>
    <w:r>
      <w:rPr>
        <w:rFonts w:asciiTheme="majorHAnsi" w:eastAsia="Cambria" w:hAnsiTheme="majorHAnsi" w:cs="Cambria"/>
        <w:i/>
        <w:color w:val="000000"/>
      </w:rPr>
      <w:t xml:space="preserve"> </w:t>
    </w:r>
    <w:r>
      <w:rPr>
        <w:color w:val="000000"/>
      </w:rPr>
      <w:tab/>
    </w:r>
    <w:r>
      <w:rPr>
        <w:color w:val="000000"/>
      </w:rPr>
      <w:tab/>
    </w:r>
    <w:r w:rsidRPr="00EA78F9">
      <w:rPr>
        <w:rFonts w:asciiTheme="majorHAnsi" w:hAnsiTheme="majorHAnsi"/>
        <w:color w:val="000000"/>
      </w:rPr>
      <w:fldChar w:fldCharType="begin"/>
    </w:r>
    <w:r w:rsidRPr="00EA78F9">
      <w:rPr>
        <w:rFonts w:asciiTheme="majorHAnsi" w:hAnsiTheme="majorHAnsi"/>
        <w:color w:val="000000"/>
      </w:rPr>
      <w:instrText>PAGE</w:instrText>
    </w:r>
    <w:r w:rsidRPr="00EA78F9">
      <w:rPr>
        <w:rFonts w:asciiTheme="majorHAnsi" w:hAnsiTheme="majorHAnsi"/>
        <w:color w:val="000000"/>
      </w:rPr>
      <w:fldChar w:fldCharType="separate"/>
    </w:r>
    <w:r>
      <w:rPr>
        <w:rFonts w:asciiTheme="majorHAnsi" w:hAnsiTheme="majorHAnsi"/>
        <w:noProof/>
        <w:color w:val="000000"/>
      </w:rPr>
      <w:t>47</w:t>
    </w:r>
    <w:r w:rsidRPr="00EA78F9">
      <w:rPr>
        <w:rFonts w:asciiTheme="majorHAnsi" w:hAnsiTheme="majorHAnsi"/>
        <w:color w:val="000000"/>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80382B" w14:textId="77777777" w:rsidR="003A3A3F" w:rsidRDefault="003A3A3F">
    <w:pPr>
      <w:pBdr>
        <w:top w:val="nil"/>
        <w:left w:val="nil"/>
        <w:bottom w:val="nil"/>
        <w:right w:val="nil"/>
        <w:between w:val="nil"/>
      </w:pBdr>
      <w:tabs>
        <w:tab w:val="center" w:pos="4320"/>
        <w:tab w:val="right" w:pos="8640"/>
      </w:tabs>
      <w:jc w:val="center"/>
      <w:rPr>
        <w:color w:val="00000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219492D9" w14:textId="77777777" w:rsidR="00D463AD" w:rsidRDefault="00D463AD">
      <w:r>
        <w:separator/>
      </w:r>
    </w:p>
  </w:footnote>
  <w:footnote w:type="continuationSeparator" w:id="0">
    <w:p w14:paraId="3034B51C" w14:textId="77777777" w:rsidR="00D463AD" w:rsidRDefault="00D463AD">
      <w:r>
        <w:continuationSeparator/>
      </w:r>
    </w:p>
  </w:footnote>
  <w:footnote w:type="continuationNotice" w:id="1">
    <w:p w14:paraId="4288E61D" w14:textId="77777777" w:rsidR="00D463AD" w:rsidRDefault="00D463A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8B8482" w14:textId="72BED179" w:rsidR="003A3A3F" w:rsidRDefault="003A3A3F">
    <w:pPr>
      <w:pStyle w:val="Header"/>
    </w:pPr>
  </w:p>
  <w:p w14:paraId="7E49B1C6" w14:textId="77777777" w:rsidR="003A3A3F" w:rsidRDefault="003A3A3F">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3360"/>
      <w:gridCol w:w="3360"/>
      <w:gridCol w:w="3360"/>
    </w:tblGrid>
    <w:tr w:rsidR="003A3A3F" w14:paraId="40FD2435" w14:textId="77777777" w:rsidTr="68488086">
      <w:tc>
        <w:tcPr>
          <w:tcW w:w="3360" w:type="dxa"/>
        </w:tcPr>
        <w:p w14:paraId="787C76EB" w14:textId="5D2DD0CB" w:rsidR="003A3A3F" w:rsidRDefault="003A3A3F" w:rsidP="68488086">
          <w:pPr>
            <w:pStyle w:val="Header"/>
            <w:ind w:left="-115"/>
          </w:pPr>
        </w:p>
      </w:tc>
      <w:tc>
        <w:tcPr>
          <w:tcW w:w="3360" w:type="dxa"/>
        </w:tcPr>
        <w:p w14:paraId="1E1E7E61" w14:textId="14E60DF3" w:rsidR="003A3A3F" w:rsidRDefault="003A3A3F" w:rsidP="68488086">
          <w:pPr>
            <w:pStyle w:val="Header"/>
            <w:jc w:val="center"/>
          </w:pPr>
        </w:p>
      </w:tc>
      <w:tc>
        <w:tcPr>
          <w:tcW w:w="3360" w:type="dxa"/>
        </w:tcPr>
        <w:p w14:paraId="3A13E403" w14:textId="0D1F6132" w:rsidR="003A3A3F" w:rsidRDefault="003A3A3F" w:rsidP="68488086">
          <w:pPr>
            <w:pStyle w:val="Header"/>
            <w:ind w:right="-115"/>
            <w:jc w:val="right"/>
          </w:pPr>
        </w:p>
      </w:tc>
    </w:tr>
  </w:tbl>
  <w:p w14:paraId="7C73DD1E" w14:textId="3205F761" w:rsidR="003A3A3F" w:rsidRDefault="003A3A3F" w:rsidP="68488086">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3360"/>
      <w:gridCol w:w="3360"/>
      <w:gridCol w:w="3360"/>
    </w:tblGrid>
    <w:tr w:rsidR="003A3A3F" w14:paraId="2C68D4AD" w14:textId="77777777" w:rsidTr="68488086">
      <w:tc>
        <w:tcPr>
          <w:tcW w:w="3360" w:type="dxa"/>
        </w:tcPr>
        <w:p w14:paraId="11C5A377" w14:textId="1B86C54D" w:rsidR="003A3A3F" w:rsidRDefault="003A3A3F" w:rsidP="68488086">
          <w:pPr>
            <w:pStyle w:val="Header"/>
            <w:ind w:left="-115"/>
          </w:pPr>
        </w:p>
      </w:tc>
      <w:tc>
        <w:tcPr>
          <w:tcW w:w="3360" w:type="dxa"/>
        </w:tcPr>
        <w:p w14:paraId="610948EC" w14:textId="6D09CA06" w:rsidR="003A3A3F" w:rsidRDefault="003A3A3F" w:rsidP="68488086">
          <w:pPr>
            <w:pStyle w:val="Header"/>
            <w:jc w:val="center"/>
          </w:pPr>
        </w:p>
      </w:tc>
      <w:tc>
        <w:tcPr>
          <w:tcW w:w="3360" w:type="dxa"/>
        </w:tcPr>
        <w:p w14:paraId="56A7DF49" w14:textId="76E1A87F" w:rsidR="003A3A3F" w:rsidRDefault="003A3A3F" w:rsidP="68488086">
          <w:pPr>
            <w:pStyle w:val="Header"/>
            <w:ind w:right="-115"/>
            <w:jc w:val="right"/>
          </w:pPr>
        </w:p>
      </w:tc>
    </w:tr>
  </w:tbl>
  <w:p w14:paraId="0441E04A" w14:textId="6C03027D" w:rsidR="003A3A3F" w:rsidRDefault="003A3A3F" w:rsidP="68488086">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3360"/>
      <w:gridCol w:w="3360"/>
      <w:gridCol w:w="3360"/>
    </w:tblGrid>
    <w:tr w:rsidR="003A3A3F" w14:paraId="3AE2AC92" w14:textId="77777777" w:rsidTr="68488086">
      <w:tc>
        <w:tcPr>
          <w:tcW w:w="3360" w:type="dxa"/>
        </w:tcPr>
        <w:p w14:paraId="68A5C898" w14:textId="1504198F" w:rsidR="003A3A3F" w:rsidRDefault="003A3A3F" w:rsidP="68488086">
          <w:pPr>
            <w:pStyle w:val="Header"/>
            <w:ind w:left="-115"/>
          </w:pPr>
        </w:p>
      </w:tc>
      <w:tc>
        <w:tcPr>
          <w:tcW w:w="3360" w:type="dxa"/>
        </w:tcPr>
        <w:p w14:paraId="43FCFE6F" w14:textId="32ABDA20" w:rsidR="003A3A3F" w:rsidRDefault="003A3A3F" w:rsidP="68488086">
          <w:pPr>
            <w:pStyle w:val="Header"/>
            <w:jc w:val="center"/>
          </w:pPr>
        </w:p>
      </w:tc>
      <w:tc>
        <w:tcPr>
          <w:tcW w:w="3360" w:type="dxa"/>
        </w:tcPr>
        <w:p w14:paraId="62316D2B" w14:textId="2DDA2616" w:rsidR="003A3A3F" w:rsidRDefault="003A3A3F" w:rsidP="68488086">
          <w:pPr>
            <w:pStyle w:val="Header"/>
            <w:ind w:right="-115"/>
            <w:jc w:val="right"/>
          </w:pPr>
        </w:p>
      </w:tc>
    </w:tr>
  </w:tbl>
  <w:p w14:paraId="1D71DA86" w14:textId="1C90DDE8" w:rsidR="003A3A3F" w:rsidRDefault="003A3A3F" w:rsidP="68488086">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8E28D7" w14:textId="731D655C" w:rsidR="003A3A3F" w:rsidRDefault="003A3A3F">
    <w:pPr>
      <w:pStyle w:val="Header"/>
    </w:pPr>
  </w:p>
  <w:p w14:paraId="408F800F" w14:textId="5C309E62" w:rsidR="003A3A3F" w:rsidRPr="00A80806" w:rsidRDefault="003A3A3F" w:rsidP="00AB3855">
    <w:pPr>
      <w:pStyle w:val="Header"/>
      <w:jc w:val="right"/>
      <w:rPr>
        <w:rFonts w:asciiTheme="majorHAnsi" w:hAnsiTheme="majorHAnsi" w:cstheme="majorHAnsi"/>
        <w:b/>
        <w:bCs/>
        <w:color w:val="214293"/>
        <w:sz w:val="36"/>
        <w:szCs w:val="36"/>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3360"/>
      <w:gridCol w:w="3360"/>
      <w:gridCol w:w="3360"/>
    </w:tblGrid>
    <w:tr w:rsidR="003A3A3F" w14:paraId="48A94572" w14:textId="77777777" w:rsidTr="68488086">
      <w:tc>
        <w:tcPr>
          <w:tcW w:w="3360" w:type="dxa"/>
        </w:tcPr>
        <w:p w14:paraId="3A3BFA3F" w14:textId="61A0D626" w:rsidR="003A3A3F" w:rsidRDefault="003A3A3F" w:rsidP="68488086">
          <w:pPr>
            <w:pStyle w:val="Header"/>
            <w:ind w:left="-115"/>
          </w:pPr>
        </w:p>
      </w:tc>
      <w:tc>
        <w:tcPr>
          <w:tcW w:w="3360" w:type="dxa"/>
        </w:tcPr>
        <w:p w14:paraId="76B2CAC5" w14:textId="11744225" w:rsidR="003A3A3F" w:rsidRDefault="003A3A3F" w:rsidP="68488086">
          <w:pPr>
            <w:pStyle w:val="Header"/>
            <w:jc w:val="center"/>
          </w:pPr>
        </w:p>
      </w:tc>
      <w:tc>
        <w:tcPr>
          <w:tcW w:w="3360" w:type="dxa"/>
        </w:tcPr>
        <w:p w14:paraId="41E03F0D" w14:textId="2456D868" w:rsidR="003A3A3F" w:rsidRDefault="003A3A3F" w:rsidP="68488086">
          <w:pPr>
            <w:pStyle w:val="Header"/>
            <w:ind w:right="-115"/>
            <w:jc w:val="right"/>
          </w:pPr>
        </w:p>
      </w:tc>
    </w:tr>
  </w:tbl>
  <w:p w14:paraId="7B4C71C3" w14:textId="4E1F1217" w:rsidR="003A3A3F" w:rsidRDefault="003A3A3F" w:rsidP="68488086">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83A7EE" w14:textId="527CAE55" w:rsidR="00B475EB" w:rsidRPr="00A80806" w:rsidRDefault="00B475EB" w:rsidP="00AB3855">
    <w:pPr>
      <w:pStyle w:val="Header"/>
      <w:jc w:val="right"/>
      <w:rPr>
        <w:rFonts w:asciiTheme="majorHAnsi" w:hAnsiTheme="majorHAnsi" w:cstheme="majorHAnsi"/>
        <w:b/>
        <w:bCs/>
        <w:color w:val="214293"/>
        <w:sz w:val="36"/>
        <w:szCs w:val="36"/>
      </w:rPr>
    </w:pPr>
    <w:r w:rsidRPr="0041731F">
      <w:rPr>
        <w:rFonts w:asciiTheme="majorHAnsi" w:hAnsiTheme="majorHAnsi" w:cstheme="majorHAnsi"/>
        <w:b/>
        <w:bCs/>
        <w:color w:val="204293"/>
        <w:sz w:val="36"/>
        <w:szCs w:val="36"/>
      </w:rPr>
      <w:t>2020-2021 Key Accomplishments</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9D3AE6" w14:textId="397B1156" w:rsidR="00B475EB" w:rsidRDefault="00B475EB">
    <w:pPr>
      <w:pStyle w:val="Header"/>
    </w:pPr>
  </w:p>
  <w:p w14:paraId="25E95203" w14:textId="77777777" w:rsidR="00B475EB" w:rsidRPr="00A80806" w:rsidRDefault="00B475EB" w:rsidP="00AB3855">
    <w:pPr>
      <w:pStyle w:val="Header"/>
      <w:jc w:val="right"/>
      <w:rPr>
        <w:rFonts w:asciiTheme="majorHAnsi" w:hAnsiTheme="majorHAnsi" w:cstheme="majorHAnsi"/>
        <w:b/>
        <w:bCs/>
        <w:color w:val="214293"/>
        <w:sz w:val="36"/>
        <w:szCs w:val="36"/>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3360"/>
      <w:gridCol w:w="3360"/>
      <w:gridCol w:w="3360"/>
    </w:tblGrid>
    <w:tr w:rsidR="003A3A3F" w14:paraId="04C19A96" w14:textId="77777777" w:rsidTr="68488086">
      <w:tc>
        <w:tcPr>
          <w:tcW w:w="3360" w:type="dxa"/>
        </w:tcPr>
        <w:p w14:paraId="75A332E2" w14:textId="146345CA" w:rsidR="003A3A3F" w:rsidRDefault="003A3A3F" w:rsidP="68488086">
          <w:pPr>
            <w:pStyle w:val="Header"/>
            <w:ind w:left="-115"/>
          </w:pPr>
        </w:p>
      </w:tc>
      <w:tc>
        <w:tcPr>
          <w:tcW w:w="3360" w:type="dxa"/>
        </w:tcPr>
        <w:p w14:paraId="1F924DB3" w14:textId="31159DF8" w:rsidR="003A3A3F" w:rsidRDefault="003A3A3F" w:rsidP="68488086">
          <w:pPr>
            <w:pStyle w:val="Header"/>
            <w:jc w:val="center"/>
          </w:pPr>
        </w:p>
      </w:tc>
      <w:tc>
        <w:tcPr>
          <w:tcW w:w="3360" w:type="dxa"/>
        </w:tcPr>
        <w:p w14:paraId="70AADDEF" w14:textId="2D71AAD8" w:rsidR="003A3A3F" w:rsidRDefault="003A3A3F" w:rsidP="68488086">
          <w:pPr>
            <w:pStyle w:val="Header"/>
            <w:ind w:right="-115"/>
            <w:jc w:val="right"/>
          </w:pPr>
        </w:p>
      </w:tc>
    </w:tr>
  </w:tbl>
  <w:p w14:paraId="04841104" w14:textId="30480939" w:rsidR="003A3A3F" w:rsidRDefault="003A3A3F" w:rsidP="68488086">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873F4B" w14:textId="00AE481F" w:rsidR="003A3A3F" w:rsidRPr="00A80806" w:rsidRDefault="003A3A3F" w:rsidP="00A80806">
    <w:pPr>
      <w:pStyle w:val="Header"/>
      <w:jc w:val="right"/>
      <w:rPr>
        <w:rFonts w:asciiTheme="majorHAnsi" w:hAnsiTheme="majorHAnsi"/>
        <w:b/>
        <w:bCs/>
        <w:color w:val="214293"/>
        <w:sz w:val="36"/>
        <w:szCs w:val="36"/>
      </w:rPr>
    </w:pPr>
    <w:r>
      <w:rPr>
        <w:rFonts w:asciiTheme="majorHAnsi" w:hAnsiTheme="majorHAnsi"/>
        <w:b/>
        <w:bCs/>
        <w:color w:val="214293"/>
        <w:sz w:val="36"/>
        <w:szCs w:val="36"/>
      </w:rPr>
      <w:t xml:space="preserve">ACTIVITIES &amp; </w:t>
    </w:r>
    <w:r w:rsidRPr="00A80806">
      <w:rPr>
        <w:rFonts w:asciiTheme="majorHAnsi" w:hAnsiTheme="majorHAnsi"/>
        <w:b/>
        <w:bCs/>
        <w:color w:val="214293"/>
        <w:sz w:val="36"/>
        <w:szCs w:val="36"/>
      </w:rPr>
      <w:t>PROJECTS</w:t>
    </w:r>
    <w:r>
      <w:rPr>
        <w:rFonts w:asciiTheme="majorHAnsi" w:hAnsiTheme="majorHAnsi"/>
        <w:b/>
        <w:bCs/>
        <w:color w:val="214293"/>
        <w:sz w:val="36"/>
        <w:szCs w:val="36"/>
      </w:rPr>
      <w:t xml:space="preserve"> 2020-22</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3360"/>
      <w:gridCol w:w="3360"/>
      <w:gridCol w:w="3360"/>
    </w:tblGrid>
    <w:tr w:rsidR="003A3A3F" w14:paraId="1BDFA04F" w14:textId="77777777" w:rsidTr="68488086">
      <w:tc>
        <w:tcPr>
          <w:tcW w:w="3360" w:type="dxa"/>
        </w:tcPr>
        <w:p w14:paraId="22F5236C" w14:textId="0C90AA6C" w:rsidR="003A3A3F" w:rsidRDefault="003A3A3F" w:rsidP="68488086">
          <w:pPr>
            <w:pStyle w:val="Header"/>
            <w:ind w:left="-115"/>
          </w:pPr>
        </w:p>
      </w:tc>
      <w:tc>
        <w:tcPr>
          <w:tcW w:w="3360" w:type="dxa"/>
        </w:tcPr>
        <w:p w14:paraId="752A748E" w14:textId="2B6869C1" w:rsidR="003A3A3F" w:rsidRDefault="003A3A3F" w:rsidP="68488086">
          <w:pPr>
            <w:pStyle w:val="Header"/>
            <w:jc w:val="center"/>
          </w:pPr>
        </w:p>
      </w:tc>
      <w:tc>
        <w:tcPr>
          <w:tcW w:w="3360" w:type="dxa"/>
        </w:tcPr>
        <w:p w14:paraId="65993014" w14:textId="0BD5C755" w:rsidR="003A3A3F" w:rsidRDefault="003A3A3F" w:rsidP="68488086">
          <w:pPr>
            <w:pStyle w:val="Header"/>
            <w:ind w:right="-115"/>
            <w:jc w:val="right"/>
          </w:pPr>
        </w:p>
      </w:tc>
    </w:tr>
  </w:tbl>
  <w:p w14:paraId="5389297C" w14:textId="4A0F8800" w:rsidR="003A3A3F" w:rsidRDefault="003A3A3F" w:rsidP="68488086">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57271E" w14:textId="55204034" w:rsidR="003A3A3F" w:rsidRPr="00A80806" w:rsidRDefault="003A3A3F" w:rsidP="00A80806">
    <w:pPr>
      <w:pStyle w:val="Header"/>
      <w:jc w:val="right"/>
      <w:rPr>
        <w:rFonts w:asciiTheme="majorHAnsi" w:hAnsiTheme="majorHAnsi"/>
        <w:b/>
        <w:bCs/>
        <w:color w:val="214293"/>
        <w:sz w:val="36"/>
        <w:szCs w:val="36"/>
      </w:rPr>
    </w:pPr>
    <w:r w:rsidRPr="00A80806">
      <w:rPr>
        <w:rFonts w:asciiTheme="majorHAnsi" w:hAnsiTheme="majorHAnsi"/>
        <w:b/>
        <w:bCs/>
        <w:color w:val="214293"/>
        <w:sz w:val="36"/>
        <w:szCs w:val="36"/>
      </w:rPr>
      <w:t>SUPPLEMENTAL PROJECTS</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3360"/>
      <w:gridCol w:w="3360"/>
      <w:gridCol w:w="3360"/>
    </w:tblGrid>
    <w:tr w:rsidR="003A3A3F" w14:paraId="62437BEC" w14:textId="77777777" w:rsidTr="68488086">
      <w:tc>
        <w:tcPr>
          <w:tcW w:w="3360" w:type="dxa"/>
        </w:tcPr>
        <w:p w14:paraId="6C60C886" w14:textId="79C0A9EF" w:rsidR="003A3A3F" w:rsidRDefault="003A3A3F" w:rsidP="68488086">
          <w:pPr>
            <w:pStyle w:val="Header"/>
            <w:ind w:left="-115"/>
          </w:pPr>
        </w:p>
      </w:tc>
      <w:tc>
        <w:tcPr>
          <w:tcW w:w="3360" w:type="dxa"/>
        </w:tcPr>
        <w:p w14:paraId="36B1263B" w14:textId="6366D810" w:rsidR="003A3A3F" w:rsidRDefault="003A3A3F" w:rsidP="68488086">
          <w:pPr>
            <w:pStyle w:val="Header"/>
            <w:jc w:val="center"/>
          </w:pPr>
        </w:p>
      </w:tc>
      <w:tc>
        <w:tcPr>
          <w:tcW w:w="3360" w:type="dxa"/>
        </w:tcPr>
        <w:p w14:paraId="4C15B3ED" w14:textId="1D26BD11" w:rsidR="003A3A3F" w:rsidRDefault="003A3A3F" w:rsidP="68488086">
          <w:pPr>
            <w:pStyle w:val="Header"/>
            <w:ind w:right="-115"/>
            <w:jc w:val="right"/>
          </w:pPr>
        </w:p>
      </w:tc>
    </w:tr>
  </w:tbl>
  <w:p w14:paraId="043E4B66" w14:textId="64E7B996" w:rsidR="003A3A3F" w:rsidRDefault="003A3A3F" w:rsidP="68488086">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2D935F" w14:textId="547B684C" w:rsidR="003A3A3F" w:rsidRPr="00A80806" w:rsidRDefault="003A3A3F" w:rsidP="00A80806">
    <w:pPr>
      <w:pStyle w:val="Header"/>
      <w:jc w:val="right"/>
      <w:rPr>
        <w:rFonts w:asciiTheme="majorHAnsi" w:hAnsiTheme="majorHAnsi"/>
        <w:b/>
        <w:bCs/>
        <w:color w:val="214293"/>
        <w:sz w:val="36"/>
        <w:szCs w:val="36"/>
      </w:rP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3360"/>
      <w:gridCol w:w="3360"/>
      <w:gridCol w:w="3360"/>
    </w:tblGrid>
    <w:tr w:rsidR="003A3A3F" w14:paraId="0EBF4B37" w14:textId="77777777" w:rsidTr="68488086">
      <w:tc>
        <w:tcPr>
          <w:tcW w:w="3360" w:type="dxa"/>
        </w:tcPr>
        <w:p w14:paraId="77FC0810" w14:textId="21261CB1" w:rsidR="003A3A3F" w:rsidRDefault="003A3A3F" w:rsidP="68488086">
          <w:pPr>
            <w:pStyle w:val="Header"/>
            <w:ind w:left="-115"/>
          </w:pPr>
        </w:p>
      </w:tc>
      <w:tc>
        <w:tcPr>
          <w:tcW w:w="3360" w:type="dxa"/>
        </w:tcPr>
        <w:p w14:paraId="04A3FC00" w14:textId="6F0FBD9C" w:rsidR="003A3A3F" w:rsidRDefault="003A3A3F" w:rsidP="68488086">
          <w:pPr>
            <w:pStyle w:val="Header"/>
            <w:jc w:val="center"/>
          </w:pPr>
        </w:p>
      </w:tc>
      <w:tc>
        <w:tcPr>
          <w:tcW w:w="3360" w:type="dxa"/>
        </w:tcPr>
        <w:p w14:paraId="2B7DD831" w14:textId="3D4BF196" w:rsidR="003A3A3F" w:rsidRDefault="003A3A3F" w:rsidP="68488086">
          <w:pPr>
            <w:pStyle w:val="Header"/>
            <w:ind w:right="-115"/>
            <w:jc w:val="right"/>
          </w:pPr>
        </w:p>
      </w:tc>
    </w:tr>
  </w:tbl>
  <w:p w14:paraId="70DF422B" w14:textId="5E10EEEC" w:rsidR="003A3A3F" w:rsidRDefault="003A3A3F" w:rsidP="68488086">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131686B"/>
    <w:multiLevelType w:val="multilevel"/>
    <w:tmpl w:val="368ACAF6"/>
    <w:lvl w:ilvl="0">
      <w:start w:val="1"/>
      <w:numFmt w:val="bullet"/>
      <w:lvlText w:val=""/>
      <w:lvlJc w:val="left"/>
      <w:pPr>
        <w:ind w:left="720" w:hanging="360"/>
      </w:pPr>
      <w:rPr>
        <w:rFonts w:ascii="Symbol" w:hAnsi="Symbol" w:hint="default"/>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 w15:restartNumberingAfterBreak="0">
    <w:nsid w:val="01E5699A"/>
    <w:multiLevelType w:val="hybridMultilevel"/>
    <w:tmpl w:val="2154F630"/>
    <w:lvl w:ilvl="0" w:tplc="2BDACFDC">
      <w:start w:val="1"/>
      <w:numFmt w:val="bullet"/>
      <w:lvlText w:val=""/>
      <w:lvlJc w:val="left"/>
      <w:pPr>
        <w:ind w:left="720" w:hanging="360"/>
      </w:pPr>
      <w:rPr>
        <w:rFonts w:ascii="Symbol" w:hAnsi="Symbol" w:hint="default"/>
        <w:u w:val="none"/>
      </w:rPr>
    </w:lvl>
    <w:lvl w:ilvl="1" w:tplc="DDB04A38">
      <w:start w:val="1"/>
      <w:numFmt w:val="bullet"/>
      <w:lvlText w:val="○"/>
      <w:lvlJc w:val="left"/>
      <w:pPr>
        <w:ind w:left="1440" w:hanging="360"/>
      </w:pPr>
      <w:rPr>
        <w:u w:val="none"/>
      </w:rPr>
    </w:lvl>
    <w:lvl w:ilvl="2" w:tplc="B58EA05E">
      <w:start w:val="1"/>
      <w:numFmt w:val="bullet"/>
      <w:lvlText w:val="■"/>
      <w:lvlJc w:val="left"/>
      <w:pPr>
        <w:ind w:left="2160" w:hanging="360"/>
      </w:pPr>
      <w:rPr>
        <w:u w:val="none"/>
      </w:rPr>
    </w:lvl>
    <w:lvl w:ilvl="3" w:tplc="D6DA2346">
      <w:start w:val="1"/>
      <w:numFmt w:val="bullet"/>
      <w:lvlText w:val="●"/>
      <w:lvlJc w:val="left"/>
      <w:pPr>
        <w:ind w:left="2880" w:hanging="360"/>
      </w:pPr>
      <w:rPr>
        <w:u w:val="none"/>
      </w:rPr>
    </w:lvl>
    <w:lvl w:ilvl="4" w:tplc="78F03298">
      <w:start w:val="1"/>
      <w:numFmt w:val="bullet"/>
      <w:lvlText w:val="○"/>
      <w:lvlJc w:val="left"/>
      <w:pPr>
        <w:ind w:left="3600" w:hanging="360"/>
      </w:pPr>
      <w:rPr>
        <w:u w:val="none"/>
      </w:rPr>
    </w:lvl>
    <w:lvl w:ilvl="5" w:tplc="6DCA4E2E">
      <w:start w:val="1"/>
      <w:numFmt w:val="bullet"/>
      <w:lvlText w:val="■"/>
      <w:lvlJc w:val="left"/>
      <w:pPr>
        <w:ind w:left="4320" w:hanging="360"/>
      </w:pPr>
      <w:rPr>
        <w:u w:val="none"/>
      </w:rPr>
    </w:lvl>
    <w:lvl w:ilvl="6" w:tplc="C436D8E2">
      <w:start w:val="1"/>
      <w:numFmt w:val="bullet"/>
      <w:lvlText w:val="●"/>
      <w:lvlJc w:val="left"/>
      <w:pPr>
        <w:ind w:left="5040" w:hanging="360"/>
      </w:pPr>
      <w:rPr>
        <w:u w:val="none"/>
      </w:rPr>
    </w:lvl>
    <w:lvl w:ilvl="7" w:tplc="0AF0F25A">
      <w:start w:val="1"/>
      <w:numFmt w:val="bullet"/>
      <w:lvlText w:val="○"/>
      <w:lvlJc w:val="left"/>
      <w:pPr>
        <w:ind w:left="5760" w:hanging="360"/>
      </w:pPr>
      <w:rPr>
        <w:u w:val="none"/>
      </w:rPr>
    </w:lvl>
    <w:lvl w:ilvl="8" w:tplc="0E346722">
      <w:start w:val="1"/>
      <w:numFmt w:val="bullet"/>
      <w:lvlText w:val="■"/>
      <w:lvlJc w:val="left"/>
      <w:pPr>
        <w:ind w:left="6480" w:hanging="360"/>
      </w:pPr>
      <w:rPr>
        <w:u w:val="none"/>
      </w:rPr>
    </w:lvl>
  </w:abstractNum>
  <w:abstractNum w:abstractNumId="2" w15:restartNumberingAfterBreak="0">
    <w:nsid w:val="05217B97"/>
    <w:multiLevelType w:val="hybridMultilevel"/>
    <w:tmpl w:val="690ECC18"/>
    <w:lvl w:ilvl="0" w:tplc="584E1806">
      <w:start w:val="1"/>
      <w:numFmt w:val="bullet"/>
      <w:lvlText w:val=""/>
      <w:lvlJc w:val="left"/>
      <w:pPr>
        <w:ind w:left="720" w:hanging="360"/>
      </w:pPr>
      <w:rPr>
        <w:rFonts w:ascii="Symbol" w:hAnsi="Symbol" w:hint="default"/>
      </w:rPr>
    </w:lvl>
    <w:lvl w:ilvl="1" w:tplc="EEACBC0C">
      <w:start w:val="1"/>
      <w:numFmt w:val="bullet"/>
      <w:lvlText w:val="o"/>
      <w:lvlJc w:val="left"/>
      <w:pPr>
        <w:ind w:left="1440" w:hanging="360"/>
      </w:pPr>
      <w:rPr>
        <w:rFonts w:ascii="Courier New" w:hAnsi="Courier New" w:hint="default"/>
      </w:rPr>
    </w:lvl>
    <w:lvl w:ilvl="2" w:tplc="BBA09BC4">
      <w:start w:val="1"/>
      <w:numFmt w:val="bullet"/>
      <w:lvlText w:val=""/>
      <w:lvlJc w:val="left"/>
      <w:pPr>
        <w:ind w:left="2160" w:hanging="360"/>
      </w:pPr>
      <w:rPr>
        <w:rFonts w:ascii="Wingdings" w:hAnsi="Wingdings" w:hint="default"/>
      </w:rPr>
    </w:lvl>
    <w:lvl w:ilvl="3" w:tplc="2F62422A">
      <w:start w:val="1"/>
      <w:numFmt w:val="bullet"/>
      <w:lvlText w:val=""/>
      <w:lvlJc w:val="left"/>
      <w:pPr>
        <w:ind w:left="2880" w:hanging="360"/>
      </w:pPr>
      <w:rPr>
        <w:rFonts w:ascii="Symbol" w:hAnsi="Symbol" w:hint="default"/>
      </w:rPr>
    </w:lvl>
    <w:lvl w:ilvl="4" w:tplc="99AE3FE0">
      <w:start w:val="1"/>
      <w:numFmt w:val="bullet"/>
      <w:lvlText w:val="o"/>
      <w:lvlJc w:val="left"/>
      <w:pPr>
        <w:ind w:left="3600" w:hanging="360"/>
      </w:pPr>
      <w:rPr>
        <w:rFonts w:ascii="Courier New" w:hAnsi="Courier New" w:hint="default"/>
      </w:rPr>
    </w:lvl>
    <w:lvl w:ilvl="5" w:tplc="EA2AFC3A">
      <w:start w:val="1"/>
      <w:numFmt w:val="bullet"/>
      <w:lvlText w:val=""/>
      <w:lvlJc w:val="left"/>
      <w:pPr>
        <w:ind w:left="4320" w:hanging="360"/>
      </w:pPr>
      <w:rPr>
        <w:rFonts w:ascii="Wingdings" w:hAnsi="Wingdings" w:hint="default"/>
      </w:rPr>
    </w:lvl>
    <w:lvl w:ilvl="6" w:tplc="D93214D4">
      <w:start w:val="1"/>
      <w:numFmt w:val="bullet"/>
      <w:lvlText w:val=""/>
      <w:lvlJc w:val="left"/>
      <w:pPr>
        <w:ind w:left="5040" w:hanging="360"/>
      </w:pPr>
      <w:rPr>
        <w:rFonts w:ascii="Symbol" w:hAnsi="Symbol" w:hint="default"/>
      </w:rPr>
    </w:lvl>
    <w:lvl w:ilvl="7" w:tplc="4E84A764">
      <w:start w:val="1"/>
      <w:numFmt w:val="bullet"/>
      <w:lvlText w:val="o"/>
      <w:lvlJc w:val="left"/>
      <w:pPr>
        <w:ind w:left="5760" w:hanging="360"/>
      </w:pPr>
      <w:rPr>
        <w:rFonts w:ascii="Courier New" w:hAnsi="Courier New" w:hint="default"/>
      </w:rPr>
    </w:lvl>
    <w:lvl w:ilvl="8" w:tplc="41441AD0">
      <w:start w:val="1"/>
      <w:numFmt w:val="bullet"/>
      <w:lvlText w:val=""/>
      <w:lvlJc w:val="left"/>
      <w:pPr>
        <w:ind w:left="6480" w:hanging="360"/>
      </w:pPr>
      <w:rPr>
        <w:rFonts w:ascii="Wingdings" w:hAnsi="Wingdings" w:hint="default"/>
      </w:rPr>
    </w:lvl>
  </w:abstractNum>
  <w:abstractNum w:abstractNumId="3" w15:restartNumberingAfterBreak="0">
    <w:nsid w:val="05751C5C"/>
    <w:multiLevelType w:val="hybridMultilevel"/>
    <w:tmpl w:val="2B9EB4A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9DC5E1F"/>
    <w:multiLevelType w:val="hybridMultilevel"/>
    <w:tmpl w:val="18A6071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C8217A8"/>
    <w:multiLevelType w:val="hybridMultilevel"/>
    <w:tmpl w:val="7DDE51E0"/>
    <w:lvl w:ilvl="0" w:tplc="7B0035CC">
      <w:start w:val="1"/>
      <w:numFmt w:val="decimal"/>
      <w:lvlText w:val="%1)"/>
      <w:lvlJc w:val="left"/>
      <w:pPr>
        <w:ind w:left="360" w:hanging="360"/>
      </w:pPr>
    </w:lvl>
    <w:lvl w:ilvl="1" w:tplc="4900E13E">
      <w:start w:val="1"/>
      <w:numFmt w:val="lowerLetter"/>
      <w:lvlText w:val="%2."/>
      <w:lvlJc w:val="left"/>
      <w:pPr>
        <w:ind w:left="1440" w:hanging="360"/>
      </w:pPr>
    </w:lvl>
    <w:lvl w:ilvl="2" w:tplc="9DC052D0">
      <w:start w:val="1"/>
      <w:numFmt w:val="lowerRoman"/>
      <w:lvlText w:val="%3."/>
      <w:lvlJc w:val="right"/>
      <w:pPr>
        <w:ind w:left="2160" w:hanging="180"/>
      </w:pPr>
    </w:lvl>
    <w:lvl w:ilvl="3" w:tplc="88B648E6">
      <w:start w:val="1"/>
      <w:numFmt w:val="decimal"/>
      <w:lvlText w:val="%4."/>
      <w:lvlJc w:val="left"/>
      <w:pPr>
        <w:ind w:left="2880" w:hanging="360"/>
      </w:pPr>
    </w:lvl>
    <w:lvl w:ilvl="4" w:tplc="184EC1DE">
      <w:start w:val="1"/>
      <w:numFmt w:val="lowerLetter"/>
      <w:lvlText w:val="%5."/>
      <w:lvlJc w:val="left"/>
      <w:pPr>
        <w:ind w:left="3600" w:hanging="360"/>
      </w:pPr>
    </w:lvl>
    <w:lvl w:ilvl="5" w:tplc="F5B485AE">
      <w:start w:val="1"/>
      <w:numFmt w:val="lowerRoman"/>
      <w:lvlText w:val="%6."/>
      <w:lvlJc w:val="right"/>
      <w:pPr>
        <w:ind w:left="4320" w:hanging="180"/>
      </w:pPr>
    </w:lvl>
    <w:lvl w:ilvl="6" w:tplc="0D862B8E">
      <w:start w:val="1"/>
      <w:numFmt w:val="decimal"/>
      <w:lvlText w:val="%7."/>
      <w:lvlJc w:val="left"/>
      <w:pPr>
        <w:ind w:left="5040" w:hanging="360"/>
      </w:pPr>
    </w:lvl>
    <w:lvl w:ilvl="7" w:tplc="538CB4E6">
      <w:start w:val="1"/>
      <w:numFmt w:val="lowerLetter"/>
      <w:lvlText w:val="%8."/>
      <w:lvlJc w:val="left"/>
      <w:pPr>
        <w:ind w:left="5760" w:hanging="360"/>
      </w:pPr>
    </w:lvl>
    <w:lvl w:ilvl="8" w:tplc="8B189F94">
      <w:start w:val="1"/>
      <w:numFmt w:val="lowerRoman"/>
      <w:lvlText w:val="%9."/>
      <w:lvlJc w:val="right"/>
      <w:pPr>
        <w:ind w:left="6480" w:hanging="180"/>
      </w:pPr>
    </w:lvl>
  </w:abstractNum>
  <w:abstractNum w:abstractNumId="6" w15:restartNumberingAfterBreak="0">
    <w:nsid w:val="0F026402"/>
    <w:multiLevelType w:val="hybridMultilevel"/>
    <w:tmpl w:val="C038A36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12D238EE"/>
    <w:multiLevelType w:val="hybridMultilevel"/>
    <w:tmpl w:val="A43C215C"/>
    <w:lvl w:ilvl="0" w:tplc="4E48780A">
      <w:start w:val="1"/>
      <w:numFmt w:val="decimal"/>
      <w:lvlText w:val="%1)"/>
      <w:lvlJc w:val="left"/>
      <w:pPr>
        <w:ind w:left="360" w:hanging="360"/>
      </w:pPr>
    </w:lvl>
    <w:lvl w:ilvl="1" w:tplc="BAF874BE">
      <w:start w:val="1"/>
      <w:numFmt w:val="bullet"/>
      <w:lvlText w:val=""/>
      <w:lvlJc w:val="left"/>
      <w:pPr>
        <w:ind w:left="0" w:firstLine="0"/>
      </w:pPr>
    </w:lvl>
    <w:lvl w:ilvl="2" w:tplc="2E0020CA">
      <w:start w:val="1"/>
      <w:numFmt w:val="bullet"/>
      <w:lvlText w:val=""/>
      <w:lvlJc w:val="left"/>
      <w:pPr>
        <w:ind w:left="0" w:firstLine="0"/>
      </w:pPr>
    </w:lvl>
    <w:lvl w:ilvl="3" w:tplc="56F2D7AE">
      <w:start w:val="1"/>
      <w:numFmt w:val="bullet"/>
      <w:lvlText w:val=""/>
      <w:lvlJc w:val="left"/>
      <w:pPr>
        <w:ind w:left="0" w:firstLine="0"/>
      </w:pPr>
    </w:lvl>
    <w:lvl w:ilvl="4" w:tplc="C24C6376">
      <w:start w:val="1"/>
      <w:numFmt w:val="bullet"/>
      <w:lvlText w:val=""/>
      <w:lvlJc w:val="left"/>
      <w:pPr>
        <w:ind w:left="0" w:firstLine="0"/>
      </w:pPr>
    </w:lvl>
    <w:lvl w:ilvl="5" w:tplc="134246CE">
      <w:start w:val="1"/>
      <w:numFmt w:val="bullet"/>
      <w:lvlText w:val=""/>
      <w:lvlJc w:val="left"/>
      <w:pPr>
        <w:ind w:left="0" w:firstLine="0"/>
      </w:pPr>
    </w:lvl>
    <w:lvl w:ilvl="6" w:tplc="99FCCECA">
      <w:start w:val="1"/>
      <w:numFmt w:val="bullet"/>
      <w:lvlText w:val=""/>
      <w:lvlJc w:val="left"/>
      <w:pPr>
        <w:ind w:left="0" w:firstLine="0"/>
      </w:pPr>
    </w:lvl>
    <w:lvl w:ilvl="7" w:tplc="B9B83EE2">
      <w:start w:val="1"/>
      <w:numFmt w:val="bullet"/>
      <w:lvlText w:val=""/>
      <w:lvlJc w:val="left"/>
      <w:pPr>
        <w:ind w:left="0" w:firstLine="0"/>
      </w:pPr>
    </w:lvl>
    <w:lvl w:ilvl="8" w:tplc="C4347D7A">
      <w:start w:val="1"/>
      <w:numFmt w:val="bullet"/>
      <w:lvlText w:val=""/>
      <w:lvlJc w:val="left"/>
      <w:pPr>
        <w:ind w:left="0" w:firstLine="0"/>
      </w:pPr>
    </w:lvl>
  </w:abstractNum>
  <w:abstractNum w:abstractNumId="8" w15:restartNumberingAfterBreak="0">
    <w:nsid w:val="133460EF"/>
    <w:multiLevelType w:val="multilevel"/>
    <w:tmpl w:val="E63411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13D87F24"/>
    <w:multiLevelType w:val="hybridMultilevel"/>
    <w:tmpl w:val="C5F6EEDA"/>
    <w:lvl w:ilvl="0" w:tplc="B7CA6820">
      <w:start w:val="1"/>
      <w:numFmt w:val="bullet"/>
      <w:lvlText w:val=""/>
      <w:lvlJc w:val="left"/>
      <w:pPr>
        <w:tabs>
          <w:tab w:val="num" w:pos="720"/>
        </w:tabs>
        <w:ind w:left="720" w:hanging="360"/>
      </w:pPr>
      <w:rPr>
        <w:rFonts w:ascii="Symbol" w:hAnsi="Symbol" w:hint="default"/>
        <w:sz w:val="20"/>
      </w:rPr>
    </w:lvl>
    <w:lvl w:ilvl="1" w:tplc="2BC4871E" w:tentative="1">
      <w:start w:val="1"/>
      <w:numFmt w:val="bullet"/>
      <w:lvlText w:val=""/>
      <w:lvlJc w:val="left"/>
      <w:pPr>
        <w:tabs>
          <w:tab w:val="num" w:pos="1440"/>
        </w:tabs>
        <w:ind w:left="1440" w:hanging="360"/>
      </w:pPr>
      <w:rPr>
        <w:rFonts w:ascii="Symbol" w:hAnsi="Symbol" w:hint="default"/>
        <w:sz w:val="20"/>
      </w:rPr>
    </w:lvl>
    <w:lvl w:ilvl="2" w:tplc="01F43CF8" w:tentative="1">
      <w:start w:val="1"/>
      <w:numFmt w:val="bullet"/>
      <w:lvlText w:val=""/>
      <w:lvlJc w:val="left"/>
      <w:pPr>
        <w:tabs>
          <w:tab w:val="num" w:pos="2160"/>
        </w:tabs>
        <w:ind w:left="2160" w:hanging="360"/>
      </w:pPr>
      <w:rPr>
        <w:rFonts w:ascii="Symbol" w:hAnsi="Symbol" w:hint="default"/>
        <w:sz w:val="20"/>
      </w:rPr>
    </w:lvl>
    <w:lvl w:ilvl="3" w:tplc="57C22828" w:tentative="1">
      <w:start w:val="1"/>
      <w:numFmt w:val="bullet"/>
      <w:lvlText w:val=""/>
      <w:lvlJc w:val="left"/>
      <w:pPr>
        <w:tabs>
          <w:tab w:val="num" w:pos="2880"/>
        </w:tabs>
        <w:ind w:left="2880" w:hanging="360"/>
      </w:pPr>
      <w:rPr>
        <w:rFonts w:ascii="Symbol" w:hAnsi="Symbol" w:hint="default"/>
        <w:sz w:val="20"/>
      </w:rPr>
    </w:lvl>
    <w:lvl w:ilvl="4" w:tplc="10445DB4" w:tentative="1">
      <w:start w:val="1"/>
      <w:numFmt w:val="bullet"/>
      <w:lvlText w:val=""/>
      <w:lvlJc w:val="left"/>
      <w:pPr>
        <w:tabs>
          <w:tab w:val="num" w:pos="3600"/>
        </w:tabs>
        <w:ind w:left="3600" w:hanging="360"/>
      </w:pPr>
      <w:rPr>
        <w:rFonts w:ascii="Symbol" w:hAnsi="Symbol" w:hint="default"/>
        <w:sz w:val="20"/>
      </w:rPr>
    </w:lvl>
    <w:lvl w:ilvl="5" w:tplc="3D2E9BFE" w:tentative="1">
      <w:start w:val="1"/>
      <w:numFmt w:val="bullet"/>
      <w:lvlText w:val=""/>
      <w:lvlJc w:val="left"/>
      <w:pPr>
        <w:tabs>
          <w:tab w:val="num" w:pos="4320"/>
        </w:tabs>
        <w:ind w:left="4320" w:hanging="360"/>
      </w:pPr>
      <w:rPr>
        <w:rFonts w:ascii="Symbol" w:hAnsi="Symbol" w:hint="default"/>
        <w:sz w:val="20"/>
      </w:rPr>
    </w:lvl>
    <w:lvl w:ilvl="6" w:tplc="D7CC261A" w:tentative="1">
      <w:start w:val="1"/>
      <w:numFmt w:val="bullet"/>
      <w:lvlText w:val=""/>
      <w:lvlJc w:val="left"/>
      <w:pPr>
        <w:tabs>
          <w:tab w:val="num" w:pos="5040"/>
        </w:tabs>
        <w:ind w:left="5040" w:hanging="360"/>
      </w:pPr>
      <w:rPr>
        <w:rFonts w:ascii="Symbol" w:hAnsi="Symbol" w:hint="default"/>
        <w:sz w:val="20"/>
      </w:rPr>
    </w:lvl>
    <w:lvl w:ilvl="7" w:tplc="407C3620" w:tentative="1">
      <w:start w:val="1"/>
      <w:numFmt w:val="bullet"/>
      <w:lvlText w:val=""/>
      <w:lvlJc w:val="left"/>
      <w:pPr>
        <w:tabs>
          <w:tab w:val="num" w:pos="5760"/>
        </w:tabs>
        <w:ind w:left="5760" w:hanging="360"/>
      </w:pPr>
      <w:rPr>
        <w:rFonts w:ascii="Symbol" w:hAnsi="Symbol" w:hint="default"/>
        <w:sz w:val="20"/>
      </w:rPr>
    </w:lvl>
    <w:lvl w:ilvl="8" w:tplc="DACEA3A6"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14FA69A1"/>
    <w:multiLevelType w:val="hybridMultilevel"/>
    <w:tmpl w:val="384C3C4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1506330E"/>
    <w:multiLevelType w:val="multilevel"/>
    <w:tmpl w:val="BB02AE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160A2ADD"/>
    <w:multiLevelType w:val="hybridMultilevel"/>
    <w:tmpl w:val="10F4E2A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17F67F0F"/>
    <w:multiLevelType w:val="hybridMultilevel"/>
    <w:tmpl w:val="2154F630"/>
    <w:lvl w:ilvl="0" w:tplc="9794A832">
      <w:start w:val="1"/>
      <w:numFmt w:val="bullet"/>
      <w:lvlText w:val=""/>
      <w:lvlJc w:val="left"/>
      <w:pPr>
        <w:ind w:left="720" w:hanging="360"/>
      </w:pPr>
      <w:rPr>
        <w:rFonts w:ascii="Symbol" w:hAnsi="Symbol" w:hint="default"/>
        <w:u w:val="none"/>
      </w:rPr>
    </w:lvl>
    <w:lvl w:ilvl="1" w:tplc="249E02BE">
      <w:start w:val="1"/>
      <w:numFmt w:val="bullet"/>
      <w:lvlText w:val="○"/>
      <w:lvlJc w:val="left"/>
      <w:pPr>
        <w:ind w:left="1440" w:hanging="360"/>
      </w:pPr>
      <w:rPr>
        <w:u w:val="none"/>
      </w:rPr>
    </w:lvl>
    <w:lvl w:ilvl="2" w:tplc="9856B868">
      <w:start w:val="1"/>
      <w:numFmt w:val="bullet"/>
      <w:lvlText w:val="■"/>
      <w:lvlJc w:val="left"/>
      <w:pPr>
        <w:ind w:left="2160" w:hanging="360"/>
      </w:pPr>
      <w:rPr>
        <w:u w:val="none"/>
      </w:rPr>
    </w:lvl>
    <w:lvl w:ilvl="3" w:tplc="0238775E">
      <w:start w:val="1"/>
      <w:numFmt w:val="bullet"/>
      <w:lvlText w:val="●"/>
      <w:lvlJc w:val="left"/>
      <w:pPr>
        <w:ind w:left="2880" w:hanging="360"/>
      </w:pPr>
      <w:rPr>
        <w:u w:val="none"/>
      </w:rPr>
    </w:lvl>
    <w:lvl w:ilvl="4" w:tplc="E20EEF20">
      <w:start w:val="1"/>
      <w:numFmt w:val="bullet"/>
      <w:lvlText w:val="○"/>
      <w:lvlJc w:val="left"/>
      <w:pPr>
        <w:ind w:left="3600" w:hanging="360"/>
      </w:pPr>
      <w:rPr>
        <w:u w:val="none"/>
      </w:rPr>
    </w:lvl>
    <w:lvl w:ilvl="5" w:tplc="66901B10">
      <w:start w:val="1"/>
      <w:numFmt w:val="bullet"/>
      <w:lvlText w:val="■"/>
      <w:lvlJc w:val="left"/>
      <w:pPr>
        <w:ind w:left="4320" w:hanging="360"/>
      </w:pPr>
      <w:rPr>
        <w:u w:val="none"/>
      </w:rPr>
    </w:lvl>
    <w:lvl w:ilvl="6" w:tplc="8E249912">
      <w:start w:val="1"/>
      <w:numFmt w:val="bullet"/>
      <w:lvlText w:val="●"/>
      <w:lvlJc w:val="left"/>
      <w:pPr>
        <w:ind w:left="5040" w:hanging="360"/>
      </w:pPr>
      <w:rPr>
        <w:u w:val="none"/>
      </w:rPr>
    </w:lvl>
    <w:lvl w:ilvl="7" w:tplc="E81AE498">
      <w:start w:val="1"/>
      <w:numFmt w:val="bullet"/>
      <w:lvlText w:val="○"/>
      <w:lvlJc w:val="left"/>
      <w:pPr>
        <w:ind w:left="5760" w:hanging="360"/>
      </w:pPr>
      <w:rPr>
        <w:u w:val="none"/>
      </w:rPr>
    </w:lvl>
    <w:lvl w:ilvl="8" w:tplc="19F2B482">
      <w:start w:val="1"/>
      <w:numFmt w:val="bullet"/>
      <w:lvlText w:val="■"/>
      <w:lvlJc w:val="left"/>
      <w:pPr>
        <w:ind w:left="6480" w:hanging="360"/>
      </w:pPr>
      <w:rPr>
        <w:u w:val="none"/>
      </w:rPr>
    </w:lvl>
  </w:abstractNum>
  <w:abstractNum w:abstractNumId="14" w15:restartNumberingAfterBreak="0">
    <w:nsid w:val="199634F0"/>
    <w:multiLevelType w:val="hybridMultilevel"/>
    <w:tmpl w:val="3C60A3A4"/>
    <w:lvl w:ilvl="0" w:tplc="9814CD9C">
      <w:start w:val="1"/>
      <w:numFmt w:val="bullet"/>
      <w:lvlText w:val=""/>
      <w:lvlJc w:val="left"/>
      <w:pPr>
        <w:ind w:left="720" w:hanging="360"/>
      </w:pPr>
      <w:rPr>
        <w:rFonts w:ascii="Symbol" w:hAnsi="Symbol" w:hint="default"/>
        <w:u w:val="none"/>
      </w:rPr>
    </w:lvl>
    <w:lvl w:ilvl="1" w:tplc="5D6C7794">
      <w:start w:val="1"/>
      <w:numFmt w:val="bullet"/>
      <w:lvlText w:val="○"/>
      <w:lvlJc w:val="left"/>
      <w:pPr>
        <w:ind w:left="1440" w:hanging="360"/>
      </w:pPr>
      <w:rPr>
        <w:u w:val="none"/>
      </w:rPr>
    </w:lvl>
    <w:lvl w:ilvl="2" w:tplc="EF3E9E50">
      <w:start w:val="1"/>
      <w:numFmt w:val="bullet"/>
      <w:lvlText w:val="■"/>
      <w:lvlJc w:val="left"/>
      <w:pPr>
        <w:ind w:left="2160" w:hanging="360"/>
      </w:pPr>
      <w:rPr>
        <w:u w:val="none"/>
      </w:rPr>
    </w:lvl>
    <w:lvl w:ilvl="3" w:tplc="0404826C">
      <w:start w:val="1"/>
      <w:numFmt w:val="bullet"/>
      <w:lvlText w:val="●"/>
      <w:lvlJc w:val="left"/>
      <w:pPr>
        <w:ind w:left="2880" w:hanging="360"/>
      </w:pPr>
      <w:rPr>
        <w:u w:val="none"/>
      </w:rPr>
    </w:lvl>
    <w:lvl w:ilvl="4" w:tplc="D9AEAB8A">
      <w:start w:val="1"/>
      <w:numFmt w:val="bullet"/>
      <w:lvlText w:val="○"/>
      <w:lvlJc w:val="left"/>
      <w:pPr>
        <w:ind w:left="3600" w:hanging="360"/>
      </w:pPr>
      <w:rPr>
        <w:u w:val="none"/>
      </w:rPr>
    </w:lvl>
    <w:lvl w:ilvl="5" w:tplc="7994AFD4">
      <w:start w:val="1"/>
      <w:numFmt w:val="bullet"/>
      <w:lvlText w:val="■"/>
      <w:lvlJc w:val="left"/>
      <w:pPr>
        <w:ind w:left="4320" w:hanging="360"/>
      </w:pPr>
      <w:rPr>
        <w:u w:val="none"/>
      </w:rPr>
    </w:lvl>
    <w:lvl w:ilvl="6" w:tplc="C9EAB2D0">
      <w:start w:val="1"/>
      <w:numFmt w:val="bullet"/>
      <w:lvlText w:val="●"/>
      <w:lvlJc w:val="left"/>
      <w:pPr>
        <w:ind w:left="5040" w:hanging="360"/>
      </w:pPr>
      <w:rPr>
        <w:u w:val="none"/>
      </w:rPr>
    </w:lvl>
    <w:lvl w:ilvl="7" w:tplc="47D4222C">
      <w:start w:val="1"/>
      <w:numFmt w:val="bullet"/>
      <w:lvlText w:val="○"/>
      <w:lvlJc w:val="left"/>
      <w:pPr>
        <w:ind w:left="5760" w:hanging="360"/>
      </w:pPr>
      <w:rPr>
        <w:u w:val="none"/>
      </w:rPr>
    </w:lvl>
    <w:lvl w:ilvl="8" w:tplc="5A1C50B8">
      <w:start w:val="1"/>
      <w:numFmt w:val="bullet"/>
      <w:lvlText w:val="■"/>
      <w:lvlJc w:val="left"/>
      <w:pPr>
        <w:ind w:left="6480" w:hanging="360"/>
      </w:pPr>
      <w:rPr>
        <w:u w:val="none"/>
      </w:rPr>
    </w:lvl>
  </w:abstractNum>
  <w:abstractNum w:abstractNumId="15" w15:restartNumberingAfterBreak="0">
    <w:nsid w:val="1A6F5AB7"/>
    <w:multiLevelType w:val="hybridMultilevel"/>
    <w:tmpl w:val="55E6B00C"/>
    <w:lvl w:ilvl="0" w:tplc="AFAAA3A2">
      <w:start w:val="1"/>
      <w:numFmt w:val="bullet"/>
      <w:lvlText w:val=""/>
      <w:lvlJc w:val="left"/>
      <w:pPr>
        <w:ind w:left="720" w:hanging="360"/>
      </w:pPr>
      <w:rPr>
        <w:rFonts w:ascii="Symbol" w:hAnsi="Symbol" w:hint="default"/>
      </w:rPr>
    </w:lvl>
    <w:lvl w:ilvl="1" w:tplc="F77A8B1C">
      <w:start w:val="1"/>
      <w:numFmt w:val="bullet"/>
      <w:lvlText w:val="o"/>
      <w:lvlJc w:val="left"/>
      <w:pPr>
        <w:ind w:left="1440" w:hanging="360"/>
      </w:pPr>
      <w:rPr>
        <w:rFonts w:ascii="Courier New" w:eastAsia="Courier New" w:hAnsi="Courier New" w:cs="Courier New"/>
      </w:rPr>
    </w:lvl>
    <w:lvl w:ilvl="2" w:tplc="33D00FC2">
      <w:start w:val="1"/>
      <w:numFmt w:val="bullet"/>
      <w:lvlText w:val="▪"/>
      <w:lvlJc w:val="left"/>
      <w:pPr>
        <w:ind w:left="2160" w:hanging="360"/>
      </w:pPr>
      <w:rPr>
        <w:rFonts w:ascii="Noto Sans Symbols" w:eastAsia="Noto Sans Symbols" w:hAnsi="Noto Sans Symbols" w:cs="Noto Sans Symbols"/>
      </w:rPr>
    </w:lvl>
    <w:lvl w:ilvl="3" w:tplc="EDFEE390">
      <w:start w:val="1"/>
      <w:numFmt w:val="bullet"/>
      <w:lvlText w:val="●"/>
      <w:lvlJc w:val="left"/>
      <w:pPr>
        <w:ind w:left="2880" w:hanging="360"/>
      </w:pPr>
      <w:rPr>
        <w:rFonts w:ascii="Noto Sans Symbols" w:eastAsia="Noto Sans Symbols" w:hAnsi="Noto Sans Symbols" w:cs="Noto Sans Symbols"/>
      </w:rPr>
    </w:lvl>
    <w:lvl w:ilvl="4" w:tplc="914ED4A2">
      <w:start w:val="1"/>
      <w:numFmt w:val="bullet"/>
      <w:lvlText w:val="o"/>
      <w:lvlJc w:val="left"/>
      <w:pPr>
        <w:ind w:left="3600" w:hanging="360"/>
      </w:pPr>
      <w:rPr>
        <w:rFonts w:ascii="Courier New" w:eastAsia="Courier New" w:hAnsi="Courier New" w:cs="Courier New"/>
      </w:rPr>
    </w:lvl>
    <w:lvl w:ilvl="5" w:tplc="D6BEF386">
      <w:start w:val="1"/>
      <w:numFmt w:val="bullet"/>
      <w:lvlText w:val="▪"/>
      <w:lvlJc w:val="left"/>
      <w:pPr>
        <w:ind w:left="4320" w:hanging="360"/>
      </w:pPr>
      <w:rPr>
        <w:rFonts w:ascii="Noto Sans Symbols" w:eastAsia="Noto Sans Symbols" w:hAnsi="Noto Sans Symbols" w:cs="Noto Sans Symbols"/>
      </w:rPr>
    </w:lvl>
    <w:lvl w:ilvl="6" w:tplc="0972D38A">
      <w:start w:val="1"/>
      <w:numFmt w:val="bullet"/>
      <w:lvlText w:val="●"/>
      <w:lvlJc w:val="left"/>
      <w:pPr>
        <w:ind w:left="5040" w:hanging="360"/>
      </w:pPr>
      <w:rPr>
        <w:rFonts w:ascii="Noto Sans Symbols" w:eastAsia="Noto Sans Symbols" w:hAnsi="Noto Sans Symbols" w:cs="Noto Sans Symbols"/>
      </w:rPr>
    </w:lvl>
    <w:lvl w:ilvl="7" w:tplc="142E82BE">
      <w:start w:val="1"/>
      <w:numFmt w:val="bullet"/>
      <w:lvlText w:val="o"/>
      <w:lvlJc w:val="left"/>
      <w:pPr>
        <w:ind w:left="5760" w:hanging="360"/>
      </w:pPr>
      <w:rPr>
        <w:rFonts w:ascii="Courier New" w:eastAsia="Courier New" w:hAnsi="Courier New" w:cs="Courier New"/>
      </w:rPr>
    </w:lvl>
    <w:lvl w:ilvl="8" w:tplc="1F6A84F6">
      <w:start w:val="1"/>
      <w:numFmt w:val="bullet"/>
      <w:lvlText w:val="▪"/>
      <w:lvlJc w:val="left"/>
      <w:pPr>
        <w:ind w:left="6480" w:hanging="360"/>
      </w:pPr>
      <w:rPr>
        <w:rFonts w:ascii="Noto Sans Symbols" w:eastAsia="Noto Sans Symbols" w:hAnsi="Noto Sans Symbols" w:cs="Noto Sans Symbols"/>
      </w:rPr>
    </w:lvl>
  </w:abstractNum>
  <w:abstractNum w:abstractNumId="16" w15:restartNumberingAfterBreak="0">
    <w:nsid w:val="1AFA2FAD"/>
    <w:multiLevelType w:val="hybridMultilevel"/>
    <w:tmpl w:val="8078EAF6"/>
    <w:lvl w:ilvl="0" w:tplc="F1BC5194">
      <w:start w:val="1"/>
      <w:numFmt w:val="decimal"/>
      <w:lvlText w:val="%1."/>
      <w:lvlJc w:val="left"/>
      <w:pPr>
        <w:ind w:left="720" w:hanging="360"/>
      </w:pPr>
    </w:lvl>
    <w:lvl w:ilvl="1" w:tplc="27D2F23C">
      <w:start w:val="1"/>
      <w:numFmt w:val="bullet"/>
      <w:lvlText w:val="o"/>
      <w:lvlJc w:val="left"/>
      <w:pPr>
        <w:ind w:left="1440" w:hanging="360"/>
      </w:pPr>
      <w:rPr>
        <w:rFonts w:ascii="Courier New" w:eastAsia="Courier New" w:hAnsi="Courier New" w:cs="Courier New"/>
      </w:rPr>
    </w:lvl>
    <w:lvl w:ilvl="2" w:tplc="8F227CF0">
      <w:start w:val="1"/>
      <w:numFmt w:val="bullet"/>
      <w:lvlText w:val="▪"/>
      <w:lvlJc w:val="left"/>
      <w:pPr>
        <w:ind w:left="2160" w:hanging="360"/>
      </w:pPr>
      <w:rPr>
        <w:rFonts w:ascii="Noto Sans Symbols" w:eastAsia="Noto Sans Symbols" w:hAnsi="Noto Sans Symbols" w:cs="Noto Sans Symbols"/>
      </w:rPr>
    </w:lvl>
    <w:lvl w:ilvl="3" w:tplc="954279A4">
      <w:start w:val="1"/>
      <w:numFmt w:val="bullet"/>
      <w:lvlText w:val="●"/>
      <w:lvlJc w:val="left"/>
      <w:pPr>
        <w:ind w:left="2880" w:hanging="360"/>
      </w:pPr>
      <w:rPr>
        <w:rFonts w:ascii="Noto Sans Symbols" w:eastAsia="Noto Sans Symbols" w:hAnsi="Noto Sans Symbols" w:cs="Noto Sans Symbols"/>
      </w:rPr>
    </w:lvl>
    <w:lvl w:ilvl="4" w:tplc="2B1EAC72">
      <w:start w:val="1"/>
      <w:numFmt w:val="bullet"/>
      <w:lvlText w:val="o"/>
      <w:lvlJc w:val="left"/>
      <w:pPr>
        <w:ind w:left="3600" w:hanging="360"/>
      </w:pPr>
      <w:rPr>
        <w:rFonts w:ascii="Courier New" w:eastAsia="Courier New" w:hAnsi="Courier New" w:cs="Courier New"/>
      </w:rPr>
    </w:lvl>
    <w:lvl w:ilvl="5" w:tplc="2248ACF4">
      <w:start w:val="1"/>
      <w:numFmt w:val="bullet"/>
      <w:lvlText w:val="▪"/>
      <w:lvlJc w:val="left"/>
      <w:pPr>
        <w:ind w:left="4320" w:hanging="360"/>
      </w:pPr>
      <w:rPr>
        <w:rFonts w:ascii="Noto Sans Symbols" w:eastAsia="Noto Sans Symbols" w:hAnsi="Noto Sans Symbols" w:cs="Noto Sans Symbols"/>
      </w:rPr>
    </w:lvl>
    <w:lvl w:ilvl="6" w:tplc="A3B4B4D4">
      <w:start w:val="1"/>
      <w:numFmt w:val="bullet"/>
      <w:lvlText w:val="●"/>
      <w:lvlJc w:val="left"/>
      <w:pPr>
        <w:ind w:left="5040" w:hanging="360"/>
      </w:pPr>
      <w:rPr>
        <w:rFonts w:ascii="Noto Sans Symbols" w:eastAsia="Noto Sans Symbols" w:hAnsi="Noto Sans Symbols" w:cs="Noto Sans Symbols"/>
      </w:rPr>
    </w:lvl>
    <w:lvl w:ilvl="7" w:tplc="CA56F998">
      <w:start w:val="1"/>
      <w:numFmt w:val="bullet"/>
      <w:lvlText w:val="o"/>
      <w:lvlJc w:val="left"/>
      <w:pPr>
        <w:ind w:left="5760" w:hanging="360"/>
      </w:pPr>
      <w:rPr>
        <w:rFonts w:ascii="Courier New" w:eastAsia="Courier New" w:hAnsi="Courier New" w:cs="Courier New"/>
      </w:rPr>
    </w:lvl>
    <w:lvl w:ilvl="8" w:tplc="FF5277C8">
      <w:start w:val="1"/>
      <w:numFmt w:val="bullet"/>
      <w:lvlText w:val="▪"/>
      <w:lvlJc w:val="left"/>
      <w:pPr>
        <w:ind w:left="6480" w:hanging="360"/>
      </w:pPr>
      <w:rPr>
        <w:rFonts w:ascii="Noto Sans Symbols" w:eastAsia="Noto Sans Symbols" w:hAnsi="Noto Sans Symbols" w:cs="Noto Sans Symbols"/>
      </w:rPr>
    </w:lvl>
  </w:abstractNum>
  <w:abstractNum w:abstractNumId="17" w15:restartNumberingAfterBreak="0">
    <w:nsid w:val="1D5A3688"/>
    <w:multiLevelType w:val="hybridMultilevel"/>
    <w:tmpl w:val="8F1A7E68"/>
    <w:lvl w:ilvl="0" w:tplc="04090001">
      <w:start w:val="1"/>
      <w:numFmt w:val="bullet"/>
      <w:lvlText w:val=""/>
      <w:lvlJc w:val="left"/>
      <w:pPr>
        <w:ind w:left="1080" w:hanging="360"/>
      </w:pPr>
      <w:rPr>
        <w:rFonts w:ascii="Symbol" w:hAnsi="Symbol" w:cs="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cs="Wingdings" w:hint="default"/>
      </w:rPr>
    </w:lvl>
    <w:lvl w:ilvl="3" w:tplc="04090001" w:tentative="1">
      <w:start w:val="1"/>
      <w:numFmt w:val="bullet"/>
      <w:lvlText w:val=""/>
      <w:lvlJc w:val="left"/>
      <w:pPr>
        <w:ind w:left="3240" w:hanging="360"/>
      </w:pPr>
      <w:rPr>
        <w:rFonts w:ascii="Symbol" w:hAnsi="Symbol" w:cs="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cs="Wingdings" w:hint="default"/>
      </w:rPr>
    </w:lvl>
    <w:lvl w:ilvl="6" w:tplc="04090001" w:tentative="1">
      <w:start w:val="1"/>
      <w:numFmt w:val="bullet"/>
      <w:lvlText w:val=""/>
      <w:lvlJc w:val="left"/>
      <w:pPr>
        <w:ind w:left="5400" w:hanging="360"/>
      </w:pPr>
      <w:rPr>
        <w:rFonts w:ascii="Symbol" w:hAnsi="Symbol" w:cs="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cs="Wingdings" w:hint="default"/>
      </w:rPr>
    </w:lvl>
  </w:abstractNum>
  <w:abstractNum w:abstractNumId="18" w15:restartNumberingAfterBreak="0">
    <w:nsid w:val="1FC626DB"/>
    <w:multiLevelType w:val="hybridMultilevel"/>
    <w:tmpl w:val="AC002132"/>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9" w15:restartNumberingAfterBreak="0">
    <w:nsid w:val="21FB4C57"/>
    <w:multiLevelType w:val="hybridMultilevel"/>
    <w:tmpl w:val="BAB2C60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22CC1C8B"/>
    <w:multiLevelType w:val="multilevel"/>
    <w:tmpl w:val="5A944CD0"/>
    <w:lvl w:ilvl="0">
      <w:start w:val="1"/>
      <w:numFmt w:val="bullet"/>
      <w:lvlText w:val=""/>
      <w:lvlJc w:val="left"/>
      <w:pPr>
        <w:tabs>
          <w:tab w:val="num" w:pos="1080"/>
        </w:tabs>
        <w:ind w:left="1080" w:hanging="360"/>
      </w:pPr>
      <w:rPr>
        <w:rFonts w:ascii="Symbol" w:hAnsi="Symbol" w:hint="default"/>
        <w:sz w:val="20"/>
      </w:rPr>
    </w:lvl>
    <w:lvl w:ilvl="1" w:tentative="1">
      <w:start w:val="1"/>
      <w:numFmt w:val="bullet"/>
      <w:lvlText w:val="o"/>
      <w:lvlJc w:val="left"/>
      <w:pPr>
        <w:tabs>
          <w:tab w:val="num" w:pos="1800"/>
        </w:tabs>
        <w:ind w:left="1800" w:hanging="360"/>
      </w:pPr>
      <w:rPr>
        <w:rFonts w:ascii="Courier New" w:hAnsi="Courier New" w:hint="default"/>
        <w:sz w:val="20"/>
      </w:rPr>
    </w:lvl>
    <w:lvl w:ilvl="2" w:tentative="1">
      <w:start w:val="1"/>
      <w:numFmt w:val="bullet"/>
      <w:lvlText w:val=""/>
      <w:lvlJc w:val="left"/>
      <w:pPr>
        <w:tabs>
          <w:tab w:val="num" w:pos="2520"/>
        </w:tabs>
        <w:ind w:left="2520" w:hanging="360"/>
      </w:pPr>
      <w:rPr>
        <w:rFonts w:ascii="Wingdings" w:hAnsi="Wingdings" w:hint="default"/>
        <w:sz w:val="20"/>
      </w:rPr>
    </w:lvl>
    <w:lvl w:ilvl="3" w:tentative="1">
      <w:start w:val="1"/>
      <w:numFmt w:val="bullet"/>
      <w:lvlText w:val=""/>
      <w:lvlJc w:val="left"/>
      <w:pPr>
        <w:tabs>
          <w:tab w:val="num" w:pos="3240"/>
        </w:tabs>
        <w:ind w:left="3240" w:hanging="360"/>
      </w:pPr>
      <w:rPr>
        <w:rFonts w:ascii="Wingdings" w:hAnsi="Wingdings" w:hint="default"/>
        <w:sz w:val="20"/>
      </w:rPr>
    </w:lvl>
    <w:lvl w:ilvl="4" w:tentative="1">
      <w:start w:val="1"/>
      <w:numFmt w:val="bullet"/>
      <w:lvlText w:val=""/>
      <w:lvlJc w:val="left"/>
      <w:pPr>
        <w:tabs>
          <w:tab w:val="num" w:pos="3960"/>
        </w:tabs>
        <w:ind w:left="3960" w:hanging="360"/>
      </w:pPr>
      <w:rPr>
        <w:rFonts w:ascii="Wingdings" w:hAnsi="Wingdings" w:hint="default"/>
        <w:sz w:val="20"/>
      </w:rPr>
    </w:lvl>
    <w:lvl w:ilvl="5" w:tentative="1">
      <w:start w:val="1"/>
      <w:numFmt w:val="bullet"/>
      <w:lvlText w:val=""/>
      <w:lvlJc w:val="left"/>
      <w:pPr>
        <w:tabs>
          <w:tab w:val="num" w:pos="4680"/>
        </w:tabs>
        <w:ind w:left="4680" w:hanging="360"/>
      </w:pPr>
      <w:rPr>
        <w:rFonts w:ascii="Wingdings" w:hAnsi="Wingdings" w:hint="default"/>
        <w:sz w:val="20"/>
      </w:rPr>
    </w:lvl>
    <w:lvl w:ilvl="6" w:tentative="1">
      <w:start w:val="1"/>
      <w:numFmt w:val="bullet"/>
      <w:lvlText w:val=""/>
      <w:lvlJc w:val="left"/>
      <w:pPr>
        <w:tabs>
          <w:tab w:val="num" w:pos="5400"/>
        </w:tabs>
        <w:ind w:left="5400" w:hanging="360"/>
      </w:pPr>
      <w:rPr>
        <w:rFonts w:ascii="Wingdings" w:hAnsi="Wingdings" w:hint="default"/>
        <w:sz w:val="20"/>
      </w:rPr>
    </w:lvl>
    <w:lvl w:ilvl="7" w:tentative="1">
      <w:start w:val="1"/>
      <w:numFmt w:val="bullet"/>
      <w:lvlText w:val=""/>
      <w:lvlJc w:val="left"/>
      <w:pPr>
        <w:tabs>
          <w:tab w:val="num" w:pos="6120"/>
        </w:tabs>
        <w:ind w:left="6120" w:hanging="360"/>
      </w:pPr>
      <w:rPr>
        <w:rFonts w:ascii="Wingdings" w:hAnsi="Wingdings" w:hint="default"/>
        <w:sz w:val="20"/>
      </w:rPr>
    </w:lvl>
    <w:lvl w:ilvl="8" w:tentative="1">
      <w:start w:val="1"/>
      <w:numFmt w:val="bullet"/>
      <w:lvlText w:val=""/>
      <w:lvlJc w:val="left"/>
      <w:pPr>
        <w:tabs>
          <w:tab w:val="num" w:pos="6840"/>
        </w:tabs>
        <w:ind w:left="6840" w:hanging="360"/>
      </w:pPr>
      <w:rPr>
        <w:rFonts w:ascii="Wingdings" w:hAnsi="Wingdings" w:hint="default"/>
        <w:sz w:val="20"/>
      </w:rPr>
    </w:lvl>
  </w:abstractNum>
  <w:abstractNum w:abstractNumId="21" w15:restartNumberingAfterBreak="0">
    <w:nsid w:val="23BD52CF"/>
    <w:multiLevelType w:val="hybridMultilevel"/>
    <w:tmpl w:val="3D984ED2"/>
    <w:lvl w:ilvl="0" w:tplc="04090011">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24102EAA"/>
    <w:multiLevelType w:val="hybridMultilevel"/>
    <w:tmpl w:val="19C02588"/>
    <w:lvl w:ilvl="0" w:tplc="04090001">
      <w:start w:val="1"/>
      <w:numFmt w:val="bullet"/>
      <w:lvlText w:val=""/>
      <w:lvlJc w:val="left"/>
      <w:pPr>
        <w:ind w:left="1440" w:hanging="360"/>
      </w:pPr>
      <w:rPr>
        <w:rFonts w:ascii="Symbol" w:hAnsi="Symbol" w:hint="default"/>
      </w:rPr>
    </w:lvl>
    <w:lvl w:ilvl="1" w:tplc="04090003">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3" w15:restartNumberingAfterBreak="0">
    <w:nsid w:val="268A37B7"/>
    <w:multiLevelType w:val="hybridMultilevel"/>
    <w:tmpl w:val="7220D10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26DB482F"/>
    <w:multiLevelType w:val="hybridMultilevel"/>
    <w:tmpl w:val="0652D5A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28743685"/>
    <w:multiLevelType w:val="multilevel"/>
    <w:tmpl w:val="84EEFCD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2A9134CD"/>
    <w:multiLevelType w:val="hybridMultilevel"/>
    <w:tmpl w:val="A98CD64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2DC4761A"/>
    <w:multiLevelType w:val="hybridMultilevel"/>
    <w:tmpl w:val="390A983C"/>
    <w:lvl w:ilvl="0" w:tplc="A45A9EB8">
      <w:start w:val="1"/>
      <w:numFmt w:val="decimal"/>
      <w:lvlText w:val="%1."/>
      <w:lvlJc w:val="left"/>
      <w:pPr>
        <w:ind w:left="1440" w:hanging="360"/>
      </w:pPr>
    </w:lvl>
    <w:lvl w:ilvl="1" w:tplc="8C5E6E0E">
      <w:start w:val="1"/>
      <w:numFmt w:val="lowerLetter"/>
      <w:lvlText w:val="%2."/>
      <w:lvlJc w:val="left"/>
      <w:pPr>
        <w:ind w:left="2160" w:hanging="360"/>
      </w:pPr>
    </w:lvl>
    <w:lvl w:ilvl="2" w:tplc="8F424120">
      <w:start w:val="1"/>
      <w:numFmt w:val="lowerRoman"/>
      <w:lvlText w:val="%3."/>
      <w:lvlJc w:val="right"/>
      <w:pPr>
        <w:ind w:left="2880" w:hanging="180"/>
      </w:pPr>
    </w:lvl>
    <w:lvl w:ilvl="3" w:tplc="BDD2D0CA">
      <w:start w:val="1"/>
      <w:numFmt w:val="decimal"/>
      <w:lvlText w:val="%4."/>
      <w:lvlJc w:val="left"/>
      <w:pPr>
        <w:ind w:left="3600" w:hanging="360"/>
      </w:pPr>
    </w:lvl>
    <w:lvl w:ilvl="4" w:tplc="6EDEC7E4">
      <w:start w:val="1"/>
      <w:numFmt w:val="lowerLetter"/>
      <w:lvlText w:val="%5."/>
      <w:lvlJc w:val="left"/>
      <w:pPr>
        <w:ind w:left="4320" w:hanging="360"/>
      </w:pPr>
    </w:lvl>
    <w:lvl w:ilvl="5" w:tplc="F04ACF50">
      <w:start w:val="1"/>
      <w:numFmt w:val="lowerRoman"/>
      <w:lvlText w:val="%6."/>
      <w:lvlJc w:val="right"/>
      <w:pPr>
        <w:ind w:left="5040" w:hanging="180"/>
      </w:pPr>
    </w:lvl>
    <w:lvl w:ilvl="6" w:tplc="E6CA8A70">
      <w:start w:val="1"/>
      <w:numFmt w:val="decimal"/>
      <w:lvlText w:val="%7."/>
      <w:lvlJc w:val="left"/>
      <w:pPr>
        <w:ind w:left="5760" w:hanging="360"/>
      </w:pPr>
    </w:lvl>
    <w:lvl w:ilvl="7" w:tplc="67C0CF70">
      <w:start w:val="1"/>
      <w:numFmt w:val="lowerLetter"/>
      <w:lvlText w:val="%8."/>
      <w:lvlJc w:val="left"/>
      <w:pPr>
        <w:ind w:left="6480" w:hanging="360"/>
      </w:pPr>
    </w:lvl>
    <w:lvl w:ilvl="8" w:tplc="A848623E">
      <w:start w:val="1"/>
      <w:numFmt w:val="lowerRoman"/>
      <w:lvlText w:val="%9."/>
      <w:lvlJc w:val="right"/>
      <w:pPr>
        <w:ind w:left="7200" w:hanging="180"/>
      </w:pPr>
    </w:lvl>
  </w:abstractNum>
  <w:abstractNum w:abstractNumId="28" w15:restartNumberingAfterBreak="0">
    <w:nsid w:val="2F213C43"/>
    <w:multiLevelType w:val="multilevel"/>
    <w:tmpl w:val="4EBAC176"/>
    <w:lvl w:ilvl="0">
      <w:start w:val="1"/>
      <w:numFmt w:val="bullet"/>
      <w:lvlText w:val=""/>
      <w:lvlJc w:val="left"/>
      <w:pPr>
        <w:tabs>
          <w:tab w:val="num" w:pos="1080"/>
        </w:tabs>
        <w:ind w:left="1080" w:hanging="360"/>
      </w:pPr>
      <w:rPr>
        <w:rFonts w:ascii="Symbol" w:hAnsi="Symbol" w:hint="default"/>
        <w:sz w:val="20"/>
      </w:rPr>
    </w:lvl>
    <w:lvl w:ilvl="1" w:tentative="1">
      <w:start w:val="1"/>
      <w:numFmt w:val="bullet"/>
      <w:lvlText w:val="o"/>
      <w:lvlJc w:val="left"/>
      <w:pPr>
        <w:tabs>
          <w:tab w:val="num" w:pos="1800"/>
        </w:tabs>
        <w:ind w:left="1800" w:hanging="360"/>
      </w:pPr>
      <w:rPr>
        <w:rFonts w:ascii="Courier New" w:hAnsi="Courier New" w:hint="default"/>
        <w:sz w:val="20"/>
      </w:rPr>
    </w:lvl>
    <w:lvl w:ilvl="2" w:tentative="1">
      <w:start w:val="1"/>
      <w:numFmt w:val="bullet"/>
      <w:lvlText w:val=""/>
      <w:lvlJc w:val="left"/>
      <w:pPr>
        <w:tabs>
          <w:tab w:val="num" w:pos="2520"/>
        </w:tabs>
        <w:ind w:left="2520" w:hanging="360"/>
      </w:pPr>
      <w:rPr>
        <w:rFonts w:ascii="Wingdings" w:hAnsi="Wingdings" w:hint="default"/>
        <w:sz w:val="20"/>
      </w:rPr>
    </w:lvl>
    <w:lvl w:ilvl="3" w:tentative="1">
      <w:start w:val="1"/>
      <w:numFmt w:val="bullet"/>
      <w:lvlText w:val=""/>
      <w:lvlJc w:val="left"/>
      <w:pPr>
        <w:tabs>
          <w:tab w:val="num" w:pos="3240"/>
        </w:tabs>
        <w:ind w:left="3240" w:hanging="360"/>
      </w:pPr>
      <w:rPr>
        <w:rFonts w:ascii="Wingdings" w:hAnsi="Wingdings" w:hint="default"/>
        <w:sz w:val="20"/>
      </w:rPr>
    </w:lvl>
    <w:lvl w:ilvl="4" w:tentative="1">
      <w:start w:val="1"/>
      <w:numFmt w:val="bullet"/>
      <w:lvlText w:val=""/>
      <w:lvlJc w:val="left"/>
      <w:pPr>
        <w:tabs>
          <w:tab w:val="num" w:pos="3960"/>
        </w:tabs>
        <w:ind w:left="3960" w:hanging="360"/>
      </w:pPr>
      <w:rPr>
        <w:rFonts w:ascii="Wingdings" w:hAnsi="Wingdings" w:hint="default"/>
        <w:sz w:val="20"/>
      </w:rPr>
    </w:lvl>
    <w:lvl w:ilvl="5" w:tentative="1">
      <w:start w:val="1"/>
      <w:numFmt w:val="bullet"/>
      <w:lvlText w:val=""/>
      <w:lvlJc w:val="left"/>
      <w:pPr>
        <w:tabs>
          <w:tab w:val="num" w:pos="4680"/>
        </w:tabs>
        <w:ind w:left="4680" w:hanging="360"/>
      </w:pPr>
      <w:rPr>
        <w:rFonts w:ascii="Wingdings" w:hAnsi="Wingdings" w:hint="default"/>
        <w:sz w:val="20"/>
      </w:rPr>
    </w:lvl>
    <w:lvl w:ilvl="6" w:tentative="1">
      <w:start w:val="1"/>
      <w:numFmt w:val="bullet"/>
      <w:lvlText w:val=""/>
      <w:lvlJc w:val="left"/>
      <w:pPr>
        <w:tabs>
          <w:tab w:val="num" w:pos="5400"/>
        </w:tabs>
        <w:ind w:left="5400" w:hanging="360"/>
      </w:pPr>
      <w:rPr>
        <w:rFonts w:ascii="Wingdings" w:hAnsi="Wingdings" w:hint="default"/>
        <w:sz w:val="20"/>
      </w:rPr>
    </w:lvl>
    <w:lvl w:ilvl="7" w:tentative="1">
      <w:start w:val="1"/>
      <w:numFmt w:val="bullet"/>
      <w:lvlText w:val=""/>
      <w:lvlJc w:val="left"/>
      <w:pPr>
        <w:tabs>
          <w:tab w:val="num" w:pos="6120"/>
        </w:tabs>
        <w:ind w:left="6120" w:hanging="360"/>
      </w:pPr>
      <w:rPr>
        <w:rFonts w:ascii="Wingdings" w:hAnsi="Wingdings" w:hint="default"/>
        <w:sz w:val="20"/>
      </w:rPr>
    </w:lvl>
    <w:lvl w:ilvl="8" w:tentative="1">
      <w:start w:val="1"/>
      <w:numFmt w:val="bullet"/>
      <w:lvlText w:val=""/>
      <w:lvlJc w:val="left"/>
      <w:pPr>
        <w:tabs>
          <w:tab w:val="num" w:pos="6840"/>
        </w:tabs>
        <w:ind w:left="6840" w:hanging="360"/>
      </w:pPr>
      <w:rPr>
        <w:rFonts w:ascii="Wingdings" w:hAnsi="Wingdings" w:hint="default"/>
        <w:sz w:val="20"/>
      </w:rPr>
    </w:lvl>
  </w:abstractNum>
  <w:abstractNum w:abstractNumId="29" w15:restartNumberingAfterBreak="0">
    <w:nsid w:val="2F4B1B63"/>
    <w:multiLevelType w:val="hybridMultilevel"/>
    <w:tmpl w:val="C43E0904"/>
    <w:lvl w:ilvl="0" w:tplc="7D885D28">
      <w:start w:val="1"/>
      <w:numFmt w:val="decimal"/>
      <w:lvlText w:val="%1."/>
      <w:lvlJc w:val="left"/>
      <w:pPr>
        <w:ind w:left="720" w:hanging="360"/>
      </w:pPr>
    </w:lvl>
    <w:lvl w:ilvl="1" w:tplc="2F986958">
      <w:start w:val="1"/>
      <w:numFmt w:val="bullet"/>
      <w:lvlText w:val="o"/>
      <w:lvlJc w:val="left"/>
      <w:pPr>
        <w:ind w:left="1440" w:hanging="360"/>
      </w:pPr>
      <w:rPr>
        <w:rFonts w:ascii="Courier New" w:eastAsia="Courier New" w:hAnsi="Courier New" w:cs="Courier New"/>
      </w:rPr>
    </w:lvl>
    <w:lvl w:ilvl="2" w:tplc="C43A96B6">
      <w:start w:val="1"/>
      <w:numFmt w:val="bullet"/>
      <w:lvlText w:val="▪"/>
      <w:lvlJc w:val="left"/>
      <w:pPr>
        <w:ind w:left="2160" w:hanging="360"/>
      </w:pPr>
      <w:rPr>
        <w:rFonts w:ascii="Noto Sans Symbols" w:eastAsia="Noto Sans Symbols" w:hAnsi="Noto Sans Symbols" w:cs="Noto Sans Symbols"/>
      </w:rPr>
    </w:lvl>
    <w:lvl w:ilvl="3" w:tplc="4CD84AAA">
      <w:start w:val="1"/>
      <w:numFmt w:val="bullet"/>
      <w:lvlText w:val="●"/>
      <w:lvlJc w:val="left"/>
      <w:pPr>
        <w:ind w:left="2880" w:hanging="360"/>
      </w:pPr>
      <w:rPr>
        <w:rFonts w:ascii="Noto Sans Symbols" w:eastAsia="Noto Sans Symbols" w:hAnsi="Noto Sans Symbols" w:cs="Noto Sans Symbols"/>
      </w:rPr>
    </w:lvl>
    <w:lvl w:ilvl="4" w:tplc="F39E7E10">
      <w:start w:val="1"/>
      <w:numFmt w:val="bullet"/>
      <w:lvlText w:val="o"/>
      <w:lvlJc w:val="left"/>
      <w:pPr>
        <w:ind w:left="3600" w:hanging="360"/>
      </w:pPr>
      <w:rPr>
        <w:rFonts w:ascii="Courier New" w:eastAsia="Courier New" w:hAnsi="Courier New" w:cs="Courier New"/>
      </w:rPr>
    </w:lvl>
    <w:lvl w:ilvl="5" w:tplc="D3585ED0">
      <w:start w:val="1"/>
      <w:numFmt w:val="bullet"/>
      <w:lvlText w:val="▪"/>
      <w:lvlJc w:val="left"/>
      <w:pPr>
        <w:ind w:left="4320" w:hanging="360"/>
      </w:pPr>
      <w:rPr>
        <w:rFonts w:ascii="Noto Sans Symbols" w:eastAsia="Noto Sans Symbols" w:hAnsi="Noto Sans Symbols" w:cs="Noto Sans Symbols"/>
      </w:rPr>
    </w:lvl>
    <w:lvl w:ilvl="6" w:tplc="C4E07038">
      <w:start w:val="1"/>
      <w:numFmt w:val="bullet"/>
      <w:lvlText w:val="●"/>
      <w:lvlJc w:val="left"/>
      <w:pPr>
        <w:ind w:left="5040" w:hanging="360"/>
      </w:pPr>
      <w:rPr>
        <w:rFonts w:ascii="Noto Sans Symbols" w:eastAsia="Noto Sans Symbols" w:hAnsi="Noto Sans Symbols" w:cs="Noto Sans Symbols"/>
      </w:rPr>
    </w:lvl>
    <w:lvl w:ilvl="7" w:tplc="AF328E1A">
      <w:start w:val="1"/>
      <w:numFmt w:val="bullet"/>
      <w:lvlText w:val="o"/>
      <w:lvlJc w:val="left"/>
      <w:pPr>
        <w:ind w:left="5760" w:hanging="360"/>
      </w:pPr>
      <w:rPr>
        <w:rFonts w:ascii="Courier New" w:eastAsia="Courier New" w:hAnsi="Courier New" w:cs="Courier New"/>
      </w:rPr>
    </w:lvl>
    <w:lvl w:ilvl="8" w:tplc="F18060CE">
      <w:start w:val="1"/>
      <w:numFmt w:val="bullet"/>
      <w:lvlText w:val="▪"/>
      <w:lvlJc w:val="left"/>
      <w:pPr>
        <w:ind w:left="6480" w:hanging="360"/>
      </w:pPr>
      <w:rPr>
        <w:rFonts w:ascii="Noto Sans Symbols" w:eastAsia="Noto Sans Symbols" w:hAnsi="Noto Sans Symbols" w:cs="Noto Sans Symbols"/>
      </w:rPr>
    </w:lvl>
  </w:abstractNum>
  <w:abstractNum w:abstractNumId="30" w15:restartNumberingAfterBreak="0">
    <w:nsid w:val="303647C4"/>
    <w:multiLevelType w:val="hybridMultilevel"/>
    <w:tmpl w:val="0A1AF64C"/>
    <w:lvl w:ilvl="0" w:tplc="04090001">
      <w:start w:val="1"/>
      <w:numFmt w:val="bullet"/>
      <w:lvlText w:val=""/>
      <w:lvlJc w:val="left"/>
      <w:pPr>
        <w:ind w:left="720" w:hanging="360"/>
      </w:pPr>
      <w:rPr>
        <w:rFonts w:ascii="Symbol" w:hAnsi="Symbol" w:cs="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308E066D"/>
    <w:multiLevelType w:val="hybridMultilevel"/>
    <w:tmpl w:val="765640E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35C21F3C"/>
    <w:multiLevelType w:val="hybridMultilevel"/>
    <w:tmpl w:val="C3FE7ED6"/>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37EC0811"/>
    <w:multiLevelType w:val="hybridMultilevel"/>
    <w:tmpl w:val="32A0B3B2"/>
    <w:lvl w:ilvl="0" w:tplc="2ED4DDFA">
      <w:start w:val="1"/>
      <w:numFmt w:val="bullet"/>
      <w:lvlText w:val=""/>
      <w:lvlJc w:val="left"/>
      <w:pPr>
        <w:ind w:left="720" w:hanging="360"/>
      </w:pPr>
      <w:rPr>
        <w:rFonts w:ascii="Symbol" w:hAnsi="Symbol" w:hint="default"/>
        <w:u w:val="none"/>
      </w:rPr>
    </w:lvl>
    <w:lvl w:ilvl="1" w:tplc="49049DB2">
      <w:start w:val="1"/>
      <w:numFmt w:val="bullet"/>
      <w:lvlText w:val="○"/>
      <w:lvlJc w:val="left"/>
      <w:pPr>
        <w:ind w:left="1440" w:hanging="360"/>
      </w:pPr>
      <w:rPr>
        <w:u w:val="none"/>
      </w:rPr>
    </w:lvl>
    <w:lvl w:ilvl="2" w:tplc="4E14E248">
      <w:start w:val="1"/>
      <w:numFmt w:val="bullet"/>
      <w:lvlText w:val="■"/>
      <w:lvlJc w:val="left"/>
      <w:pPr>
        <w:ind w:left="2160" w:hanging="360"/>
      </w:pPr>
      <w:rPr>
        <w:u w:val="none"/>
      </w:rPr>
    </w:lvl>
    <w:lvl w:ilvl="3" w:tplc="A8C29A2C">
      <w:start w:val="1"/>
      <w:numFmt w:val="bullet"/>
      <w:lvlText w:val="●"/>
      <w:lvlJc w:val="left"/>
      <w:pPr>
        <w:ind w:left="2880" w:hanging="360"/>
      </w:pPr>
      <w:rPr>
        <w:u w:val="none"/>
      </w:rPr>
    </w:lvl>
    <w:lvl w:ilvl="4" w:tplc="F41204E4">
      <w:start w:val="1"/>
      <w:numFmt w:val="bullet"/>
      <w:lvlText w:val="○"/>
      <w:lvlJc w:val="left"/>
      <w:pPr>
        <w:ind w:left="3600" w:hanging="360"/>
      </w:pPr>
      <w:rPr>
        <w:u w:val="none"/>
      </w:rPr>
    </w:lvl>
    <w:lvl w:ilvl="5" w:tplc="0F3A82F8">
      <w:start w:val="1"/>
      <w:numFmt w:val="bullet"/>
      <w:lvlText w:val="■"/>
      <w:lvlJc w:val="left"/>
      <w:pPr>
        <w:ind w:left="4320" w:hanging="360"/>
      </w:pPr>
      <w:rPr>
        <w:u w:val="none"/>
      </w:rPr>
    </w:lvl>
    <w:lvl w:ilvl="6" w:tplc="C5C49588">
      <w:start w:val="1"/>
      <w:numFmt w:val="bullet"/>
      <w:lvlText w:val="●"/>
      <w:lvlJc w:val="left"/>
      <w:pPr>
        <w:ind w:left="5040" w:hanging="360"/>
      </w:pPr>
      <w:rPr>
        <w:u w:val="none"/>
      </w:rPr>
    </w:lvl>
    <w:lvl w:ilvl="7" w:tplc="2B9C4B1E">
      <w:start w:val="1"/>
      <w:numFmt w:val="bullet"/>
      <w:lvlText w:val="○"/>
      <w:lvlJc w:val="left"/>
      <w:pPr>
        <w:ind w:left="5760" w:hanging="360"/>
      </w:pPr>
      <w:rPr>
        <w:u w:val="none"/>
      </w:rPr>
    </w:lvl>
    <w:lvl w:ilvl="8" w:tplc="3A7ABF14">
      <w:start w:val="1"/>
      <w:numFmt w:val="bullet"/>
      <w:lvlText w:val="■"/>
      <w:lvlJc w:val="left"/>
      <w:pPr>
        <w:ind w:left="6480" w:hanging="360"/>
      </w:pPr>
      <w:rPr>
        <w:u w:val="none"/>
      </w:rPr>
    </w:lvl>
  </w:abstractNum>
  <w:abstractNum w:abstractNumId="34" w15:restartNumberingAfterBreak="0">
    <w:nsid w:val="38C35F64"/>
    <w:multiLevelType w:val="hybridMultilevel"/>
    <w:tmpl w:val="C5F6EEDA"/>
    <w:lvl w:ilvl="0" w:tplc="5134BA50">
      <w:start w:val="1"/>
      <w:numFmt w:val="bullet"/>
      <w:lvlText w:val=""/>
      <w:lvlJc w:val="left"/>
      <w:pPr>
        <w:tabs>
          <w:tab w:val="num" w:pos="720"/>
        </w:tabs>
        <w:ind w:left="720" w:hanging="360"/>
      </w:pPr>
      <w:rPr>
        <w:rFonts w:ascii="Symbol" w:hAnsi="Symbol" w:hint="default"/>
        <w:sz w:val="20"/>
      </w:rPr>
    </w:lvl>
    <w:lvl w:ilvl="1" w:tplc="25AEC926" w:tentative="1">
      <w:start w:val="1"/>
      <w:numFmt w:val="bullet"/>
      <w:lvlText w:val=""/>
      <w:lvlJc w:val="left"/>
      <w:pPr>
        <w:tabs>
          <w:tab w:val="num" w:pos="1440"/>
        </w:tabs>
        <w:ind w:left="1440" w:hanging="360"/>
      </w:pPr>
      <w:rPr>
        <w:rFonts w:ascii="Symbol" w:hAnsi="Symbol" w:hint="default"/>
        <w:sz w:val="20"/>
      </w:rPr>
    </w:lvl>
    <w:lvl w:ilvl="2" w:tplc="36642092">
      <w:start w:val="1"/>
      <w:numFmt w:val="bullet"/>
      <w:lvlText w:val=""/>
      <w:lvlJc w:val="left"/>
      <w:pPr>
        <w:tabs>
          <w:tab w:val="num" w:pos="2160"/>
        </w:tabs>
        <w:ind w:left="2160" w:hanging="360"/>
      </w:pPr>
      <w:rPr>
        <w:rFonts w:ascii="Symbol" w:hAnsi="Symbol" w:hint="default"/>
        <w:sz w:val="20"/>
      </w:rPr>
    </w:lvl>
    <w:lvl w:ilvl="3" w:tplc="DB6E9094" w:tentative="1">
      <w:start w:val="1"/>
      <w:numFmt w:val="bullet"/>
      <w:lvlText w:val=""/>
      <w:lvlJc w:val="left"/>
      <w:pPr>
        <w:tabs>
          <w:tab w:val="num" w:pos="2880"/>
        </w:tabs>
        <w:ind w:left="2880" w:hanging="360"/>
      </w:pPr>
      <w:rPr>
        <w:rFonts w:ascii="Symbol" w:hAnsi="Symbol" w:hint="default"/>
        <w:sz w:val="20"/>
      </w:rPr>
    </w:lvl>
    <w:lvl w:ilvl="4" w:tplc="E9A04642" w:tentative="1">
      <w:start w:val="1"/>
      <w:numFmt w:val="bullet"/>
      <w:lvlText w:val=""/>
      <w:lvlJc w:val="left"/>
      <w:pPr>
        <w:tabs>
          <w:tab w:val="num" w:pos="3600"/>
        </w:tabs>
        <w:ind w:left="3600" w:hanging="360"/>
      </w:pPr>
      <w:rPr>
        <w:rFonts w:ascii="Symbol" w:hAnsi="Symbol" w:hint="default"/>
        <w:sz w:val="20"/>
      </w:rPr>
    </w:lvl>
    <w:lvl w:ilvl="5" w:tplc="E7B0D83E" w:tentative="1">
      <w:start w:val="1"/>
      <w:numFmt w:val="bullet"/>
      <w:lvlText w:val=""/>
      <w:lvlJc w:val="left"/>
      <w:pPr>
        <w:tabs>
          <w:tab w:val="num" w:pos="4320"/>
        </w:tabs>
        <w:ind w:left="4320" w:hanging="360"/>
      </w:pPr>
      <w:rPr>
        <w:rFonts w:ascii="Symbol" w:hAnsi="Symbol" w:hint="default"/>
        <w:sz w:val="20"/>
      </w:rPr>
    </w:lvl>
    <w:lvl w:ilvl="6" w:tplc="6598E61E" w:tentative="1">
      <w:start w:val="1"/>
      <w:numFmt w:val="bullet"/>
      <w:lvlText w:val=""/>
      <w:lvlJc w:val="left"/>
      <w:pPr>
        <w:tabs>
          <w:tab w:val="num" w:pos="5040"/>
        </w:tabs>
        <w:ind w:left="5040" w:hanging="360"/>
      </w:pPr>
      <w:rPr>
        <w:rFonts w:ascii="Symbol" w:hAnsi="Symbol" w:hint="default"/>
        <w:sz w:val="20"/>
      </w:rPr>
    </w:lvl>
    <w:lvl w:ilvl="7" w:tplc="9D288C5A" w:tentative="1">
      <w:start w:val="1"/>
      <w:numFmt w:val="bullet"/>
      <w:lvlText w:val=""/>
      <w:lvlJc w:val="left"/>
      <w:pPr>
        <w:tabs>
          <w:tab w:val="num" w:pos="5760"/>
        </w:tabs>
        <w:ind w:left="5760" w:hanging="360"/>
      </w:pPr>
      <w:rPr>
        <w:rFonts w:ascii="Symbol" w:hAnsi="Symbol" w:hint="default"/>
        <w:sz w:val="20"/>
      </w:rPr>
    </w:lvl>
    <w:lvl w:ilvl="8" w:tplc="DA188A26"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39C744FB"/>
    <w:multiLevelType w:val="multilevel"/>
    <w:tmpl w:val="4672DE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 w15:restartNumberingAfterBreak="0">
    <w:nsid w:val="3B130553"/>
    <w:multiLevelType w:val="hybridMultilevel"/>
    <w:tmpl w:val="F800A648"/>
    <w:lvl w:ilvl="0" w:tplc="804C60EC">
      <w:start w:val="1"/>
      <w:numFmt w:val="bullet"/>
      <w:lvlText w:val=""/>
      <w:lvlJc w:val="left"/>
      <w:pPr>
        <w:ind w:left="720" w:hanging="360"/>
      </w:pPr>
      <w:rPr>
        <w:rFonts w:ascii="Symbol" w:hAnsi="Symbol" w:hint="default"/>
      </w:rPr>
    </w:lvl>
    <w:lvl w:ilvl="1" w:tplc="D49010BE">
      <w:start w:val="1"/>
      <w:numFmt w:val="bullet"/>
      <w:lvlText w:val="o"/>
      <w:lvlJc w:val="left"/>
      <w:pPr>
        <w:ind w:left="1440" w:hanging="360"/>
      </w:pPr>
      <w:rPr>
        <w:rFonts w:ascii="Courier New" w:hAnsi="Courier New" w:hint="default"/>
      </w:rPr>
    </w:lvl>
    <w:lvl w:ilvl="2" w:tplc="AB0EE50A">
      <w:start w:val="1"/>
      <w:numFmt w:val="bullet"/>
      <w:lvlText w:val=""/>
      <w:lvlJc w:val="left"/>
      <w:pPr>
        <w:ind w:left="2160" w:hanging="360"/>
      </w:pPr>
      <w:rPr>
        <w:rFonts w:ascii="Wingdings" w:hAnsi="Wingdings" w:hint="default"/>
      </w:rPr>
    </w:lvl>
    <w:lvl w:ilvl="3" w:tplc="537AF034">
      <w:start w:val="1"/>
      <w:numFmt w:val="bullet"/>
      <w:lvlText w:val=""/>
      <w:lvlJc w:val="left"/>
      <w:pPr>
        <w:ind w:left="2880" w:hanging="360"/>
      </w:pPr>
      <w:rPr>
        <w:rFonts w:ascii="Symbol" w:hAnsi="Symbol" w:hint="default"/>
      </w:rPr>
    </w:lvl>
    <w:lvl w:ilvl="4" w:tplc="94E0E2D4">
      <w:start w:val="1"/>
      <w:numFmt w:val="bullet"/>
      <w:lvlText w:val="o"/>
      <w:lvlJc w:val="left"/>
      <w:pPr>
        <w:ind w:left="3600" w:hanging="360"/>
      </w:pPr>
      <w:rPr>
        <w:rFonts w:ascii="Courier New" w:hAnsi="Courier New" w:hint="default"/>
      </w:rPr>
    </w:lvl>
    <w:lvl w:ilvl="5" w:tplc="824C37AE">
      <w:start w:val="1"/>
      <w:numFmt w:val="bullet"/>
      <w:lvlText w:val=""/>
      <w:lvlJc w:val="left"/>
      <w:pPr>
        <w:ind w:left="4320" w:hanging="360"/>
      </w:pPr>
      <w:rPr>
        <w:rFonts w:ascii="Wingdings" w:hAnsi="Wingdings" w:hint="default"/>
      </w:rPr>
    </w:lvl>
    <w:lvl w:ilvl="6" w:tplc="7A66FC1E">
      <w:start w:val="1"/>
      <w:numFmt w:val="bullet"/>
      <w:lvlText w:val=""/>
      <w:lvlJc w:val="left"/>
      <w:pPr>
        <w:ind w:left="5040" w:hanging="360"/>
      </w:pPr>
      <w:rPr>
        <w:rFonts w:ascii="Symbol" w:hAnsi="Symbol" w:hint="default"/>
      </w:rPr>
    </w:lvl>
    <w:lvl w:ilvl="7" w:tplc="9D80BCE6">
      <w:start w:val="1"/>
      <w:numFmt w:val="bullet"/>
      <w:lvlText w:val="o"/>
      <w:lvlJc w:val="left"/>
      <w:pPr>
        <w:ind w:left="5760" w:hanging="360"/>
      </w:pPr>
      <w:rPr>
        <w:rFonts w:ascii="Courier New" w:hAnsi="Courier New" w:hint="default"/>
      </w:rPr>
    </w:lvl>
    <w:lvl w:ilvl="8" w:tplc="668C7D28">
      <w:start w:val="1"/>
      <w:numFmt w:val="bullet"/>
      <w:lvlText w:val=""/>
      <w:lvlJc w:val="left"/>
      <w:pPr>
        <w:ind w:left="6480" w:hanging="360"/>
      </w:pPr>
      <w:rPr>
        <w:rFonts w:ascii="Wingdings" w:hAnsi="Wingdings" w:hint="default"/>
      </w:rPr>
    </w:lvl>
  </w:abstractNum>
  <w:abstractNum w:abstractNumId="37" w15:restartNumberingAfterBreak="0">
    <w:nsid w:val="3CA42593"/>
    <w:multiLevelType w:val="hybridMultilevel"/>
    <w:tmpl w:val="31F4E53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3D5D5FAA"/>
    <w:multiLevelType w:val="hybridMultilevel"/>
    <w:tmpl w:val="D9B800DA"/>
    <w:lvl w:ilvl="0" w:tplc="F13C3FC6">
      <w:start w:val="1"/>
      <w:numFmt w:val="bullet"/>
      <w:lvlText w:val=""/>
      <w:lvlJc w:val="left"/>
      <w:pPr>
        <w:ind w:left="1440" w:hanging="360"/>
      </w:pPr>
      <w:rPr>
        <w:rFonts w:ascii="Symbol" w:hAnsi="Symbol" w:hint="default"/>
        <w:color w:val="auto"/>
      </w:rPr>
    </w:lvl>
    <w:lvl w:ilvl="1" w:tplc="04090003">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9" w15:restartNumberingAfterBreak="0">
    <w:nsid w:val="449C680D"/>
    <w:multiLevelType w:val="hybridMultilevel"/>
    <w:tmpl w:val="D6C0FED0"/>
    <w:lvl w:ilvl="0" w:tplc="04090001">
      <w:start w:val="1"/>
      <w:numFmt w:val="bullet"/>
      <w:lvlText w:val=""/>
      <w:lvlJc w:val="left"/>
      <w:pPr>
        <w:ind w:left="720" w:hanging="360"/>
      </w:pPr>
      <w:rPr>
        <w:rFonts w:ascii="Symbol" w:hAnsi="Symbol" w:cs="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cs="Wingdings" w:hint="default"/>
      </w:rPr>
    </w:lvl>
    <w:lvl w:ilvl="3" w:tplc="04090001" w:tentative="1">
      <w:start w:val="1"/>
      <w:numFmt w:val="bullet"/>
      <w:lvlText w:val=""/>
      <w:lvlJc w:val="left"/>
      <w:pPr>
        <w:ind w:left="2880" w:hanging="360"/>
      </w:pPr>
      <w:rPr>
        <w:rFonts w:ascii="Symbol" w:hAnsi="Symbol" w:cs="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cs="Wingdings" w:hint="default"/>
      </w:rPr>
    </w:lvl>
    <w:lvl w:ilvl="6" w:tplc="04090001" w:tentative="1">
      <w:start w:val="1"/>
      <w:numFmt w:val="bullet"/>
      <w:lvlText w:val=""/>
      <w:lvlJc w:val="left"/>
      <w:pPr>
        <w:ind w:left="5040" w:hanging="360"/>
      </w:pPr>
      <w:rPr>
        <w:rFonts w:ascii="Symbol" w:hAnsi="Symbol" w:cs="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cs="Wingdings" w:hint="default"/>
      </w:rPr>
    </w:lvl>
  </w:abstractNum>
  <w:abstractNum w:abstractNumId="40" w15:restartNumberingAfterBreak="0">
    <w:nsid w:val="44B47B9C"/>
    <w:multiLevelType w:val="hybridMultilevel"/>
    <w:tmpl w:val="CB9E2074"/>
    <w:lvl w:ilvl="0" w:tplc="E370C14A">
      <w:start w:val="1"/>
      <w:numFmt w:val="decimal"/>
      <w:lvlText w:val="%1."/>
      <w:lvlJc w:val="left"/>
      <w:pPr>
        <w:ind w:left="3600" w:hanging="360"/>
      </w:pPr>
    </w:lvl>
    <w:lvl w:ilvl="1" w:tplc="C9763C32">
      <w:start w:val="1"/>
      <w:numFmt w:val="bullet"/>
      <w:lvlText w:val="o"/>
      <w:lvlJc w:val="left"/>
      <w:pPr>
        <w:ind w:left="4320" w:hanging="360"/>
      </w:pPr>
      <w:rPr>
        <w:rFonts w:ascii="Courier New" w:eastAsia="Courier New" w:hAnsi="Courier New" w:cs="Courier New"/>
      </w:rPr>
    </w:lvl>
    <w:lvl w:ilvl="2" w:tplc="C35646E6">
      <w:start w:val="1"/>
      <w:numFmt w:val="bullet"/>
      <w:lvlText w:val="▪"/>
      <w:lvlJc w:val="left"/>
      <w:pPr>
        <w:ind w:left="5040" w:hanging="360"/>
      </w:pPr>
      <w:rPr>
        <w:rFonts w:ascii="Noto Sans Symbols" w:eastAsia="Noto Sans Symbols" w:hAnsi="Noto Sans Symbols" w:cs="Noto Sans Symbols"/>
      </w:rPr>
    </w:lvl>
    <w:lvl w:ilvl="3" w:tplc="7B3C3258">
      <w:start w:val="1"/>
      <w:numFmt w:val="bullet"/>
      <w:lvlText w:val="●"/>
      <w:lvlJc w:val="left"/>
      <w:pPr>
        <w:ind w:left="5760" w:hanging="360"/>
      </w:pPr>
      <w:rPr>
        <w:rFonts w:ascii="Noto Sans Symbols" w:eastAsia="Noto Sans Symbols" w:hAnsi="Noto Sans Symbols" w:cs="Noto Sans Symbols"/>
      </w:rPr>
    </w:lvl>
    <w:lvl w:ilvl="4" w:tplc="DCB45E0C">
      <w:start w:val="1"/>
      <w:numFmt w:val="bullet"/>
      <w:lvlText w:val="o"/>
      <w:lvlJc w:val="left"/>
      <w:pPr>
        <w:ind w:left="6480" w:hanging="360"/>
      </w:pPr>
      <w:rPr>
        <w:rFonts w:ascii="Courier New" w:eastAsia="Courier New" w:hAnsi="Courier New" w:cs="Courier New"/>
      </w:rPr>
    </w:lvl>
    <w:lvl w:ilvl="5" w:tplc="54C47834">
      <w:start w:val="1"/>
      <w:numFmt w:val="bullet"/>
      <w:lvlText w:val="▪"/>
      <w:lvlJc w:val="left"/>
      <w:pPr>
        <w:ind w:left="7200" w:hanging="360"/>
      </w:pPr>
      <w:rPr>
        <w:rFonts w:ascii="Noto Sans Symbols" w:eastAsia="Noto Sans Symbols" w:hAnsi="Noto Sans Symbols" w:cs="Noto Sans Symbols"/>
      </w:rPr>
    </w:lvl>
    <w:lvl w:ilvl="6" w:tplc="DADA8D5C">
      <w:start w:val="1"/>
      <w:numFmt w:val="bullet"/>
      <w:lvlText w:val="●"/>
      <w:lvlJc w:val="left"/>
      <w:pPr>
        <w:ind w:left="7920" w:hanging="360"/>
      </w:pPr>
      <w:rPr>
        <w:rFonts w:ascii="Noto Sans Symbols" w:eastAsia="Noto Sans Symbols" w:hAnsi="Noto Sans Symbols" w:cs="Noto Sans Symbols"/>
      </w:rPr>
    </w:lvl>
    <w:lvl w:ilvl="7" w:tplc="836E8A6A">
      <w:start w:val="1"/>
      <w:numFmt w:val="bullet"/>
      <w:lvlText w:val="o"/>
      <w:lvlJc w:val="left"/>
      <w:pPr>
        <w:ind w:left="8640" w:hanging="360"/>
      </w:pPr>
      <w:rPr>
        <w:rFonts w:ascii="Courier New" w:eastAsia="Courier New" w:hAnsi="Courier New" w:cs="Courier New"/>
      </w:rPr>
    </w:lvl>
    <w:lvl w:ilvl="8" w:tplc="9E4E9C8C">
      <w:start w:val="1"/>
      <w:numFmt w:val="bullet"/>
      <w:lvlText w:val="▪"/>
      <w:lvlJc w:val="left"/>
      <w:pPr>
        <w:ind w:left="9360" w:hanging="360"/>
      </w:pPr>
      <w:rPr>
        <w:rFonts w:ascii="Noto Sans Symbols" w:eastAsia="Noto Sans Symbols" w:hAnsi="Noto Sans Symbols" w:cs="Noto Sans Symbols"/>
      </w:rPr>
    </w:lvl>
  </w:abstractNum>
  <w:abstractNum w:abstractNumId="41" w15:restartNumberingAfterBreak="0">
    <w:nsid w:val="477D5765"/>
    <w:multiLevelType w:val="multilevel"/>
    <w:tmpl w:val="0E50591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2" w15:restartNumberingAfterBreak="0">
    <w:nsid w:val="4AA447E7"/>
    <w:multiLevelType w:val="hybridMultilevel"/>
    <w:tmpl w:val="76589DDC"/>
    <w:lvl w:ilvl="0" w:tplc="767AA502">
      <w:start w:val="1"/>
      <w:numFmt w:val="bullet"/>
      <w:lvlText w:val=""/>
      <w:lvlJc w:val="left"/>
      <w:pPr>
        <w:ind w:left="720" w:hanging="360"/>
      </w:pPr>
      <w:rPr>
        <w:rFonts w:ascii="Symbol" w:hAnsi="Symbol" w:hint="default"/>
      </w:rPr>
    </w:lvl>
    <w:lvl w:ilvl="1" w:tplc="CF92CCAC">
      <w:start w:val="1"/>
      <w:numFmt w:val="bullet"/>
      <w:lvlText w:val="o"/>
      <w:lvlJc w:val="left"/>
      <w:pPr>
        <w:ind w:left="1440" w:hanging="360"/>
      </w:pPr>
      <w:rPr>
        <w:rFonts w:ascii="Courier New" w:hAnsi="Courier New" w:hint="default"/>
      </w:rPr>
    </w:lvl>
    <w:lvl w:ilvl="2" w:tplc="56FEA362">
      <w:start w:val="1"/>
      <w:numFmt w:val="bullet"/>
      <w:lvlText w:val=""/>
      <w:lvlJc w:val="left"/>
      <w:pPr>
        <w:ind w:left="2160" w:hanging="360"/>
      </w:pPr>
      <w:rPr>
        <w:rFonts w:ascii="Wingdings" w:hAnsi="Wingdings" w:hint="default"/>
      </w:rPr>
    </w:lvl>
    <w:lvl w:ilvl="3" w:tplc="62E082C2">
      <w:start w:val="1"/>
      <w:numFmt w:val="bullet"/>
      <w:lvlText w:val=""/>
      <w:lvlJc w:val="left"/>
      <w:pPr>
        <w:ind w:left="2880" w:hanging="360"/>
      </w:pPr>
      <w:rPr>
        <w:rFonts w:ascii="Symbol" w:hAnsi="Symbol" w:hint="default"/>
      </w:rPr>
    </w:lvl>
    <w:lvl w:ilvl="4" w:tplc="CD50EACE">
      <w:start w:val="1"/>
      <w:numFmt w:val="bullet"/>
      <w:lvlText w:val="o"/>
      <w:lvlJc w:val="left"/>
      <w:pPr>
        <w:ind w:left="3600" w:hanging="360"/>
      </w:pPr>
      <w:rPr>
        <w:rFonts w:ascii="Courier New" w:hAnsi="Courier New" w:hint="default"/>
      </w:rPr>
    </w:lvl>
    <w:lvl w:ilvl="5" w:tplc="69FA257E">
      <w:start w:val="1"/>
      <w:numFmt w:val="bullet"/>
      <w:lvlText w:val=""/>
      <w:lvlJc w:val="left"/>
      <w:pPr>
        <w:ind w:left="4320" w:hanging="360"/>
      </w:pPr>
      <w:rPr>
        <w:rFonts w:ascii="Wingdings" w:hAnsi="Wingdings" w:hint="default"/>
      </w:rPr>
    </w:lvl>
    <w:lvl w:ilvl="6" w:tplc="B91E6158">
      <w:start w:val="1"/>
      <w:numFmt w:val="bullet"/>
      <w:lvlText w:val=""/>
      <w:lvlJc w:val="left"/>
      <w:pPr>
        <w:ind w:left="5040" w:hanging="360"/>
      </w:pPr>
      <w:rPr>
        <w:rFonts w:ascii="Symbol" w:hAnsi="Symbol" w:hint="default"/>
      </w:rPr>
    </w:lvl>
    <w:lvl w:ilvl="7" w:tplc="CBE22AAE">
      <w:start w:val="1"/>
      <w:numFmt w:val="bullet"/>
      <w:lvlText w:val="o"/>
      <w:lvlJc w:val="left"/>
      <w:pPr>
        <w:ind w:left="5760" w:hanging="360"/>
      </w:pPr>
      <w:rPr>
        <w:rFonts w:ascii="Courier New" w:hAnsi="Courier New" w:hint="default"/>
      </w:rPr>
    </w:lvl>
    <w:lvl w:ilvl="8" w:tplc="AB90562E">
      <w:start w:val="1"/>
      <w:numFmt w:val="bullet"/>
      <w:lvlText w:val=""/>
      <w:lvlJc w:val="left"/>
      <w:pPr>
        <w:ind w:left="6480" w:hanging="360"/>
      </w:pPr>
      <w:rPr>
        <w:rFonts w:ascii="Wingdings" w:hAnsi="Wingdings" w:hint="default"/>
      </w:rPr>
    </w:lvl>
  </w:abstractNum>
  <w:abstractNum w:abstractNumId="43" w15:restartNumberingAfterBreak="0">
    <w:nsid w:val="4DD94C92"/>
    <w:multiLevelType w:val="multilevel"/>
    <w:tmpl w:val="A5985600"/>
    <w:lvl w:ilvl="0">
      <w:start w:val="1"/>
      <w:numFmt w:val="bullet"/>
      <w:lvlText w:val=""/>
      <w:lvlJc w:val="left"/>
      <w:pPr>
        <w:tabs>
          <w:tab w:val="num" w:pos="1080"/>
        </w:tabs>
        <w:ind w:left="1080" w:hanging="360"/>
      </w:pPr>
      <w:rPr>
        <w:rFonts w:ascii="Symbol" w:hAnsi="Symbol" w:hint="default"/>
        <w:sz w:val="20"/>
      </w:rPr>
    </w:lvl>
    <w:lvl w:ilvl="1">
      <w:start w:val="1"/>
      <w:numFmt w:val="bullet"/>
      <w:lvlText w:val="o"/>
      <w:lvlJc w:val="left"/>
      <w:pPr>
        <w:tabs>
          <w:tab w:val="num" w:pos="1800"/>
        </w:tabs>
        <w:ind w:left="1800" w:hanging="360"/>
      </w:pPr>
      <w:rPr>
        <w:rFonts w:ascii="Courier New" w:hAnsi="Courier New" w:hint="default"/>
        <w:sz w:val="20"/>
      </w:rPr>
    </w:lvl>
    <w:lvl w:ilvl="2">
      <w:start w:val="1"/>
      <w:numFmt w:val="bullet"/>
      <w:lvlText w:val=""/>
      <w:lvlJc w:val="left"/>
      <w:pPr>
        <w:tabs>
          <w:tab w:val="num" w:pos="2520"/>
        </w:tabs>
        <w:ind w:left="2520" w:hanging="360"/>
      </w:pPr>
      <w:rPr>
        <w:rFonts w:ascii="Wingdings" w:hAnsi="Wingdings" w:hint="default"/>
        <w:sz w:val="20"/>
      </w:rPr>
    </w:lvl>
    <w:lvl w:ilvl="3" w:tentative="1">
      <w:start w:val="1"/>
      <w:numFmt w:val="bullet"/>
      <w:lvlText w:val=""/>
      <w:lvlJc w:val="left"/>
      <w:pPr>
        <w:tabs>
          <w:tab w:val="num" w:pos="3240"/>
        </w:tabs>
        <w:ind w:left="3240" w:hanging="360"/>
      </w:pPr>
      <w:rPr>
        <w:rFonts w:ascii="Wingdings" w:hAnsi="Wingdings" w:hint="default"/>
        <w:sz w:val="20"/>
      </w:rPr>
    </w:lvl>
    <w:lvl w:ilvl="4" w:tentative="1">
      <w:start w:val="1"/>
      <w:numFmt w:val="bullet"/>
      <w:lvlText w:val=""/>
      <w:lvlJc w:val="left"/>
      <w:pPr>
        <w:tabs>
          <w:tab w:val="num" w:pos="3960"/>
        </w:tabs>
        <w:ind w:left="3960" w:hanging="360"/>
      </w:pPr>
      <w:rPr>
        <w:rFonts w:ascii="Wingdings" w:hAnsi="Wingdings" w:hint="default"/>
        <w:sz w:val="20"/>
      </w:rPr>
    </w:lvl>
    <w:lvl w:ilvl="5" w:tentative="1">
      <w:start w:val="1"/>
      <w:numFmt w:val="bullet"/>
      <w:lvlText w:val=""/>
      <w:lvlJc w:val="left"/>
      <w:pPr>
        <w:tabs>
          <w:tab w:val="num" w:pos="4680"/>
        </w:tabs>
        <w:ind w:left="4680" w:hanging="360"/>
      </w:pPr>
      <w:rPr>
        <w:rFonts w:ascii="Wingdings" w:hAnsi="Wingdings" w:hint="default"/>
        <w:sz w:val="20"/>
      </w:rPr>
    </w:lvl>
    <w:lvl w:ilvl="6" w:tentative="1">
      <w:start w:val="1"/>
      <w:numFmt w:val="bullet"/>
      <w:lvlText w:val=""/>
      <w:lvlJc w:val="left"/>
      <w:pPr>
        <w:tabs>
          <w:tab w:val="num" w:pos="5400"/>
        </w:tabs>
        <w:ind w:left="5400" w:hanging="360"/>
      </w:pPr>
      <w:rPr>
        <w:rFonts w:ascii="Wingdings" w:hAnsi="Wingdings" w:hint="default"/>
        <w:sz w:val="20"/>
      </w:rPr>
    </w:lvl>
    <w:lvl w:ilvl="7" w:tentative="1">
      <w:start w:val="1"/>
      <w:numFmt w:val="bullet"/>
      <w:lvlText w:val=""/>
      <w:lvlJc w:val="left"/>
      <w:pPr>
        <w:tabs>
          <w:tab w:val="num" w:pos="6120"/>
        </w:tabs>
        <w:ind w:left="6120" w:hanging="360"/>
      </w:pPr>
      <w:rPr>
        <w:rFonts w:ascii="Wingdings" w:hAnsi="Wingdings" w:hint="default"/>
        <w:sz w:val="20"/>
      </w:rPr>
    </w:lvl>
    <w:lvl w:ilvl="8" w:tentative="1">
      <w:start w:val="1"/>
      <w:numFmt w:val="bullet"/>
      <w:lvlText w:val=""/>
      <w:lvlJc w:val="left"/>
      <w:pPr>
        <w:tabs>
          <w:tab w:val="num" w:pos="6840"/>
        </w:tabs>
        <w:ind w:left="6840" w:hanging="360"/>
      </w:pPr>
      <w:rPr>
        <w:rFonts w:ascii="Wingdings" w:hAnsi="Wingdings" w:hint="default"/>
        <w:sz w:val="20"/>
      </w:rPr>
    </w:lvl>
  </w:abstractNum>
  <w:abstractNum w:abstractNumId="44" w15:restartNumberingAfterBreak="0">
    <w:nsid w:val="4EDB7621"/>
    <w:multiLevelType w:val="multilevel"/>
    <w:tmpl w:val="39EEDF8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5" w15:restartNumberingAfterBreak="0">
    <w:nsid w:val="4F9662EC"/>
    <w:multiLevelType w:val="hybridMultilevel"/>
    <w:tmpl w:val="F19ED972"/>
    <w:lvl w:ilvl="0" w:tplc="47A25FEA">
      <w:numFmt w:val="bullet"/>
      <w:pStyle w:val="bullet"/>
      <w:lvlText w:val=""/>
      <w:lvlJc w:val="left"/>
      <w:pPr>
        <w:tabs>
          <w:tab w:val="num" w:pos="720"/>
        </w:tabs>
        <w:ind w:left="720" w:hanging="720"/>
      </w:pPr>
      <w:rPr>
        <w:rFonts w:ascii="Symbol" w:hAnsi="Symbol" w:hint="default"/>
      </w:rPr>
    </w:lvl>
    <w:lvl w:ilvl="1" w:tplc="16A055A6">
      <w:numFmt w:val="bullet"/>
      <w:lvlText w:val=""/>
      <w:lvlJc w:val="left"/>
      <w:pPr>
        <w:tabs>
          <w:tab w:val="num" w:pos="1440"/>
        </w:tabs>
        <w:ind w:left="1440" w:hanging="720"/>
      </w:pPr>
      <w:rPr>
        <w:rFonts w:ascii="Symbol" w:hAnsi="Symbol" w:hint="default"/>
      </w:rPr>
    </w:lvl>
    <w:lvl w:ilvl="2" w:tplc="53AEC9A8" w:tentative="1">
      <w:start w:val="1"/>
      <w:numFmt w:val="lowerRoman"/>
      <w:lvlText w:val="%3."/>
      <w:lvlJc w:val="right"/>
      <w:pPr>
        <w:tabs>
          <w:tab w:val="num" w:pos="1800"/>
        </w:tabs>
        <w:ind w:left="1800" w:hanging="180"/>
      </w:pPr>
    </w:lvl>
    <w:lvl w:ilvl="3" w:tplc="DAFEDBD6" w:tentative="1">
      <w:start w:val="1"/>
      <w:numFmt w:val="decimal"/>
      <w:lvlText w:val="%4."/>
      <w:lvlJc w:val="left"/>
      <w:pPr>
        <w:tabs>
          <w:tab w:val="num" w:pos="2520"/>
        </w:tabs>
        <w:ind w:left="2520" w:hanging="360"/>
      </w:pPr>
    </w:lvl>
    <w:lvl w:ilvl="4" w:tplc="3064C520" w:tentative="1">
      <w:start w:val="1"/>
      <w:numFmt w:val="lowerLetter"/>
      <w:lvlText w:val="%5."/>
      <w:lvlJc w:val="left"/>
      <w:pPr>
        <w:tabs>
          <w:tab w:val="num" w:pos="3240"/>
        </w:tabs>
        <w:ind w:left="3240" w:hanging="360"/>
      </w:pPr>
    </w:lvl>
    <w:lvl w:ilvl="5" w:tplc="03D43298" w:tentative="1">
      <w:start w:val="1"/>
      <w:numFmt w:val="lowerRoman"/>
      <w:lvlText w:val="%6."/>
      <w:lvlJc w:val="right"/>
      <w:pPr>
        <w:tabs>
          <w:tab w:val="num" w:pos="3960"/>
        </w:tabs>
        <w:ind w:left="3960" w:hanging="180"/>
      </w:pPr>
    </w:lvl>
    <w:lvl w:ilvl="6" w:tplc="62A0F5A8" w:tentative="1">
      <w:start w:val="1"/>
      <w:numFmt w:val="decimal"/>
      <w:lvlText w:val="%7."/>
      <w:lvlJc w:val="left"/>
      <w:pPr>
        <w:tabs>
          <w:tab w:val="num" w:pos="4680"/>
        </w:tabs>
        <w:ind w:left="4680" w:hanging="360"/>
      </w:pPr>
    </w:lvl>
    <w:lvl w:ilvl="7" w:tplc="DC96208E" w:tentative="1">
      <w:start w:val="1"/>
      <w:numFmt w:val="lowerLetter"/>
      <w:lvlText w:val="%8."/>
      <w:lvlJc w:val="left"/>
      <w:pPr>
        <w:tabs>
          <w:tab w:val="num" w:pos="5400"/>
        </w:tabs>
        <w:ind w:left="5400" w:hanging="360"/>
      </w:pPr>
    </w:lvl>
    <w:lvl w:ilvl="8" w:tplc="6A4ED034" w:tentative="1">
      <w:start w:val="1"/>
      <w:numFmt w:val="lowerRoman"/>
      <w:lvlText w:val="%9."/>
      <w:lvlJc w:val="right"/>
      <w:pPr>
        <w:tabs>
          <w:tab w:val="num" w:pos="6120"/>
        </w:tabs>
        <w:ind w:left="6120" w:hanging="180"/>
      </w:pPr>
    </w:lvl>
  </w:abstractNum>
  <w:abstractNum w:abstractNumId="46" w15:restartNumberingAfterBreak="0">
    <w:nsid w:val="54F63AC5"/>
    <w:multiLevelType w:val="hybridMultilevel"/>
    <w:tmpl w:val="CFF6A656"/>
    <w:lvl w:ilvl="0" w:tplc="04090001">
      <w:start w:val="1"/>
      <w:numFmt w:val="bullet"/>
      <w:lvlText w:val=""/>
      <w:lvlJc w:val="left"/>
      <w:pPr>
        <w:ind w:left="720" w:hanging="360"/>
      </w:pPr>
      <w:rPr>
        <w:rFonts w:ascii="Symbol" w:hAnsi="Symbol" w:cs="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cs="Wingdings" w:hint="default"/>
      </w:rPr>
    </w:lvl>
    <w:lvl w:ilvl="3" w:tplc="04090001" w:tentative="1">
      <w:start w:val="1"/>
      <w:numFmt w:val="bullet"/>
      <w:lvlText w:val=""/>
      <w:lvlJc w:val="left"/>
      <w:pPr>
        <w:ind w:left="2880" w:hanging="360"/>
      </w:pPr>
      <w:rPr>
        <w:rFonts w:ascii="Symbol" w:hAnsi="Symbol" w:cs="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cs="Wingdings" w:hint="default"/>
      </w:rPr>
    </w:lvl>
    <w:lvl w:ilvl="6" w:tplc="04090001" w:tentative="1">
      <w:start w:val="1"/>
      <w:numFmt w:val="bullet"/>
      <w:lvlText w:val=""/>
      <w:lvlJc w:val="left"/>
      <w:pPr>
        <w:ind w:left="5040" w:hanging="360"/>
      </w:pPr>
      <w:rPr>
        <w:rFonts w:ascii="Symbol" w:hAnsi="Symbol" w:cs="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cs="Wingdings" w:hint="default"/>
      </w:rPr>
    </w:lvl>
  </w:abstractNum>
  <w:abstractNum w:abstractNumId="47" w15:restartNumberingAfterBreak="0">
    <w:nsid w:val="55AB4BD3"/>
    <w:multiLevelType w:val="hybridMultilevel"/>
    <w:tmpl w:val="55E6B00C"/>
    <w:lvl w:ilvl="0" w:tplc="6C22E198">
      <w:start w:val="1"/>
      <w:numFmt w:val="bullet"/>
      <w:lvlText w:val=""/>
      <w:lvlJc w:val="left"/>
      <w:pPr>
        <w:ind w:left="720" w:hanging="360"/>
      </w:pPr>
      <w:rPr>
        <w:rFonts w:ascii="Symbol" w:hAnsi="Symbol" w:hint="default"/>
      </w:rPr>
    </w:lvl>
    <w:lvl w:ilvl="1" w:tplc="39061ED4">
      <w:start w:val="1"/>
      <w:numFmt w:val="bullet"/>
      <w:lvlText w:val="o"/>
      <w:lvlJc w:val="left"/>
      <w:pPr>
        <w:ind w:left="1440" w:hanging="360"/>
      </w:pPr>
      <w:rPr>
        <w:rFonts w:ascii="Courier New" w:eastAsia="Courier New" w:hAnsi="Courier New" w:cs="Courier New"/>
      </w:rPr>
    </w:lvl>
    <w:lvl w:ilvl="2" w:tplc="F846340C">
      <w:start w:val="1"/>
      <w:numFmt w:val="bullet"/>
      <w:lvlText w:val="▪"/>
      <w:lvlJc w:val="left"/>
      <w:pPr>
        <w:ind w:left="2160" w:hanging="360"/>
      </w:pPr>
      <w:rPr>
        <w:rFonts w:ascii="Noto Sans Symbols" w:eastAsia="Noto Sans Symbols" w:hAnsi="Noto Sans Symbols" w:cs="Noto Sans Symbols"/>
      </w:rPr>
    </w:lvl>
    <w:lvl w:ilvl="3" w:tplc="0FA0CF16">
      <w:start w:val="1"/>
      <w:numFmt w:val="bullet"/>
      <w:lvlText w:val="●"/>
      <w:lvlJc w:val="left"/>
      <w:pPr>
        <w:ind w:left="2880" w:hanging="360"/>
      </w:pPr>
      <w:rPr>
        <w:rFonts w:ascii="Noto Sans Symbols" w:eastAsia="Noto Sans Symbols" w:hAnsi="Noto Sans Symbols" w:cs="Noto Sans Symbols"/>
      </w:rPr>
    </w:lvl>
    <w:lvl w:ilvl="4" w:tplc="0A023EE8">
      <w:start w:val="1"/>
      <w:numFmt w:val="bullet"/>
      <w:lvlText w:val="o"/>
      <w:lvlJc w:val="left"/>
      <w:pPr>
        <w:ind w:left="3600" w:hanging="360"/>
      </w:pPr>
      <w:rPr>
        <w:rFonts w:ascii="Courier New" w:eastAsia="Courier New" w:hAnsi="Courier New" w:cs="Courier New"/>
      </w:rPr>
    </w:lvl>
    <w:lvl w:ilvl="5" w:tplc="B4C8EDCA">
      <w:start w:val="1"/>
      <w:numFmt w:val="bullet"/>
      <w:lvlText w:val="▪"/>
      <w:lvlJc w:val="left"/>
      <w:pPr>
        <w:ind w:left="4320" w:hanging="360"/>
      </w:pPr>
      <w:rPr>
        <w:rFonts w:ascii="Noto Sans Symbols" w:eastAsia="Noto Sans Symbols" w:hAnsi="Noto Sans Symbols" w:cs="Noto Sans Symbols"/>
      </w:rPr>
    </w:lvl>
    <w:lvl w:ilvl="6" w:tplc="0C80E63C">
      <w:start w:val="1"/>
      <w:numFmt w:val="bullet"/>
      <w:lvlText w:val="●"/>
      <w:lvlJc w:val="left"/>
      <w:pPr>
        <w:ind w:left="5040" w:hanging="360"/>
      </w:pPr>
      <w:rPr>
        <w:rFonts w:ascii="Noto Sans Symbols" w:eastAsia="Noto Sans Symbols" w:hAnsi="Noto Sans Symbols" w:cs="Noto Sans Symbols"/>
      </w:rPr>
    </w:lvl>
    <w:lvl w:ilvl="7" w:tplc="10A6F76C">
      <w:start w:val="1"/>
      <w:numFmt w:val="bullet"/>
      <w:lvlText w:val="o"/>
      <w:lvlJc w:val="left"/>
      <w:pPr>
        <w:ind w:left="5760" w:hanging="360"/>
      </w:pPr>
      <w:rPr>
        <w:rFonts w:ascii="Courier New" w:eastAsia="Courier New" w:hAnsi="Courier New" w:cs="Courier New"/>
      </w:rPr>
    </w:lvl>
    <w:lvl w:ilvl="8" w:tplc="85D007FE">
      <w:start w:val="1"/>
      <w:numFmt w:val="bullet"/>
      <w:lvlText w:val="▪"/>
      <w:lvlJc w:val="left"/>
      <w:pPr>
        <w:ind w:left="6480" w:hanging="360"/>
      </w:pPr>
      <w:rPr>
        <w:rFonts w:ascii="Noto Sans Symbols" w:eastAsia="Noto Sans Symbols" w:hAnsi="Noto Sans Symbols" w:cs="Noto Sans Symbols"/>
      </w:rPr>
    </w:lvl>
  </w:abstractNum>
  <w:abstractNum w:abstractNumId="48" w15:restartNumberingAfterBreak="0">
    <w:nsid w:val="594C7A42"/>
    <w:multiLevelType w:val="multilevel"/>
    <w:tmpl w:val="0A56C1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9" w15:restartNumberingAfterBreak="0">
    <w:nsid w:val="5967055B"/>
    <w:multiLevelType w:val="hybridMultilevel"/>
    <w:tmpl w:val="D95AFFC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0" w15:restartNumberingAfterBreak="0">
    <w:nsid w:val="5BAB0BA0"/>
    <w:multiLevelType w:val="multilevel"/>
    <w:tmpl w:val="54860F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1" w15:restartNumberingAfterBreak="0">
    <w:nsid w:val="60956EFD"/>
    <w:multiLevelType w:val="hybridMultilevel"/>
    <w:tmpl w:val="534A976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cs="Wingdings" w:hint="default"/>
      </w:rPr>
    </w:lvl>
    <w:lvl w:ilvl="3" w:tplc="04090001" w:tentative="1">
      <w:start w:val="1"/>
      <w:numFmt w:val="bullet"/>
      <w:lvlText w:val=""/>
      <w:lvlJc w:val="left"/>
      <w:pPr>
        <w:ind w:left="2880" w:hanging="360"/>
      </w:pPr>
      <w:rPr>
        <w:rFonts w:ascii="Symbol" w:hAnsi="Symbol" w:cs="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cs="Wingdings" w:hint="default"/>
      </w:rPr>
    </w:lvl>
    <w:lvl w:ilvl="6" w:tplc="04090001" w:tentative="1">
      <w:start w:val="1"/>
      <w:numFmt w:val="bullet"/>
      <w:lvlText w:val=""/>
      <w:lvlJc w:val="left"/>
      <w:pPr>
        <w:ind w:left="5040" w:hanging="360"/>
      </w:pPr>
      <w:rPr>
        <w:rFonts w:ascii="Symbol" w:hAnsi="Symbol" w:cs="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cs="Wingdings" w:hint="default"/>
      </w:rPr>
    </w:lvl>
  </w:abstractNum>
  <w:abstractNum w:abstractNumId="52" w15:restartNumberingAfterBreak="0">
    <w:nsid w:val="621F7CE4"/>
    <w:multiLevelType w:val="multilevel"/>
    <w:tmpl w:val="1DAE0AA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3" w15:restartNumberingAfterBreak="0">
    <w:nsid w:val="63FC76F9"/>
    <w:multiLevelType w:val="hybridMultilevel"/>
    <w:tmpl w:val="114CCFC4"/>
    <w:lvl w:ilvl="0" w:tplc="BB02BF56">
      <w:start w:val="1"/>
      <w:numFmt w:val="bullet"/>
      <w:lvlText w:val=""/>
      <w:lvlJc w:val="left"/>
      <w:pPr>
        <w:ind w:left="720" w:hanging="360"/>
      </w:pPr>
      <w:rPr>
        <w:rFonts w:ascii="Symbol" w:hAnsi="Symbol" w:hint="default"/>
        <w:u w:val="none"/>
      </w:rPr>
    </w:lvl>
    <w:lvl w:ilvl="1" w:tplc="E45E8D6E">
      <w:start w:val="1"/>
      <w:numFmt w:val="bullet"/>
      <w:lvlText w:val="○"/>
      <w:lvlJc w:val="left"/>
      <w:pPr>
        <w:ind w:left="1440" w:hanging="360"/>
      </w:pPr>
      <w:rPr>
        <w:u w:val="none"/>
      </w:rPr>
    </w:lvl>
    <w:lvl w:ilvl="2" w:tplc="306C1046">
      <w:start w:val="1"/>
      <w:numFmt w:val="bullet"/>
      <w:lvlText w:val="■"/>
      <w:lvlJc w:val="left"/>
      <w:pPr>
        <w:ind w:left="2160" w:hanging="360"/>
      </w:pPr>
      <w:rPr>
        <w:u w:val="none"/>
      </w:rPr>
    </w:lvl>
    <w:lvl w:ilvl="3" w:tplc="C89CC6F4">
      <w:start w:val="1"/>
      <w:numFmt w:val="bullet"/>
      <w:lvlText w:val="●"/>
      <w:lvlJc w:val="left"/>
      <w:pPr>
        <w:ind w:left="2880" w:hanging="360"/>
      </w:pPr>
      <w:rPr>
        <w:u w:val="none"/>
      </w:rPr>
    </w:lvl>
    <w:lvl w:ilvl="4" w:tplc="0534ED1A">
      <w:start w:val="1"/>
      <w:numFmt w:val="bullet"/>
      <w:lvlText w:val="○"/>
      <w:lvlJc w:val="left"/>
      <w:pPr>
        <w:ind w:left="3600" w:hanging="360"/>
      </w:pPr>
      <w:rPr>
        <w:u w:val="none"/>
      </w:rPr>
    </w:lvl>
    <w:lvl w:ilvl="5" w:tplc="A5DEB74C">
      <w:start w:val="1"/>
      <w:numFmt w:val="bullet"/>
      <w:lvlText w:val="■"/>
      <w:lvlJc w:val="left"/>
      <w:pPr>
        <w:ind w:left="4320" w:hanging="360"/>
      </w:pPr>
      <w:rPr>
        <w:u w:val="none"/>
      </w:rPr>
    </w:lvl>
    <w:lvl w:ilvl="6" w:tplc="96720866">
      <w:start w:val="1"/>
      <w:numFmt w:val="bullet"/>
      <w:lvlText w:val="●"/>
      <w:lvlJc w:val="left"/>
      <w:pPr>
        <w:ind w:left="5040" w:hanging="360"/>
      </w:pPr>
      <w:rPr>
        <w:u w:val="none"/>
      </w:rPr>
    </w:lvl>
    <w:lvl w:ilvl="7" w:tplc="894C898E">
      <w:start w:val="1"/>
      <w:numFmt w:val="bullet"/>
      <w:lvlText w:val="○"/>
      <w:lvlJc w:val="left"/>
      <w:pPr>
        <w:ind w:left="5760" w:hanging="360"/>
      </w:pPr>
      <w:rPr>
        <w:u w:val="none"/>
      </w:rPr>
    </w:lvl>
    <w:lvl w:ilvl="8" w:tplc="899C8E54">
      <w:start w:val="1"/>
      <w:numFmt w:val="bullet"/>
      <w:lvlText w:val="■"/>
      <w:lvlJc w:val="left"/>
      <w:pPr>
        <w:ind w:left="6480" w:hanging="360"/>
      </w:pPr>
      <w:rPr>
        <w:u w:val="none"/>
      </w:rPr>
    </w:lvl>
  </w:abstractNum>
  <w:abstractNum w:abstractNumId="54" w15:restartNumberingAfterBreak="0">
    <w:nsid w:val="657B6034"/>
    <w:multiLevelType w:val="hybridMultilevel"/>
    <w:tmpl w:val="218AF78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cs="Wingdings" w:hint="default"/>
      </w:rPr>
    </w:lvl>
    <w:lvl w:ilvl="3" w:tplc="04090001" w:tentative="1">
      <w:start w:val="1"/>
      <w:numFmt w:val="bullet"/>
      <w:lvlText w:val=""/>
      <w:lvlJc w:val="left"/>
      <w:pPr>
        <w:ind w:left="2880" w:hanging="360"/>
      </w:pPr>
      <w:rPr>
        <w:rFonts w:ascii="Symbol" w:hAnsi="Symbol" w:cs="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cs="Wingdings" w:hint="default"/>
      </w:rPr>
    </w:lvl>
    <w:lvl w:ilvl="6" w:tplc="04090001" w:tentative="1">
      <w:start w:val="1"/>
      <w:numFmt w:val="bullet"/>
      <w:lvlText w:val=""/>
      <w:lvlJc w:val="left"/>
      <w:pPr>
        <w:ind w:left="5040" w:hanging="360"/>
      </w:pPr>
      <w:rPr>
        <w:rFonts w:ascii="Symbol" w:hAnsi="Symbol" w:cs="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cs="Wingdings" w:hint="default"/>
      </w:rPr>
    </w:lvl>
  </w:abstractNum>
  <w:abstractNum w:abstractNumId="55" w15:restartNumberingAfterBreak="0">
    <w:nsid w:val="669C40D3"/>
    <w:multiLevelType w:val="hybridMultilevel"/>
    <w:tmpl w:val="50B00332"/>
    <w:lvl w:ilvl="0" w:tplc="0F0477EA">
      <w:start w:val="1"/>
      <w:numFmt w:val="bullet"/>
      <w:lvlText w:val=""/>
      <w:lvlJc w:val="left"/>
      <w:pPr>
        <w:ind w:left="1800" w:hanging="360"/>
      </w:pPr>
      <w:rPr>
        <w:rFonts w:ascii="Symbol" w:hAnsi="Symbol" w:hint="default"/>
      </w:rPr>
    </w:lvl>
    <w:lvl w:ilvl="1" w:tplc="D50A7FC4">
      <w:start w:val="1"/>
      <w:numFmt w:val="bullet"/>
      <w:lvlText w:val="o"/>
      <w:lvlJc w:val="left"/>
      <w:pPr>
        <w:ind w:left="2520" w:hanging="360"/>
      </w:pPr>
      <w:rPr>
        <w:rFonts w:ascii="Courier New" w:hAnsi="Courier New" w:hint="default"/>
      </w:rPr>
    </w:lvl>
    <w:lvl w:ilvl="2" w:tplc="21981446">
      <w:start w:val="1"/>
      <w:numFmt w:val="bullet"/>
      <w:lvlText w:val=""/>
      <w:lvlJc w:val="left"/>
      <w:pPr>
        <w:ind w:left="3240" w:hanging="360"/>
      </w:pPr>
      <w:rPr>
        <w:rFonts w:ascii="Wingdings" w:hAnsi="Wingdings" w:hint="default"/>
      </w:rPr>
    </w:lvl>
    <w:lvl w:ilvl="3" w:tplc="0DCA595C">
      <w:start w:val="1"/>
      <w:numFmt w:val="bullet"/>
      <w:lvlText w:val=""/>
      <w:lvlJc w:val="left"/>
      <w:pPr>
        <w:ind w:left="3960" w:hanging="360"/>
      </w:pPr>
      <w:rPr>
        <w:rFonts w:ascii="Symbol" w:hAnsi="Symbol" w:hint="default"/>
      </w:rPr>
    </w:lvl>
    <w:lvl w:ilvl="4" w:tplc="882099FC">
      <w:start w:val="1"/>
      <w:numFmt w:val="bullet"/>
      <w:lvlText w:val="o"/>
      <w:lvlJc w:val="left"/>
      <w:pPr>
        <w:ind w:left="4680" w:hanging="360"/>
      </w:pPr>
      <w:rPr>
        <w:rFonts w:ascii="Courier New" w:hAnsi="Courier New" w:hint="default"/>
      </w:rPr>
    </w:lvl>
    <w:lvl w:ilvl="5" w:tplc="F488AC7E">
      <w:start w:val="1"/>
      <w:numFmt w:val="bullet"/>
      <w:lvlText w:val=""/>
      <w:lvlJc w:val="left"/>
      <w:pPr>
        <w:ind w:left="5400" w:hanging="360"/>
      </w:pPr>
      <w:rPr>
        <w:rFonts w:ascii="Wingdings" w:hAnsi="Wingdings" w:hint="default"/>
      </w:rPr>
    </w:lvl>
    <w:lvl w:ilvl="6" w:tplc="E9808D58">
      <w:start w:val="1"/>
      <w:numFmt w:val="bullet"/>
      <w:lvlText w:val=""/>
      <w:lvlJc w:val="left"/>
      <w:pPr>
        <w:ind w:left="6120" w:hanging="360"/>
      </w:pPr>
      <w:rPr>
        <w:rFonts w:ascii="Symbol" w:hAnsi="Symbol" w:hint="default"/>
      </w:rPr>
    </w:lvl>
    <w:lvl w:ilvl="7" w:tplc="FE3CD13E">
      <w:start w:val="1"/>
      <w:numFmt w:val="bullet"/>
      <w:lvlText w:val="o"/>
      <w:lvlJc w:val="left"/>
      <w:pPr>
        <w:ind w:left="6840" w:hanging="360"/>
      </w:pPr>
      <w:rPr>
        <w:rFonts w:ascii="Courier New" w:hAnsi="Courier New" w:hint="default"/>
      </w:rPr>
    </w:lvl>
    <w:lvl w:ilvl="8" w:tplc="D1460990">
      <w:start w:val="1"/>
      <w:numFmt w:val="bullet"/>
      <w:lvlText w:val=""/>
      <w:lvlJc w:val="left"/>
      <w:pPr>
        <w:ind w:left="7560" w:hanging="360"/>
      </w:pPr>
      <w:rPr>
        <w:rFonts w:ascii="Wingdings" w:hAnsi="Wingdings" w:hint="default"/>
      </w:rPr>
    </w:lvl>
  </w:abstractNum>
  <w:abstractNum w:abstractNumId="56" w15:restartNumberingAfterBreak="0">
    <w:nsid w:val="6A842398"/>
    <w:multiLevelType w:val="hybridMultilevel"/>
    <w:tmpl w:val="8C6EFEA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7" w15:restartNumberingAfterBreak="0">
    <w:nsid w:val="744713F4"/>
    <w:multiLevelType w:val="hybridMultilevel"/>
    <w:tmpl w:val="6ACA642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8" w15:restartNumberingAfterBreak="0">
    <w:nsid w:val="77FB177E"/>
    <w:multiLevelType w:val="hybridMultilevel"/>
    <w:tmpl w:val="2154F630"/>
    <w:lvl w:ilvl="0" w:tplc="B5227934">
      <w:start w:val="1"/>
      <w:numFmt w:val="bullet"/>
      <w:lvlText w:val=""/>
      <w:lvlJc w:val="left"/>
      <w:pPr>
        <w:ind w:left="720" w:hanging="360"/>
      </w:pPr>
      <w:rPr>
        <w:rFonts w:ascii="Symbol" w:hAnsi="Symbol" w:hint="default"/>
        <w:u w:val="none"/>
      </w:rPr>
    </w:lvl>
    <w:lvl w:ilvl="1" w:tplc="4C3AD794">
      <w:start w:val="1"/>
      <w:numFmt w:val="bullet"/>
      <w:lvlText w:val="○"/>
      <w:lvlJc w:val="left"/>
      <w:pPr>
        <w:ind w:left="1440" w:hanging="360"/>
      </w:pPr>
      <w:rPr>
        <w:u w:val="none"/>
      </w:rPr>
    </w:lvl>
    <w:lvl w:ilvl="2" w:tplc="E2CE78AE">
      <w:start w:val="1"/>
      <w:numFmt w:val="bullet"/>
      <w:lvlText w:val="■"/>
      <w:lvlJc w:val="left"/>
      <w:pPr>
        <w:ind w:left="2160" w:hanging="360"/>
      </w:pPr>
      <w:rPr>
        <w:u w:val="none"/>
      </w:rPr>
    </w:lvl>
    <w:lvl w:ilvl="3" w:tplc="261EA156">
      <w:start w:val="1"/>
      <w:numFmt w:val="bullet"/>
      <w:lvlText w:val="●"/>
      <w:lvlJc w:val="left"/>
      <w:pPr>
        <w:ind w:left="2880" w:hanging="360"/>
      </w:pPr>
      <w:rPr>
        <w:u w:val="none"/>
      </w:rPr>
    </w:lvl>
    <w:lvl w:ilvl="4" w:tplc="104A663A">
      <w:start w:val="1"/>
      <w:numFmt w:val="bullet"/>
      <w:lvlText w:val="○"/>
      <w:lvlJc w:val="left"/>
      <w:pPr>
        <w:ind w:left="3600" w:hanging="360"/>
      </w:pPr>
      <w:rPr>
        <w:u w:val="none"/>
      </w:rPr>
    </w:lvl>
    <w:lvl w:ilvl="5" w:tplc="4DB824E4">
      <w:start w:val="1"/>
      <w:numFmt w:val="bullet"/>
      <w:lvlText w:val="■"/>
      <w:lvlJc w:val="left"/>
      <w:pPr>
        <w:ind w:left="4320" w:hanging="360"/>
      </w:pPr>
      <w:rPr>
        <w:u w:val="none"/>
      </w:rPr>
    </w:lvl>
    <w:lvl w:ilvl="6" w:tplc="BE46FB4A">
      <w:start w:val="1"/>
      <w:numFmt w:val="bullet"/>
      <w:lvlText w:val="●"/>
      <w:lvlJc w:val="left"/>
      <w:pPr>
        <w:ind w:left="5040" w:hanging="360"/>
      </w:pPr>
      <w:rPr>
        <w:u w:val="none"/>
      </w:rPr>
    </w:lvl>
    <w:lvl w:ilvl="7" w:tplc="DB12CF92">
      <w:start w:val="1"/>
      <w:numFmt w:val="bullet"/>
      <w:lvlText w:val="○"/>
      <w:lvlJc w:val="left"/>
      <w:pPr>
        <w:ind w:left="5760" w:hanging="360"/>
      </w:pPr>
      <w:rPr>
        <w:u w:val="none"/>
      </w:rPr>
    </w:lvl>
    <w:lvl w:ilvl="8" w:tplc="9A645C7A">
      <w:start w:val="1"/>
      <w:numFmt w:val="bullet"/>
      <w:lvlText w:val="■"/>
      <w:lvlJc w:val="left"/>
      <w:pPr>
        <w:ind w:left="6480" w:hanging="360"/>
      </w:pPr>
      <w:rPr>
        <w:u w:val="none"/>
      </w:rPr>
    </w:lvl>
  </w:abstractNum>
  <w:abstractNum w:abstractNumId="59" w15:restartNumberingAfterBreak="0">
    <w:nsid w:val="78E70FE6"/>
    <w:multiLevelType w:val="hybridMultilevel"/>
    <w:tmpl w:val="2154F630"/>
    <w:lvl w:ilvl="0" w:tplc="29CAA0F2">
      <w:start w:val="1"/>
      <w:numFmt w:val="bullet"/>
      <w:lvlText w:val=""/>
      <w:lvlJc w:val="left"/>
      <w:pPr>
        <w:ind w:left="720" w:hanging="360"/>
      </w:pPr>
      <w:rPr>
        <w:rFonts w:ascii="Symbol" w:hAnsi="Symbol" w:hint="default"/>
        <w:u w:val="none"/>
      </w:rPr>
    </w:lvl>
    <w:lvl w:ilvl="1" w:tplc="D9A29E3C">
      <w:start w:val="1"/>
      <w:numFmt w:val="bullet"/>
      <w:lvlText w:val="○"/>
      <w:lvlJc w:val="left"/>
      <w:pPr>
        <w:ind w:left="1440" w:hanging="360"/>
      </w:pPr>
      <w:rPr>
        <w:u w:val="none"/>
      </w:rPr>
    </w:lvl>
    <w:lvl w:ilvl="2" w:tplc="D2D01C04">
      <w:start w:val="1"/>
      <w:numFmt w:val="bullet"/>
      <w:lvlText w:val="■"/>
      <w:lvlJc w:val="left"/>
      <w:pPr>
        <w:ind w:left="2160" w:hanging="360"/>
      </w:pPr>
      <w:rPr>
        <w:u w:val="none"/>
      </w:rPr>
    </w:lvl>
    <w:lvl w:ilvl="3" w:tplc="1ED053A2">
      <w:start w:val="1"/>
      <w:numFmt w:val="bullet"/>
      <w:lvlText w:val="●"/>
      <w:lvlJc w:val="left"/>
      <w:pPr>
        <w:ind w:left="2880" w:hanging="360"/>
      </w:pPr>
      <w:rPr>
        <w:u w:val="none"/>
      </w:rPr>
    </w:lvl>
    <w:lvl w:ilvl="4" w:tplc="EB0A8132">
      <w:start w:val="1"/>
      <w:numFmt w:val="bullet"/>
      <w:lvlText w:val="○"/>
      <w:lvlJc w:val="left"/>
      <w:pPr>
        <w:ind w:left="3600" w:hanging="360"/>
      </w:pPr>
      <w:rPr>
        <w:u w:val="none"/>
      </w:rPr>
    </w:lvl>
    <w:lvl w:ilvl="5" w:tplc="E500BC58">
      <w:start w:val="1"/>
      <w:numFmt w:val="bullet"/>
      <w:lvlText w:val="■"/>
      <w:lvlJc w:val="left"/>
      <w:pPr>
        <w:ind w:left="4320" w:hanging="360"/>
      </w:pPr>
      <w:rPr>
        <w:u w:val="none"/>
      </w:rPr>
    </w:lvl>
    <w:lvl w:ilvl="6" w:tplc="FD0C6F2A">
      <w:start w:val="1"/>
      <w:numFmt w:val="bullet"/>
      <w:lvlText w:val="●"/>
      <w:lvlJc w:val="left"/>
      <w:pPr>
        <w:ind w:left="5040" w:hanging="360"/>
      </w:pPr>
      <w:rPr>
        <w:u w:val="none"/>
      </w:rPr>
    </w:lvl>
    <w:lvl w:ilvl="7" w:tplc="3606CA92">
      <w:start w:val="1"/>
      <w:numFmt w:val="bullet"/>
      <w:lvlText w:val="○"/>
      <w:lvlJc w:val="left"/>
      <w:pPr>
        <w:ind w:left="5760" w:hanging="360"/>
      </w:pPr>
      <w:rPr>
        <w:u w:val="none"/>
      </w:rPr>
    </w:lvl>
    <w:lvl w:ilvl="8" w:tplc="CBE81394">
      <w:start w:val="1"/>
      <w:numFmt w:val="bullet"/>
      <w:lvlText w:val="■"/>
      <w:lvlJc w:val="left"/>
      <w:pPr>
        <w:ind w:left="6480" w:hanging="360"/>
      </w:pPr>
      <w:rPr>
        <w:u w:val="none"/>
      </w:rPr>
    </w:lvl>
  </w:abstractNum>
  <w:num w:numId="1">
    <w:abstractNumId w:val="27"/>
  </w:num>
  <w:num w:numId="2">
    <w:abstractNumId w:val="55"/>
  </w:num>
  <w:num w:numId="3">
    <w:abstractNumId w:val="42"/>
  </w:num>
  <w:num w:numId="4">
    <w:abstractNumId w:val="36"/>
  </w:num>
  <w:num w:numId="5">
    <w:abstractNumId w:val="2"/>
  </w:num>
  <w:num w:numId="6">
    <w:abstractNumId w:val="7"/>
  </w:num>
  <w:num w:numId="7">
    <w:abstractNumId w:val="5"/>
  </w:num>
  <w:num w:numId="8">
    <w:abstractNumId w:val="38"/>
  </w:num>
  <w:num w:numId="9">
    <w:abstractNumId w:val="31"/>
  </w:num>
  <w:num w:numId="10">
    <w:abstractNumId w:val="6"/>
  </w:num>
  <w:num w:numId="11">
    <w:abstractNumId w:val="4"/>
  </w:num>
  <w:num w:numId="12">
    <w:abstractNumId w:val="10"/>
  </w:num>
  <w:num w:numId="13">
    <w:abstractNumId w:val="37"/>
  </w:num>
  <w:num w:numId="14">
    <w:abstractNumId w:val="34"/>
  </w:num>
  <w:num w:numId="15">
    <w:abstractNumId w:val="23"/>
  </w:num>
  <w:num w:numId="16">
    <w:abstractNumId w:val="26"/>
  </w:num>
  <w:num w:numId="17">
    <w:abstractNumId w:val="47"/>
  </w:num>
  <w:num w:numId="18">
    <w:abstractNumId w:val="9"/>
  </w:num>
  <w:num w:numId="19">
    <w:abstractNumId w:val="14"/>
  </w:num>
  <w:num w:numId="20">
    <w:abstractNumId w:val="33"/>
  </w:num>
  <w:num w:numId="21">
    <w:abstractNumId w:val="59"/>
  </w:num>
  <w:num w:numId="22">
    <w:abstractNumId w:val="58"/>
  </w:num>
  <w:num w:numId="23">
    <w:abstractNumId w:val="1"/>
  </w:num>
  <w:num w:numId="24">
    <w:abstractNumId w:val="13"/>
  </w:num>
  <w:num w:numId="25">
    <w:abstractNumId w:val="53"/>
  </w:num>
  <w:num w:numId="26">
    <w:abstractNumId w:val="16"/>
  </w:num>
  <w:num w:numId="27">
    <w:abstractNumId w:val="40"/>
  </w:num>
  <w:num w:numId="28">
    <w:abstractNumId w:val="29"/>
  </w:num>
  <w:num w:numId="29">
    <w:abstractNumId w:val="0"/>
  </w:num>
  <w:num w:numId="30">
    <w:abstractNumId w:val="56"/>
  </w:num>
  <w:num w:numId="31">
    <w:abstractNumId w:val="57"/>
  </w:num>
  <w:num w:numId="32">
    <w:abstractNumId w:val="30"/>
  </w:num>
  <w:num w:numId="33">
    <w:abstractNumId w:val="3"/>
  </w:num>
  <w:num w:numId="34">
    <w:abstractNumId w:val="32"/>
  </w:num>
  <w:num w:numId="35">
    <w:abstractNumId w:val="45"/>
  </w:num>
  <w:num w:numId="36">
    <w:abstractNumId w:val="39"/>
  </w:num>
  <w:num w:numId="37">
    <w:abstractNumId w:val="17"/>
  </w:num>
  <w:num w:numId="38">
    <w:abstractNumId w:val="51"/>
  </w:num>
  <w:num w:numId="39">
    <w:abstractNumId w:val="21"/>
  </w:num>
  <w:num w:numId="40">
    <w:abstractNumId w:val="15"/>
  </w:num>
  <w:num w:numId="41">
    <w:abstractNumId w:val="46"/>
  </w:num>
  <w:num w:numId="42">
    <w:abstractNumId w:val="49"/>
  </w:num>
  <w:num w:numId="43">
    <w:abstractNumId w:val="54"/>
  </w:num>
  <w:num w:numId="44">
    <w:abstractNumId w:val="22"/>
  </w:num>
  <w:num w:numId="45">
    <w:abstractNumId w:val="28"/>
  </w:num>
  <w:num w:numId="46">
    <w:abstractNumId w:val="35"/>
  </w:num>
  <w:num w:numId="47">
    <w:abstractNumId w:val="50"/>
  </w:num>
  <w:num w:numId="48">
    <w:abstractNumId w:val="48"/>
  </w:num>
  <w:num w:numId="49">
    <w:abstractNumId w:val="44"/>
  </w:num>
  <w:num w:numId="50">
    <w:abstractNumId w:val="25"/>
  </w:num>
  <w:num w:numId="51">
    <w:abstractNumId w:val="41"/>
  </w:num>
  <w:num w:numId="52">
    <w:abstractNumId w:val="20"/>
  </w:num>
  <w:num w:numId="53">
    <w:abstractNumId w:val="8"/>
  </w:num>
  <w:num w:numId="54">
    <w:abstractNumId w:val="52"/>
  </w:num>
  <w:num w:numId="55">
    <w:abstractNumId w:val="43"/>
  </w:num>
  <w:num w:numId="56">
    <w:abstractNumId w:val="18"/>
  </w:num>
  <w:num w:numId="57">
    <w:abstractNumId w:val="12"/>
  </w:num>
  <w:num w:numId="58">
    <w:abstractNumId w:val="19"/>
  </w:num>
  <w:num w:numId="59">
    <w:abstractNumId w:val="11"/>
  </w:num>
  <w:num w:numId="60">
    <w:abstractNumId w:val="24"/>
  </w:num>
  <w:numIdMacAtCleanup w:val="5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36"/>
  <w:proofState w:spelling="clean" w:grammar="clean"/>
  <w:defaultTabStop w:val="720"/>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16BEA"/>
    <w:rsid w:val="00001BE1"/>
    <w:rsid w:val="00005AA1"/>
    <w:rsid w:val="00011364"/>
    <w:rsid w:val="0001178E"/>
    <w:rsid w:val="00014B1E"/>
    <w:rsid w:val="00015082"/>
    <w:rsid w:val="00023819"/>
    <w:rsid w:val="00026996"/>
    <w:rsid w:val="000275C7"/>
    <w:rsid w:val="000308D3"/>
    <w:rsid w:val="00033245"/>
    <w:rsid w:val="0003357D"/>
    <w:rsid w:val="00034FDA"/>
    <w:rsid w:val="0003562A"/>
    <w:rsid w:val="0003562D"/>
    <w:rsid w:val="000376F4"/>
    <w:rsid w:val="00040FCB"/>
    <w:rsid w:val="00041C97"/>
    <w:rsid w:val="000474EA"/>
    <w:rsid w:val="00047D03"/>
    <w:rsid w:val="00053452"/>
    <w:rsid w:val="00055773"/>
    <w:rsid w:val="00060236"/>
    <w:rsid w:val="00061D22"/>
    <w:rsid w:val="00065864"/>
    <w:rsid w:val="000675F2"/>
    <w:rsid w:val="00070F15"/>
    <w:rsid w:val="000712B0"/>
    <w:rsid w:val="00073F73"/>
    <w:rsid w:val="00077D28"/>
    <w:rsid w:val="000805FC"/>
    <w:rsid w:val="00080A60"/>
    <w:rsid w:val="00086D58"/>
    <w:rsid w:val="00087009"/>
    <w:rsid w:val="00091172"/>
    <w:rsid w:val="0009285F"/>
    <w:rsid w:val="0009457B"/>
    <w:rsid w:val="00096EAD"/>
    <w:rsid w:val="000A1AFD"/>
    <w:rsid w:val="000A2264"/>
    <w:rsid w:val="000A29E8"/>
    <w:rsid w:val="000A3CA3"/>
    <w:rsid w:val="000A53AA"/>
    <w:rsid w:val="000A5DF2"/>
    <w:rsid w:val="000B4301"/>
    <w:rsid w:val="000B4D5A"/>
    <w:rsid w:val="000B6358"/>
    <w:rsid w:val="000B63B9"/>
    <w:rsid w:val="000C2ED4"/>
    <w:rsid w:val="000C3021"/>
    <w:rsid w:val="000C46D2"/>
    <w:rsid w:val="000C6A0A"/>
    <w:rsid w:val="000E12C5"/>
    <w:rsid w:val="000E5097"/>
    <w:rsid w:val="000E6103"/>
    <w:rsid w:val="000E6D84"/>
    <w:rsid w:val="000F12BB"/>
    <w:rsid w:val="000F40CE"/>
    <w:rsid w:val="000F45FD"/>
    <w:rsid w:val="000F466B"/>
    <w:rsid w:val="00100C0C"/>
    <w:rsid w:val="001028DE"/>
    <w:rsid w:val="00103ED7"/>
    <w:rsid w:val="00106B7E"/>
    <w:rsid w:val="00110BB6"/>
    <w:rsid w:val="0011261B"/>
    <w:rsid w:val="001136E6"/>
    <w:rsid w:val="00117033"/>
    <w:rsid w:val="00120660"/>
    <w:rsid w:val="001311FB"/>
    <w:rsid w:val="001341AC"/>
    <w:rsid w:val="001345E8"/>
    <w:rsid w:val="0013562B"/>
    <w:rsid w:val="001375D9"/>
    <w:rsid w:val="00143F1B"/>
    <w:rsid w:val="00151B6C"/>
    <w:rsid w:val="00153A69"/>
    <w:rsid w:val="00153D54"/>
    <w:rsid w:val="00154759"/>
    <w:rsid w:val="001614B8"/>
    <w:rsid w:val="0016188C"/>
    <w:rsid w:val="00162C5C"/>
    <w:rsid w:val="0017234F"/>
    <w:rsid w:val="00173A5D"/>
    <w:rsid w:val="001804E6"/>
    <w:rsid w:val="0018074F"/>
    <w:rsid w:val="0018081E"/>
    <w:rsid w:val="00180927"/>
    <w:rsid w:val="00182A7A"/>
    <w:rsid w:val="001831C5"/>
    <w:rsid w:val="0018384D"/>
    <w:rsid w:val="001848FA"/>
    <w:rsid w:val="00186CA9"/>
    <w:rsid w:val="001903C1"/>
    <w:rsid w:val="00195C67"/>
    <w:rsid w:val="00196BD9"/>
    <w:rsid w:val="001A0DDD"/>
    <w:rsid w:val="001A0E6F"/>
    <w:rsid w:val="001A53B9"/>
    <w:rsid w:val="001A6ED7"/>
    <w:rsid w:val="001B2669"/>
    <w:rsid w:val="001B347C"/>
    <w:rsid w:val="001B6E0F"/>
    <w:rsid w:val="001C0E49"/>
    <w:rsid w:val="001C14A2"/>
    <w:rsid w:val="001C28F2"/>
    <w:rsid w:val="001C2C7E"/>
    <w:rsid w:val="001C2D2A"/>
    <w:rsid w:val="001C486C"/>
    <w:rsid w:val="001C7E1D"/>
    <w:rsid w:val="001D2805"/>
    <w:rsid w:val="001D74F3"/>
    <w:rsid w:val="001E0C03"/>
    <w:rsid w:val="001E29FC"/>
    <w:rsid w:val="001E34CD"/>
    <w:rsid w:val="001E390B"/>
    <w:rsid w:val="001E3B57"/>
    <w:rsid w:val="001E3F3F"/>
    <w:rsid w:val="001E663D"/>
    <w:rsid w:val="001E7AF3"/>
    <w:rsid w:val="001F4AC9"/>
    <w:rsid w:val="001F5CF7"/>
    <w:rsid w:val="0020179F"/>
    <w:rsid w:val="00202D9E"/>
    <w:rsid w:val="00203629"/>
    <w:rsid w:val="00204D1C"/>
    <w:rsid w:val="002055C0"/>
    <w:rsid w:val="00207301"/>
    <w:rsid w:val="00211A7B"/>
    <w:rsid w:val="00211F57"/>
    <w:rsid w:val="00212E9E"/>
    <w:rsid w:val="00217C6C"/>
    <w:rsid w:val="00220199"/>
    <w:rsid w:val="00221FEB"/>
    <w:rsid w:val="002228E3"/>
    <w:rsid w:val="00224286"/>
    <w:rsid w:val="002249A0"/>
    <w:rsid w:val="0022545C"/>
    <w:rsid w:val="00225AE5"/>
    <w:rsid w:val="00226130"/>
    <w:rsid w:val="002265A4"/>
    <w:rsid w:val="00231759"/>
    <w:rsid w:val="00232DFC"/>
    <w:rsid w:val="00232EDF"/>
    <w:rsid w:val="00233707"/>
    <w:rsid w:val="00235283"/>
    <w:rsid w:val="0023620D"/>
    <w:rsid w:val="00237C03"/>
    <w:rsid w:val="002400A5"/>
    <w:rsid w:val="0024034F"/>
    <w:rsid w:val="00242A4F"/>
    <w:rsid w:val="00245F7F"/>
    <w:rsid w:val="002470C6"/>
    <w:rsid w:val="002522FC"/>
    <w:rsid w:val="00254C5F"/>
    <w:rsid w:val="00260DDF"/>
    <w:rsid w:val="00262AC5"/>
    <w:rsid w:val="002670F7"/>
    <w:rsid w:val="00267F96"/>
    <w:rsid w:val="002719DF"/>
    <w:rsid w:val="0027202E"/>
    <w:rsid w:val="00276D38"/>
    <w:rsid w:val="00277907"/>
    <w:rsid w:val="00277A26"/>
    <w:rsid w:val="00281184"/>
    <w:rsid w:val="0028165A"/>
    <w:rsid w:val="00283C05"/>
    <w:rsid w:val="0028493B"/>
    <w:rsid w:val="00286824"/>
    <w:rsid w:val="00293F96"/>
    <w:rsid w:val="0029756C"/>
    <w:rsid w:val="002A2B00"/>
    <w:rsid w:val="002A75E8"/>
    <w:rsid w:val="002A76E3"/>
    <w:rsid w:val="002A77AC"/>
    <w:rsid w:val="002A7CFE"/>
    <w:rsid w:val="002B3464"/>
    <w:rsid w:val="002B38CE"/>
    <w:rsid w:val="002C18A6"/>
    <w:rsid w:val="002C35B9"/>
    <w:rsid w:val="002C398A"/>
    <w:rsid w:val="002C494F"/>
    <w:rsid w:val="002D08FC"/>
    <w:rsid w:val="002D29BF"/>
    <w:rsid w:val="002D2D40"/>
    <w:rsid w:val="002D7579"/>
    <w:rsid w:val="002E3B71"/>
    <w:rsid w:val="002E54A0"/>
    <w:rsid w:val="002F091A"/>
    <w:rsid w:val="002F1867"/>
    <w:rsid w:val="002F22C2"/>
    <w:rsid w:val="002F29BE"/>
    <w:rsid w:val="002F4441"/>
    <w:rsid w:val="003037CE"/>
    <w:rsid w:val="00304F78"/>
    <w:rsid w:val="003060C8"/>
    <w:rsid w:val="003073F0"/>
    <w:rsid w:val="003074E8"/>
    <w:rsid w:val="003100E5"/>
    <w:rsid w:val="003110C4"/>
    <w:rsid w:val="003119F8"/>
    <w:rsid w:val="0031333C"/>
    <w:rsid w:val="00317754"/>
    <w:rsid w:val="00320799"/>
    <w:rsid w:val="00325FCB"/>
    <w:rsid w:val="00326C7B"/>
    <w:rsid w:val="00327189"/>
    <w:rsid w:val="0033260D"/>
    <w:rsid w:val="00340E72"/>
    <w:rsid w:val="00342E17"/>
    <w:rsid w:val="00343044"/>
    <w:rsid w:val="00345C6B"/>
    <w:rsid w:val="003520D6"/>
    <w:rsid w:val="00353696"/>
    <w:rsid w:val="003537E5"/>
    <w:rsid w:val="00355096"/>
    <w:rsid w:val="0036069E"/>
    <w:rsid w:val="00371E39"/>
    <w:rsid w:val="0037239A"/>
    <w:rsid w:val="003733BB"/>
    <w:rsid w:val="003742F4"/>
    <w:rsid w:val="0037716D"/>
    <w:rsid w:val="003809E4"/>
    <w:rsid w:val="00383083"/>
    <w:rsid w:val="00383D9E"/>
    <w:rsid w:val="003841FD"/>
    <w:rsid w:val="0038494A"/>
    <w:rsid w:val="00385DD1"/>
    <w:rsid w:val="00386E38"/>
    <w:rsid w:val="00387E16"/>
    <w:rsid w:val="003906BC"/>
    <w:rsid w:val="003914C4"/>
    <w:rsid w:val="00392A92"/>
    <w:rsid w:val="003A06F2"/>
    <w:rsid w:val="003A3A3F"/>
    <w:rsid w:val="003A3A7F"/>
    <w:rsid w:val="003A5446"/>
    <w:rsid w:val="003A5FE5"/>
    <w:rsid w:val="003A7E17"/>
    <w:rsid w:val="003B0B9C"/>
    <w:rsid w:val="003C040C"/>
    <w:rsid w:val="003C3C9E"/>
    <w:rsid w:val="003C6228"/>
    <w:rsid w:val="003C681B"/>
    <w:rsid w:val="003C6E31"/>
    <w:rsid w:val="003C75D4"/>
    <w:rsid w:val="003C78D7"/>
    <w:rsid w:val="003C7ACC"/>
    <w:rsid w:val="003D092B"/>
    <w:rsid w:val="003D1DDB"/>
    <w:rsid w:val="003D2A1C"/>
    <w:rsid w:val="003D3E73"/>
    <w:rsid w:val="003D41A9"/>
    <w:rsid w:val="003D41F2"/>
    <w:rsid w:val="003D43ED"/>
    <w:rsid w:val="003D71D2"/>
    <w:rsid w:val="003E1785"/>
    <w:rsid w:val="003E1DC2"/>
    <w:rsid w:val="003E2F46"/>
    <w:rsid w:val="003E32F4"/>
    <w:rsid w:val="003E7056"/>
    <w:rsid w:val="003E753C"/>
    <w:rsid w:val="003E788C"/>
    <w:rsid w:val="003F03C0"/>
    <w:rsid w:val="003F0462"/>
    <w:rsid w:val="00401156"/>
    <w:rsid w:val="00401C92"/>
    <w:rsid w:val="0041002F"/>
    <w:rsid w:val="00410219"/>
    <w:rsid w:val="00412081"/>
    <w:rsid w:val="00415990"/>
    <w:rsid w:val="00416BEA"/>
    <w:rsid w:val="00416E6C"/>
    <w:rsid w:val="0041731F"/>
    <w:rsid w:val="00420516"/>
    <w:rsid w:val="00421774"/>
    <w:rsid w:val="004247F4"/>
    <w:rsid w:val="004254DD"/>
    <w:rsid w:val="00425BD9"/>
    <w:rsid w:val="00427A33"/>
    <w:rsid w:val="00431456"/>
    <w:rsid w:val="00433B8E"/>
    <w:rsid w:val="00434ACD"/>
    <w:rsid w:val="004363C1"/>
    <w:rsid w:val="0043681C"/>
    <w:rsid w:val="004376D7"/>
    <w:rsid w:val="00447924"/>
    <w:rsid w:val="00447A09"/>
    <w:rsid w:val="0045005D"/>
    <w:rsid w:val="00450EAE"/>
    <w:rsid w:val="004524A4"/>
    <w:rsid w:val="00452B94"/>
    <w:rsid w:val="004546C7"/>
    <w:rsid w:val="0045472D"/>
    <w:rsid w:val="00455E72"/>
    <w:rsid w:val="00456F10"/>
    <w:rsid w:val="004601B5"/>
    <w:rsid w:val="00461859"/>
    <w:rsid w:val="004619E3"/>
    <w:rsid w:val="00461E46"/>
    <w:rsid w:val="00464E42"/>
    <w:rsid w:val="0047017D"/>
    <w:rsid w:val="00470C64"/>
    <w:rsid w:val="00471465"/>
    <w:rsid w:val="00473593"/>
    <w:rsid w:val="00476DBB"/>
    <w:rsid w:val="00481796"/>
    <w:rsid w:val="00484858"/>
    <w:rsid w:val="0048542E"/>
    <w:rsid w:val="004858BA"/>
    <w:rsid w:val="00485ED7"/>
    <w:rsid w:val="004860F3"/>
    <w:rsid w:val="004908FA"/>
    <w:rsid w:val="004941D8"/>
    <w:rsid w:val="004A312C"/>
    <w:rsid w:val="004A3C2F"/>
    <w:rsid w:val="004A677C"/>
    <w:rsid w:val="004A7161"/>
    <w:rsid w:val="004A737E"/>
    <w:rsid w:val="004A7542"/>
    <w:rsid w:val="004A7688"/>
    <w:rsid w:val="004A7E8C"/>
    <w:rsid w:val="004B3D9E"/>
    <w:rsid w:val="004B7584"/>
    <w:rsid w:val="004B7BFB"/>
    <w:rsid w:val="004C07E1"/>
    <w:rsid w:val="004C1142"/>
    <w:rsid w:val="004C5A07"/>
    <w:rsid w:val="004C5ED9"/>
    <w:rsid w:val="004C7066"/>
    <w:rsid w:val="004C717C"/>
    <w:rsid w:val="004D4EBB"/>
    <w:rsid w:val="004D6F69"/>
    <w:rsid w:val="004D70FA"/>
    <w:rsid w:val="004E1089"/>
    <w:rsid w:val="004E193F"/>
    <w:rsid w:val="004E1DA6"/>
    <w:rsid w:val="004E31BD"/>
    <w:rsid w:val="004F0D81"/>
    <w:rsid w:val="004F40AC"/>
    <w:rsid w:val="004F4BF4"/>
    <w:rsid w:val="0050109A"/>
    <w:rsid w:val="00502028"/>
    <w:rsid w:val="005050ED"/>
    <w:rsid w:val="00511BEE"/>
    <w:rsid w:val="005130F5"/>
    <w:rsid w:val="00514A61"/>
    <w:rsid w:val="005209A4"/>
    <w:rsid w:val="00524040"/>
    <w:rsid w:val="00527B72"/>
    <w:rsid w:val="00530E29"/>
    <w:rsid w:val="0053299C"/>
    <w:rsid w:val="00534F5E"/>
    <w:rsid w:val="00535BC9"/>
    <w:rsid w:val="00536AE2"/>
    <w:rsid w:val="00536E7A"/>
    <w:rsid w:val="00536E83"/>
    <w:rsid w:val="00537A30"/>
    <w:rsid w:val="00543483"/>
    <w:rsid w:val="00550859"/>
    <w:rsid w:val="005514CA"/>
    <w:rsid w:val="00553798"/>
    <w:rsid w:val="00553BCF"/>
    <w:rsid w:val="0055514E"/>
    <w:rsid w:val="005606F0"/>
    <w:rsid w:val="00561825"/>
    <w:rsid w:val="0056276A"/>
    <w:rsid w:val="005633A6"/>
    <w:rsid w:val="00567536"/>
    <w:rsid w:val="00570408"/>
    <w:rsid w:val="00571809"/>
    <w:rsid w:val="00571C63"/>
    <w:rsid w:val="005728DC"/>
    <w:rsid w:val="00573D0E"/>
    <w:rsid w:val="0057401C"/>
    <w:rsid w:val="00574971"/>
    <w:rsid w:val="00575D3B"/>
    <w:rsid w:val="00577731"/>
    <w:rsid w:val="00577C52"/>
    <w:rsid w:val="00580CC8"/>
    <w:rsid w:val="00585F8E"/>
    <w:rsid w:val="00586BBF"/>
    <w:rsid w:val="0059084A"/>
    <w:rsid w:val="0059161A"/>
    <w:rsid w:val="00591F97"/>
    <w:rsid w:val="00592C44"/>
    <w:rsid w:val="00593F5E"/>
    <w:rsid w:val="005A25A5"/>
    <w:rsid w:val="005A486A"/>
    <w:rsid w:val="005A7A89"/>
    <w:rsid w:val="005B17BE"/>
    <w:rsid w:val="005B1DC2"/>
    <w:rsid w:val="005B1FB3"/>
    <w:rsid w:val="005B5238"/>
    <w:rsid w:val="005B6320"/>
    <w:rsid w:val="005B7C55"/>
    <w:rsid w:val="005C2714"/>
    <w:rsid w:val="005C30C0"/>
    <w:rsid w:val="005C4C60"/>
    <w:rsid w:val="005C57F4"/>
    <w:rsid w:val="005D2084"/>
    <w:rsid w:val="005D362A"/>
    <w:rsid w:val="005D61BD"/>
    <w:rsid w:val="005D778C"/>
    <w:rsid w:val="005E2F42"/>
    <w:rsid w:val="005E4625"/>
    <w:rsid w:val="005E6500"/>
    <w:rsid w:val="005E65B3"/>
    <w:rsid w:val="005E6707"/>
    <w:rsid w:val="005E7AC5"/>
    <w:rsid w:val="005F06F1"/>
    <w:rsid w:val="005F0DB8"/>
    <w:rsid w:val="005F1240"/>
    <w:rsid w:val="005F2095"/>
    <w:rsid w:val="005F3617"/>
    <w:rsid w:val="005F46FF"/>
    <w:rsid w:val="006004CB"/>
    <w:rsid w:val="00601D3A"/>
    <w:rsid w:val="006049FD"/>
    <w:rsid w:val="0060639A"/>
    <w:rsid w:val="00614F62"/>
    <w:rsid w:val="006151E3"/>
    <w:rsid w:val="00617A6A"/>
    <w:rsid w:val="00623308"/>
    <w:rsid w:val="00630657"/>
    <w:rsid w:val="00632829"/>
    <w:rsid w:val="006328C6"/>
    <w:rsid w:val="00632BA0"/>
    <w:rsid w:val="0063759B"/>
    <w:rsid w:val="00640C77"/>
    <w:rsid w:val="00643CE6"/>
    <w:rsid w:val="0064700E"/>
    <w:rsid w:val="0065116A"/>
    <w:rsid w:val="00651A0C"/>
    <w:rsid w:val="0065453B"/>
    <w:rsid w:val="0065483A"/>
    <w:rsid w:val="00655E45"/>
    <w:rsid w:val="00656F0A"/>
    <w:rsid w:val="006571FC"/>
    <w:rsid w:val="006579BB"/>
    <w:rsid w:val="00660EBD"/>
    <w:rsid w:val="006659CD"/>
    <w:rsid w:val="00665A45"/>
    <w:rsid w:val="00667AEC"/>
    <w:rsid w:val="00673EFF"/>
    <w:rsid w:val="00682625"/>
    <w:rsid w:val="00682626"/>
    <w:rsid w:val="006829AC"/>
    <w:rsid w:val="006834CD"/>
    <w:rsid w:val="00683B93"/>
    <w:rsid w:val="006857BC"/>
    <w:rsid w:val="0068600B"/>
    <w:rsid w:val="00686DD7"/>
    <w:rsid w:val="00690C0E"/>
    <w:rsid w:val="006937B8"/>
    <w:rsid w:val="00693E2D"/>
    <w:rsid w:val="00697C09"/>
    <w:rsid w:val="006A05AD"/>
    <w:rsid w:val="006A1BB9"/>
    <w:rsid w:val="006A1C0E"/>
    <w:rsid w:val="006A3088"/>
    <w:rsid w:val="006A368A"/>
    <w:rsid w:val="006A6F33"/>
    <w:rsid w:val="006A7ABB"/>
    <w:rsid w:val="006B2A6F"/>
    <w:rsid w:val="006B34E4"/>
    <w:rsid w:val="006B372F"/>
    <w:rsid w:val="006C02C4"/>
    <w:rsid w:val="006C13B9"/>
    <w:rsid w:val="006C4320"/>
    <w:rsid w:val="006C4A48"/>
    <w:rsid w:val="006C5491"/>
    <w:rsid w:val="006D12B1"/>
    <w:rsid w:val="006D1902"/>
    <w:rsid w:val="006D70CA"/>
    <w:rsid w:val="006E2554"/>
    <w:rsid w:val="006E47FE"/>
    <w:rsid w:val="006F0FF6"/>
    <w:rsid w:val="006F1DCA"/>
    <w:rsid w:val="007017A5"/>
    <w:rsid w:val="0070596A"/>
    <w:rsid w:val="00710DD5"/>
    <w:rsid w:val="007112EE"/>
    <w:rsid w:val="00711C72"/>
    <w:rsid w:val="00713F25"/>
    <w:rsid w:val="00715DBF"/>
    <w:rsid w:val="0072089C"/>
    <w:rsid w:val="00720918"/>
    <w:rsid w:val="007217B0"/>
    <w:rsid w:val="00721A33"/>
    <w:rsid w:val="00724D5F"/>
    <w:rsid w:val="007272A3"/>
    <w:rsid w:val="00727FAD"/>
    <w:rsid w:val="00732A20"/>
    <w:rsid w:val="00733B2C"/>
    <w:rsid w:val="00740BB5"/>
    <w:rsid w:val="007427CE"/>
    <w:rsid w:val="00743858"/>
    <w:rsid w:val="007498B8"/>
    <w:rsid w:val="007516C5"/>
    <w:rsid w:val="0075223C"/>
    <w:rsid w:val="00752B18"/>
    <w:rsid w:val="00752EAF"/>
    <w:rsid w:val="007548A6"/>
    <w:rsid w:val="00760304"/>
    <w:rsid w:val="00767DDD"/>
    <w:rsid w:val="00771279"/>
    <w:rsid w:val="0077293F"/>
    <w:rsid w:val="00772CDA"/>
    <w:rsid w:val="007744B6"/>
    <w:rsid w:val="007764A2"/>
    <w:rsid w:val="007768B8"/>
    <w:rsid w:val="007775D5"/>
    <w:rsid w:val="00777C77"/>
    <w:rsid w:val="00782A39"/>
    <w:rsid w:val="007841EB"/>
    <w:rsid w:val="007861BD"/>
    <w:rsid w:val="0079044A"/>
    <w:rsid w:val="007945E9"/>
    <w:rsid w:val="007978F1"/>
    <w:rsid w:val="00797AA7"/>
    <w:rsid w:val="007A052A"/>
    <w:rsid w:val="007A11EF"/>
    <w:rsid w:val="007A2235"/>
    <w:rsid w:val="007A27C7"/>
    <w:rsid w:val="007A3105"/>
    <w:rsid w:val="007A6DEF"/>
    <w:rsid w:val="007B0A43"/>
    <w:rsid w:val="007B400A"/>
    <w:rsid w:val="007C080D"/>
    <w:rsid w:val="007C1DFC"/>
    <w:rsid w:val="007C260E"/>
    <w:rsid w:val="007C6E9F"/>
    <w:rsid w:val="007D0691"/>
    <w:rsid w:val="007D0816"/>
    <w:rsid w:val="007D115E"/>
    <w:rsid w:val="007D1EC8"/>
    <w:rsid w:val="007D6B65"/>
    <w:rsid w:val="007D706E"/>
    <w:rsid w:val="007D7083"/>
    <w:rsid w:val="007D73CA"/>
    <w:rsid w:val="007D77E3"/>
    <w:rsid w:val="007E1DED"/>
    <w:rsid w:val="007E1E86"/>
    <w:rsid w:val="007E36EA"/>
    <w:rsid w:val="007E54CE"/>
    <w:rsid w:val="007F10E7"/>
    <w:rsid w:val="007F5036"/>
    <w:rsid w:val="007F5E55"/>
    <w:rsid w:val="007F655B"/>
    <w:rsid w:val="00803F3C"/>
    <w:rsid w:val="008049CC"/>
    <w:rsid w:val="008054F6"/>
    <w:rsid w:val="0080706D"/>
    <w:rsid w:val="00811037"/>
    <w:rsid w:val="00812880"/>
    <w:rsid w:val="00816102"/>
    <w:rsid w:val="00816832"/>
    <w:rsid w:val="008177DA"/>
    <w:rsid w:val="00820F44"/>
    <w:rsid w:val="00822A1A"/>
    <w:rsid w:val="008238E4"/>
    <w:rsid w:val="008245EE"/>
    <w:rsid w:val="00824DFB"/>
    <w:rsid w:val="00831166"/>
    <w:rsid w:val="0083251A"/>
    <w:rsid w:val="00832E3A"/>
    <w:rsid w:val="0083548A"/>
    <w:rsid w:val="0084149E"/>
    <w:rsid w:val="00841E83"/>
    <w:rsid w:val="00844EEF"/>
    <w:rsid w:val="00846D8A"/>
    <w:rsid w:val="00847E65"/>
    <w:rsid w:val="00852C78"/>
    <w:rsid w:val="00855CD4"/>
    <w:rsid w:val="00857C91"/>
    <w:rsid w:val="0086462D"/>
    <w:rsid w:val="008667EE"/>
    <w:rsid w:val="00870E7D"/>
    <w:rsid w:val="0087161A"/>
    <w:rsid w:val="00874157"/>
    <w:rsid w:val="0087442A"/>
    <w:rsid w:val="00874C9E"/>
    <w:rsid w:val="00875250"/>
    <w:rsid w:val="008757FC"/>
    <w:rsid w:val="00876119"/>
    <w:rsid w:val="00881B48"/>
    <w:rsid w:val="00883FD7"/>
    <w:rsid w:val="00886794"/>
    <w:rsid w:val="00887D10"/>
    <w:rsid w:val="008929F4"/>
    <w:rsid w:val="00897C6D"/>
    <w:rsid w:val="008A2E99"/>
    <w:rsid w:val="008A357C"/>
    <w:rsid w:val="008A4005"/>
    <w:rsid w:val="008C354C"/>
    <w:rsid w:val="008C3E0C"/>
    <w:rsid w:val="008C4181"/>
    <w:rsid w:val="008C4ECD"/>
    <w:rsid w:val="008D097A"/>
    <w:rsid w:val="008D2392"/>
    <w:rsid w:val="008D4331"/>
    <w:rsid w:val="008D4EBD"/>
    <w:rsid w:val="008E0BC0"/>
    <w:rsid w:val="008E407D"/>
    <w:rsid w:val="008E5CB3"/>
    <w:rsid w:val="008E6684"/>
    <w:rsid w:val="008E75AE"/>
    <w:rsid w:val="008E78CE"/>
    <w:rsid w:val="008F125E"/>
    <w:rsid w:val="008F382E"/>
    <w:rsid w:val="008F3A94"/>
    <w:rsid w:val="008F47F0"/>
    <w:rsid w:val="008F4A5B"/>
    <w:rsid w:val="008F763D"/>
    <w:rsid w:val="008F7E7B"/>
    <w:rsid w:val="009035B0"/>
    <w:rsid w:val="00903702"/>
    <w:rsid w:val="0090402B"/>
    <w:rsid w:val="0090579C"/>
    <w:rsid w:val="00905F76"/>
    <w:rsid w:val="00912D00"/>
    <w:rsid w:val="009130B7"/>
    <w:rsid w:val="00914050"/>
    <w:rsid w:val="00921123"/>
    <w:rsid w:val="00925477"/>
    <w:rsid w:val="00925495"/>
    <w:rsid w:val="00926ED7"/>
    <w:rsid w:val="0092767A"/>
    <w:rsid w:val="00932E00"/>
    <w:rsid w:val="0093429B"/>
    <w:rsid w:val="0093468D"/>
    <w:rsid w:val="009402F4"/>
    <w:rsid w:val="009425EC"/>
    <w:rsid w:val="00944173"/>
    <w:rsid w:val="009443C0"/>
    <w:rsid w:val="0095090B"/>
    <w:rsid w:val="009518EE"/>
    <w:rsid w:val="00951EFB"/>
    <w:rsid w:val="00952105"/>
    <w:rsid w:val="009532B3"/>
    <w:rsid w:val="009556DB"/>
    <w:rsid w:val="009565C9"/>
    <w:rsid w:val="00956E23"/>
    <w:rsid w:val="009618BA"/>
    <w:rsid w:val="00963C52"/>
    <w:rsid w:val="00964076"/>
    <w:rsid w:val="009651C1"/>
    <w:rsid w:val="00966075"/>
    <w:rsid w:val="00972590"/>
    <w:rsid w:val="00976971"/>
    <w:rsid w:val="0098124E"/>
    <w:rsid w:val="0098271E"/>
    <w:rsid w:val="009850E2"/>
    <w:rsid w:val="00990224"/>
    <w:rsid w:val="00992353"/>
    <w:rsid w:val="00993573"/>
    <w:rsid w:val="00993C0C"/>
    <w:rsid w:val="009974F1"/>
    <w:rsid w:val="009A0BBE"/>
    <w:rsid w:val="009A11D7"/>
    <w:rsid w:val="009A2F89"/>
    <w:rsid w:val="009C1A2C"/>
    <w:rsid w:val="009C3A62"/>
    <w:rsid w:val="009C767E"/>
    <w:rsid w:val="009D1043"/>
    <w:rsid w:val="009D214C"/>
    <w:rsid w:val="009D234A"/>
    <w:rsid w:val="009D2926"/>
    <w:rsid w:val="009D4ADD"/>
    <w:rsid w:val="009D4E5B"/>
    <w:rsid w:val="009D5F45"/>
    <w:rsid w:val="009D637E"/>
    <w:rsid w:val="009D7483"/>
    <w:rsid w:val="009E1298"/>
    <w:rsid w:val="009E1A5F"/>
    <w:rsid w:val="009E3293"/>
    <w:rsid w:val="009E63FA"/>
    <w:rsid w:val="009E70A3"/>
    <w:rsid w:val="009F36DD"/>
    <w:rsid w:val="009F42E7"/>
    <w:rsid w:val="00A00D61"/>
    <w:rsid w:val="00A10346"/>
    <w:rsid w:val="00A113FF"/>
    <w:rsid w:val="00A114B9"/>
    <w:rsid w:val="00A1369D"/>
    <w:rsid w:val="00A168EB"/>
    <w:rsid w:val="00A17290"/>
    <w:rsid w:val="00A17544"/>
    <w:rsid w:val="00A17E78"/>
    <w:rsid w:val="00A22796"/>
    <w:rsid w:val="00A23529"/>
    <w:rsid w:val="00A24AF5"/>
    <w:rsid w:val="00A25930"/>
    <w:rsid w:val="00A265A2"/>
    <w:rsid w:val="00A278C3"/>
    <w:rsid w:val="00A27AD3"/>
    <w:rsid w:val="00A32C63"/>
    <w:rsid w:val="00A335FB"/>
    <w:rsid w:val="00A34926"/>
    <w:rsid w:val="00A34D78"/>
    <w:rsid w:val="00A425C4"/>
    <w:rsid w:val="00A42E4E"/>
    <w:rsid w:val="00A4370F"/>
    <w:rsid w:val="00A438EE"/>
    <w:rsid w:val="00A46167"/>
    <w:rsid w:val="00A474F9"/>
    <w:rsid w:val="00A51BA7"/>
    <w:rsid w:val="00A52B39"/>
    <w:rsid w:val="00A52C11"/>
    <w:rsid w:val="00A52D03"/>
    <w:rsid w:val="00A61EA2"/>
    <w:rsid w:val="00A63427"/>
    <w:rsid w:val="00A64E21"/>
    <w:rsid w:val="00A65BEB"/>
    <w:rsid w:val="00A6694E"/>
    <w:rsid w:val="00A67381"/>
    <w:rsid w:val="00A67B40"/>
    <w:rsid w:val="00A737CD"/>
    <w:rsid w:val="00A738D0"/>
    <w:rsid w:val="00A7392C"/>
    <w:rsid w:val="00A7569E"/>
    <w:rsid w:val="00A760C5"/>
    <w:rsid w:val="00A76AF3"/>
    <w:rsid w:val="00A779D7"/>
    <w:rsid w:val="00A77F89"/>
    <w:rsid w:val="00A80806"/>
    <w:rsid w:val="00A8279E"/>
    <w:rsid w:val="00A834F9"/>
    <w:rsid w:val="00A84470"/>
    <w:rsid w:val="00A915B6"/>
    <w:rsid w:val="00A93741"/>
    <w:rsid w:val="00A93BA2"/>
    <w:rsid w:val="00A963D1"/>
    <w:rsid w:val="00A979C6"/>
    <w:rsid w:val="00A97CF0"/>
    <w:rsid w:val="00AA10DC"/>
    <w:rsid w:val="00AA49C8"/>
    <w:rsid w:val="00AA5FCC"/>
    <w:rsid w:val="00AA601F"/>
    <w:rsid w:val="00AA79B9"/>
    <w:rsid w:val="00AB3855"/>
    <w:rsid w:val="00AB5669"/>
    <w:rsid w:val="00AB5B99"/>
    <w:rsid w:val="00AB6894"/>
    <w:rsid w:val="00AC0E64"/>
    <w:rsid w:val="00AC0FAE"/>
    <w:rsid w:val="00AC10DA"/>
    <w:rsid w:val="00AD0F8A"/>
    <w:rsid w:val="00AD2DE1"/>
    <w:rsid w:val="00AE320E"/>
    <w:rsid w:val="00AE3F4C"/>
    <w:rsid w:val="00AE51C1"/>
    <w:rsid w:val="00AE647E"/>
    <w:rsid w:val="00AF09EA"/>
    <w:rsid w:val="00AF0AC1"/>
    <w:rsid w:val="00AF0F03"/>
    <w:rsid w:val="00AF2A99"/>
    <w:rsid w:val="00AF4AB8"/>
    <w:rsid w:val="00AF5555"/>
    <w:rsid w:val="00B05B9A"/>
    <w:rsid w:val="00B14B7D"/>
    <w:rsid w:val="00B1523A"/>
    <w:rsid w:val="00B2181D"/>
    <w:rsid w:val="00B241AB"/>
    <w:rsid w:val="00B26869"/>
    <w:rsid w:val="00B31C6C"/>
    <w:rsid w:val="00B33AD3"/>
    <w:rsid w:val="00B35C8E"/>
    <w:rsid w:val="00B36DD6"/>
    <w:rsid w:val="00B3708F"/>
    <w:rsid w:val="00B419A4"/>
    <w:rsid w:val="00B475EB"/>
    <w:rsid w:val="00B50171"/>
    <w:rsid w:val="00B50B71"/>
    <w:rsid w:val="00B50DAC"/>
    <w:rsid w:val="00B50E3F"/>
    <w:rsid w:val="00B52784"/>
    <w:rsid w:val="00B5445D"/>
    <w:rsid w:val="00B56434"/>
    <w:rsid w:val="00B62D32"/>
    <w:rsid w:val="00B655A9"/>
    <w:rsid w:val="00B677EE"/>
    <w:rsid w:val="00B67932"/>
    <w:rsid w:val="00B77CA2"/>
    <w:rsid w:val="00B8086A"/>
    <w:rsid w:val="00B80D62"/>
    <w:rsid w:val="00B94764"/>
    <w:rsid w:val="00B958E5"/>
    <w:rsid w:val="00B96B64"/>
    <w:rsid w:val="00B96B92"/>
    <w:rsid w:val="00BA07F1"/>
    <w:rsid w:val="00BA1626"/>
    <w:rsid w:val="00BA2B7B"/>
    <w:rsid w:val="00BA4747"/>
    <w:rsid w:val="00BA509C"/>
    <w:rsid w:val="00BA55EF"/>
    <w:rsid w:val="00BB17B3"/>
    <w:rsid w:val="00BB4CD3"/>
    <w:rsid w:val="00BB627A"/>
    <w:rsid w:val="00BB7005"/>
    <w:rsid w:val="00BC20BA"/>
    <w:rsid w:val="00BC28D3"/>
    <w:rsid w:val="00BC3496"/>
    <w:rsid w:val="00BC46F4"/>
    <w:rsid w:val="00BC554F"/>
    <w:rsid w:val="00BC62D5"/>
    <w:rsid w:val="00BD0774"/>
    <w:rsid w:val="00BD233C"/>
    <w:rsid w:val="00BD4119"/>
    <w:rsid w:val="00BE35D7"/>
    <w:rsid w:val="00BE387E"/>
    <w:rsid w:val="00BE4C17"/>
    <w:rsid w:val="00BE67D8"/>
    <w:rsid w:val="00BF31FC"/>
    <w:rsid w:val="00BF4198"/>
    <w:rsid w:val="00BF7670"/>
    <w:rsid w:val="00C005DF"/>
    <w:rsid w:val="00C008C3"/>
    <w:rsid w:val="00C04001"/>
    <w:rsid w:val="00C043EF"/>
    <w:rsid w:val="00C05B84"/>
    <w:rsid w:val="00C1177C"/>
    <w:rsid w:val="00C17AE8"/>
    <w:rsid w:val="00C17F74"/>
    <w:rsid w:val="00C2083D"/>
    <w:rsid w:val="00C228B5"/>
    <w:rsid w:val="00C22AED"/>
    <w:rsid w:val="00C22BAE"/>
    <w:rsid w:val="00C24914"/>
    <w:rsid w:val="00C24D8E"/>
    <w:rsid w:val="00C3022D"/>
    <w:rsid w:val="00C3257B"/>
    <w:rsid w:val="00C3284D"/>
    <w:rsid w:val="00C330C5"/>
    <w:rsid w:val="00C34D3C"/>
    <w:rsid w:val="00C36089"/>
    <w:rsid w:val="00C4008E"/>
    <w:rsid w:val="00C478F7"/>
    <w:rsid w:val="00C512FD"/>
    <w:rsid w:val="00C52310"/>
    <w:rsid w:val="00C56217"/>
    <w:rsid w:val="00C60213"/>
    <w:rsid w:val="00C61804"/>
    <w:rsid w:val="00C677A0"/>
    <w:rsid w:val="00C70FA4"/>
    <w:rsid w:val="00C75FF3"/>
    <w:rsid w:val="00C760CA"/>
    <w:rsid w:val="00C76B5C"/>
    <w:rsid w:val="00C76EDE"/>
    <w:rsid w:val="00C77384"/>
    <w:rsid w:val="00C820C8"/>
    <w:rsid w:val="00C843B9"/>
    <w:rsid w:val="00C867E1"/>
    <w:rsid w:val="00C87E81"/>
    <w:rsid w:val="00C90B57"/>
    <w:rsid w:val="00C91D7E"/>
    <w:rsid w:val="00C9392E"/>
    <w:rsid w:val="00C93950"/>
    <w:rsid w:val="00C94232"/>
    <w:rsid w:val="00C971BF"/>
    <w:rsid w:val="00CA0B2E"/>
    <w:rsid w:val="00CA1F02"/>
    <w:rsid w:val="00CA334C"/>
    <w:rsid w:val="00CA582E"/>
    <w:rsid w:val="00CB179A"/>
    <w:rsid w:val="00CB44FA"/>
    <w:rsid w:val="00CB58C1"/>
    <w:rsid w:val="00CB642A"/>
    <w:rsid w:val="00CB7D93"/>
    <w:rsid w:val="00CC3D29"/>
    <w:rsid w:val="00CD0A3B"/>
    <w:rsid w:val="00CD12EB"/>
    <w:rsid w:val="00CD1DC9"/>
    <w:rsid w:val="00CD3B34"/>
    <w:rsid w:val="00CD3B40"/>
    <w:rsid w:val="00CD6217"/>
    <w:rsid w:val="00CD6889"/>
    <w:rsid w:val="00CE275C"/>
    <w:rsid w:val="00CE2C8D"/>
    <w:rsid w:val="00CE576A"/>
    <w:rsid w:val="00CE689F"/>
    <w:rsid w:val="00CE7E56"/>
    <w:rsid w:val="00CF2638"/>
    <w:rsid w:val="00CF58AB"/>
    <w:rsid w:val="00CF5FF0"/>
    <w:rsid w:val="00D00ED0"/>
    <w:rsid w:val="00D0290D"/>
    <w:rsid w:val="00D02C01"/>
    <w:rsid w:val="00D02DF5"/>
    <w:rsid w:val="00D03F24"/>
    <w:rsid w:val="00D04F58"/>
    <w:rsid w:val="00D10F8B"/>
    <w:rsid w:val="00D11764"/>
    <w:rsid w:val="00D13303"/>
    <w:rsid w:val="00D1436F"/>
    <w:rsid w:val="00D1480D"/>
    <w:rsid w:val="00D14962"/>
    <w:rsid w:val="00D17033"/>
    <w:rsid w:val="00D21EA2"/>
    <w:rsid w:val="00D228CF"/>
    <w:rsid w:val="00D30B4E"/>
    <w:rsid w:val="00D3258B"/>
    <w:rsid w:val="00D32624"/>
    <w:rsid w:val="00D355B5"/>
    <w:rsid w:val="00D362CF"/>
    <w:rsid w:val="00D3718D"/>
    <w:rsid w:val="00D374C2"/>
    <w:rsid w:val="00D4035D"/>
    <w:rsid w:val="00D416C2"/>
    <w:rsid w:val="00D41CD7"/>
    <w:rsid w:val="00D4298F"/>
    <w:rsid w:val="00D436F7"/>
    <w:rsid w:val="00D43F95"/>
    <w:rsid w:val="00D4537F"/>
    <w:rsid w:val="00D45A60"/>
    <w:rsid w:val="00D463AD"/>
    <w:rsid w:val="00D4770D"/>
    <w:rsid w:val="00D47E73"/>
    <w:rsid w:val="00D50A41"/>
    <w:rsid w:val="00D520CC"/>
    <w:rsid w:val="00D5579E"/>
    <w:rsid w:val="00D602C8"/>
    <w:rsid w:val="00D612DB"/>
    <w:rsid w:val="00D61D3D"/>
    <w:rsid w:val="00D626A9"/>
    <w:rsid w:val="00D6320F"/>
    <w:rsid w:val="00D639C5"/>
    <w:rsid w:val="00D64F0A"/>
    <w:rsid w:val="00D655B4"/>
    <w:rsid w:val="00D657A9"/>
    <w:rsid w:val="00D72D51"/>
    <w:rsid w:val="00D73980"/>
    <w:rsid w:val="00D7426E"/>
    <w:rsid w:val="00D836A8"/>
    <w:rsid w:val="00D86B85"/>
    <w:rsid w:val="00D912F1"/>
    <w:rsid w:val="00D93D92"/>
    <w:rsid w:val="00D9479D"/>
    <w:rsid w:val="00DA0D0D"/>
    <w:rsid w:val="00DA3FB3"/>
    <w:rsid w:val="00DA55B3"/>
    <w:rsid w:val="00DB4FBC"/>
    <w:rsid w:val="00DB520C"/>
    <w:rsid w:val="00DB58B4"/>
    <w:rsid w:val="00DC01DB"/>
    <w:rsid w:val="00DC1B77"/>
    <w:rsid w:val="00DC25A6"/>
    <w:rsid w:val="00DC41EC"/>
    <w:rsid w:val="00DC5BD8"/>
    <w:rsid w:val="00DC7BBA"/>
    <w:rsid w:val="00DD65B6"/>
    <w:rsid w:val="00DD6F4D"/>
    <w:rsid w:val="00DE20DC"/>
    <w:rsid w:val="00DE2754"/>
    <w:rsid w:val="00DE584F"/>
    <w:rsid w:val="00DF5DAC"/>
    <w:rsid w:val="00DF7A2C"/>
    <w:rsid w:val="00E00F3B"/>
    <w:rsid w:val="00E01EFE"/>
    <w:rsid w:val="00E032F9"/>
    <w:rsid w:val="00E04A27"/>
    <w:rsid w:val="00E073EE"/>
    <w:rsid w:val="00E0758C"/>
    <w:rsid w:val="00E10004"/>
    <w:rsid w:val="00E14B03"/>
    <w:rsid w:val="00E17B91"/>
    <w:rsid w:val="00E20354"/>
    <w:rsid w:val="00E20798"/>
    <w:rsid w:val="00E23030"/>
    <w:rsid w:val="00E2424C"/>
    <w:rsid w:val="00E263F3"/>
    <w:rsid w:val="00E27B80"/>
    <w:rsid w:val="00E30D8E"/>
    <w:rsid w:val="00E42EF2"/>
    <w:rsid w:val="00E43873"/>
    <w:rsid w:val="00E4485C"/>
    <w:rsid w:val="00E52CB3"/>
    <w:rsid w:val="00E5473C"/>
    <w:rsid w:val="00E562CB"/>
    <w:rsid w:val="00E57E1A"/>
    <w:rsid w:val="00E61D7C"/>
    <w:rsid w:val="00E62156"/>
    <w:rsid w:val="00E66ADB"/>
    <w:rsid w:val="00E715E2"/>
    <w:rsid w:val="00E71E3B"/>
    <w:rsid w:val="00E73892"/>
    <w:rsid w:val="00E7485D"/>
    <w:rsid w:val="00E74C62"/>
    <w:rsid w:val="00E7593F"/>
    <w:rsid w:val="00E8167C"/>
    <w:rsid w:val="00E8218F"/>
    <w:rsid w:val="00E8509A"/>
    <w:rsid w:val="00E860A0"/>
    <w:rsid w:val="00E86556"/>
    <w:rsid w:val="00E86BDA"/>
    <w:rsid w:val="00E91C50"/>
    <w:rsid w:val="00E92F7E"/>
    <w:rsid w:val="00E946D4"/>
    <w:rsid w:val="00E94A1F"/>
    <w:rsid w:val="00E951B5"/>
    <w:rsid w:val="00E96972"/>
    <w:rsid w:val="00EA5E48"/>
    <w:rsid w:val="00EA73F4"/>
    <w:rsid w:val="00EA78F9"/>
    <w:rsid w:val="00EB0ABD"/>
    <w:rsid w:val="00EB0CA7"/>
    <w:rsid w:val="00EB24B5"/>
    <w:rsid w:val="00EB4EF3"/>
    <w:rsid w:val="00EB626D"/>
    <w:rsid w:val="00EC1714"/>
    <w:rsid w:val="00EC1E63"/>
    <w:rsid w:val="00EC4892"/>
    <w:rsid w:val="00EC541C"/>
    <w:rsid w:val="00EC7945"/>
    <w:rsid w:val="00ED2016"/>
    <w:rsid w:val="00ED3318"/>
    <w:rsid w:val="00ED3D39"/>
    <w:rsid w:val="00ED4714"/>
    <w:rsid w:val="00ED5231"/>
    <w:rsid w:val="00ED6567"/>
    <w:rsid w:val="00ED6826"/>
    <w:rsid w:val="00ED69F8"/>
    <w:rsid w:val="00ED6D63"/>
    <w:rsid w:val="00EE1D84"/>
    <w:rsid w:val="00EE3338"/>
    <w:rsid w:val="00EE33A8"/>
    <w:rsid w:val="00EE4F0A"/>
    <w:rsid w:val="00EF1A77"/>
    <w:rsid w:val="00EF28BF"/>
    <w:rsid w:val="00EF35B2"/>
    <w:rsid w:val="00EF3CC8"/>
    <w:rsid w:val="00EF7F03"/>
    <w:rsid w:val="00F01D52"/>
    <w:rsid w:val="00F026B3"/>
    <w:rsid w:val="00F05E5E"/>
    <w:rsid w:val="00F10C03"/>
    <w:rsid w:val="00F12712"/>
    <w:rsid w:val="00F14FD3"/>
    <w:rsid w:val="00F16181"/>
    <w:rsid w:val="00F1700B"/>
    <w:rsid w:val="00F17F66"/>
    <w:rsid w:val="00F211B3"/>
    <w:rsid w:val="00F21FDD"/>
    <w:rsid w:val="00F23578"/>
    <w:rsid w:val="00F2541A"/>
    <w:rsid w:val="00F27733"/>
    <w:rsid w:val="00F3113F"/>
    <w:rsid w:val="00F31350"/>
    <w:rsid w:val="00F32A42"/>
    <w:rsid w:val="00F336A9"/>
    <w:rsid w:val="00F33C27"/>
    <w:rsid w:val="00F36AD5"/>
    <w:rsid w:val="00F42B58"/>
    <w:rsid w:val="00F4526F"/>
    <w:rsid w:val="00F458EF"/>
    <w:rsid w:val="00F4796B"/>
    <w:rsid w:val="00F525AA"/>
    <w:rsid w:val="00F52A9F"/>
    <w:rsid w:val="00F53E9B"/>
    <w:rsid w:val="00F559DF"/>
    <w:rsid w:val="00F5668D"/>
    <w:rsid w:val="00F61249"/>
    <w:rsid w:val="00F622CE"/>
    <w:rsid w:val="00F624B6"/>
    <w:rsid w:val="00F62F3C"/>
    <w:rsid w:val="00F657B7"/>
    <w:rsid w:val="00F6650E"/>
    <w:rsid w:val="00F67CD0"/>
    <w:rsid w:val="00F741A3"/>
    <w:rsid w:val="00F7510A"/>
    <w:rsid w:val="00F779A0"/>
    <w:rsid w:val="00F820E9"/>
    <w:rsid w:val="00F83E65"/>
    <w:rsid w:val="00F8470D"/>
    <w:rsid w:val="00F854AE"/>
    <w:rsid w:val="00F861AD"/>
    <w:rsid w:val="00F861C9"/>
    <w:rsid w:val="00F86627"/>
    <w:rsid w:val="00F878F7"/>
    <w:rsid w:val="00F96291"/>
    <w:rsid w:val="00F96BD6"/>
    <w:rsid w:val="00FA3072"/>
    <w:rsid w:val="00FA57FB"/>
    <w:rsid w:val="00FA621A"/>
    <w:rsid w:val="00FA67DF"/>
    <w:rsid w:val="00FA6C63"/>
    <w:rsid w:val="00FA7CE0"/>
    <w:rsid w:val="00FB0A1A"/>
    <w:rsid w:val="00FB0BEC"/>
    <w:rsid w:val="00FB3159"/>
    <w:rsid w:val="00FB75CE"/>
    <w:rsid w:val="00FB7B36"/>
    <w:rsid w:val="00FC03BE"/>
    <w:rsid w:val="00FC1DAC"/>
    <w:rsid w:val="00FC25CB"/>
    <w:rsid w:val="00FC4B7B"/>
    <w:rsid w:val="00FC7F5D"/>
    <w:rsid w:val="00FD5173"/>
    <w:rsid w:val="00FD6CA8"/>
    <w:rsid w:val="00FD7022"/>
    <w:rsid w:val="00FD7B61"/>
    <w:rsid w:val="00FE10ED"/>
    <w:rsid w:val="00FE25CA"/>
    <w:rsid w:val="00FE380A"/>
    <w:rsid w:val="00FE74F0"/>
    <w:rsid w:val="00FF5DF9"/>
    <w:rsid w:val="00FF6A8C"/>
    <w:rsid w:val="00FF6F2F"/>
    <w:rsid w:val="01434622"/>
    <w:rsid w:val="014FEC32"/>
    <w:rsid w:val="015EE49B"/>
    <w:rsid w:val="01923755"/>
    <w:rsid w:val="01D28407"/>
    <w:rsid w:val="01DE0785"/>
    <w:rsid w:val="025AA31B"/>
    <w:rsid w:val="0270130A"/>
    <w:rsid w:val="02DC1B25"/>
    <w:rsid w:val="0301F9DE"/>
    <w:rsid w:val="034354F1"/>
    <w:rsid w:val="03585265"/>
    <w:rsid w:val="036A1D26"/>
    <w:rsid w:val="03847244"/>
    <w:rsid w:val="03D65236"/>
    <w:rsid w:val="0400EFBD"/>
    <w:rsid w:val="0445735E"/>
    <w:rsid w:val="0465226E"/>
    <w:rsid w:val="04679D00"/>
    <w:rsid w:val="048B339B"/>
    <w:rsid w:val="049A07FC"/>
    <w:rsid w:val="049E3053"/>
    <w:rsid w:val="04B806ED"/>
    <w:rsid w:val="04DEF37C"/>
    <w:rsid w:val="0506FB71"/>
    <w:rsid w:val="057A66BA"/>
    <w:rsid w:val="058F8BC4"/>
    <w:rsid w:val="05FA938A"/>
    <w:rsid w:val="069E6B1C"/>
    <w:rsid w:val="07272A0A"/>
    <w:rsid w:val="07B68296"/>
    <w:rsid w:val="07C1AE1A"/>
    <w:rsid w:val="0874F455"/>
    <w:rsid w:val="087926A2"/>
    <w:rsid w:val="08B1FCFD"/>
    <w:rsid w:val="09043569"/>
    <w:rsid w:val="092037D1"/>
    <w:rsid w:val="0923B164"/>
    <w:rsid w:val="09DA0B59"/>
    <w:rsid w:val="0A45A26F"/>
    <w:rsid w:val="0A840D09"/>
    <w:rsid w:val="0A91A0D7"/>
    <w:rsid w:val="0AD90BED"/>
    <w:rsid w:val="0AE2B13B"/>
    <w:rsid w:val="0B7EED91"/>
    <w:rsid w:val="0C209BEE"/>
    <w:rsid w:val="0C6F274B"/>
    <w:rsid w:val="0C91FA67"/>
    <w:rsid w:val="0CC77009"/>
    <w:rsid w:val="0CFDE067"/>
    <w:rsid w:val="0D0D3514"/>
    <w:rsid w:val="0D629230"/>
    <w:rsid w:val="0D834973"/>
    <w:rsid w:val="0DB355F6"/>
    <w:rsid w:val="0DFF1E3A"/>
    <w:rsid w:val="0E08FD1B"/>
    <w:rsid w:val="0E1CD04C"/>
    <w:rsid w:val="0EB51706"/>
    <w:rsid w:val="0ECCD033"/>
    <w:rsid w:val="0F140165"/>
    <w:rsid w:val="0F5CDB91"/>
    <w:rsid w:val="0F7E518F"/>
    <w:rsid w:val="0F93BB07"/>
    <w:rsid w:val="0FF3F480"/>
    <w:rsid w:val="10214322"/>
    <w:rsid w:val="102822BE"/>
    <w:rsid w:val="1036BEF2"/>
    <w:rsid w:val="1078B0A9"/>
    <w:rsid w:val="1079B976"/>
    <w:rsid w:val="109786F5"/>
    <w:rsid w:val="10D13E16"/>
    <w:rsid w:val="10F66D21"/>
    <w:rsid w:val="1129C689"/>
    <w:rsid w:val="11454BCB"/>
    <w:rsid w:val="114C543D"/>
    <w:rsid w:val="11865BC2"/>
    <w:rsid w:val="11E4708F"/>
    <w:rsid w:val="11ECB7C8"/>
    <w:rsid w:val="11EF89CC"/>
    <w:rsid w:val="120B1073"/>
    <w:rsid w:val="121562F5"/>
    <w:rsid w:val="1241D87B"/>
    <w:rsid w:val="1258E188"/>
    <w:rsid w:val="128501AC"/>
    <w:rsid w:val="12A8D11F"/>
    <w:rsid w:val="1313E6BD"/>
    <w:rsid w:val="131A42E9"/>
    <w:rsid w:val="134605DF"/>
    <w:rsid w:val="1350BD7D"/>
    <w:rsid w:val="1359DBDB"/>
    <w:rsid w:val="13C3E1B1"/>
    <w:rsid w:val="13D34DA3"/>
    <w:rsid w:val="13E12FCD"/>
    <w:rsid w:val="1404A642"/>
    <w:rsid w:val="1420D20D"/>
    <w:rsid w:val="148AF90B"/>
    <w:rsid w:val="148B1661"/>
    <w:rsid w:val="14964C86"/>
    <w:rsid w:val="14B137A0"/>
    <w:rsid w:val="14BE012F"/>
    <w:rsid w:val="14CB47F3"/>
    <w:rsid w:val="14E9F8DF"/>
    <w:rsid w:val="1521DE60"/>
    <w:rsid w:val="1548320D"/>
    <w:rsid w:val="15ADDE77"/>
    <w:rsid w:val="16085A55"/>
    <w:rsid w:val="167150D4"/>
    <w:rsid w:val="168AEEC8"/>
    <w:rsid w:val="168EEF69"/>
    <w:rsid w:val="16FA5D6B"/>
    <w:rsid w:val="170AF6EC"/>
    <w:rsid w:val="171FCDBC"/>
    <w:rsid w:val="17284BBE"/>
    <w:rsid w:val="1770AD3C"/>
    <w:rsid w:val="1790D09D"/>
    <w:rsid w:val="17EB33CB"/>
    <w:rsid w:val="17F10F65"/>
    <w:rsid w:val="18345FE8"/>
    <w:rsid w:val="18501BA6"/>
    <w:rsid w:val="18DB1AD3"/>
    <w:rsid w:val="18EA84AA"/>
    <w:rsid w:val="18FBFC6C"/>
    <w:rsid w:val="19091A4C"/>
    <w:rsid w:val="19186D37"/>
    <w:rsid w:val="19212CA2"/>
    <w:rsid w:val="1950459C"/>
    <w:rsid w:val="196CA7C5"/>
    <w:rsid w:val="196D8C76"/>
    <w:rsid w:val="19B32839"/>
    <w:rsid w:val="1A531D3D"/>
    <w:rsid w:val="1A5C3E6A"/>
    <w:rsid w:val="1A614781"/>
    <w:rsid w:val="1A616FE4"/>
    <w:rsid w:val="1A811AEF"/>
    <w:rsid w:val="1AB05398"/>
    <w:rsid w:val="1AC5E431"/>
    <w:rsid w:val="1B07E92E"/>
    <w:rsid w:val="1B3D39D7"/>
    <w:rsid w:val="1B7A17FE"/>
    <w:rsid w:val="1BEBEF2F"/>
    <w:rsid w:val="1BEDB486"/>
    <w:rsid w:val="1C5D601E"/>
    <w:rsid w:val="1C952804"/>
    <w:rsid w:val="1CA87508"/>
    <w:rsid w:val="1CC2B689"/>
    <w:rsid w:val="1CC3EBB1"/>
    <w:rsid w:val="1CC7F7D5"/>
    <w:rsid w:val="1CD1F774"/>
    <w:rsid w:val="1CDC5B9C"/>
    <w:rsid w:val="1CDCA9F6"/>
    <w:rsid w:val="1CDD9598"/>
    <w:rsid w:val="1D0074A8"/>
    <w:rsid w:val="1D0A646C"/>
    <w:rsid w:val="1D34B383"/>
    <w:rsid w:val="1D7385CC"/>
    <w:rsid w:val="1D82B53E"/>
    <w:rsid w:val="1DD4AD8C"/>
    <w:rsid w:val="1E36D5EA"/>
    <w:rsid w:val="1ED3CD8B"/>
    <w:rsid w:val="1EEC4A7D"/>
    <w:rsid w:val="1F1BCB3E"/>
    <w:rsid w:val="1F2B9763"/>
    <w:rsid w:val="1F3AEDA2"/>
    <w:rsid w:val="1F6B6E31"/>
    <w:rsid w:val="1F8FBA58"/>
    <w:rsid w:val="1F924F9A"/>
    <w:rsid w:val="1FE032CF"/>
    <w:rsid w:val="2040BCA3"/>
    <w:rsid w:val="20896671"/>
    <w:rsid w:val="20C7A05B"/>
    <w:rsid w:val="20CA00ED"/>
    <w:rsid w:val="20DAA230"/>
    <w:rsid w:val="20EE8451"/>
    <w:rsid w:val="21584ED7"/>
    <w:rsid w:val="215FCDB3"/>
    <w:rsid w:val="21C3111E"/>
    <w:rsid w:val="22575551"/>
    <w:rsid w:val="225DF76B"/>
    <w:rsid w:val="22BA056F"/>
    <w:rsid w:val="23403D7A"/>
    <w:rsid w:val="2342F57B"/>
    <w:rsid w:val="2388046E"/>
    <w:rsid w:val="23BB8E6E"/>
    <w:rsid w:val="23D3B60A"/>
    <w:rsid w:val="23FF411D"/>
    <w:rsid w:val="240E6F4A"/>
    <w:rsid w:val="245DE04B"/>
    <w:rsid w:val="246B4CFE"/>
    <w:rsid w:val="2491C23E"/>
    <w:rsid w:val="24F99D38"/>
    <w:rsid w:val="25034D42"/>
    <w:rsid w:val="250C0B5F"/>
    <w:rsid w:val="2518DD03"/>
    <w:rsid w:val="2523CA3B"/>
    <w:rsid w:val="257BE43A"/>
    <w:rsid w:val="2602C189"/>
    <w:rsid w:val="2709DFCE"/>
    <w:rsid w:val="271DB982"/>
    <w:rsid w:val="27B2274E"/>
    <w:rsid w:val="28044428"/>
    <w:rsid w:val="2877987C"/>
    <w:rsid w:val="288D9682"/>
    <w:rsid w:val="289B554D"/>
    <w:rsid w:val="2910E02B"/>
    <w:rsid w:val="293623F3"/>
    <w:rsid w:val="29746DE5"/>
    <w:rsid w:val="2978CE9B"/>
    <w:rsid w:val="29871E30"/>
    <w:rsid w:val="29974234"/>
    <w:rsid w:val="299FB6CA"/>
    <w:rsid w:val="29D764A9"/>
    <w:rsid w:val="29E19CF9"/>
    <w:rsid w:val="29E3DC88"/>
    <w:rsid w:val="29E8F69E"/>
    <w:rsid w:val="29F46B67"/>
    <w:rsid w:val="2A2107B6"/>
    <w:rsid w:val="2A4C141E"/>
    <w:rsid w:val="2A87CE7E"/>
    <w:rsid w:val="2AE3F0F2"/>
    <w:rsid w:val="2AF42A22"/>
    <w:rsid w:val="2B1BE066"/>
    <w:rsid w:val="2B4B5403"/>
    <w:rsid w:val="2BC99A6E"/>
    <w:rsid w:val="2C17CBC6"/>
    <w:rsid w:val="2C188081"/>
    <w:rsid w:val="2C1D1325"/>
    <w:rsid w:val="2C30CCE5"/>
    <w:rsid w:val="2CBE36D9"/>
    <w:rsid w:val="2CFF685A"/>
    <w:rsid w:val="2D0DE96B"/>
    <w:rsid w:val="2D530114"/>
    <w:rsid w:val="2D94C879"/>
    <w:rsid w:val="2D99D2B5"/>
    <w:rsid w:val="2D9BA9ED"/>
    <w:rsid w:val="2DB114F8"/>
    <w:rsid w:val="2DDC17ED"/>
    <w:rsid w:val="2E581328"/>
    <w:rsid w:val="2E7A5D4F"/>
    <w:rsid w:val="2E9B38BB"/>
    <w:rsid w:val="2E9B9528"/>
    <w:rsid w:val="2F3A53BA"/>
    <w:rsid w:val="2F5BE2A1"/>
    <w:rsid w:val="2FA27720"/>
    <w:rsid w:val="2FB5EB33"/>
    <w:rsid w:val="2FC9BD43"/>
    <w:rsid w:val="2FCB08F8"/>
    <w:rsid w:val="2FD988FE"/>
    <w:rsid w:val="2FDFE846"/>
    <w:rsid w:val="30350914"/>
    <w:rsid w:val="308FE704"/>
    <w:rsid w:val="30B2D43D"/>
    <w:rsid w:val="3102BB41"/>
    <w:rsid w:val="31218C24"/>
    <w:rsid w:val="31342FE7"/>
    <w:rsid w:val="31B79C2B"/>
    <w:rsid w:val="31BCC797"/>
    <w:rsid w:val="31E33954"/>
    <w:rsid w:val="31F94995"/>
    <w:rsid w:val="31FC6BBD"/>
    <w:rsid w:val="321D7866"/>
    <w:rsid w:val="32258361"/>
    <w:rsid w:val="322664D5"/>
    <w:rsid w:val="32369A35"/>
    <w:rsid w:val="3244E8BB"/>
    <w:rsid w:val="325AC3A3"/>
    <w:rsid w:val="326BED16"/>
    <w:rsid w:val="3282D471"/>
    <w:rsid w:val="3285AC84"/>
    <w:rsid w:val="328EDE19"/>
    <w:rsid w:val="3295B117"/>
    <w:rsid w:val="32AB1E33"/>
    <w:rsid w:val="3346E4C1"/>
    <w:rsid w:val="33AB8564"/>
    <w:rsid w:val="33B9C5AB"/>
    <w:rsid w:val="34294CCA"/>
    <w:rsid w:val="342B8F9F"/>
    <w:rsid w:val="343AB9C2"/>
    <w:rsid w:val="34819F07"/>
    <w:rsid w:val="34B56601"/>
    <w:rsid w:val="34CD4A25"/>
    <w:rsid w:val="34DD4C7F"/>
    <w:rsid w:val="34E2B522"/>
    <w:rsid w:val="3504947D"/>
    <w:rsid w:val="350A3B03"/>
    <w:rsid w:val="353E3723"/>
    <w:rsid w:val="354696E3"/>
    <w:rsid w:val="356A5B93"/>
    <w:rsid w:val="356A63C7"/>
    <w:rsid w:val="3582D393"/>
    <w:rsid w:val="35CA8C0E"/>
    <w:rsid w:val="361D7327"/>
    <w:rsid w:val="365B6357"/>
    <w:rsid w:val="3693AC6A"/>
    <w:rsid w:val="369FB02B"/>
    <w:rsid w:val="37278C9E"/>
    <w:rsid w:val="378C4AEB"/>
    <w:rsid w:val="37BCEE39"/>
    <w:rsid w:val="37EAC544"/>
    <w:rsid w:val="37F86D40"/>
    <w:rsid w:val="3847AD1E"/>
    <w:rsid w:val="385C3973"/>
    <w:rsid w:val="38840ECA"/>
    <w:rsid w:val="389FDCDB"/>
    <w:rsid w:val="39022CD0"/>
    <w:rsid w:val="390D43F6"/>
    <w:rsid w:val="391375AC"/>
    <w:rsid w:val="39495966"/>
    <w:rsid w:val="39510BF5"/>
    <w:rsid w:val="395328BC"/>
    <w:rsid w:val="39930419"/>
    <w:rsid w:val="39C5ACBB"/>
    <w:rsid w:val="39CB3E13"/>
    <w:rsid w:val="39F5B627"/>
    <w:rsid w:val="3A43DC82"/>
    <w:rsid w:val="3A443895"/>
    <w:rsid w:val="3A4AC0C3"/>
    <w:rsid w:val="3A545ED0"/>
    <w:rsid w:val="3A60380F"/>
    <w:rsid w:val="3A6366D8"/>
    <w:rsid w:val="3A71FF65"/>
    <w:rsid w:val="3A74DF71"/>
    <w:rsid w:val="3A9DFD31"/>
    <w:rsid w:val="3AA9A901"/>
    <w:rsid w:val="3AA9FB46"/>
    <w:rsid w:val="3AEB98E6"/>
    <w:rsid w:val="3AF7CC72"/>
    <w:rsid w:val="3AF91193"/>
    <w:rsid w:val="3B0183EA"/>
    <w:rsid w:val="3B23AB1C"/>
    <w:rsid w:val="3B43280D"/>
    <w:rsid w:val="3B974848"/>
    <w:rsid w:val="3BB1F2AF"/>
    <w:rsid w:val="3BCDB01B"/>
    <w:rsid w:val="3BD9466D"/>
    <w:rsid w:val="3C42FF38"/>
    <w:rsid w:val="3CA87161"/>
    <w:rsid w:val="3CF1ACEB"/>
    <w:rsid w:val="3CF4DFAC"/>
    <w:rsid w:val="3D1D5C65"/>
    <w:rsid w:val="3D470E85"/>
    <w:rsid w:val="3D8EC888"/>
    <w:rsid w:val="3D91AB93"/>
    <w:rsid w:val="3DA1C630"/>
    <w:rsid w:val="3DAFF6B4"/>
    <w:rsid w:val="3DD69D12"/>
    <w:rsid w:val="3DE149C3"/>
    <w:rsid w:val="3DFC8C19"/>
    <w:rsid w:val="3E006113"/>
    <w:rsid w:val="3E2339A8"/>
    <w:rsid w:val="3E899768"/>
    <w:rsid w:val="3EEA2E13"/>
    <w:rsid w:val="3F129609"/>
    <w:rsid w:val="3F39925C"/>
    <w:rsid w:val="3F46DCB7"/>
    <w:rsid w:val="40B2E9A2"/>
    <w:rsid w:val="40C5863A"/>
    <w:rsid w:val="40F77724"/>
    <w:rsid w:val="4113C34F"/>
    <w:rsid w:val="41389580"/>
    <w:rsid w:val="413BA791"/>
    <w:rsid w:val="413CB358"/>
    <w:rsid w:val="41C3EA5A"/>
    <w:rsid w:val="41D72E25"/>
    <w:rsid w:val="41E1DDFD"/>
    <w:rsid w:val="421EB565"/>
    <w:rsid w:val="424B9BCC"/>
    <w:rsid w:val="42FD42FC"/>
    <w:rsid w:val="431A3A39"/>
    <w:rsid w:val="431E8831"/>
    <w:rsid w:val="43210008"/>
    <w:rsid w:val="4370D43D"/>
    <w:rsid w:val="43870E43"/>
    <w:rsid w:val="4391AB72"/>
    <w:rsid w:val="4398195F"/>
    <w:rsid w:val="44366B6F"/>
    <w:rsid w:val="445D14AC"/>
    <w:rsid w:val="4460766B"/>
    <w:rsid w:val="44CC6F75"/>
    <w:rsid w:val="44D4C920"/>
    <w:rsid w:val="453B4FD0"/>
    <w:rsid w:val="453C091C"/>
    <w:rsid w:val="4553197F"/>
    <w:rsid w:val="45793ABE"/>
    <w:rsid w:val="4598D5FB"/>
    <w:rsid w:val="45A0E0FD"/>
    <w:rsid w:val="4627DC6E"/>
    <w:rsid w:val="462E1557"/>
    <w:rsid w:val="465F9E7D"/>
    <w:rsid w:val="469B1FE2"/>
    <w:rsid w:val="4726FA05"/>
    <w:rsid w:val="473ADBDB"/>
    <w:rsid w:val="4795ADBB"/>
    <w:rsid w:val="47BDEEC0"/>
    <w:rsid w:val="47ECA0C6"/>
    <w:rsid w:val="4804B149"/>
    <w:rsid w:val="4819F4D1"/>
    <w:rsid w:val="484D7975"/>
    <w:rsid w:val="48B0DB80"/>
    <w:rsid w:val="48F98C16"/>
    <w:rsid w:val="49263707"/>
    <w:rsid w:val="495BE6C3"/>
    <w:rsid w:val="49988859"/>
    <w:rsid w:val="4A2CF258"/>
    <w:rsid w:val="4A2CF7BF"/>
    <w:rsid w:val="4A2EAB76"/>
    <w:rsid w:val="4A5F91F6"/>
    <w:rsid w:val="4A88ED78"/>
    <w:rsid w:val="4AB20ABB"/>
    <w:rsid w:val="4AD94E3C"/>
    <w:rsid w:val="4B4D53D4"/>
    <w:rsid w:val="4B5816AF"/>
    <w:rsid w:val="4B696844"/>
    <w:rsid w:val="4B897B1E"/>
    <w:rsid w:val="4C0D7549"/>
    <w:rsid w:val="4C3175AF"/>
    <w:rsid w:val="4C3426BB"/>
    <w:rsid w:val="4C6927BE"/>
    <w:rsid w:val="4C747CA6"/>
    <w:rsid w:val="4CB411A8"/>
    <w:rsid w:val="4CBC3256"/>
    <w:rsid w:val="4CD4DEB8"/>
    <w:rsid w:val="4CE705EE"/>
    <w:rsid w:val="4D007015"/>
    <w:rsid w:val="4D222FCC"/>
    <w:rsid w:val="4D25D348"/>
    <w:rsid w:val="4D27B852"/>
    <w:rsid w:val="4D388292"/>
    <w:rsid w:val="4D44FE56"/>
    <w:rsid w:val="4D4CE5F5"/>
    <w:rsid w:val="4D57EF16"/>
    <w:rsid w:val="4D7003EB"/>
    <w:rsid w:val="4DC324F1"/>
    <w:rsid w:val="4DC836E1"/>
    <w:rsid w:val="4DCA700B"/>
    <w:rsid w:val="4DFA4292"/>
    <w:rsid w:val="4E22A826"/>
    <w:rsid w:val="4E2FDDB7"/>
    <w:rsid w:val="4EA03884"/>
    <w:rsid w:val="4EA4C61E"/>
    <w:rsid w:val="4ECD87B6"/>
    <w:rsid w:val="4EEE52D2"/>
    <w:rsid w:val="4F14028F"/>
    <w:rsid w:val="4F16A77A"/>
    <w:rsid w:val="4F1BA825"/>
    <w:rsid w:val="4F1D95DA"/>
    <w:rsid w:val="4F31BD78"/>
    <w:rsid w:val="4F66118E"/>
    <w:rsid w:val="4F77A8E7"/>
    <w:rsid w:val="50035A45"/>
    <w:rsid w:val="501EA6B0"/>
    <w:rsid w:val="50437919"/>
    <w:rsid w:val="508700E1"/>
    <w:rsid w:val="50A07B38"/>
    <w:rsid w:val="50BBA667"/>
    <w:rsid w:val="50D20D8A"/>
    <w:rsid w:val="50E4FBE7"/>
    <w:rsid w:val="5115E5F2"/>
    <w:rsid w:val="5117C027"/>
    <w:rsid w:val="5142063B"/>
    <w:rsid w:val="514254CB"/>
    <w:rsid w:val="51754EF2"/>
    <w:rsid w:val="51A43879"/>
    <w:rsid w:val="51CEAB2B"/>
    <w:rsid w:val="522B472A"/>
    <w:rsid w:val="5274D441"/>
    <w:rsid w:val="527B51D2"/>
    <w:rsid w:val="52C781E5"/>
    <w:rsid w:val="5352F80B"/>
    <w:rsid w:val="535FD61B"/>
    <w:rsid w:val="538F7385"/>
    <w:rsid w:val="53D34D64"/>
    <w:rsid w:val="53F4B11E"/>
    <w:rsid w:val="5401D4F8"/>
    <w:rsid w:val="540D0A99"/>
    <w:rsid w:val="5412F44E"/>
    <w:rsid w:val="543DC32A"/>
    <w:rsid w:val="545D52AA"/>
    <w:rsid w:val="54A3C40D"/>
    <w:rsid w:val="54D7AB56"/>
    <w:rsid w:val="54FEF8F5"/>
    <w:rsid w:val="551EB7AF"/>
    <w:rsid w:val="556B1AA5"/>
    <w:rsid w:val="559EC360"/>
    <w:rsid w:val="559EDC13"/>
    <w:rsid w:val="55B2F294"/>
    <w:rsid w:val="55C0F593"/>
    <w:rsid w:val="55C22970"/>
    <w:rsid w:val="55E9C362"/>
    <w:rsid w:val="5602368F"/>
    <w:rsid w:val="56213016"/>
    <w:rsid w:val="5629D49B"/>
    <w:rsid w:val="5661CA57"/>
    <w:rsid w:val="5664AA8D"/>
    <w:rsid w:val="56727BA5"/>
    <w:rsid w:val="56929E67"/>
    <w:rsid w:val="56DB0BB8"/>
    <w:rsid w:val="56F98E49"/>
    <w:rsid w:val="576FED2E"/>
    <w:rsid w:val="57A28AC7"/>
    <w:rsid w:val="57C6E125"/>
    <w:rsid w:val="58005421"/>
    <w:rsid w:val="5818606A"/>
    <w:rsid w:val="5860700B"/>
    <w:rsid w:val="586A5C07"/>
    <w:rsid w:val="58D026AF"/>
    <w:rsid w:val="58F2A7F0"/>
    <w:rsid w:val="5901A82A"/>
    <w:rsid w:val="591176AC"/>
    <w:rsid w:val="593B0C38"/>
    <w:rsid w:val="5948F2AC"/>
    <w:rsid w:val="59499661"/>
    <w:rsid w:val="5961018C"/>
    <w:rsid w:val="5A4C8417"/>
    <w:rsid w:val="5A582916"/>
    <w:rsid w:val="5A59FA16"/>
    <w:rsid w:val="5A5D174F"/>
    <w:rsid w:val="5A96DD32"/>
    <w:rsid w:val="5A975AEB"/>
    <w:rsid w:val="5A99DBB5"/>
    <w:rsid w:val="5AA30D51"/>
    <w:rsid w:val="5AAB7209"/>
    <w:rsid w:val="5AB76940"/>
    <w:rsid w:val="5AFCCE4C"/>
    <w:rsid w:val="5AFF1327"/>
    <w:rsid w:val="5B1F1569"/>
    <w:rsid w:val="5B98DA1B"/>
    <w:rsid w:val="5B9C8728"/>
    <w:rsid w:val="5BABC4F6"/>
    <w:rsid w:val="5BB7AF60"/>
    <w:rsid w:val="5BBABD5F"/>
    <w:rsid w:val="5BC2131D"/>
    <w:rsid w:val="5C222804"/>
    <w:rsid w:val="5C79EEB3"/>
    <w:rsid w:val="5C9F4175"/>
    <w:rsid w:val="5CDFCEE4"/>
    <w:rsid w:val="5CEA7E61"/>
    <w:rsid w:val="5D503B51"/>
    <w:rsid w:val="5D544C0A"/>
    <w:rsid w:val="5D96559D"/>
    <w:rsid w:val="5DC61913"/>
    <w:rsid w:val="5DD6B3D5"/>
    <w:rsid w:val="5E044B78"/>
    <w:rsid w:val="5E27FDC4"/>
    <w:rsid w:val="5E3B7CDD"/>
    <w:rsid w:val="5EB6BE55"/>
    <w:rsid w:val="5F340B22"/>
    <w:rsid w:val="5F3BED8D"/>
    <w:rsid w:val="5FBD4EC8"/>
    <w:rsid w:val="5FED2520"/>
    <w:rsid w:val="603FDCB7"/>
    <w:rsid w:val="606B2636"/>
    <w:rsid w:val="607A1901"/>
    <w:rsid w:val="60B77E16"/>
    <w:rsid w:val="61481AFC"/>
    <w:rsid w:val="625C4F3E"/>
    <w:rsid w:val="62890091"/>
    <w:rsid w:val="629BC2A8"/>
    <w:rsid w:val="62B1E9EE"/>
    <w:rsid w:val="62B597AD"/>
    <w:rsid w:val="62B89B4D"/>
    <w:rsid w:val="62BFCDE5"/>
    <w:rsid w:val="63196A93"/>
    <w:rsid w:val="63291D14"/>
    <w:rsid w:val="634E17C8"/>
    <w:rsid w:val="63AC00C4"/>
    <w:rsid w:val="63B5E688"/>
    <w:rsid w:val="63C9DFA8"/>
    <w:rsid w:val="642F4424"/>
    <w:rsid w:val="6449EF97"/>
    <w:rsid w:val="6452C1EC"/>
    <w:rsid w:val="647101E8"/>
    <w:rsid w:val="64900FCF"/>
    <w:rsid w:val="64E48779"/>
    <w:rsid w:val="64F947DA"/>
    <w:rsid w:val="653C36C4"/>
    <w:rsid w:val="653E89FF"/>
    <w:rsid w:val="653FBC61"/>
    <w:rsid w:val="65421DD8"/>
    <w:rsid w:val="65A9414F"/>
    <w:rsid w:val="65DEC01F"/>
    <w:rsid w:val="65FE3B38"/>
    <w:rsid w:val="661728B1"/>
    <w:rsid w:val="66BD0065"/>
    <w:rsid w:val="671BCF24"/>
    <w:rsid w:val="67565763"/>
    <w:rsid w:val="67778357"/>
    <w:rsid w:val="67862AE1"/>
    <w:rsid w:val="67B93E3E"/>
    <w:rsid w:val="67BB1F81"/>
    <w:rsid w:val="67DC91EA"/>
    <w:rsid w:val="682C8CEA"/>
    <w:rsid w:val="68488086"/>
    <w:rsid w:val="68885B30"/>
    <w:rsid w:val="68C6F88C"/>
    <w:rsid w:val="68CE35D1"/>
    <w:rsid w:val="692366A0"/>
    <w:rsid w:val="69AB32E7"/>
    <w:rsid w:val="69EC89F1"/>
    <w:rsid w:val="6A0CE626"/>
    <w:rsid w:val="6AC32878"/>
    <w:rsid w:val="6ACEEE60"/>
    <w:rsid w:val="6AED0655"/>
    <w:rsid w:val="6B059D7D"/>
    <w:rsid w:val="6B235DB7"/>
    <w:rsid w:val="6B4DB292"/>
    <w:rsid w:val="6B631C0A"/>
    <w:rsid w:val="6BC66612"/>
    <w:rsid w:val="6BE3E269"/>
    <w:rsid w:val="6BF21B8C"/>
    <w:rsid w:val="6C50739E"/>
    <w:rsid w:val="6CDEF062"/>
    <w:rsid w:val="6CF542A1"/>
    <w:rsid w:val="6D19FE0E"/>
    <w:rsid w:val="6D3456D7"/>
    <w:rsid w:val="6D4598AF"/>
    <w:rsid w:val="6D54D447"/>
    <w:rsid w:val="6DF02F47"/>
    <w:rsid w:val="6DFB3DD5"/>
    <w:rsid w:val="6E02DDFE"/>
    <w:rsid w:val="6E5E32C7"/>
    <w:rsid w:val="6E8B94F0"/>
    <w:rsid w:val="6E91C30F"/>
    <w:rsid w:val="6EBB404F"/>
    <w:rsid w:val="6F0C2FC6"/>
    <w:rsid w:val="6FE08DB0"/>
    <w:rsid w:val="6FF1B8F7"/>
    <w:rsid w:val="700AF224"/>
    <w:rsid w:val="7011E2F5"/>
    <w:rsid w:val="704ABA4E"/>
    <w:rsid w:val="70594915"/>
    <w:rsid w:val="70A85904"/>
    <w:rsid w:val="70E70774"/>
    <w:rsid w:val="70FEF4C5"/>
    <w:rsid w:val="70FFECCD"/>
    <w:rsid w:val="716E000E"/>
    <w:rsid w:val="71A46E3E"/>
    <w:rsid w:val="71F257C8"/>
    <w:rsid w:val="722D9114"/>
    <w:rsid w:val="723B2EF0"/>
    <w:rsid w:val="72576587"/>
    <w:rsid w:val="725D5ABB"/>
    <w:rsid w:val="728A34F5"/>
    <w:rsid w:val="73586DAF"/>
    <w:rsid w:val="73A5B15C"/>
    <w:rsid w:val="73B5F18D"/>
    <w:rsid w:val="74167956"/>
    <w:rsid w:val="7417C273"/>
    <w:rsid w:val="74C1F71C"/>
    <w:rsid w:val="74DA3EFF"/>
    <w:rsid w:val="75258892"/>
    <w:rsid w:val="7539715B"/>
    <w:rsid w:val="7553D654"/>
    <w:rsid w:val="755BC1BA"/>
    <w:rsid w:val="75F174BA"/>
    <w:rsid w:val="76D67E58"/>
    <w:rsid w:val="76F7921B"/>
    <w:rsid w:val="771259CC"/>
    <w:rsid w:val="77368016"/>
    <w:rsid w:val="7737F2C1"/>
    <w:rsid w:val="77613584"/>
    <w:rsid w:val="777BA457"/>
    <w:rsid w:val="780C1E45"/>
    <w:rsid w:val="78464BDA"/>
    <w:rsid w:val="785025F2"/>
    <w:rsid w:val="78657E2F"/>
    <w:rsid w:val="78A3CB9A"/>
    <w:rsid w:val="78D0CB87"/>
    <w:rsid w:val="792BF63C"/>
    <w:rsid w:val="79434C7F"/>
    <w:rsid w:val="794FB088"/>
    <w:rsid w:val="79668657"/>
    <w:rsid w:val="7A3AF1C7"/>
    <w:rsid w:val="7A94719D"/>
    <w:rsid w:val="7AAD3D1E"/>
    <w:rsid w:val="7AC4E5DD"/>
    <w:rsid w:val="7B5AA10E"/>
    <w:rsid w:val="7B627B6A"/>
    <w:rsid w:val="7B8C1455"/>
    <w:rsid w:val="7BB2C1D0"/>
    <w:rsid w:val="7BC0A400"/>
    <w:rsid w:val="7BDC5099"/>
    <w:rsid w:val="7BFA4E92"/>
    <w:rsid w:val="7C37E31E"/>
    <w:rsid w:val="7C7B8762"/>
    <w:rsid w:val="7CA224BD"/>
    <w:rsid w:val="7CF92704"/>
    <w:rsid w:val="7D64EE1F"/>
    <w:rsid w:val="7D9F9643"/>
    <w:rsid w:val="7DA93E5F"/>
    <w:rsid w:val="7DD1E337"/>
    <w:rsid w:val="7DE35FD8"/>
    <w:rsid w:val="7E5B2B3C"/>
    <w:rsid w:val="7EE056B5"/>
    <w:rsid w:val="7EF5AB09"/>
    <w:rsid w:val="7F095FC8"/>
    <w:rsid w:val="7F5A7BEF"/>
    <w:rsid w:val="7F668C92"/>
    <w:rsid w:val="7F8AC8A8"/>
    <w:rsid w:val="7FD29B41"/>
    <w:rsid w:val="7FFFB4C2"/>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124E026B"/>
  <w15:docId w15:val="{9C62FA05-0228-D848-9439-7830526CB46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imes New Roman" w:eastAsia="Times New Roman" w:hAnsi="Times New Roman" w:cs="Times New Roman"/>
        <w:sz w:val="24"/>
        <w:szCs w:val="24"/>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uiPriority w:val="9"/>
    <w:qFormat/>
    <w:pPr>
      <w:keepNext/>
      <w:pBdr>
        <w:bottom w:val="single" w:sz="4" w:space="1" w:color="000000"/>
      </w:pBdr>
      <w:outlineLvl w:val="0"/>
    </w:pPr>
    <w:rPr>
      <w:b/>
      <w:sz w:val="28"/>
      <w:szCs w:val="28"/>
    </w:rPr>
  </w:style>
  <w:style w:type="paragraph" w:styleId="Heading2">
    <w:name w:val="heading 2"/>
    <w:basedOn w:val="Normal"/>
    <w:next w:val="Normal"/>
    <w:link w:val="Heading2Char"/>
    <w:uiPriority w:val="9"/>
    <w:semiHidden/>
    <w:unhideWhenUsed/>
    <w:qFormat/>
    <w:pPr>
      <w:keepNext/>
      <w:outlineLvl w:val="1"/>
    </w:pPr>
    <w:rPr>
      <w:b/>
      <w:i/>
      <w:sz w:val="27"/>
      <w:szCs w:val="27"/>
    </w:rPr>
  </w:style>
  <w:style w:type="paragraph" w:styleId="Heading3">
    <w:name w:val="heading 3"/>
    <w:basedOn w:val="Normal"/>
    <w:next w:val="Normal"/>
    <w:link w:val="Heading3Char"/>
    <w:uiPriority w:val="9"/>
    <w:semiHidden/>
    <w:unhideWhenUsed/>
    <w:qFormat/>
    <w:pPr>
      <w:keepNext/>
      <w:outlineLvl w:val="2"/>
    </w:pPr>
    <w:rPr>
      <w:b/>
      <w:sz w:val="26"/>
      <w:szCs w:val="26"/>
    </w:rPr>
  </w:style>
  <w:style w:type="paragraph" w:styleId="Heading4">
    <w:name w:val="heading 4"/>
    <w:basedOn w:val="Normal"/>
    <w:next w:val="Normal"/>
    <w:link w:val="Heading4Char"/>
    <w:uiPriority w:val="9"/>
    <w:semiHidden/>
    <w:unhideWhenUsed/>
    <w:qFormat/>
    <w:pPr>
      <w:keepNext/>
      <w:outlineLvl w:val="3"/>
    </w:pPr>
    <w:rPr>
      <w:b/>
      <w:i/>
      <w:sz w:val="25"/>
      <w:szCs w:val="25"/>
      <w:u w:val="single"/>
    </w:rPr>
  </w:style>
  <w:style w:type="paragraph" w:styleId="Heading5">
    <w:name w:val="heading 5"/>
    <w:basedOn w:val="Normal"/>
    <w:next w:val="Normal"/>
    <w:uiPriority w:val="9"/>
    <w:semiHidden/>
    <w:unhideWhenUsed/>
    <w:qFormat/>
    <w:pPr>
      <w:keepNext/>
      <w:jc w:val="center"/>
      <w:outlineLvl w:val="4"/>
    </w:pPr>
    <w:rPr>
      <w:b/>
    </w:rPr>
  </w:style>
  <w:style w:type="paragraph" w:styleId="Heading6">
    <w:name w:val="heading 6"/>
    <w:basedOn w:val="Normal"/>
    <w:next w:val="Normal"/>
    <w:uiPriority w:val="9"/>
    <w:semiHidden/>
    <w:unhideWhenUsed/>
    <w:qFormat/>
    <w:pPr>
      <w:keepNext/>
      <w:ind w:left="720"/>
      <w:outlineLvl w:val="5"/>
    </w:pPr>
    <w:rPr>
      <w:u w:val="single"/>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uiPriority w:val="10"/>
    <w:qFormat/>
    <w:pPr>
      <w:jc w:val="center"/>
    </w:pPr>
    <w:rPr>
      <w:b/>
      <w:sz w:val="28"/>
      <w:szCs w:val="28"/>
      <w:u w:val="single"/>
    </w:rPr>
  </w:style>
  <w:style w:type="paragraph" w:styleId="Subtitle">
    <w:name w:val="Subtitle"/>
    <w:basedOn w:val="Normal"/>
    <w:next w:val="Normal"/>
    <w:uiPriority w:val="11"/>
    <w:qFormat/>
    <w:rPr>
      <w:b/>
      <w:u w:val="single"/>
    </w:rPr>
  </w:style>
  <w:style w:type="table" w:customStyle="1" w:styleId="a">
    <w:basedOn w:val="TableNormal"/>
    <w:tblPr>
      <w:tblStyleRowBandSize w:val="1"/>
      <w:tblStyleColBandSize w:val="1"/>
      <w:tblCellMar>
        <w:top w:w="100" w:type="dxa"/>
        <w:left w:w="100" w:type="dxa"/>
        <w:bottom w:w="100" w:type="dxa"/>
        <w:right w:w="100" w:type="dxa"/>
      </w:tblCellMar>
    </w:tblPr>
  </w:style>
  <w:style w:type="table" w:customStyle="1" w:styleId="a0">
    <w:basedOn w:val="TableNormal"/>
    <w:tblPr>
      <w:tblStyleRowBandSize w:val="1"/>
      <w:tblStyleColBandSize w:val="1"/>
    </w:tblPr>
  </w:style>
  <w:style w:type="table" w:customStyle="1" w:styleId="a1">
    <w:basedOn w:val="TableNormal"/>
    <w:tblPr>
      <w:tblStyleRowBandSize w:val="1"/>
      <w:tblStyleColBandSize w:val="1"/>
    </w:tblPr>
  </w:style>
  <w:style w:type="table" w:customStyle="1" w:styleId="a2">
    <w:basedOn w:val="TableNormal"/>
    <w:tblPr>
      <w:tblStyleRowBandSize w:val="1"/>
      <w:tblStyleColBandSize w:val="1"/>
    </w:tblPr>
  </w:style>
  <w:style w:type="table" w:customStyle="1" w:styleId="a3">
    <w:basedOn w:val="TableNormal"/>
    <w:tblPr>
      <w:tblStyleRowBandSize w:val="1"/>
      <w:tblStyleColBandSize w:val="1"/>
    </w:tblPr>
  </w:style>
  <w:style w:type="table" w:customStyle="1" w:styleId="a4">
    <w:basedOn w:val="TableNormal"/>
    <w:tblPr>
      <w:tblStyleRowBandSize w:val="1"/>
      <w:tblStyleColBandSize w:val="1"/>
    </w:tblPr>
  </w:style>
  <w:style w:type="table" w:customStyle="1" w:styleId="a5">
    <w:basedOn w:val="TableNormal"/>
    <w:tblPr>
      <w:tblStyleRowBandSize w:val="1"/>
      <w:tblStyleColBandSize w:val="1"/>
    </w:tblPr>
  </w:style>
  <w:style w:type="table" w:customStyle="1" w:styleId="a6">
    <w:basedOn w:val="TableNormal"/>
    <w:tblPr>
      <w:tblStyleRowBandSize w:val="1"/>
      <w:tblStyleColBandSize w:val="1"/>
    </w:tblPr>
  </w:style>
  <w:style w:type="table" w:customStyle="1" w:styleId="a7">
    <w:basedOn w:val="TableNormal"/>
    <w:tblPr>
      <w:tblStyleRowBandSize w:val="1"/>
      <w:tblStyleColBandSize w:val="1"/>
    </w:tblPr>
  </w:style>
  <w:style w:type="table" w:customStyle="1" w:styleId="a8">
    <w:basedOn w:val="TableNormal"/>
    <w:tblPr>
      <w:tblStyleRowBandSize w:val="1"/>
      <w:tblStyleColBandSize w:val="1"/>
    </w:tblPr>
  </w:style>
  <w:style w:type="table" w:customStyle="1" w:styleId="a9">
    <w:basedOn w:val="TableNormal"/>
    <w:tblPr>
      <w:tblStyleRowBandSize w:val="1"/>
      <w:tblStyleColBandSize w:val="1"/>
    </w:tblPr>
  </w:style>
  <w:style w:type="table" w:customStyle="1" w:styleId="aa">
    <w:basedOn w:val="TableNormal"/>
    <w:tblPr>
      <w:tblStyleRowBandSize w:val="1"/>
      <w:tblStyleColBandSize w:val="1"/>
    </w:tblPr>
  </w:style>
  <w:style w:type="table" w:customStyle="1" w:styleId="ab">
    <w:basedOn w:val="TableNormal"/>
    <w:tblPr>
      <w:tblStyleRowBandSize w:val="1"/>
      <w:tblStyleColBandSize w:val="1"/>
    </w:tblPr>
  </w:style>
  <w:style w:type="table" w:customStyle="1" w:styleId="ac">
    <w:basedOn w:val="TableNormal"/>
    <w:tblPr>
      <w:tblStyleRowBandSize w:val="1"/>
      <w:tblStyleColBandSize w:val="1"/>
    </w:tblPr>
  </w:style>
  <w:style w:type="table" w:customStyle="1" w:styleId="ad">
    <w:basedOn w:val="TableNormal"/>
    <w:tblPr>
      <w:tblStyleRowBandSize w:val="1"/>
      <w:tblStyleColBandSize w:val="1"/>
    </w:tblPr>
  </w:style>
  <w:style w:type="table" w:customStyle="1" w:styleId="ae">
    <w:basedOn w:val="TableNormal"/>
    <w:tblPr>
      <w:tblStyleRowBandSize w:val="1"/>
      <w:tblStyleColBandSize w:val="1"/>
    </w:tblPr>
  </w:style>
  <w:style w:type="table" w:customStyle="1" w:styleId="af">
    <w:basedOn w:val="TableNormal"/>
    <w:tblPr>
      <w:tblStyleRowBandSize w:val="1"/>
      <w:tblStyleColBandSize w:val="1"/>
    </w:tblPr>
  </w:style>
  <w:style w:type="table" w:customStyle="1" w:styleId="af0">
    <w:basedOn w:val="TableNormal"/>
    <w:tblPr>
      <w:tblStyleRowBandSize w:val="1"/>
      <w:tblStyleColBandSize w:val="1"/>
    </w:tblPr>
  </w:style>
  <w:style w:type="table" w:customStyle="1" w:styleId="af1">
    <w:basedOn w:val="TableNormal"/>
    <w:tblPr>
      <w:tblStyleRowBandSize w:val="1"/>
      <w:tblStyleColBandSize w:val="1"/>
    </w:tblPr>
  </w:style>
  <w:style w:type="table" w:customStyle="1" w:styleId="af2">
    <w:basedOn w:val="TableNormal"/>
    <w:tblPr>
      <w:tblStyleRowBandSize w:val="1"/>
      <w:tblStyleColBandSize w:val="1"/>
    </w:tblPr>
  </w:style>
  <w:style w:type="table" w:customStyle="1" w:styleId="af3">
    <w:basedOn w:val="TableNormal"/>
    <w:tblPr>
      <w:tblStyleRowBandSize w:val="1"/>
      <w:tblStyleColBandSize w:val="1"/>
    </w:tblPr>
  </w:style>
  <w:style w:type="table" w:customStyle="1" w:styleId="af4">
    <w:basedOn w:val="TableNormal"/>
    <w:tblPr>
      <w:tblStyleRowBandSize w:val="1"/>
      <w:tblStyleColBandSize w:val="1"/>
    </w:tblPr>
  </w:style>
  <w:style w:type="table" w:customStyle="1" w:styleId="af5">
    <w:basedOn w:val="TableNormal"/>
    <w:tblPr>
      <w:tblStyleRowBandSize w:val="1"/>
      <w:tblStyleColBandSize w:val="1"/>
    </w:tblPr>
  </w:style>
  <w:style w:type="table" w:customStyle="1" w:styleId="af6">
    <w:basedOn w:val="TableNormal"/>
    <w:tblPr>
      <w:tblStyleRowBandSize w:val="1"/>
      <w:tblStyleColBandSize w:val="1"/>
    </w:tblPr>
  </w:style>
  <w:style w:type="table" w:customStyle="1" w:styleId="af7">
    <w:basedOn w:val="TableNormal"/>
    <w:tblPr>
      <w:tblStyleRowBandSize w:val="1"/>
      <w:tblStyleColBandSize w:val="1"/>
    </w:tblPr>
  </w:style>
  <w:style w:type="table" w:customStyle="1" w:styleId="af8">
    <w:basedOn w:val="TableNormal"/>
    <w:tblPr>
      <w:tblStyleRowBandSize w:val="1"/>
      <w:tblStyleColBandSize w:val="1"/>
    </w:tblPr>
  </w:style>
  <w:style w:type="table" w:customStyle="1" w:styleId="af9">
    <w:basedOn w:val="TableNormal"/>
    <w:tblPr>
      <w:tblStyleRowBandSize w:val="1"/>
      <w:tblStyleColBandSize w:val="1"/>
    </w:tblPr>
  </w:style>
  <w:style w:type="table" w:customStyle="1" w:styleId="afa">
    <w:basedOn w:val="TableNormal"/>
    <w:tblPr>
      <w:tblStyleRowBandSize w:val="1"/>
      <w:tblStyleColBandSize w:val="1"/>
    </w:tblPr>
  </w:style>
  <w:style w:type="table" w:customStyle="1" w:styleId="afb">
    <w:basedOn w:val="TableNormal"/>
    <w:tblPr>
      <w:tblStyleRowBandSize w:val="1"/>
      <w:tblStyleColBandSize w:val="1"/>
      <w:tblCellMar>
        <w:left w:w="115" w:type="dxa"/>
        <w:right w:w="115" w:type="dxa"/>
      </w:tblCellMar>
    </w:tblPr>
  </w:style>
  <w:style w:type="table" w:customStyle="1" w:styleId="afc">
    <w:basedOn w:val="TableNormal"/>
    <w:tblPr>
      <w:tblStyleRowBandSize w:val="1"/>
      <w:tblStyleColBandSize w:val="1"/>
      <w:tblCellMar>
        <w:left w:w="120" w:type="dxa"/>
        <w:right w:w="120" w:type="dxa"/>
      </w:tblCellMar>
    </w:tblPr>
  </w:style>
  <w:style w:type="table" w:customStyle="1" w:styleId="afd">
    <w:basedOn w:val="TableNormal"/>
    <w:tblPr>
      <w:tblStyleRowBandSize w:val="1"/>
      <w:tblStyleColBandSize w:val="1"/>
      <w:tblCellMar>
        <w:left w:w="115" w:type="dxa"/>
        <w:right w:w="115" w:type="dxa"/>
      </w:tblCellMar>
    </w:tblPr>
  </w:style>
  <w:style w:type="table" w:customStyle="1" w:styleId="afe">
    <w:basedOn w:val="TableNormal"/>
    <w:tblPr>
      <w:tblStyleRowBandSize w:val="1"/>
      <w:tblStyleColBandSize w:val="1"/>
      <w:tblCellMar>
        <w:left w:w="115" w:type="dxa"/>
        <w:right w:w="115" w:type="dxa"/>
      </w:tblCellMar>
    </w:tblPr>
  </w:style>
  <w:style w:type="paragraph" w:styleId="CommentText">
    <w:name w:val="annotation text"/>
    <w:basedOn w:val="Normal"/>
    <w:link w:val="CommentTextChar"/>
    <w:uiPriority w:val="99"/>
    <w:semiHidden/>
    <w:unhideWhenUsed/>
    <w:rPr>
      <w:sz w:val="20"/>
      <w:szCs w:val="20"/>
    </w:rPr>
  </w:style>
  <w:style w:type="character" w:customStyle="1" w:styleId="CommentTextChar">
    <w:name w:val="Comment Text Char"/>
    <w:basedOn w:val="DefaultParagraphFont"/>
    <w:link w:val="CommentText"/>
    <w:uiPriority w:val="99"/>
    <w:semiHidden/>
    <w:rPr>
      <w:sz w:val="20"/>
      <w:szCs w:val="20"/>
    </w:rPr>
  </w:style>
  <w:style w:type="character" w:styleId="CommentReference">
    <w:name w:val="annotation reference"/>
    <w:basedOn w:val="DefaultParagraphFont"/>
    <w:uiPriority w:val="99"/>
    <w:semiHidden/>
    <w:unhideWhenUsed/>
    <w:rPr>
      <w:sz w:val="16"/>
      <w:szCs w:val="16"/>
    </w:rPr>
  </w:style>
  <w:style w:type="paragraph" w:styleId="BalloonText">
    <w:name w:val="Balloon Text"/>
    <w:basedOn w:val="Normal"/>
    <w:link w:val="BalloonTextChar"/>
    <w:uiPriority w:val="99"/>
    <w:semiHidden/>
    <w:unhideWhenUsed/>
    <w:rsid w:val="00EA78F9"/>
    <w:rPr>
      <w:sz w:val="18"/>
      <w:szCs w:val="18"/>
    </w:rPr>
  </w:style>
  <w:style w:type="character" w:customStyle="1" w:styleId="BalloonTextChar">
    <w:name w:val="Balloon Text Char"/>
    <w:basedOn w:val="DefaultParagraphFont"/>
    <w:link w:val="BalloonText"/>
    <w:uiPriority w:val="99"/>
    <w:semiHidden/>
    <w:rsid w:val="00EA78F9"/>
    <w:rPr>
      <w:sz w:val="18"/>
      <w:szCs w:val="18"/>
    </w:rPr>
  </w:style>
  <w:style w:type="paragraph" w:styleId="CommentSubject">
    <w:name w:val="annotation subject"/>
    <w:basedOn w:val="CommentText"/>
    <w:next w:val="CommentText"/>
    <w:link w:val="CommentSubjectChar"/>
    <w:uiPriority w:val="99"/>
    <w:semiHidden/>
    <w:unhideWhenUsed/>
    <w:rsid w:val="00EA78F9"/>
    <w:rPr>
      <w:b/>
      <w:bCs/>
    </w:rPr>
  </w:style>
  <w:style w:type="character" w:customStyle="1" w:styleId="CommentSubjectChar">
    <w:name w:val="Comment Subject Char"/>
    <w:basedOn w:val="CommentTextChar"/>
    <w:link w:val="CommentSubject"/>
    <w:uiPriority w:val="99"/>
    <w:semiHidden/>
    <w:rsid w:val="00EA78F9"/>
    <w:rPr>
      <w:b/>
      <w:bCs/>
      <w:sz w:val="20"/>
      <w:szCs w:val="20"/>
    </w:rPr>
  </w:style>
  <w:style w:type="paragraph" w:styleId="Header">
    <w:name w:val="header"/>
    <w:basedOn w:val="Normal"/>
    <w:link w:val="HeaderChar"/>
    <w:uiPriority w:val="99"/>
    <w:unhideWhenUsed/>
    <w:rsid w:val="00EA78F9"/>
    <w:pPr>
      <w:tabs>
        <w:tab w:val="center" w:pos="4680"/>
        <w:tab w:val="right" w:pos="9360"/>
      </w:tabs>
    </w:pPr>
  </w:style>
  <w:style w:type="character" w:customStyle="1" w:styleId="HeaderChar">
    <w:name w:val="Header Char"/>
    <w:basedOn w:val="DefaultParagraphFont"/>
    <w:link w:val="Header"/>
    <w:uiPriority w:val="99"/>
    <w:rsid w:val="00EA78F9"/>
  </w:style>
  <w:style w:type="paragraph" w:styleId="ListParagraph">
    <w:name w:val="List Paragraph"/>
    <w:basedOn w:val="Normal"/>
    <w:uiPriority w:val="34"/>
    <w:qFormat/>
    <w:rsid w:val="006A6F33"/>
    <w:pPr>
      <w:ind w:left="720"/>
      <w:contextualSpacing/>
    </w:pPr>
  </w:style>
  <w:style w:type="table" w:styleId="TableGrid">
    <w:name w:val="Table Grid"/>
    <w:basedOn w:val="TableNormal"/>
    <w:uiPriority w:val="39"/>
    <w:rsid w:val="00481796"/>
    <w:rPr>
      <w:rFonts w:asciiTheme="minorHAnsi" w:eastAsiaTheme="minorHAnsi" w:hAnsiTheme="minorHAnsi" w:cstheme="minorBid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unhideWhenUsed/>
    <w:rsid w:val="00481796"/>
    <w:rPr>
      <w:color w:val="0000FF" w:themeColor="hyperlink"/>
      <w:u w:val="single"/>
    </w:rPr>
  </w:style>
  <w:style w:type="character" w:customStyle="1" w:styleId="UnresolvedMention1">
    <w:name w:val="Unresolved Mention1"/>
    <w:basedOn w:val="DefaultParagraphFont"/>
    <w:uiPriority w:val="99"/>
    <w:semiHidden/>
    <w:unhideWhenUsed/>
    <w:rsid w:val="00481796"/>
    <w:rPr>
      <w:color w:val="605E5C"/>
      <w:shd w:val="clear" w:color="auto" w:fill="E1DFDD"/>
    </w:rPr>
  </w:style>
  <w:style w:type="character" w:styleId="FollowedHyperlink">
    <w:name w:val="FollowedHyperlink"/>
    <w:basedOn w:val="DefaultParagraphFont"/>
    <w:uiPriority w:val="99"/>
    <w:semiHidden/>
    <w:unhideWhenUsed/>
    <w:rsid w:val="0056276A"/>
    <w:rPr>
      <w:color w:val="800080" w:themeColor="followedHyperlink"/>
      <w:u w:val="single"/>
    </w:rPr>
  </w:style>
  <w:style w:type="paragraph" w:styleId="Revision">
    <w:name w:val="Revision"/>
    <w:hidden/>
    <w:uiPriority w:val="99"/>
    <w:semiHidden/>
    <w:rsid w:val="007F655B"/>
  </w:style>
  <w:style w:type="paragraph" w:styleId="BodyText">
    <w:name w:val="Body Text"/>
    <w:basedOn w:val="Normal"/>
    <w:link w:val="BodyTextChar"/>
    <w:rsid w:val="00DC41EC"/>
    <w:pPr>
      <w:tabs>
        <w:tab w:val="left" w:pos="360"/>
      </w:tabs>
    </w:pPr>
    <w:rPr>
      <w:b/>
      <w:szCs w:val="20"/>
    </w:rPr>
  </w:style>
  <w:style w:type="character" w:customStyle="1" w:styleId="BodyTextChar">
    <w:name w:val="Body Text Char"/>
    <w:basedOn w:val="DefaultParagraphFont"/>
    <w:link w:val="BodyText"/>
    <w:rsid w:val="00DC41EC"/>
    <w:rPr>
      <w:b/>
      <w:szCs w:val="20"/>
    </w:rPr>
  </w:style>
  <w:style w:type="character" w:customStyle="1" w:styleId="Heading2Char">
    <w:name w:val="Heading 2 Char"/>
    <w:basedOn w:val="DefaultParagraphFont"/>
    <w:link w:val="Heading2"/>
    <w:uiPriority w:val="9"/>
    <w:semiHidden/>
    <w:rsid w:val="005B17BE"/>
    <w:rPr>
      <w:b/>
      <w:i/>
      <w:sz w:val="27"/>
      <w:szCs w:val="27"/>
    </w:rPr>
  </w:style>
  <w:style w:type="character" w:customStyle="1" w:styleId="Heading3Char">
    <w:name w:val="Heading 3 Char"/>
    <w:basedOn w:val="DefaultParagraphFont"/>
    <w:link w:val="Heading3"/>
    <w:uiPriority w:val="9"/>
    <w:semiHidden/>
    <w:rsid w:val="005B17BE"/>
    <w:rPr>
      <w:b/>
      <w:sz w:val="26"/>
      <w:szCs w:val="26"/>
    </w:rPr>
  </w:style>
  <w:style w:type="character" w:customStyle="1" w:styleId="Heading4Char">
    <w:name w:val="Heading 4 Char"/>
    <w:basedOn w:val="DefaultParagraphFont"/>
    <w:link w:val="Heading4"/>
    <w:uiPriority w:val="9"/>
    <w:semiHidden/>
    <w:rsid w:val="005B17BE"/>
    <w:rPr>
      <w:b/>
      <w:i/>
      <w:sz w:val="25"/>
      <w:szCs w:val="25"/>
      <w:u w:val="single"/>
    </w:rPr>
  </w:style>
  <w:style w:type="character" w:customStyle="1" w:styleId="UnresolvedMention2">
    <w:name w:val="Unresolved Mention2"/>
    <w:basedOn w:val="DefaultParagraphFont"/>
    <w:uiPriority w:val="99"/>
    <w:semiHidden/>
    <w:unhideWhenUsed/>
    <w:rsid w:val="00852C78"/>
    <w:rPr>
      <w:color w:val="605E5C"/>
      <w:shd w:val="clear" w:color="auto" w:fill="E1DFDD"/>
    </w:rPr>
  </w:style>
  <w:style w:type="character" w:customStyle="1" w:styleId="apple-converted-space">
    <w:name w:val="apple-converted-space"/>
    <w:basedOn w:val="DefaultParagraphFont"/>
    <w:rsid w:val="00B80D62"/>
  </w:style>
  <w:style w:type="character" w:customStyle="1" w:styleId="UnresolvedMention3">
    <w:name w:val="Unresolved Mention3"/>
    <w:basedOn w:val="DefaultParagraphFont"/>
    <w:uiPriority w:val="99"/>
    <w:semiHidden/>
    <w:unhideWhenUsed/>
    <w:rsid w:val="00AA5FCC"/>
    <w:rPr>
      <w:color w:val="605E5C"/>
      <w:shd w:val="clear" w:color="auto" w:fill="E1DFDD"/>
    </w:rPr>
  </w:style>
  <w:style w:type="table" w:styleId="GridTable1Light">
    <w:name w:val="Grid Table 1 Light"/>
    <w:basedOn w:val="TableNormal"/>
    <w:uiPriority w:val="46"/>
    <w:rsid w:val="00FE74F0"/>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5Dark-Accent5">
    <w:name w:val="Grid Table 5 Dark Accent 5"/>
    <w:basedOn w:val="TableNormal"/>
    <w:uiPriority w:val="50"/>
    <w:rsid w:val="00FE74F0"/>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4-Accent1">
    <w:name w:val="Grid Table 4 Accent 1"/>
    <w:basedOn w:val="TableNormal"/>
    <w:uiPriority w:val="49"/>
    <w:rsid w:val="00FE74F0"/>
    <w:rPr>
      <w:rFonts w:asciiTheme="minorHAnsi" w:hAnsiTheme="minorHAnsi"/>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cPr>
      <w:shd w:val="clear" w:color="auto" w:fill="auto"/>
    </w:tcPr>
    <w:tblStylePr w:type="firstRow">
      <w:rPr>
        <w:rFonts w:asciiTheme="majorHAnsi" w:hAnsiTheme="majorHAnsi"/>
        <w:b/>
        <w:bCs/>
        <w:color w:val="FFFFFF" w:themeColor="background1"/>
      </w:rPr>
      <w:tblPr/>
      <w:tcPr>
        <w:shd w:val="clear" w:color="auto" w:fill="214293"/>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C5EBF1"/>
      </w:tcPr>
    </w:tblStylePr>
  </w:style>
  <w:style w:type="table" w:styleId="ListTable7Colorful-Accent1">
    <w:name w:val="List Table 7 Colorful Accent 1"/>
    <w:basedOn w:val="TableNormal"/>
    <w:uiPriority w:val="52"/>
    <w:rsid w:val="00F05E5E"/>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leGrid1">
    <w:name w:val="Table Grid1"/>
    <w:basedOn w:val="TableNormal"/>
    <w:next w:val="TableGrid"/>
    <w:uiPriority w:val="39"/>
    <w:rsid w:val="00ED69F8"/>
    <w:rPr>
      <w:rFonts w:ascii="Calibri" w:eastAsia="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unhideWhenUsed/>
    <w:rsid w:val="00C9392E"/>
    <w:pPr>
      <w:spacing w:before="100" w:beforeAutospacing="1" w:after="100" w:afterAutospacing="1"/>
    </w:pPr>
  </w:style>
  <w:style w:type="character" w:styleId="Strong">
    <w:name w:val="Strong"/>
    <w:basedOn w:val="DefaultParagraphFont"/>
    <w:uiPriority w:val="22"/>
    <w:qFormat/>
    <w:rsid w:val="00C9392E"/>
    <w:rPr>
      <w:b/>
      <w:bCs/>
    </w:rPr>
  </w:style>
  <w:style w:type="paragraph" w:customStyle="1" w:styleId="bullet">
    <w:name w:val="bullet"/>
    <w:basedOn w:val="BodyTextIndent2"/>
    <w:rsid w:val="00561825"/>
    <w:pPr>
      <w:numPr>
        <w:numId w:val="35"/>
      </w:numPr>
      <w:tabs>
        <w:tab w:val="clear" w:pos="720"/>
        <w:tab w:val="num" w:pos="360"/>
        <w:tab w:val="num" w:pos="450"/>
      </w:tabs>
      <w:spacing w:after="0" w:line="240" w:lineRule="auto"/>
      <w:ind w:left="450" w:hanging="270"/>
    </w:pPr>
    <w:rPr>
      <w:sz w:val="23"/>
      <w:szCs w:val="20"/>
    </w:rPr>
  </w:style>
  <w:style w:type="paragraph" w:styleId="BodyTextIndent2">
    <w:name w:val="Body Text Indent 2"/>
    <w:basedOn w:val="Normal"/>
    <w:link w:val="BodyTextIndent2Char"/>
    <w:uiPriority w:val="99"/>
    <w:semiHidden/>
    <w:unhideWhenUsed/>
    <w:rsid w:val="00561825"/>
    <w:pPr>
      <w:spacing w:after="120" w:line="480" w:lineRule="auto"/>
      <w:ind w:left="360"/>
    </w:pPr>
  </w:style>
  <w:style w:type="character" w:customStyle="1" w:styleId="BodyTextIndent2Char">
    <w:name w:val="Body Text Indent 2 Char"/>
    <w:basedOn w:val="DefaultParagraphFont"/>
    <w:link w:val="BodyTextIndent2"/>
    <w:uiPriority w:val="99"/>
    <w:semiHidden/>
    <w:rsid w:val="00561825"/>
  </w:style>
  <w:style w:type="character" w:customStyle="1" w:styleId="UnresolvedMention4">
    <w:name w:val="Unresolved Mention4"/>
    <w:basedOn w:val="DefaultParagraphFont"/>
    <w:uiPriority w:val="99"/>
    <w:semiHidden/>
    <w:unhideWhenUsed/>
    <w:rsid w:val="002265A4"/>
    <w:rPr>
      <w:color w:val="605E5C"/>
      <w:shd w:val="clear" w:color="auto" w:fill="E1DFDD"/>
    </w:rPr>
  </w:style>
  <w:style w:type="paragraph" w:styleId="Footer">
    <w:name w:val="footer"/>
    <w:basedOn w:val="Normal"/>
    <w:link w:val="FooterChar"/>
    <w:uiPriority w:val="99"/>
    <w:semiHidden/>
    <w:unhideWhenUsed/>
    <w:rsid w:val="001B2669"/>
    <w:pPr>
      <w:tabs>
        <w:tab w:val="center" w:pos="4680"/>
        <w:tab w:val="right" w:pos="9360"/>
      </w:tabs>
    </w:pPr>
  </w:style>
  <w:style w:type="character" w:customStyle="1" w:styleId="FooterChar">
    <w:name w:val="Footer Char"/>
    <w:basedOn w:val="DefaultParagraphFont"/>
    <w:link w:val="Footer"/>
    <w:uiPriority w:val="99"/>
    <w:semiHidden/>
    <w:rsid w:val="001B2669"/>
  </w:style>
  <w:style w:type="character" w:customStyle="1" w:styleId="UnresolvedMention5">
    <w:name w:val="Unresolved Mention5"/>
    <w:basedOn w:val="DefaultParagraphFont"/>
    <w:uiPriority w:val="99"/>
    <w:semiHidden/>
    <w:unhideWhenUsed/>
    <w:rsid w:val="00D836A8"/>
    <w:rPr>
      <w:color w:val="605E5C"/>
      <w:shd w:val="clear" w:color="auto" w:fill="E1DFDD"/>
    </w:rPr>
  </w:style>
  <w:style w:type="character" w:customStyle="1" w:styleId="apple-tab-span">
    <w:name w:val="apple-tab-span"/>
    <w:basedOn w:val="DefaultParagraphFont"/>
    <w:rsid w:val="00A113FF"/>
  </w:style>
  <w:style w:type="character" w:styleId="UnresolvedMention">
    <w:name w:val="Unresolved Mention"/>
    <w:basedOn w:val="DefaultParagraphFont"/>
    <w:uiPriority w:val="99"/>
    <w:semiHidden/>
    <w:unhideWhenUsed/>
    <w:rsid w:val="00E42EF2"/>
    <w:rPr>
      <w:color w:val="605E5C"/>
      <w:shd w:val="clear" w:color="auto" w:fill="E1DFDD"/>
    </w:rPr>
  </w:style>
  <w:style w:type="paragraph" w:customStyle="1" w:styleId="m747479589285155303msolistparagraph">
    <w:name w:val="m_747479589285155303msolistparagraph"/>
    <w:basedOn w:val="Normal"/>
    <w:rsid w:val="00F96291"/>
    <w:pPr>
      <w:spacing w:before="100" w:beforeAutospacing="1" w:after="100" w:afterAutospacing="1"/>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7568294">
      <w:bodyDiv w:val="1"/>
      <w:marLeft w:val="0"/>
      <w:marRight w:val="0"/>
      <w:marTop w:val="0"/>
      <w:marBottom w:val="0"/>
      <w:divBdr>
        <w:top w:val="none" w:sz="0" w:space="0" w:color="auto"/>
        <w:left w:val="none" w:sz="0" w:space="0" w:color="auto"/>
        <w:bottom w:val="none" w:sz="0" w:space="0" w:color="auto"/>
        <w:right w:val="none" w:sz="0" w:space="0" w:color="auto"/>
      </w:divBdr>
    </w:div>
    <w:div w:id="22362368">
      <w:bodyDiv w:val="1"/>
      <w:marLeft w:val="0"/>
      <w:marRight w:val="0"/>
      <w:marTop w:val="0"/>
      <w:marBottom w:val="0"/>
      <w:divBdr>
        <w:top w:val="none" w:sz="0" w:space="0" w:color="auto"/>
        <w:left w:val="none" w:sz="0" w:space="0" w:color="auto"/>
        <w:bottom w:val="none" w:sz="0" w:space="0" w:color="auto"/>
        <w:right w:val="none" w:sz="0" w:space="0" w:color="auto"/>
      </w:divBdr>
    </w:div>
    <w:div w:id="56637378">
      <w:bodyDiv w:val="1"/>
      <w:marLeft w:val="0"/>
      <w:marRight w:val="0"/>
      <w:marTop w:val="0"/>
      <w:marBottom w:val="0"/>
      <w:divBdr>
        <w:top w:val="none" w:sz="0" w:space="0" w:color="auto"/>
        <w:left w:val="none" w:sz="0" w:space="0" w:color="auto"/>
        <w:bottom w:val="none" w:sz="0" w:space="0" w:color="auto"/>
        <w:right w:val="none" w:sz="0" w:space="0" w:color="auto"/>
      </w:divBdr>
    </w:div>
    <w:div w:id="59135397">
      <w:bodyDiv w:val="1"/>
      <w:marLeft w:val="0"/>
      <w:marRight w:val="0"/>
      <w:marTop w:val="0"/>
      <w:marBottom w:val="0"/>
      <w:divBdr>
        <w:top w:val="none" w:sz="0" w:space="0" w:color="auto"/>
        <w:left w:val="none" w:sz="0" w:space="0" w:color="auto"/>
        <w:bottom w:val="none" w:sz="0" w:space="0" w:color="auto"/>
        <w:right w:val="none" w:sz="0" w:space="0" w:color="auto"/>
      </w:divBdr>
    </w:div>
    <w:div w:id="119300902">
      <w:bodyDiv w:val="1"/>
      <w:marLeft w:val="0"/>
      <w:marRight w:val="0"/>
      <w:marTop w:val="0"/>
      <w:marBottom w:val="0"/>
      <w:divBdr>
        <w:top w:val="none" w:sz="0" w:space="0" w:color="auto"/>
        <w:left w:val="none" w:sz="0" w:space="0" w:color="auto"/>
        <w:bottom w:val="none" w:sz="0" w:space="0" w:color="auto"/>
        <w:right w:val="none" w:sz="0" w:space="0" w:color="auto"/>
      </w:divBdr>
    </w:div>
    <w:div w:id="255023375">
      <w:bodyDiv w:val="1"/>
      <w:marLeft w:val="0"/>
      <w:marRight w:val="0"/>
      <w:marTop w:val="0"/>
      <w:marBottom w:val="0"/>
      <w:divBdr>
        <w:top w:val="none" w:sz="0" w:space="0" w:color="auto"/>
        <w:left w:val="none" w:sz="0" w:space="0" w:color="auto"/>
        <w:bottom w:val="none" w:sz="0" w:space="0" w:color="auto"/>
        <w:right w:val="none" w:sz="0" w:space="0" w:color="auto"/>
      </w:divBdr>
    </w:div>
    <w:div w:id="282420152">
      <w:bodyDiv w:val="1"/>
      <w:marLeft w:val="0"/>
      <w:marRight w:val="0"/>
      <w:marTop w:val="0"/>
      <w:marBottom w:val="0"/>
      <w:divBdr>
        <w:top w:val="none" w:sz="0" w:space="0" w:color="auto"/>
        <w:left w:val="none" w:sz="0" w:space="0" w:color="auto"/>
        <w:bottom w:val="none" w:sz="0" w:space="0" w:color="auto"/>
        <w:right w:val="none" w:sz="0" w:space="0" w:color="auto"/>
      </w:divBdr>
      <w:divsChild>
        <w:div w:id="2057655669">
          <w:marLeft w:val="0"/>
          <w:marRight w:val="0"/>
          <w:marTop w:val="0"/>
          <w:marBottom w:val="0"/>
          <w:divBdr>
            <w:top w:val="none" w:sz="0" w:space="0" w:color="auto"/>
            <w:left w:val="none" w:sz="0" w:space="0" w:color="auto"/>
            <w:bottom w:val="none" w:sz="0" w:space="0" w:color="auto"/>
            <w:right w:val="none" w:sz="0" w:space="0" w:color="auto"/>
          </w:divBdr>
          <w:divsChild>
            <w:div w:id="1746341163">
              <w:marLeft w:val="0"/>
              <w:marRight w:val="0"/>
              <w:marTop w:val="0"/>
              <w:marBottom w:val="0"/>
              <w:divBdr>
                <w:top w:val="none" w:sz="0" w:space="0" w:color="auto"/>
                <w:left w:val="none" w:sz="0" w:space="0" w:color="auto"/>
                <w:bottom w:val="none" w:sz="0" w:space="0" w:color="auto"/>
                <w:right w:val="none" w:sz="0" w:space="0" w:color="auto"/>
              </w:divBdr>
              <w:divsChild>
                <w:div w:id="67849077">
                  <w:marLeft w:val="0"/>
                  <w:marRight w:val="0"/>
                  <w:marTop w:val="0"/>
                  <w:marBottom w:val="0"/>
                  <w:divBdr>
                    <w:top w:val="none" w:sz="0" w:space="0" w:color="auto"/>
                    <w:left w:val="none" w:sz="0" w:space="0" w:color="auto"/>
                    <w:bottom w:val="none" w:sz="0" w:space="0" w:color="auto"/>
                    <w:right w:val="none" w:sz="0" w:space="0" w:color="auto"/>
                  </w:divBdr>
                </w:div>
              </w:divsChild>
            </w:div>
            <w:div w:id="63650821">
              <w:marLeft w:val="0"/>
              <w:marRight w:val="0"/>
              <w:marTop w:val="0"/>
              <w:marBottom w:val="0"/>
              <w:divBdr>
                <w:top w:val="none" w:sz="0" w:space="0" w:color="auto"/>
                <w:left w:val="none" w:sz="0" w:space="0" w:color="auto"/>
                <w:bottom w:val="none" w:sz="0" w:space="0" w:color="auto"/>
                <w:right w:val="none" w:sz="0" w:space="0" w:color="auto"/>
              </w:divBdr>
              <w:divsChild>
                <w:div w:id="923564030">
                  <w:marLeft w:val="0"/>
                  <w:marRight w:val="0"/>
                  <w:marTop w:val="0"/>
                  <w:marBottom w:val="0"/>
                  <w:divBdr>
                    <w:top w:val="none" w:sz="0" w:space="0" w:color="auto"/>
                    <w:left w:val="none" w:sz="0" w:space="0" w:color="auto"/>
                    <w:bottom w:val="none" w:sz="0" w:space="0" w:color="auto"/>
                    <w:right w:val="none" w:sz="0" w:space="0" w:color="auto"/>
                  </w:divBdr>
                </w:div>
              </w:divsChild>
            </w:div>
            <w:div w:id="236868174">
              <w:marLeft w:val="0"/>
              <w:marRight w:val="0"/>
              <w:marTop w:val="0"/>
              <w:marBottom w:val="0"/>
              <w:divBdr>
                <w:top w:val="none" w:sz="0" w:space="0" w:color="auto"/>
                <w:left w:val="none" w:sz="0" w:space="0" w:color="auto"/>
                <w:bottom w:val="none" w:sz="0" w:space="0" w:color="auto"/>
                <w:right w:val="none" w:sz="0" w:space="0" w:color="auto"/>
              </w:divBdr>
              <w:divsChild>
                <w:div w:id="713041252">
                  <w:marLeft w:val="0"/>
                  <w:marRight w:val="0"/>
                  <w:marTop w:val="0"/>
                  <w:marBottom w:val="0"/>
                  <w:divBdr>
                    <w:top w:val="none" w:sz="0" w:space="0" w:color="auto"/>
                    <w:left w:val="none" w:sz="0" w:space="0" w:color="auto"/>
                    <w:bottom w:val="none" w:sz="0" w:space="0" w:color="auto"/>
                    <w:right w:val="none" w:sz="0" w:space="0" w:color="auto"/>
                  </w:divBdr>
                </w:div>
              </w:divsChild>
            </w:div>
            <w:div w:id="1908612089">
              <w:marLeft w:val="0"/>
              <w:marRight w:val="0"/>
              <w:marTop w:val="0"/>
              <w:marBottom w:val="0"/>
              <w:divBdr>
                <w:top w:val="none" w:sz="0" w:space="0" w:color="auto"/>
                <w:left w:val="none" w:sz="0" w:space="0" w:color="auto"/>
                <w:bottom w:val="none" w:sz="0" w:space="0" w:color="auto"/>
                <w:right w:val="none" w:sz="0" w:space="0" w:color="auto"/>
              </w:divBdr>
              <w:divsChild>
                <w:div w:id="490757393">
                  <w:marLeft w:val="0"/>
                  <w:marRight w:val="0"/>
                  <w:marTop w:val="0"/>
                  <w:marBottom w:val="0"/>
                  <w:divBdr>
                    <w:top w:val="none" w:sz="0" w:space="0" w:color="auto"/>
                    <w:left w:val="none" w:sz="0" w:space="0" w:color="auto"/>
                    <w:bottom w:val="none" w:sz="0" w:space="0" w:color="auto"/>
                    <w:right w:val="none" w:sz="0" w:space="0" w:color="auto"/>
                  </w:divBdr>
                </w:div>
              </w:divsChild>
            </w:div>
            <w:div w:id="633294078">
              <w:marLeft w:val="0"/>
              <w:marRight w:val="0"/>
              <w:marTop w:val="0"/>
              <w:marBottom w:val="0"/>
              <w:divBdr>
                <w:top w:val="none" w:sz="0" w:space="0" w:color="auto"/>
                <w:left w:val="none" w:sz="0" w:space="0" w:color="auto"/>
                <w:bottom w:val="none" w:sz="0" w:space="0" w:color="auto"/>
                <w:right w:val="none" w:sz="0" w:space="0" w:color="auto"/>
              </w:divBdr>
              <w:divsChild>
                <w:div w:id="829441907">
                  <w:marLeft w:val="0"/>
                  <w:marRight w:val="0"/>
                  <w:marTop w:val="0"/>
                  <w:marBottom w:val="0"/>
                  <w:divBdr>
                    <w:top w:val="none" w:sz="0" w:space="0" w:color="auto"/>
                    <w:left w:val="none" w:sz="0" w:space="0" w:color="auto"/>
                    <w:bottom w:val="none" w:sz="0" w:space="0" w:color="auto"/>
                    <w:right w:val="none" w:sz="0" w:space="0" w:color="auto"/>
                  </w:divBdr>
                </w:div>
              </w:divsChild>
            </w:div>
            <w:div w:id="2044359413">
              <w:marLeft w:val="0"/>
              <w:marRight w:val="0"/>
              <w:marTop w:val="0"/>
              <w:marBottom w:val="0"/>
              <w:divBdr>
                <w:top w:val="none" w:sz="0" w:space="0" w:color="auto"/>
                <w:left w:val="none" w:sz="0" w:space="0" w:color="auto"/>
                <w:bottom w:val="none" w:sz="0" w:space="0" w:color="auto"/>
                <w:right w:val="none" w:sz="0" w:space="0" w:color="auto"/>
              </w:divBdr>
              <w:divsChild>
                <w:div w:id="1473281106">
                  <w:marLeft w:val="0"/>
                  <w:marRight w:val="0"/>
                  <w:marTop w:val="0"/>
                  <w:marBottom w:val="0"/>
                  <w:divBdr>
                    <w:top w:val="none" w:sz="0" w:space="0" w:color="auto"/>
                    <w:left w:val="none" w:sz="0" w:space="0" w:color="auto"/>
                    <w:bottom w:val="none" w:sz="0" w:space="0" w:color="auto"/>
                    <w:right w:val="none" w:sz="0" w:space="0" w:color="auto"/>
                  </w:divBdr>
                </w:div>
              </w:divsChild>
            </w:div>
            <w:div w:id="1409572597">
              <w:marLeft w:val="0"/>
              <w:marRight w:val="0"/>
              <w:marTop w:val="0"/>
              <w:marBottom w:val="0"/>
              <w:divBdr>
                <w:top w:val="none" w:sz="0" w:space="0" w:color="auto"/>
                <w:left w:val="none" w:sz="0" w:space="0" w:color="auto"/>
                <w:bottom w:val="none" w:sz="0" w:space="0" w:color="auto"/>
                <w:right w:val="none" w:sz="0" w:space="0" w:color="auto"/>
              </w:divBdr>
              <w:divsChild>
                <w:div w:id="1159073175">
                  <w:marLeft w:val="0"/>
                  <w:marRight w:val="0"/>
                  <w:marTop w:val="0"/>
                  <w:marBottom w:val="0"/>
                  <w:divBdr>
                    <w:top w:val="none" w:sz="0" w:space="0" w:color="auto"/>
                    <w:left w:val="none" w:sz="0" w:space="0" w:color="auto"/>
                    <w:bottom w:val="none" w:sz="0" w:space="0" w:color="auto"/>
                    <w:right w:val="none" w:sz="0" w:space="0" w:color="auto"/>
                  </w:divBdr>
                </w:div>
              </w:divsChild>
            </w:div>
            <w:div w:id="742528229">
              <w:marLeft w:val="0"/>
              <w:marRight w:val="0"/>
              <w:marTop w:val="0"/>
              <w:marBottom w:val="0"/>
              <w:divBdr>
                <w:top w:val="none" w:sz="0" w:space="0" w:color="auto"/>
                <w:left w:val="none" w:sz="0" w:space="0" w:color="auto"/>
                <w:bottom w:val="none" w:sz="0" w:space="0" w:color="auto"/>
                <w:right w:val="none" w:sz="0" w:space="0" w:color="auto"/>
              </w:divBdr>
              <w:divsChild>
                <w:div w:id="1942297523">
                  <w:marLeft w:val="0"/>
                  <w:marRight w:val="0"/>
                  <w:marTop w:val="0"/>
                  <w:marBottom w:val="0"/>
                  <w:divBdr>
                    <w:top w:val="none" w:sz="0" w:space="0" w:color="auto"/>
                    <w:left w:val="none" w:sz="0" w:space="0" w:color="auto"/>
                    <w:bottom w:val="none" w:sz="0" w:space="0" w:color="auto"/>
                    <w:right w:val="none" w:sz="0" w:space="0" w:color="auto"/>
                  </w:divBdr>
                </w:div>
              </w:divsChild>
            </w:div>
            <w:div w:id="1595242217">
              <w:marLeft w:val="0"/>
              <w:marRight w:val="0"/>
              <w:marTop w:val="0"/>
              <w:marBottom w:val="0"/>
              <w:divBdr>
                <w:top w:val="none" w:sz="0" w:space="0" w:color="auto"/>
                <w:left w:val="none" w:sz="0" w:space="0" w:color="auto"/>
                <w:bottom w:val="none" w:sz="0" w:space="0" w:color="auto"/>
                <w:right w:val="none" w:sz="0" w:space="0" w:color="auto"/>
              </w:divBdr>
              <w:divsChild>
                <w:div w:id="863982203">
                  <w:marLeft w:val="0"/>
                  <w:marRight w:val="0"/>
                  <w:marTop w:val="0"/>
                  <w:marBottom w:val="0"/>
                  <w:divBdr>
                    <w:top w:val="none" w:sz="0" w:space="0" w:color="auto"/>
                    <w:left w:val="none" w:sz="0" w:space="0" w:color="auto"/>
                    <w:bottom w:val="none" w:sz="0" w:space="0" w:color="auto"/>
                    <w:right w:val="none" w:sz="0" w:space="0" w:color="auto"/>
                  </w:divBdr>
                </w:div>
              </w:divsChild>
            </w:div>
            <w:div w:id="207306733">
              <w:marLeft w:val="0"/>
              <w:marRight w:val="0"/>
              <w:marTop w:val="0"/>
              <w:marBottom w:val="0"/>
              <w:divBdr>
                <w:top w:val="none" w:sz="0" w:space="0" w:color="auto"/>
                <w:left w:val="none" w:sz="0" w:space="0" w:color="auto"/>
                <w:bottom w:val="none" w:sz="0" w:space="0" w:color="auto"/>
                <w:right w:val="none" w:sz="0" w:space="0" w:color="auto"/>
              </w:divBdr>
              <w:divsChild>
                <w:div w:id="1860195464">
                  <w:marLeft w:val="0"/>
                  <w:marRight w:val="0"/>
                  <w:marTop w:val="0"/>
                  <w:marBottom w:val="0"/>
                  <w:divBdr>
                    <w:top w:val="none" w:sz="0" w:space="0" w:color="auto"/>
                    <w:left w:val="none" w:sz="0" w:space="0" w:color="auto"/>
                    <w:bottom w:val="none" w:sz="0" w:space="0" w:color="auto"/>
                    <w:right w:val="none" w:sz="0" w:space="0" w:color="auto"/>
                  </w:divBdr>
                </w:div>
              </w:divsChild>
            </w:div>
            <w:div w:id="718633741">
              <w:marLeft w:val="0"/>
              <w:marRight w:val="0"/>
              <w:marTop w:val="0"/>
              <w:marBottom w:val="0"/>
              <w:divBdr>
                <w:top w:val="none" w:sz="0" w:space="0" w:color="auto"/>
                <w:left w:val="none" w:sz="0" w:space="0" w:color="auto"/>
                <w:bottom w:val="none" w:sz="0" w:space="0" w:color="auto"/>
                <w:right w:val="none" w:sz="0" w:space="0" w:color="auto"/>
              </w:divBdr>
              <w:divsChild>
                <w:div w:id="216085589">
                  <w:marLeft w:val="0"/>
                  <w:marRight w:val="0"/>
                  <w:marTop w:val="0"/>
                  <w:marBottom w:val="0"/>
                  <w:divBdr>
                    <w:top w:val="none" w:sz="0" w:space="0" w:color="auto"/>
                    <w:left w:val="none" w:sz="0" w:space="0" w:color="auto"/>
                    <w:bottom w:val="none" w:sz="0" w:space="0" w:color="auto"/>
                    <w:right w:val="none" w:sz="0" w:space="0" w:color="auto"/>
                  </w:divBdr>
                </w:div>
              </w:divsChild>
            </w:div>
            <w:div w:id="1902324119">
              <w:marLeft w:val="0"/>
              <w:marRight w:val="0"/>
              <w:marTop w:val="0"/>
              <w:marBottom w:val="0"/>
              <w:divBdr>
                <w:top w:val="none" w:sz="0" w:space="0" w:color="auto"/>
                <w:left w:val="none" w:sz="0" w:space="0" w:color="auto"/>
                <w:bottom w:val="none" w:sz="0" w:space="0" w:color="auto"/>
                <w:right w:val="none" w:sz="0" w:space="0" w:color="auto"/>
              </w:divBdr>
              <w:divsChild>
                <w:div w:id="1191334794">
                  <w:marLeft w:val="0"/>
                  <w:marRight w:val="0"/>
                  <w:marTop w:val="0"/>
                  <w:marBottom w:val="0"/>
                  <w:divBdr>
                    <w:top w:val="none" w:sz="0" w:space="0" w:color="auto"/>
                    <w:left w:val="none" w:sz="0" w:space="0" w:color="auto"/>
                    <w:bottom w:val="none" w:sz="0" w:space="0" w:color="auto"/>
                    <w:right w:val="none" w:sz="0" w:space="0" w:color="auto"/>
                  </w:divBdr>
                </w:div>
              </w:divsChild>
            </w:div>
            <w:div w:id="786194442">
              <w:marLeft w:val="0"/>
              <w:marRight w:val="0"/>
              <w:marTop w:val="0"/>
              <w:marBottom w:val="0"/>
              <w:divBdr>
                <w:top w:val="none" w:sz="0" w:space="0" w:color="auto"/>
                <w:left w:val="none" w:sz="0" w:space="0" w:color="auto"/>
                <w:bottom w:val="none" w:sz="0" w:space="0" w:color="auto"/>
                <w:right w:val="none" w:sz="0" w:space="0" w:color="auto"/>
              </w:divBdr>
              <w:divsChild>
                <w:div w:id="662009956">
                  <w:marLeft w:val="0"/>
                  <w:marRight w:val="0"/>
                  <w:marTop w:val="0"/>
                  <w:marBottom w:val="0"/>
                  <w:divBdr>
                    <w:top w:val="none" w:sz="0" w:space="0" w:color="auto"/>
                    <w:left w:val="none" w:sz="0" w:space="0" w:color="auto"/>
                    <w:bottom w:val="none" w:sz="0" w:space="0" w:color="auto"/>
                    <w:right w:val="none" w:sz="0" w:space="0" w:color="auto"/>
                  </w:divBdr>
                </w:div>
              </w:divsChild>
            </w:div>
            <w:div w:id="274094815">
              <w:marLeft w:val="0"/>
              <w:marRight w:val="0"/>
              <w:marTop w:val="0"/>
              <w:marBottom w:val="0"/>
              <w:divBdr>
                <w:top w:val="none" w:sz="0" w:space="0" w:color="auto"/>
                <w:left w:val="none" w:sz="0" w:space="0" w:color="auto"/>
                <w:bottom w:val="none" w:sz="0" w:space="0" w:color="auto"/>
                <w:right w:val="none" w:sz="0" w:space="0" w:color="auto"/>
              </w:divBdr>
              <w:divsChild>
                <w:div w:id="3179995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17225363">
      <w:bodyDiv w:val="1"/>
      <w:marLeft w:val="0"/>
      <w:marRight w:val="0"/>
      <w:marTop w:val="0"/>
      <w:marBottom w:val="0"/>
      <w:divBdr>
        <w:top w:val="none" w:sz="0" w:space="0" w:color="auto"/>
        <w:left w:val="none" w:sz="0" w:space="0" w:color="auto"/>
        <w:bottom w:val="none" w:sz="0" w:space="0" w:color="auto"/>
        <w:right w:val="none" w:sz="0" w:space="0" w:color="auto"/>
      </w:divBdr>
    </w:div>
    <w:div w:id="322053761">
      <w:bodyDiv w:val="1"/>
      <w:marLeft w:val="0"/>
      <w:marRight w:val="0"/>
      <w:marTop w:val="0"/>
      <w:marBottom w:val="0"/>
      <w:divBdr>
        <w:top w:val="none" w:sz="0" w:space="0" w:color="auto"/>
        <w:left w:val="none" w:sz="0" w:space="0" w:color="auto"/>
        <w:bottom w:val="none" w:sz="0" w:space="0" w:color="auto"/>
        <w:right w:val="none" w:sz="0" w:space="0" w:color="auto"/>
      </w:divBdr>
    </w:div>
    <w:div w:id="382019825">
      <w:bodyDiv w:val="1"/>
      <w:marLeft w:val="0"/>
      <w:marRight w:val="0"/>
      <w:marTop w:val="0"/>
      <w:marBottom w:val="0"/>
      <w:divBdr>
        <w:top w:val="none" w:sz="0" w:space="0" w:color="auto"/>
        <w:left w:val="none" w:sz="0" w:space="0" w:color="auto"/>
        <w:bottom w:val="none" w:sz="0" w:space="0" w:color="auto"/>
        <w:right w:val="none" w:sz="0" w:space="0" w:color="auto"/>
      </w:divBdr>
    </w:div>
    <w:div w:id="492528115">
      <w:bodyDiv w:val="1"/>
      <w:marLeft w:val="0"/>
      <w:marRight w:val="0"/>
      <w:marTop w:val="0"/>
      <w:marBottom w:val="0"/>
      <w:divBdr>
        <w:top w:val="none" w:sz="0" w:space="0" w:color="auto"/>
        <w:left w:val="none" w:sz="0" w:space="0" w:color="auto"/>
        <w:bottom w:val="none" w:sz="0" w:space="0" w:color="auto"/>
        <w:right w:val="none" w:sz="0" w:space="0" w:color="auto"/>
      </w:divBdr>
      <w:divsChild>
        <w:div w:id="1304778442">
          <w:marLeft w:val="0"/>
          <w:marRight w:val="0"/>
          <w:marTop w:val="0"/>
          <w:marBottom w:val="0"/>
          <w:divBdr>
            <w:top w:val="none" w:sz="0" w:space="0" w:color="auto"/>
            <w:left w:val="none" w:sz="0" w:space="0" w:color="auto"/>
            <w:bottom w:val="none" w:sz="0" w:space="0" w:color="auto"/>
            <w:right w:val="none" w:sz="0" w:space="0" w:color="auto"/>
          </w:divBdr>
          <w:divsChild>
            <w:div w:id="2116441890">
              <w:marLeft w:val="0"/>
              <w:marRight w:val="0"/>
              <w:marTop w:val="0"/>
              <w:marBottom w:val="0"/>
              <w:divBdr>
                <w:top w:val="none" w:sz="0" w:space="0" w:color="auto"/>
                <w:left w:val="none" w:sz="0" w:space="0" w:color="auto"/>
                <w:bottom w:val="none" w:sz="0" w:space="0" w:color="auto"/>
                <w:right w:val="none" w:sz="0" w:space="0" w:color="auto"/>
              </w:divBdr>
              <w:divsChild>
                <w:div w:id="19415238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14920748">
      <w:bodyDiv w:val="1"/>
      <w:marLeft w:val="0"/>
      <w:marRight w:val="0"/>
      <w:marTop w:val="0"/>
      <w:marBottom w:val="0"/>
      <w:divBdr>
        <w:top w:val="none" w:sz="0" w:space="0" w:color="auto"/>
        <w:left w:val="none" w:sz="0" w:space="0" w:color="auto"/>
        <w:bottom w:val="none" w:sz="0" w:space="0" w:color="auto"/>
        <w:right w:val="none" w:sz="0" w:space="0" w:color="auto"/>
      </w:divBdr>
    </w:div>
    <w:div w:id="517280516">
      <w:bodyDiv w:val="1"/>
      <w:marLeft w:val="0"/>
      <w:marRight w:val="0"/>
      <w:marTop w:val="0"/>
      <w:marBottom w:val="0"/>
      <w:divBdr>
        <w:top w:val="none" w:sz="0" w:space="0" w:color="auto"/>
        <w:left w:val="none" w:sz="0" w:space="0" w:color="auto"/>
        <w:bottom w:val="none" w:sz="0" w:space="0" w:color="auto"/>
        <w:right w:val="none" w:sz="0" w:space="0" w:color="auto"/>
      </w:divBdr>
    </w:div>
    <w:div w:id="572544686">
      <w:bodyDiv w:val="1"/>
      <w:marLeft w:val="0"/>
      <w:marRight w:val="0"/>
      <w:marTop w:val="0"/>
      <w:marBottom w:val="0"/>
      <w:divBdr>
        <w:top w:val="none" w:sz="0" w:space="0" w:color="auto"/>
        <w:left w:val="none" w:sz="0" w:space="0" w:color="auto"/>
        <w:bottom w:val="none" w:sz="0" w:space="0" w:color="auto"/>
        <w:right w:val="none" w:sz="0" w:space="0" w:color="auto"/>
      </w:divBdr>
    </w:div>
    <w:div w:id="580262509">
      <w:bodyDiv w:val="1"/>
      <w:marLeft w:val="0"/>
      <w:marRight w:val="0"/>
      <w:marTop w:val="0"/>
      <w:marBottom w:val="0"/>
      <w:divBdr>
        <w:top w:val="none" w:sz="0" w:space="0" w:color="auto"/>
        <w:left w:val="none" w:sz="0" w:space="0" w:color="auto"/>
        <w:bottom w:val="none" w:sz="0" w:space="0" w:color="auto"/>
        <w:right w:val="none" w:sz="0" w:space="0" w:color="auto"/>
      </w:divBdr>
    </w:div>
    <w:div w:id="609748283">
      <w:bodyDiv w:val="1"/>
      <w:marLeft w:val="0"/>
      <w:marRight w:val="0"/>
      <w:marTop w:val="0"/>
      <w:marBottom w:val="0"/>
      <w:divBdr>
        <w:top w:val="none" w:sz="0" w:space="0" w:color="auto"/>
        <w:left w:val="none" w:sz="0" w:space="0" w:color="auto"/>
        <w:bottom w:val="none" w:sz="0" w:space="0" w:color="auto"/>
        <w:right w:val="none" w:sz="0" w:space="0" w:color="auto"/>
      </w:divBdr>
    </w:div>
    <w:div w:id="683432911">
      <w:bodyDiv w:val="1"/>
      <w:marLeft w:val="0"/>
      <w:marRight w:val="0"/>
      <w:marTop w:val="0"/>
      <w:marBottom w:val="0"/>
      <w:divBdr>
        <w:top w:val="none" w:sz="0" w:space="0" w:color="auto"/>
        <w:left w:val="none" w:sz="0" w:space="0" w:color="auto"/>
        <w:bottom w:val="none" w:sz="0" w:space="0" w:color="auto"/>
        <w:right w:val="none" w:sz="0" w:space="0" w:color="auto"/>
      </w:divBdr>
    </w:div>
    <w:div w:id="686062999">
      <w:bodyDiv w:val="1"/>
      <w:marLeft w:val="0"/>
      <w:marRight w:val="0"/>
      <w:marTop w:val="0"/>
      <w:marBottom w:val="0"/>
      <w:divBdr>
        <w:top w:val="none" w:sz="0" w:space="0" w:color="auto"/>
        <w:left w:val="none" w:sz="0" w:space="0" w:color="auto"/>
        <w:bottom w:val="none" w:sz="0" w:space="0" w:color="auto"/>
        <w:right w:val="none" w:sz="0" w:space="0" w:color="auto"/>
      </w:divBdr>
    </w:div>
    <w:div w:id="789788450">
      <w:bodyDiv w:val="1"/>
      <w:marLeft w:val="0"/>
      <w:marRight w:val="0"/>
      <w:marTop w:val="0"/>
      <w:marBottom w:val="0"/>
      <w:divBdr>
        <w:top w:val="none" w:sz="0" w:space="0" w:color="auto"/>
        <w:left w:val="none" w:sz="0" w:space="0" w:color="auto"/>
        <w:bottom w:val="none" w:sz="0" w:space="0" w:color="auto"/>
        <w:right w:val="none" w:sz="0" w:space="0" w:color="auto"/>
      </w:divBdr>
    </w:div>
    <w:div w:id="904879859">
      <w:bodyDiv w:val="1"/>
      <w:marLeft w:val="0"/>
      <w:marRight w:val="0"/>
      <w:marTop w:val="0"/>
      <w:marBottom w:val="0"/>
      <w:divBdr>
        <w:top w:val="none" w:sz="0" w:space="0" w:color="auto"/>
        <w:left w:val="none" w:sz="0" w:space="0" w:color="auto"/>
        <w:bottom w:val="none" w:sz="0" w:space="0" w:color="auto"/>
        <w:right w:val="none" w:sz="0" w:space="0" w:color="auto"/>
      </w:divBdr>
    </w:div>
    <w:div w:id="918639976">
      <w:bodyDiv w:val="1"/>
      <w:marLeft w:val="0"/>
      <w:marRight w:val="0"/>
      <w:marTop w:val="0"/>
      <w:marBottom w:val="0"/>
      <w:divBdr>
        <w:top w:val="none" w:sz="0" w:space="0" w:color="auto"/>
        <w:left w:val="none" w:sz="0" w:space="0" w:color="auto"/>
        <w:bottom w:val="none" w:sz="0" w:space="0" w:color="auto"/>
        <w:right w:val="none" w:sz="0" w:space="0" w:color="auto"/>
      </w:divBdr>
    </w:div>
    <w:div w:id="927929226">
      <w:bodyDiv w:val="1"/>
      <w:marLeft w:val="0"/>
      <w:marRight w:val="0"/>
      <w:marTop w:val="0"/>
      <w:marBottom w:val="0"/>
      <w:divBdr>
        <w:top w:val="none" w:sz="0" w:space="0" w:color="auto"/>
        <w:left w:val="none" w:sz="0" w:space="0" w:color="auto"/>
        <w:bottom w:val="none" w:sz="0" w:space="0" w:color="auto"/>
        <w:right w:val="none" w:sz="0" w:space="0" w:color="auto"/>
      </w:divBdr>
    </w:div>
    <w:div w:id="955449833">
      <w:bodyDiv w:val="1"/>
      <w:marLeft w:val="0"/>
      <w:marRight w:val="0"/>
      <w:marTop w:val="0"/>
      <w:marBottom w:val="0"/>
      <w:divBdr>
        <w:top w:val="none" w:sz="0" w:space="0" w:color="auto"/>
        <w:left w:val="none" w:sz="0" w:space="0" w:color="auto"/>
        <w:bottom w:val="none" w:sz="0" w:space="0" w:color="auto"/>
        <w:right w:val="none" w:sz="0" w:space="0" w:color="auto"/>
      </w:divBdr>
    </w:div>
    <w:div w:id="980884342">
      <w:bodyDiv w:val="1"/>
      <w:marLeft w:val="0"/>
      <w:marRight w:val="0"/>
      <w:marTop w:val="0"/>
      <w:marBottom w:val="0"/>
      <w:divBdr>
        <w:top w:val="none" w:sz="0" w:space="0" w:color="auto"/>
        <w:left w:val="none" w:sz="0" w:space="0" w:color="auto"/>
        <w:bottom w:val="none" w:sz="0" w:space="0" w:color="auto"/>
        <w:right w:val="none" w:sz="0" w:space="0" w:color="auto"/>
      </w:divBdr>
      <w:divsChild>
        <w:div w:id="219705884">
          <w:marLeft w:val="0"/>
          <w:marRight w:val="0"/>
          <w:marTop w:val="0"/>
          <w:marBottom w:val="0"/>
          <w:divBdr>
            <w:top w:val="none" w:sz="0" w:space="0" w:color="auto"/>
            <w:left w:val="none" w:sz="0" w:space="0" w:color="auto"/>
            <w:bottom w:val="none" w:sz="0" w:space="0" w:color="auto"/>
            <w:right w:val="none" w:sz="0" w:space="0" w:color="auto"/>
          </w:divBdr>
          <w:divsChild>
            <w:div w:id="427893062">
              <w:marLeft w:val="0"/>
              <w:marRight w:val="0"/>
              <w:marTop w:val="0"/>
              <w:marBottom w:val="0"/>
              <w:divBdr>
                <w:top w:val="none" w:sz="0" w:space="0" w:color="auto"/>
                <w:left w:val="none" w:sz="0" w:space="0" w:color="auto"/>
                <w:bottom w:val="none" w:sz="0" w:space="0" w:color="auto"/>
                <w:right w:val="none" w:sz="0" w:space="0" w:color="auto"/>
              </w:divBdr>
              <w:divsChild>
                <w:div w:id="5646850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49494178">
      <w:bodyDiv w:val="1"/>
      <w:marLeft w:val="0"/>
      <w:marRight w:val="0"/>
      <w:marTop w:val="0"/>
      <w:marBottom w:val="0"/>
      <w:divBdr>
        <w:top w:val="none" w:sz="0" w:space="0" w:color="auto"/>
        <w:left w:val="none" w:sz="0" w:space="0" w:color="auto"/>
        <w:bottom w:val="none" w:sz="0" w:space="0" w:color="auto"/>
        <w:right w:val="none" w:sz="0" w:space="0" w:color="auto"/>
      </w:divBdr>
    </w:div>
    <w:div w:id="1091270688">
      <w:bodyDiv w:val="1"/>
      <w:marLeft w:val="0"/>
      <w:marRight w:val="0"/>
      <w:marTop w:val="0"/>
      <w:marBottom w:val="0"/>
      <w:divBdr>
        <w:top w:val="none" w:sz="0" w:space="0" w:color="auto"/>
        <w:left w:val="none" w:sz="0" w:space="0" w:color="auto"/>
        <w:bottom w:val="none" w:sz="0" w:space="0" w:color="auto"/>
        <w:right w:val="none" w:sz="0" w:space="0" w:color="auto"/>
      </w:divBdr>
    </w:div>
    <w:div w:id="1247838157">
      <w:bodyDiv w:val="1"/>
      <w:marLeft w:val="0"/>
      <w:marRight w:val="0"/>
      <w:marTop w:val="0"/>
      <w:marBottom w:val="0"/>
      <w:divBdr>
        <w:top w:val="none" w:sz="0" w:space="0" w:color="auto"/>
        <w:left w:val="none" w:sz="0" w:space="0" w:color="auto"/>
        <w:bottom w:val="none" w:sz="0" w:space="0" w:color="auto"/>
        <w:right w:val="none" w:sz="0" w:space="0" w:color="auto"/>
      </w:divBdr>
    </w:div>
    <w:div w:id="1248882874">
      <w:bodyDiv w:val="1"/>
      <w:marLeft w:val="0"/>
      <w:marRight w:val="0"/>
      <w:marTop w:val="0"/>
      <w:marBottom w:val="0"/>
      <w:divBdr>
        <w:top w:val="none" w:sz="0" w:space="0" w:color="auto"/>
        <w:left w:val="none" w:sz="0" w:space="0" w:color="auto"/>
        <w:bottom w:val="none" w:sz="0" w:space="0" w:color="auto"/>
        <w:right w:val="none" w:sz="0" w:space="0" w:color="auto"/>
      </w:divBdr>
    </w:div>
    <w:div w:id="1266579337">
      <w:bodyDiv w:val="1"/>
      <w:marLeft w:val="0"/>
      <w:marRight w:val="0"/>
      <w:marTop w:val="0"/>
      <w:marBottom w:val="0"/>
      <w:divBdr>
        <w:top w:val="none" w:sz="0" w:space="0" w:color="auto"/>
        <w:left w:val="none" w:sz="0" w:space="0" w:color="auto"/>
        <w:bottom w:val="none" w:sz="0" w:space="0" w:color="auto"/>
        <w:right w:val="none" w:sz="0" w:space="0" w:color="auto"/>
      </w:divBdr>
    </w:div>
    <w:div w:id="1406298890">
      <w:bodyDiv w:val="1"/>
      <w:marLeft w:val="0"/>
      <w:marRight w:val="0"/>
      <w:marTop w:val="0"/>
      <w:marBottom w:val="0"/>
      <w:divBdr>
        <w:top w:val="none" w:sz="0" w:space="0" w:color="auto"/>
        <w:left w:val="none" w:sz="0" w:space="0" w:color="auto"/>
        <w:bottom w:val="none" w:sz="0" w:space="0" w:color="auto"/>
        <w:right w:val="none" w:sz="0" w:space="0" w:color="auto"/>
      </w:divBdr>
    </w:div>
    <w:div w:id="1449662756">
      <w:bodyDiv w:val="1"/>
      <w:marLeft w:val="0"/>
      <w:marRight w:val="0"/>
      <w:marTop w:val="0"/>
      <w:marBottom w:val="0"/>
      <w:divBdr>
        <w:top w:val="none" w:sz="0" w:space="0" w:color="auto"/>
        <w:left w:val="none" w:sz="0" w:space="0" w:color="auto"/>
        <w:bottom w:val="none" w:sz="0" w:space="0" w:color="auto"/>
        <w:right w:val="none" w:sz="0" w:space="0" w:color="auto"/>
      </w:divBdr>
    </w:div>
    <w:div w:id="1512837708">
      <w:bodyDiv w:val="1"/>
      <w:marLeft w:val="0"/>
      <w:marRight w:val="0"/>
      <w:marTop w:val="0"/>
      <w:marBottom w:val="0"/>
      <w:divBdr>
        <w:top w:val="none" w:sz="0" w:space="0" w:color="auto"/>
        <w:left w:val="none" w:sz="0" w:space="0" w:color="auto"/>
        <w:bottom w:val="none" w:sz="0" w:space="0" w:color="auto"/>
        <w:right w:val="none" w:sz="0" w:space="0" w:color="auto"/>
      </w:divBdr>
    </w:div>
    <w:div w:id="1532645922">
      <w:bodyDiv w:val="1"/>
      <w:marLeft w:val="0"/>
      <w:marRight w:val="0"/>
      <w:marTop w:val="0"/>
      <w:marBottom w:val="0"/>
      <w:divBdr>
        <w:top w:val="none" w:sz="0" w:space="0" w:color="auto"/>
        <w:left w:val="none" w:sz="0" w:space="0" w:color="auto"/>
        <w:bottom w:val="none" w:sz="0" w:space="0" w:color="auto"/>
        <w:right w:val="none" w:sz="0" w:space="0" w:color="auto"/>
      </w:divBdr>
    </w:div>
    <w:div w:id="1548101432">
      <w:bodyDiv w:val="1"/>
      <w:marLeft w:val="0"/>
      <w:marRight w:val="0"/>
      <w:marTop w:val="0"/>
      <w:marBottom w:val="0"/>
      <w:divBdr>
        <w:top w:val="none" w:sz="0" w:space="0" w:color="auto"/>
        <w:left w:val="none" w:sz="0" w:space="0" w:color="auto"/>
        <w:bottom w:val="none" w:sz="0" w:space="0" w:color="auto"/>
        <w:right w:val="none" w:sz="0" w:space="0" w:color="auto"/>
      </w:divBdr>
    </w:div>
    <w:div w:id="1577083375">
      <w:bodyDiv w:val="1"/>
      <w:marLeft w:val="0"/>
      <w:marRight w:val="0"/>
      <w:marTop w:val="0"/>
      <w:marBottom w:val="0"/>
      <w:divBdr>
        <w:top w:val="none" w:sz="0" w:space="0" w:color="auto"/>
        <w:left w:val="none" w:sz="0" w:space="0" w:color="auto"/>
        <w:bottom w:val="none" w:sz="0" w:space="0" w:color="auto"/>
        <w:right w:val="none" w:sz="0" w:space="0" w:color="auto"/>
      </w:divBdr>
    </w:div>
    <w:div w:id="1585071829">
      <w:bodyDiv w:val="1"/>
      <w:marLeft w:val="0"/>
      <w:marRight w:val="0"/>
      <w:marTop w:val="0"/>
      <w:marBottom w:val="0"/>
      <w:divBdr>
        <w:top w:val="none" w:sz="0" w:space="0" w:color="auto"/>
        <w:left w:val="none" w:sz="0" w:space="0" w:color="auto"/>
        <w:bottom w:val="none" w:sz="0" w:space="0" w:color="auto"/>
        <w:right w:val="none" w:sz="0" w:space="0" w:color="auto"/>
      </w:divBdr>
    </w:div>
    <w:div w:id="1645351617">
      <w:bodyDiv w:val="1"/>
      <w:marLeft w:val="0"/>
      <w:marRight w:val="0"/>
      <w:marTop w:val="0"/>
      <w:marBottom w:val="0"/>
      <w:divBdr>
        <w:top w:val="none" w:sz="0" w:space="0" w:color="auto"/>
        <w:left w:val="none" w:sz="0" w:space="0" w:color="auto"/>
        <w:bottom w:val="none" w:sz="0" w:space="0" w:color="auto"/>
        <w:right w:val="none" w:sz="0" w:space="0" w:color="auto"/>
      </w:divBdr>
    </w:div>
    <w:div w:id="1727800939">
      <w:bodyDiv w:val="1"/>
      <w:marLeft w:val="0"/>
      <w:marRight w:val="0"/>
      <w:marTop w:val="0"/>
      <w:marBottom w:val="0"/>
      <w:divBdr>
        <w:top w:val="none" w:sz="0" w:space="0" w:color="auto"/>
        <w:left w:val="none" w:sz="0" w:space="0" w:color="auto"/>
        <w:bottom w:val="none" w:sz="0" w:space="0" w:color="auto"/>
        <w:right w:val="none" w:sz="0" w:space="0" w:color="auto"/>
      </w:divBdr>
    </w:div>
    <w:div w:id="1734693949">
      <w:bodyDiv w:val="1"/>
      <w:marLeft w:val="0"/>
      <w:marRight w:val="0"/>
      <w:marTop w:val="0"/>
      <w:marBottom w:val="0"/>
      <w:divBdr>
        <w:top w:val="none" w:sz="0" w:space="0" w:color="auto"/>
        <w:left w:val="none" w:sz="0" w:space="0" w:color="auto"/>
        <w:bottom w:val="none" w:sz="0" w:space="0" w:color="auto"/>
        <w:right w:val="none" w:sz="0" w:space="0" w:color="auto"/>
      </w:divBdr>
    </w:div>
    <w:div w:id="1740522456">
      <w:bodyDiv w:val="1"/>
      <w:marLeft w:val="0"/>
      <w:marRight w:val="0"/>
      <w:marTop w:val="0"/>
      <w:marBottom w:val="0"/>
      <w:divBdr>
        <w:top w:val="none" w:sz="0" w:space="0" w:color="auto"/>
        <w:left w:val="none" w:sz="0" w:space="0" w:color="auto"/>
        <w:bottom w:val="none" w:sz="0" w:space="0" w:color="auto"/>
        <w:right w:val="none" w:sz="0" w:space="0" w:color="auto"/>
      </w:divBdr>
    </w:div>
    <w:div w:id="1746145871">
      <w:bodyDiv w:val="1"/>
      <w:marLeft w:val="0"/>
      <w:marRight w:val="0"/>
      <w:marTop w:val="0"/>
      <w:marBottom w:val="0"/>
      <w:divBdr>
        <w:top w:val="none" w:sz="0" w:space="0" w:color="auto"/>
        <w:left w:val="none" w:sz="0" w:space="0" w:color="auto"/>
        <w:bottom w:val="none" w:sz="0" w:space="0" w:color="auto"/>
        <w:right w:val="none" w:sz="0" w:space="0" w:color="auto"/>
      </w:divBdr>
    </w:div>
    <w:div w:id="1803110948">
      <w:bodyDiv w:val="1"/>
      <w:marLeft w:val="0"/>
      <w:marRight w:val="0"/>
      <w:marTop w:val="0"/>
      <w:marBottom w:val="0"/>
      <w:divBdr>
        <w:top w:val="none" w:sz="0" w:space="0" w:color="auto"/>
        <w:left w:val="none" w:sz="0" w:space="0" w:color="auto"/>
        <w:bottom w:val="none" w:sz="0" w:space="0" w:color="auto"/>
        <w:right w:val="none" w:sz="0" w:space="0" w:color="auto"/>
      </w:divBdr>
    </w:div>
    <w:div w:id="1857886818">
      <w:bodyDiv w:val="1"/>
      <w:marLeft w:val="0"/>
      <w:marRight w:val="0"/>
      <w:marTop w:val="0"/>
      <w:marBottom w:val="0"/>
      <w:divBdr>
        <w:top w:val="none" w:sz="0" w:space="0" w:color="auto"/>
        <w:left w:val="none" w:sz="0" w:space="0" w:color="auto"/>
        <w:bottom w:val="none" w:sz="0" w:space="0" w:color="auto"/>
        <w:right w:val="none" w:sz="0" w:space="0" w:color="auto"/>
      </w:divBdr>
    </w:div>
    <w:div w:id="1895047830">
      <w:bodyDiv w:val="1"/>
      <w:marLeft w:val="0"/>
      <w:marRight w:val="0"/>
      <w:marTop w:val="0"/>
      <w:marBottom w:val="0"/>
      <w:divBdr>
        <w:top w:val="none" w:sz="0" w:space="0" w:color="auto"/>
        <w:left w:val="none" w:sz="0" w:space="0" w:color="auto"/>
        <w:bottom w:val="none" w:sz="0" w:space="0" w:color="auto"/>
        <w:right w:val="none" w:sz="0" w:space="0" w:color="auto"/>
      </w:divBdr>
    </w:div>
    <w:div w:id="1895241023">
      <w:bodyDiv w:val="1"/>
      <w:marLeft w:val="0"/>
      <w:marRight w:val="0"/>
      <w:marTop w:val="0"/>
      <w:marBottom w:val="0"/>
      <w:divBdr>
        <w:top w:val="none" w:sz="0" w:space="0" w:color="auto"/>
        <w:left w:val="none" w:sz="0" w:space="0" w:color="auto"/>
        <w:bottom w:val="none" w:sz="0" w:space="0" w:color="auto"/>
        <w:right w:val="none" w:sz="0" w:space="0" w:color="auto"/>
      </w:divBdr>
    </w:div>
    <w:div w:id="1907688025">
      <w:bodyDiv w:val="1"/>
      <w:marLeft w:val="0"/>
      <w:marRight w:val="0"/>
      <w:marTop w:val="0"/>
      <w:marBottom w:val="0"/>
      <w:divBdr>
        <w:top w:val="none" w:sz="0" w:space="0" w:color="auto"/>
        <w:left w:val="none" w:sz="0" w:space="0" w:color="auto"/>
        <w:bottom w:val="none" w:sz="0" w:space="0" w:color="auto"/>
        <w:right w:val="none" w:sz="0" w:space="0" w:color="auto"/>
      </w:divBdr>
    </w:div>
    <w:div w:id="1929390487">
      <w:bodyDiv w:val="1"/>
      <w:marLeft w:val="0"/>
      <w:marRight w:val="0"/>
      <w:marTop w:val="0"/>
      <w:marBottom w:val="0"/>
      <w:divBdr>
        <w:top w:val="none" w:sz="0" w:space="0" w:color="auto"/>
        <w:left w:val="none" w:sz="0" w:space="0" w:color="auto"/>
        <w:bottom w:val="none" w:sz="0" w:space="0" w:color="auto"/>
        <w:right w:val="none" w:sz="0" w:space="0" w:color="auto"/>
      </w:divBdr>
    </w:div>
    <w:div w:id="1944921536">
      <w:bodyDiv w:val="1"/>
      <w:marLeft w:val="0"/>
      <w:marRight w:val="0"/>
      <w:marTop w:val="0"/>
      <w:marBottom w:val="0"/>
      <w:divBdr>
        <w:top w:val="none" w:sz="0" w:space="0" w:color="auto"/>
        <w:left w:val="none" w:sz="0" w:space="0" w:color="auto"/>
        <w:bottom w:val="none" w:sz="0" w:space="0" w:color="auto"/>
        <w:right w:val="none" w:sz="0" w:space="0" w:color="auto"/>
      </w:divBdr>
    </w:div>
    <w:div w:id="2014993312">
      <w:bodyDiv w:val="1"/>
      <w:marLeft w:val="0"/>
      <w:marRight w:val="0"/>
      <w:marTop w:val="0"/>
      <w:marBottom w:val="0"/>
      <w:divBdr>
        <w:top w:val="none" w:sz="0" w:space="0" w:color="auto"/>
        <w:left w:val="none" w:sz="0" w:space="0" w:color="auto"/>
        <w:bottom w:val="none" w:sz="0" w:space="0" w:color="auto"/>
        <w:right w:val="none" w:sz="0" w:space="0" w:color="auto"/>
      </w:divBdr>
    </w:div>
    <w:div w:id="2017031554">
      <w:bodyDiv w:val="1"/>
      <w:marLeft w:val="0"/>
      <w:marRight w:val="0"/>
      <w:marTop w:val="0"/>
      <w:marBottom w:val="0"/>
      <w:divBdr>
        <w:top w:val="none" w:sz="0" w:space="0" w:color="auto"/>
        <w:left w:val="none" w:sz="0" w:space="0" w:color="auto"/>
        <w:bottom w:val="none" w:sz="0" w:space="0" w:color="auto"/>
        <w:right w:val="none" w:sz="0" w:space="0" w:color="auto"/>
      </w:divBdr>
    </w:div>
    <w:div w:id="2077318826">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26" Type="http://schemas.openxmlformats.org/officeDocument/2006/relationships/header" Target="header5.xml"/><Relationship Id="rId21" Type="http://schemas.openxmlformats.org/officeDocument/2006/relationships/hyperlink" Target="https://apnep.nc.gov/documents/executive-order-26-110917" TargetMode="External"/><Relationship Id="rId34" Type="http://schemas.openxmlformats.org/officeDocument/2006/relationships/hyperlink" Target="https://apnep.nc.gov/our-work/monitoring/water-quality-monitoring" TargetMode="External"/><Relationship Id="rId42" Type="http://schemas.openxmlformats.org/officeDocument/2006/relationships/image" Target="media/image3.png"/><Relationship Id="rId47" Type="http://schemas.openxmlformats.org/officeDocument/2006/relationships/hyperlink" Target="https://apnep.nc.gov/documents/2018-apnep-ecological-flows-evaluation" TargetMode="External"/><Relationship Id="rId50" Type="http://schemas.openxmlformats.org/officeDocument/2006/relationships/hyperlink" Target="http://www.onencnaturally.org/pages/CHPP_Chapters.html" TargetMode="External"/><Relationship Id="rId55" Type="http://schemas.openxmlformats.org/officeDocument/2006/relationships/image" Target="media/image7.png"/><Relationship Id="rId63" Type="http://schemas.openxmlformats.org/officeDocument/2006/relationships/header" Target="header14.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footer" Target="footer3.xml"/><Relationship Id="rId29" Type="http://schemas.openxmlformats.org/officeDocument/2006/relationships/hyperlink" Target="https://deq.nc.gov/news/press-releases/2021/02/18/north-carolina%E2%80%99s-seagrass-habitat-declining-state-federal-partnership" TargetMode="External"/><Relationship Id="rId11" Type="http://schemas.openxmlformats.org/officeDocument/2006/relationships/image" Target="media/image1.png"/><Relationship Id="rId24" Type="http://schemas.openxmlformats.org/officeDocument/2006/relationships/hyperlink" Target="https://apnep.nc.gov/our-work/monitoring/submerged-aquatic-vegetation-monitoring" TargetMode="External"/><Relationship Id="rId32" Type="http://schemas.openxmlformats.org/officeDocument/2006/relationships/hyperlink" Target="https://www.wunc.org/environment/2021-03-05/nc-seagrass-declined-by-almost-6-report-shows" TargetMode="External"/><Relationship Id="rId37" Type="http://schemas.openxmlformats.org/officeDocument/2006/relationships/hyperlink" Target="https://apnep.nc.gov/our-work/monitoring/water-level-monitoring-albemarle-pamlico-sound" TargetMode="External"/><Relationship Id="rId40" Type="http://schemas.openxmlformats.org/officeDocument/2006/relationships/hyperlink" Target="https://www.nccoast.org/wp-content/uploads/2021/02/MDAP-2020-Accomplishments-summary.pdf" TargetMode="External"/><Relationship Id="rId45" Type="http://schemas.openxmlformats.org/officeDocument/2006/relationships/header" Target="header9.xml"/><Relationship Id="rId53" Type="http://schemas.openxmlformats.org/officeDocument/2006/relationships/hyperlink" Target="https://apnep.nc.gov/about-apnep/committees/action-teams" TargetMode="External"/><Relationship Id="rId58" Type="http://schemas.openxmlformats.org/officeDocument/2006/relationships/header" Target="header10.xml"/><Relationship Id="rId66" Type="http://schemas.openxmlformats.org/officeDocument/2006/relationships/theme" Target="theme/theme1.xml"/><Relationship Id="rId5" Type="http://schemas.openxmlformats.org/officeDocument/2006/relationships/numbering" Target="numbering.xml"/><Relationship Id="rId61" Type="http://schemas.openxmlformats.org/officeDocument/2006/relationships/header" Target="header13.xml"/><Relationship Id="rId19" Type="http://schemas.openxmlformats.org/officeDocument/2006/relationships/image" Target="media/image2.png"/><Relationship Id="rId14" Type="http://schemas.openxmlformats.org/officeDocument/2006/relationships/footer" Target="footer2.xml"/><Relationship Id="rId22" Type="http://schemas.openxmlformats.org/officeDocument/2006/relationships/header" Target="header4.xml"/><Relationship Id="rId27" Type="http://schemas.openxmlformats.org/officeDocument/2006/relationships/header" Target="header6.xml"/><Relationship Id="rId30" Type="http://schemas.openxmlformats.org/officeDocument/2006/relationships/hyperlink" Target="https://apnep.nc.gov/apnep-sav-team-metric-report-interactive-story-map" TargetMode="External"/><Relationship Id="rId35" Type="http://schemas.openxmlformats.org/officeDocument/2006/relationships/hyperlink" Target="https://apnep.nc.gov/resources/educators/summer-teacher-institute" TargetMode="External"/><Relationship Id="rId43" Type="http://schemas.openxmlformats.org/officeDocument/2006/relationships/hyperlink" Target="https://apnep.nc.gov/our-work/identification-and-research/apnep-sea-grant-graduate-fellowship-estuarine-research" TargetMode="External"/><Relationship Id="rId48" Type="http://schemas.openxmlformats.org/officeDocument/2006/relationships/image" Target="media/image4.png"/><Relationship Id="rId56" Type="http://schemas.openxmlformats.org/officeDocument/2006/relationships/hyperlink" Target="https://apnep.nc.gov/about-apnep/committees/monitoring-and-assessment-teams" TargetMode="External"/><Relationship Id="rId64" Type="http://schemas.openxmlformats.org/officeDocument/2006/relationships/header" Target="header15.xml"/><Relationship Id="rId8" Type="http://schemas.openxmlformats.org/officeDocument/2006/relationships/webSettings" Target="webSettings.xml"/><Relationship Id="rId51" Type="http://schemas.openxmlformats.org/officeDocument/2006/relationships/hyperlink" Target="http://portal.ncdenr.org/c/document_library/get_file?uuid=e6600731-daed-4c5f-9136-253f23c9bbcf&amp;groupId=61563"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www.apnep.org/" TargetMode="External"/><Relationship Id="rId25" Type="http://schemas.openxmlformats.org/officeDocument/2006/relationships/hyperlink" Target="https://apnep.nc.gov/blog/2019/05/22/partners-work-together-protect-north-carolinas-underwater-meadows" TargetMode="External"/><Relationship Id="rId33" Type="http://schemas.openxmlformats.org/officeDocument/2006/relationships/hyperlink" Target="https://www.witn.com/2021/03/02/scientist-warn-about-loss-of-seagrass-habitats/" TargetMode="External"/><Relationship Id="rId38" Type="http://schemas.openxmlformats.org/officeDocument/2006/relationships/hyperlink" Target="https://apnep.nc.gov/our-work/identification-and-research/nc-aquatic-nuisance-species-management-plan-coordination" TargetMode="External"/><Relationship Id="rId46" Type="http://schemas.openxmlformats.org/officeDocument/2006/relationships/hyperlink" Target="https://apnep.nc.gov/about-apnep/committees/action-teams/ecological-flows-team" TargetMode="External"/><Relationship Id="rId59" Type="http://schemas.openxmlformats.org/officeDocument/2006/relationships/header" Target="header11.xml"/><Relationship Id="rId20" Type="http://schemas.openxmlformats.org/officeDocument/2006/relationships/hyperlink" Target="https://apnep.nc.gov/resources/publications-and-reports/ccmp" TargetMode="External"/><Relationship Id="rId41" Type="http://schemas.openxmlformats.org/officeDocument/2006/relationships/hyperlink" Target="https://www.nccoast.org/wp-content/uploads/2021/02/accomplishments_report_updatedfull.pdf" TargetMode="External"/><Relationship Id="rId54" Type="http://schemas.openxmlformats.org/officeDocument/2006/relationships/hyperlink" Target="https://docs.google.com/document/d/17ZLTC4HkIUF3zKUimxdrksFuOdmrxt5AR8asQuyUnPo/edit?usp=sharing" TargetMode="External"/><Relationship Id="rId62" Type="http://schemas.openxmlformats.org/officeDocument/2006/relationships/hyperlink" Target="https://apnep.nc.gov/documents/2018-2019-engagement-strategy"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2.xml"/><Relationship Id="rId23" Type="http://schemas.openxmlformats.org/officeDocument/2006/relationships/hyperlink" Target="https://apnep.nc.gov/resources/publications-and-reports/ccmp" TargetMode="External"/><Relationship Id="rId28" Type="http://schemas.openxmlformats.org/officeDocument/2006/relationships/header" Target="header7.xml"/><Relationship Id="rId36" Type="http://schemas.openxmlformats.org/officeDocument/2006/relationships/hyperlink" Target="https://apnep.nc.gov/blog/2019/04/16/shad-classroom-reaches-students-and-fish-stream-sound" TargetMode="External"/><Relationship Id="rId49" Type="http://schemas.openxmlformats.org/officeDocument/2006/relationships/image" Target="media/image5.png"/><Relationship Id="rId57" Type="http://schemas.openxmlformats.org/officeDocument/2006/relationships/hyperlink" Target="https://www.theswimguide.org/get-the-app/" TargetMode="External"/><Relationship Id="rId10" Type="http://schemas.openxmlformats.org/officeDocument/2006/relationships/endnotes" Target="endnotes.xml"/><Relationship Id="rId31" Type="http://schemas.openxmlformats.org/officeDocument/2006/relationships/hyperlink" Target="https://www.coastalreview.org/2021/03/seagrass-loss-bad-sign-for-water-quality/" TargetMode="External"/><Relationship Id="rId44" Type="http://schemas.openxmlformats.org/officeDocument/2006/relationships/header" Target="header8.xml"/><Relationship Id="rId52" Type="http://schemas.openxmlformats.org/officeDocument/2006/relationships/image" Target="media/image6.png"/><Relationship Id="rId60" Type="http://schemas.openxmlformats.org/officeDocument/2006/relationships/header" Target="header12.xml"/><Relationship Id="rId65"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eader" Target="header3.xml"/><Relationship Id="rId39" Type="http://schemas.openxmlformats.org/officeDocument/2006/relationships/hyperlink" Target="https://www.nccoast.org/wp-content/uploads/2020/01/N.C.-Marine-Debris-Action-Plan-1.pdf"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C627D90E735D047A075D56786D26E75" ma:contentTypeVersion="4" ma:contentTypeDescription="Create a new document." ma:contentTypeScope="" ma:versionID="ba69d5ffcb6cea664d13dc0258a6e6b3">
  <xsd:schema xmlns:xsd="http://www.w3.org/2001/XMLSchema" xmlns:xs="http://www.w3.org/2001/XMLSchema" xmlns:p="http://schemas.microsoft.com/office/2006/metadata/properties" xmlns:ns2="329af12b-edf0-4ee3-817e-bf900316e933" xmlns:ns3="004387b6-4e8b-4f13-bce1-027597771da4" targetNamespace="http://schemas.microsoft.com/office/2006/metadata/properties" ma:root="true" ma:fieldsID="21ae35fb8020684a96682509f9a94c82" ns2:_="" ns3:_="">
    <xsd:import namespace="329af12b-edf0-4ee3-817e-bf900316e933"/>
    <xsd:import namespace="004387b6-4e8b-4f13-bce1-027597771da4"/>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29af12b-edf0-4ee3-817e-bf900316e93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04387b6-4e8b-4f13-bce1-027597771da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0CABB19-3B3B-4CE3-87AA-4089E4BA77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29af12b-edf0-4ee3-817e-bf900316e933"/>
    <ds:schemaRef ds:uri="004387b6-4e8b-4f13-bce1-027597771da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0FACD6B-ED07-4032-B0A7-6457E0113BF8}">
  <ds:schemaRefs>
    <ds:schemaRef ds:uri="http://schemas.openxmlformats.org/officeDocument/2006/bibliography"/>
  </ds:schemaRefs>
</ds:datastoreItem>
</file>

<file path=customXml/itemProps3.xml><?xml version="1.0" encoding="utf-8"?>
<ds:datastoreItem xmlns:ds="http://schemas.openxmlformats.org/officeDocument/2006/customXml" ds:itemID="{1D5F5C65-4044-490C-BF7E-5F4D06B689F5}">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D74B9117-CE8F-45DD-BEBF-E3BB0C49050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44</TotalTime>
  <Pages>58</Pages>
  <Words>19871</Words>
  <Characters>113265</Characters>
  <Application>Microsoft Office Word</Application>
  <DocSecurity>0</DocSecurity>
  <Lines>943</Lines>
  <Paragraphs>265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132871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Feken, Stacey W</dc:creator>
  <cp:lastModifiedBy>Crowell, Bill</cp:lastModifiedBy>
  <cp:revision>8</cp:revision>
  <cp:lastPrinted>2021-04-30T15:51:00Z</cp:lastPrinted>
  <dcterms:created xsi:type="dcterms:W3CDTF">2021-05-03T15:09:00Z</dcterms:created>
  <dcterms:modified xsi:type="dcterms:W3CDTF">2021-05-03T17:37:00Z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0x0101001C627D90E735D047A075D56786D26E75</vt:lpwstr>
  </property>
</Properties>
</file>