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9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8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9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5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6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6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4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9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9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7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9AD31-1348-4EE5-935D-3DEC812F933B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3B987-3988-4E5C-9268-C360FFCC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6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752542" cy="623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19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45" y="762000"/>
            <a:ext cx="875375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960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27709"/>
            <a:ext cx="90678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" b="1" dirty="0" smtClean="0">
                <a:solidFill>
                  <a:srgbClr val="000000"/>
                </a:solidFill>
              </a:rPr>
              <a:t>The </a:t>
            </a:r>
            <a:r>
              <a:rPr lang="en-US" sz="1150" b="1" dirty="0">
                <a:solidFill>
                  <a:srgbClr val="000000"/>
                </a:solidFill>
              </a:rPr>
              <a:t>Decision Framework </a:t>
            </a:r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dirty="0">
                <a:solidFill>
                  <a:srgbClr val="000000"/>
                </a:solidFill>
              </a:rPr>
              <a:t>Restoring a large complex ecosystem to desired conditions is a process fraught with uncertainty. Success hinges on the ability of all partners in the process to commit to </a:t>
            </a:r>
            <a:r>
              <a:rPr lang="en-US" sz="1150" i="1" dirty="0">
                <a:solidFill>
                  <a:srgbClr val="000000"/>
                </a:solidFill>
              </a:rPr>
              <a:t>learning while doing </a:t>
            </a:r>
            <a:r>
              <a:rPr lang="en-US" sz="1150" dirty="0">
                <a:solidFill>
                  <a:srgbClr val="000000"/>
                </a:solidFill>
              </a:rPr>
              <a:t>– in other words – taking action without guarantees, supporting effective monitoring, transparently assessing progress, and redirecting efforts when warranted. </a:t>
            </a:r>
          </a:p>
          <a:p>
            <a:r>
              <a:rPr lang="en-US" sz="1150" dirty="0">
                <a:solidFill>
                  <a:srgbClr val="000000"/>
                </a:solidFill>
              </a:rPr>
              <a:t>As a guide, we have described the following adaptive management decision framework for the Chesapeake Bay Program: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1. Articulate program goals.</a:t>
            </a:r>
            <a:r>
              <a:rPr lang="en-US" sz="1150" dirty="0">
                <a:solidFill>
                  <a:srgbClr val="000000"/>
                </a:solidFill>
              </a:rPr>
              <a:t>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dirty="0">
                <a:solidFill>
                  <a:srgbClr val="000000"/>
                </a:solidFill>
              </a:rPr>
              <a:t>Identify the goals the GIT is working toward. </a:t>
            </a:r>
            <a:endParaRPr lang="en-US" sz="1150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2. Describe factors influencing goal attainment.</a:t>
            </a:r>
            <a:r>
              <a:rPr lang="en-US" sz="1150" dirty="0">
                <a:solidFill>
                  <a:srgbClr val="000000"/>
                </a:solidFill>
              </a:rPr>
              <a:t>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dirty="0">
                <a:solidFill>
                  <a:srgbClr val="000000"/>
                </a:solidFill>
              </a:rPr>
              <a:t>Identify and prioritize all factors that influence performance toward a goal. This step can help identify areas for cross-GIT collaboration. </a:t>
            </a:r>
            <a:endParaRPr lang="en-US" sz="1150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u="sng" dirty="0">
                <a:solidFill>
                  <a:srgbClr val="000000"/>
                </a:solidFill>
              </a:rPr>
              <a:t>3. </a:t>
            </a:r>
            <a:r>
              <a:rPr lang="en-US" sz="1150" u="sng" dirty="0">
                <a:solidFill>
                  <a:srgbClr val="000000"/>
                </a:solidFill>
              </a:rPr>
              <a:t>Assess current management efforts (and gaps).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dirty="0">
                <a:solidFill>
                  <a:srgbClr val="000000"/>
                </a:solidFill>
              </a:rPr>
              <a:t>Identification of gaps/overlaps in existing management programs addressing the important factors affecting goal attainment. </a:t>
            </a:r>
            <a:endParaRPr lang="en-US" sz="1150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4. Develop management strategy.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dirty="0">
                <a:solidFill>
                  <a:srgbClr val="000000"/>
                </a:solidFill>
              </a:rPr>
              <a:t>Coordination and implementation planning by stakeholders. </a:t>
            </a:r>
            <a:endParaRPr lang="en-US" sz="1150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5. Develop monitoring program.</a:t>
            </a:r>
            <a:r>
              <a:rPr lang="en-US" sz="1150" dirty="0">
                <a:solidFill>
                  <a:srgbClr val="000000"/>
                </a:solidFill>
              </a:rPr>
              <a:t> </a:t>
            </a:r>
          </a:p>
          <a:p>
            <a:endParaRPr lang="en-US" sz="1150" dirty="0" smtClean="0">
              <a:solidFill>
                <a:srgbClr val="000000"/>
              </a:solidFill>
            </a:endParaRPr>
          </a:p>
          <a:p>
            <a:r>
              <a:rPr lang="en-US" sz="1150" i="1" dirty="0" smtClean="0">
                <a:solidFill>
                  <a:srgbClr val="000000"/>
                </a:solidFill>
              </a:rPr>
              <a:t>There should be a direct link between the monitoring program and the strategy.  Needs to answer to main questions: </a:t>
            </a:r>
          </a:p>
          <a:p>
            <a:r>
              <a:rPr lang="en-US" sz="1150" i="1" dirty="0">
                <a:solidFill>
                  <a:srgbClr val="000000"/>
                </a:solidFill>
              </a:rPr>
              <a:t>	</a:t>
            </a:r>
            <a:r>
              <a:rPr lang="en-US" sz="1150" i="1" dirty="0" smtClean="0">
                <a:solidFill>
                  <a:srgbClr val="000000"/>
                </a:solidFill>
              </a:rPr>
              <a:t>A. Is the strategy being implemented as planned?</a:t>
            </a:r>
          </a:p>
          <a:p>
            <a:r>
              <a:rPr lang="en-US" sz="1150" i="1" dirty="0">
                <a:solidFill>
                  <a:srgbClr val="000000"/>
                </a:solidFill>
              </a:rPr>
              <a:t>	</a:t>
            </a:r>
            <a:r>
              <a:rPr lang="en-US" sz="1150" i="1" dirty="0" smtClean="0">
                <a:solidFill>
                  <a:srgbClr val="000000"/>
                </a:solidFill>
              </a:rPr>
              <a:t>B.  Is the outcome what is expected and desired?</a:t>
            </a:r>
            <a:endParaRPr lang="en-US" sz="1150" i="1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6. Assess performance. </a:t>
            </a: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i="1" dirty="0">
                <a:solidFill>
                  <a:srgbClr val="000000"/>
                </a:solidFill>
              </a:rPr>
              <a:t>Criteria for success/failure of management </a:t>
            </a:r>
            <a:r>
              <a:rPr lang="en-US" sz="1150" i="1" dirty="0" smtClean="0">
                <a:solidFill>
                  <a:srgbClr val="000000"/>
                </a:solidFill>
              </a:rPr>
              <a:t>strategies </a:t>
            </a:r>
            <a:r>
              <a:rPr lang="en-US" sz="1150" i="1" dirty="0">
                <a:solidFill>
                  <a:srgbClr val="000000"/>
                </a:solidFill>
              </a:rPr>
              <a:t>should be known when the strategy is </a:t>
            </a:r>
            <a:r>
              <a:rPr lang="en-US" sz="1150" i="1" dirty="0" smtClean="0">
                <a:solidFill>
                  <a:srgbClr val="000000"/>
                </a:solidFill>
              </a:rPr>
              <a:t>developed</a:t>
            </a:r>
          </a:p>
          <a:p>
            <a:r>
              <a:rPr lang="en-US" sz="1150" i="1" dirty="0" smtClean="0">
                <a:solidFill>
                  <a:srgbClr val="000000"/>
                </a:solidFill>
              </a:rPr>
              <a:t> </a:t>
            </a:r>
            <a:r>
              <a:rPr lang="en-US" sz="1150" i="1" dirty="0">
                <a:solidFill>
                  <a:srgbClr val="000000"/>
                </a:solidFill>
              </a:rPr>
              <a:t>and the monitoring program is designed. This is the analysis that informs program adaptation</a:t>
            </a:r>
            <a:r>
              <a:rPr lang="en-US" sz="1150" i="1" dirty="0" smtClean="0">
                <a:solidFill>
                  <a:srgbClr val="000000"/>
                </a:solidFill>
              </a:rPr>
              <a:t>. </a:t>
            </a:r>
          </a:p>
          <a:p>
            <a:r>
              <a:rPr lang="en-US" sz="1150" i="1" dirty="0">
                <a:solidFill>
                  <a:srgbClr val="000000"/>
                </a:solidFill>
              </a:rPr>
              <a:t>	</a:t>
            </a:r>
            <a:r>
              <a:rPr lang="en-US" sz="1150" i="1" dirty="0" smtClean="0">
                <a:solidFill>
                  <a:srgbClr val="000000"/>
                </a:solidFill>
              </a:rPr>
              <a:t>A. Did we do what we said we needed to do when we said we needed to do it?</a:t>
            </a:r>
          </a:p>
          <a:p>
            <a:r>
              <a:rPr lang="en-US" sz="1150" i="1" dirty="0">
                <a:solidFill>
                  <a:srgbClr val="000000"/>
                </a:solidFill>
              </a:rPr>
              <a:t>	</a:t>
            </a:r>
            <a:r>
              <a:rPr lang="en-US" sz="1150" i="1" dirty="0" smtClean="0">
                <a:solidFill>
                  <a:srgbClr val="000000"/>
                </a:solidFill>
              </a:rPr>
              <a:t>B. Did the results appear at the level and at the pace expected? </a:t>
            </a:r>
            <a:endParaRPr lang="en-US" sz="1150" dirty="0">
              <a:solidFill>
                <a:srgbClr val="000000"/>
              </a:solidFill>
            </a:endParaRPr>
          </a:p>
          <a:p>
            <a:endParaRPr lang="en-US" sz="1150" dirty="0">
              <a:solidFill>
                <a:srgbClr val="000000"/>
              </a:solidFill>
            </a:endParaRPr>
          </a:p>
          <a:p>
            <a:r>
              <a:rPr lang="en-US" sz="1150" u="sng" dirty="0">
                <a:solidFill>
                  <a:srgbClr val="000000"/>
                </a:solidFill>
              </a:rPr>
              <a:t>7. Manage adaptively. </a:t>
            </a:r>
            <a:endParaRPr lang="en-US" sz="1150" u="sng" dirty="0" smtClean="0">
              <a:solidFill>
                <a:srgbClr val="000000"/>
              </a:solidFill>
            </a:endParaRPr>
          </a:p>
          <a:p>
            <a:endParaRPr lang="en-US" sz="1150" u="sng" dirty="0">
              <a:solidFill>
                <a:srgbClr val="000000"/>
              </a:solidFill>
            </a:endParaRPr>
          </a:p>
          <a:p>
            <a:r>
              <a:rPr lang="en-US" sz="1150" i="1" dirty="0" smtClean="0">
                <a:solidFill>
                  <a:srgbClr val="000000"/>
                </a:solidFill>
              </a:rPr>
              <a:t>Stay the course or alter the strategy.</a:t>
            </a:r>
            <a:endParaRPr lang="en-US" sz="1150" i="1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95800"/>
            <a:ext cx="2262187" cy="1658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830" y="4038600"/>
            <a:ext cx="1000125" cy="56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62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188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VIMS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 J Havens</dc:creator>
  <cp:lastModifiedBy>Kirk J Havens</cp:lastModifiedBy>
  <cp:revision>4</cp:revision>
  <dcterms:created xsi:type="dcterms:W3CDTF">2015-07-21T13:22:53Z</dcterms:created>
  <dcterms:modified xsi:type="dcterms:W3CDTF">2015-07-21T14:09:50Z</dcterms:modified>
</cp:coreProperties>
</file>