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305" r:id="rId2"/>
    <p:sldId id="318" r:id="rId3"/>
    <p:sldId id="316" r:id="rId4"/>
    <p:sldId id="317" r:id="rId5"/>
    <p:sldId id="319" r:id="rId6"/>
    <p:sldId id="32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9A6"/>
    <a:srgbClr val="1565AE"/>
    <a:srgbClr val="10308C"/>
    <a:srgbClr val="0714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467" autoAdjust="0"/>
    <p:restoredTop sz="81905" autoAdjust="0"/>
  </p:normalViewPr>
  <p:slideViewPr>
    <p:cSldViewPr>
      <p:cViewPr varScale="1">
        <p:scale>
          <a:sx n="99" d="100"/>
          <a:sy n="99" d="100"/>
        </p:scale>
        <p:origin x="2840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36FB3F-928F-44B7-A714-E2AC17E25590}" type="datetimeFigureOut">
              <a:rPr lang="en-US" smtClean="0"/>
              <a:t>5/10/19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5AC317-DAC6-4CE5-A86D-4D67AA0B4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9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 typeface="+mj-lt"/>
              <a:buAutoNum type="arabicPeriod"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5AC317-DAC6-4CE5-A86D-4D67AA0B4FA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4923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5AC317-DAC6-4CE5-A86D-4D67AA0B4FA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3706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 typeface="+mj-lt"/>
              <a:buAutoNum type="arabicPeriod"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5AC317-DAC6-4CE5-A86D-4D67AA0B4FA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4935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2F852-DC7C-4003-9723-D8FD30FA518D}" type="datetimeFigureOut">
              <a:rPr lang="en-US" smtClean="0"/>
              <a:t>5/10/19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E7615-4420-4BEA-A3D6-D3B772823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190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2F852-DC7C-4003-9723-D8FD30FA518D}" type="datetimeFigureOut">
              <a:rPr lang="en-US" smtClean="0"/>
              <a:t>5/10/19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E7615-4420-4BEA-A3D6-D3B772823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106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2F852-DC7C-4003-9723-D8FD30FA518D}" type="datetimeFigureOut">
              <a:rPr lang="en-US" smtClean="0"/>
              <a:t>5/10/19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E7615-4420-4BEA-A3D6-D3B772823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451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2F852-DC7C-4003-9723-D8FD30FA518D}" type="datetimeFigureOut">
              <a:rPr lang="en-US" smtClean="0"/>
              <a:t>5/10/19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E7615-4420-4BEA-A3D6-D3B772823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97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2F852-DC7C-4003-9723-D8FD30FA518D}" type="datetimeFigureOut">
              <a:rPr lang="en-US" smtClean="0"/>
              <a:t>5/10/19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E7615-4420-4BEA-A3D6-D3B772823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871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2F852-DC7C-4003-9723-D8FD30FA518D}" type="datetimeFigureOut">
              <a:rPr lang="en-US" smtClean="0"/>
              <a:t>5/10/19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E7615-4420-4BEA-A3D6-D3B772823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328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2F852-DC7C-4003-9723-D8FD30FA518D}" type="datetimeFigureOut">
              <a:rPr lang="en-US" smtClean="0"/>
              <a:t>5/10/19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E7615-4420-4BEA-A3D6-D3B772823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610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2F852-DC7C-4003-9723-D8FD30FA518D}" type="datetimeFigureOut">
              <a:rPr lang="en-US" smtClean="0"/>
              <a:t>5/10/19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E7615-4420-4BEA-A3D6-D3B772823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5741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2F852-DC7C-4003-9723-D8FD30FA518D}" type="datetimeFigureOut">
              <a:rPr lang="en-US" smtClean="0"/>
              <a:t>5/10/19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E7615-4420-4BEA-A3D6-D3B772823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27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2F852-DC7C-4003-9723-D8FD30FA518D}" type="datetimeFigureOut">
              <a:rPr lang="en-US" smtClean="0"/>
              <a:t>5/10/19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E7615-4420-4BEA-A3D6-D3B772823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090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2F852-DC7C-4003-9723-D8FD30FA518D}" type="datetimeFigureOut">
              <a:rPr lang="en-US" smtClean="0"/>
              <a:t>5/10/19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E7615-4420-4BEA-A3D6-D3B772823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404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E2F852-DC7C-4003-9723-D8FD30FA518D}" type="datetimeFigureOut">
              <a:rPr lang="en-US" smtClean="0"/>
              <a:t>5/10/19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2E7615-4420-4BEA-A3D6-D3B772823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301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-19688" y="3345634"/>
            <a:ext cx="9138600" cy="1246393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sz="4400" dirty="0">
                <a:solidFill>
                  <a:schemeClr val="tx2">
                    <a:lumMod val="50000"/>
                  </a:schemeClr>
                </a:solidFill>
              </a:rPr>
              <a:t>2019-2020 Progress Report </a:t>
            </a:r>
          </a:p>
          <a:p>
            <a:pPr marL="0" indent="0" algn="ctr">
              <a:buNone/>
            </a:pPr>
            <a:r>
              <a:rPr lang="en-US" sz="4400" dirty="0">
                <a:solidFill>
                  <a:schemeClr val="tx2">
                    <a:lumMod val="50000"/>
                  </a:schemeClr>
                </a:solidFill>
              </a:rPr>
              <a:t>and Work Plan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381260" y="4759668"/>
            <a:ext cx="633670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Kelsey Ellis</a:t>
            </a:r>
          </a:p>
          <a:p>
            <a:pPr algn="ctr"/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Albemarle-Pamlico National Estuary Partnership</a:t>
            </a:r>
          </a:p>
          <a:p>
            <a:pPr algn="ctr"/>
            <a:endParaRPr lang="en-US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May 14, 2019</a:t>
            </a:r>
          </a:p>
          <a:p>
            <a:pPr algn="ctr"/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Leadership Council Meeting</a:t>
            </a:r>
          </a:p>
          <a:p>
            <a:pPr algn="ctr"/>
            <a:endParaRPr lang="en-US" dirty="0">
              <a:solidFill>
                <a:schemeClr val="tx2">
                  <a:lumMod val="50000"/>
                </a:schemeClr>
              </a:solidFill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D562D814-01CC-1741-8402-710AB4ABBD4B}"/>
              </a:ext>
            </a:extLst>
          </p:cNvPr>
          <p:cNvGrpSpPr/>
          <p:nvPr/>
        </p:nvGrpSpPr>
        <p:grpSpPr>
          <a:xfrm>
            <a:off x="-5400" y="213360"/>
            <a:ext cx="9148727" cy="548640"/>
            <a:chOff x="-5400" y="213360"/>
            <a:chExt cx="9148727" cy="548640"/>
          </a:xfrm>
        </p:grpSpPr>
        <p:sp>
          <p:nvSpPr>
            <p:cNvPr id="6" name="Rectangle 5"/>
            <p:cNvSpPr/>
            <p:nvPr/>
          </p:nvSpPr>
          <p:spPr>
            <a:xfrm>
              <a:off x="-5400" y="213360"/>
              <a:ext cx="9144000" cy="381000"/>
            </a:xfrm>
            <a:prstGeom prst="rect">
              <a:avLst/>
            </a:prstGeom>
            <a:solidFill>
              <a:srgbClr val="1565A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50FCA9B6-7B54-854A-A0E8-9681C70CC2FC}"/>
                </a:ext>
              </a:extLst>
            </p:cNvPr>
            <p:cNvSpPr/>
            <p:nvPr/>
          </p:nvSpPr>
          <p:spPr>
            <a:xfrm>
              <a:off x="-673" y="687824"/>
              <a:ext cx="9144000" cy="74176"/>
            </a:xfrm>
            <a:prstGeom prst="rect">
              <a:avLst/>
            </a:prstGeom>
            <a:solidFill>
              <a:srgbClr val="00B9A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9" name="Picture 8">
            <a:extLst>
              <a:ext uri="{FF2B5EF4-FFF2-40B4-BE49-F238E27FC236}">
                <a16:creationId xmlns:a16="http://schemas.microsoft.com/office/drawing/2014/main" id="{211904BA-1930-5446-A23A-F4914C344BE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0362" y="1859396"/>
            <a:ext cx="5778500" cy="1193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61356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BED4BE-D357-BA49-9E2A-9BA03981D7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26684"/>
            <a:ext cx="8229600" cy="1143000"/>
          </a:xfrm>
        </p:spPr>
        <p:txBody>
          <a:bodyPr/>
          <a:lstStyle/>
          <a:p>
            <a:r>
              <a:rPr lang="en-US" dirty="0"/>
              <a:t>Why Revamp the Work Plan?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D2B711-3300-134D-A3ED-58CB0806BC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382000" cy="4495800"/>
          </a:xfrm>
        </p:spPr>
        <p:txBody>
          <a:bodyPr>
            <a:normAutofit/>
          </a:bodyPr>
          <a:lstStyle/>
          <a:p>
            <a:r>
              <a:rPr lang="en-US" dirty="0"/>
              <a:t>Response to EPA feedback during 2018 Program Evaluation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More closely following EPA guidelines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Less repetition</a:t>
            </a:r>
          </a:p>
          <a:p>
            <a:r>
              <a:rPr lang="en-US" dirty="0"/>
              <a:t>Information for EPA, Management Conference, and other partners/public audiences</a:t>
            </a:r>
          </a:p>
          <a:p>
            <a:r>
              <a:rPr lang="en-US" dirty="0"/>
              <a:t>Feedback is welcomed – we plan to continue improvements in future years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30107059-AAEF-4749-B555-05E41467D50C}"/>
              </a:ext>
            </a:extLst>
          </p:cNvPr>
          <p:cNvGrpSpPr/>
          <p:nvPr/>
        </p:nvGrpSpPr>
        <p:grpSpPr>
          <a:xfrm>
            <a:off x="-5400" y="155287"/>
            <a:ext cx="9148727" cy="878146"/>
            <a:chOff x="-5400" y="155287"/>
            <a:chExt cx="9148727" cy="878146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276214CD-BAED-364E-979E-B3820960E3FA}"/>
                </a:ext>
              </a:extLst>
            </p:cNvPr>
            <p:cNvGrpSpPr/>
            <p:nvPr/>
          </p:nvGrpSpPr>
          <p:grpSpPr>
            <a:xfrm>
              <a:off x="-5400" y="213360"/>
              <a:ext cx="9148727" cy="548640"/>
              <a:chOff x="-5400" y="213360"/>
              <a:chExt cx="9148727" cy="548640"/>
            </a:xfrm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D6E632D5-D2CC-924E-8467-B6E6EC84BBA6}"/>
                  </a:ext>
                </a:extLst>
              </p:cNvPr>
              <p:cNvSpPr/>
              <p:nvPr/>
            </p:nvSpPr>
            <p:spPr>
              <a:xfrm>
                <a:off x="-5400" y="213360"/>
                <a:ext cx="9144000" cy="381000"/>
              </a:xfrm>
              <a:prstGeom prst="rect">
                <a:avLst/>
              </a:prstGeom>
              <a:solidFill>
                <a:srgbClr val="1565A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F6BCD1A8-EC71-C44E-AED2-F0220B67B6BA}"/>
                  </a:ext>
                </a:extLst>
              </p:cNvPr>
              <p:cNvSpPr/>
              <p:nvPr/>
            </p:nvSpPr>
            <p:spPr>
              <a:xfrm>
                <a:off x="-673" y="687824"/>
                <a:ext cx="9144000" cy="74176"/>
              </a:xfrm>
              <a:prstGeom prst="rect">
                <a:avLst/>
              </a:prstGeom>
              <a:solidFill>
                <a:srgbClr val="00B9A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2F197207-CED8-5A45-A09A-A63F3656CAE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8600" y="155287"/>
              <a:ext cx="609600" cy="878146"/>
            </a:xfrm>
            <a:prstGeom prst="rect">
              <a:avLst/>
            </a:prstGeom>
            <a:effectLst>
              <a:glow rad="139700">
                <a:schemeClr val="accent1">
                  <a:lumMod val="50000"/>
                  <a:alpha val="40000"/>
                </a:schemeClr>
              </a:glow>
            </a:effectLst>
          </p:spPr>
        </p:pic>
      </p:grpSp>
    </p:spTree>
    <p:extLst>
      <p:ext uri="{BB962C8B-B14F-4D97-AF65-F5344CB8AC3E}">
        <p14:creationId xmlns:p14="http://schemas.microsoft.com/office/powerpoint/2010/main" val="4237277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BED4BE-D357-BA49-9E2A-9BA03981D7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26684"/>
            <a:ext cx="8229600" cy="1143000"/>
          </a:xfrm>
        </p:spPr>
        <p:txBody>
          <a:bodyPr/>
          <a:lstStyle/>
          <a:p>
            <a:r>
              <a:rPr lang="en-US" dirty="0"/>
              <a:t>What’s New?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D2B711-3300-134D-A3ED-58CB0806BC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8544"/>
            <a:ext cx="8229600" cy="44958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2018-2019 Highlights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Program accomplishments</a:t>
            </a:r>
          </a:p>
          <a:p>
            <a:r>
              <a:rPr lang="en-US" dirty="0"/>
              <a:t>2019-2020 Summary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Plans for the upcoming year (FY2019 – 2020)</a:t>
            </a:r>
          </a:p>
          <a:p>
            <a:r>
              <a:rPr lang="en-US" dirty="0"/>
              <a:t>Budget Overview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2019-20 compared to 2018-19</a:t>
            </a:r>
          </a:p>
          <a:p>
            <a:r>
              <a:rPr lang="en-US" dirty="0"/>
              <a:t>Partnerships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Capturing more “nebulous” partnerships collaborations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30107059-AAEF-4749-B555-05E41467D50C}"/>
              </a:ext>
            </a:extLst>
          </p:cNvPr>
          <p:cNvGrpSpPr/>
          <p:nvPr/>
        </p:nvGrpSpPr>
        <p:grpSpPr>
          <a:xfrm>
            <a:off x="-5400" y="155287"/>
            <a:ext cx="9148727" cy="878146"/>
            <a:chOff x="-5400" y="155287"/>
            <a:chExt cx="9148727" cy="878146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276214CD-BAED-364E-979E-B3820960E3FA}"/>
                </a:ext>
              </a:extLst>
            </p:cNvPr>
            <p:cNvGrpSpPr/>
            <p:nvPr/>
          </p:nvGrpSpPr>
          <p:grpSpPr>
            <a:xfrm>
              <a:off x="-5400" y="213360"/>
              <a:ext cx="9148727" cy="548640"/>
              <a:chOff x="-5400" y="213360"/>
              <a:chExt cx="9148727" cy="548640"/>
            </a:xfrm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D6E632D5-D2CC-924E-8467-B6E6EC84BBA6}"/>
                  </a:ext>
                </a:extLst>
              </p:cNvPr>
              <p:cNvSpPr/>
              <p:nvPr/>
            </p:nvSpPr>
            <p:spPr>
              <a:xfrm>
                <a:off x="-5400" y="213360"/>
                <a:ext cx="9144000" cy="381000"/>
              </a:xfrm>
              <a:prstGeom prst="rect">
                <a:avLst/>
              </a:prstGeom>
              <a:solidFill>
                <a:srgbClr val="1565A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F6BCD1A8-EC71-C44E-AED2-F0220B67B6BA}"/>
                  </a:ext>
                </a:extLst>
              </p:cNvPr>
              <p:cNvSpPr/>
              <p:nvPr/>
            </p:nvSpPr>
            <p:spPr>
              <a:xfrm>
                <a:off x="-673" y="687824"/>
                <a:ext cx="9144000" cy="74176"/>
              </a:xfrm>
              <a:prstGeom prst="rect">
                <a:avLst/>
              </a:prstGeom>
              <a:solidFill>
                <a:srgbClr val="00B9A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2F197207-CED8-5A45-A09A-A63F3656CAE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8600" y="155287"/>
              <a:ext cx="609600" cy="878146"/>
            </a:xfrm>
            <a:prstGeom prst="rect">
              <a:avLst/>
            </a:prstGeom>
            <a:effectLst>
              <a:glow rad="139700">
                <a:schemeClr val="accent1">
                  <a:lumMod val="50000"/>
                  <a:alpha val="40000"/>
                </a:schemeClr>
              </a:glow>
            </a:effectLst>
          </p:spPr>
        </p:pic>
      </p:grpSp>
    </p:spTree>
    <p:extLst>
      <p:ext uri="{BB962C8B-B14F-4D97-AF65-F5344CB8AC3E}">
        <p14:creationId xmlns:p14="http://schemas.microsoft.com/office/powerpoint/2010/main" val="14718855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BED4BE-D357-BA49-9E2A-9BA03981D7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26684"/>
            <a:ext cx="8229600" cy="1143000"/>
          </a:xfrm>
        </p:spPr>
        <p:txBody>
          <a:bodyPr/>
          <a:lstStyle/>
          <a:p>
            <a:r>
              <a:rPr lang="en-US" dirty="0"/>
              <a:t>What’s New?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D2B711-3300-134D-A3ED-58CB0806BC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4958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Projects separated into 4 categories: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Completed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Ongoing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New and Proposed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Supplemental Funding and Associated Projects</a:t>
            </a:r>
          </a:p>
          <a:p>
            <a:pPr lvl="0"/>
            <a:r>
              <a:rPr lang="en-US" dirty="0">
                <a:solidFill>
                  <a:prstClr val="black"/>
                </a:solidFill>
              </a:rPr>
              <a:t>Completed and Ongoing projects are separated by main CCMP category (identify, protect/restore, engage, monitor) and listed alphabetically</a:t>
            </a:r>
          </a:p>
          <a:p>
            <a:pPr marL="457200" lvl="1" indent="0">
              <a:buNone/>
            </a:pPr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30107059-AAEF-4749-B555-05E41467D50C}"/>
              </a:ext>
            </a:extLst>
          </p:cNvPr>
          <p:cNvGrpSpPr/>
          <p:nvPr/>
        </p:nvGrpSpPr>
        <p:grpSpPr>
          <a:xfrm>
            <a:off x="-5400" y="155287"/>
            <a:ext cx="9148727" cy="878146"/>
            <a:chOff x="-5400" y="155287"/>
            <a:chExt cx="9148727" cy="878146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276214CD-BAED-364E-979E-B3820960E3FA}"/>
                </a:ext>
              </a:extLst>
            </p:cNvPr>
            <p:cNvGrpSpPr/>
            <p:nvPr/>
          </p:nvGrpSpPr>
          <p:grpSpPr>
            <a:xfrm>
              <a:off x="-5400" y="213360"/>
              <a:ext cx="9148727" cy="548640"/>
              <a:chOff x="-5400" y="213360"/>
              <a:chExt cx="9148727" cy="548640"/>
            </a:xfrm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D6E632D5-D2CC-924E-8467-B6E6EC84BBA6}"/>
                  </a:ext>
                </a:extLst>
              </p:cNvPr>
              <p:cNvSpPr/>
              <p:nvPr/>
            </p:nvSpPr>
            <p:spPr>
              <a:xfrm>
                <a:off x="-5400" y="213360"/>
                <a:ext cx="9144000" cy="381000"/>
              </a:xfrm>
              <a:prstGeom prst="rect">
                <a:avLst/>
              </a:prstGeom>
              <a:solidFill>
                <a:srgbClr val="1565A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F6BCD1A8-EC71-C44E-AED2-F0220B67B6BA}"/>
                  </a:ext>
                </a:extLst>
              </p:cNvPr>
              <p:cNvSpPr/>
              <p:nvPr/>
            </p:nvSpPr>
            <p:spPr>
              <a:xfrm>
                <a:off x="-673" y="687824"/>
                <a:ext cx="9144000" cy="74176"/>
              </a:xfrm>
              <a:prstGeom prst="rect">
                <a:avLst/>
              </a:prstGeom>
              <a:solidFill>
                <a:srgbClr val="00B9A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2F197207-CED8-5A45-A09A-A63F3656CAE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8600" y="155287"/>
              <a:ext cx="609600" cy="878146"/>
            </a:xfrm>
            <a:prstGeom prst="rect">
              <a:avLst/>
            </a:prstGeom>
            <a:effectLst>
              <a:glow rad="139700">
                <a:schemeClr val="accent1">
                  <a:lumMod val="50000"/>
                  <a:alpha val="40000"/>
                </a:schemeClr>
              </a:glow>
            </a:effectLst>
          </p:spPr>
        </p:pic>
      </p:grpSp>
    </p:spTree>
    <p:extLst>
      <p:ext uri="{BB962C8B-B14F-4D97-AF65-F5344CB8AC3E}">
        <p14:creationId xmlns:p14="http://schemas.microsoft.com/office/powerpoint/2010/main" val="25040524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BED4BE-D357-BA49-9E2A-9BA03981D7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26684"/>
            <a:ext cx="8229600" cy="1143000"/>
          </a:xfrm>
        </p:spPr>
        <p:txBody>
          <a:bodyPr/>
          <a:lstStyle/>
          <a:p>
            <a:r>
              <a:rPr lang="en-US" dirty="0"/>
              <a:t>What’s New?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D2B711-3300-134D-A3ED-58CB0806BC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495800"/>
          </a:xfrm>
        </p:spPr>
        <p:txBody>
          <a:bodyPr>
            <a:normAutofit/>
          </a:bodyPr>
          <a:lstStyle/>
          <a:p>
            <a:r>
              <a:rPr lang="en-US" dirty="0"/>
              <a:t>Project information now includes:</a:t>
            </a:r>
            <a:endParaRPr lang="en-US" dirty="0">
              <a:solidFill>
                <a:prstClr val="black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solidFill>
                  <a:prstClr val="black"/>
                </a:solidFill>
              </a:rPr>
              <a:t>Partners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solidFill>
                  <a:prstClr val="black"/>
                </a:solidFill>
              </a:rPr>
              <a:t>Objectives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solidFill>
                  <a:prstClr val="black"/>
                </a:solidFill>
              </a:rPr>
              <a:t>Clean Water Act programs addressed (EPA feedback)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solidFill>
                  <a:prstClr val="black"/>
                </a:solidFill>
              </a:rPr>
              <a:t>Progress to date and plans for upcoming year (ongoing projects)</a:t>
            </a:r>
          </a:p>
          <a:p>
            <a:pPr lvl="2"/>
            <a:r>
              <a:rPr lang="en-US" dirty="0">
                <a:solidFill>
                  <a:prstClr val="black"/>
                </a:solidFill>
              </a:rPr>
              <a:t>Milestones as relevant</a:t>
            </a:r>
          </a:p>
          <a:p>
            <a:pPr marL="457200" lvl="1" indent="0">
              <a:buNone/>
            </a:pPr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30107059-AAEF-4749-B555-05E41467D50C}"/>
              </a:ext>
            </a:extLst>
          </p:cNvPr>
          <p:cNvGrpSpPr/>
          <p:nvPr/>
        </p:nvGrpSpPr>
        <p:grpSpPr>
          <a:xfrm>
            <a:off x="-5400" y="155287"/>
            <a:ext cx="9148727" cy="878146"/>
            <a:chOff x="-5400" y="155287"/>
            <a:chExt cx="9148727" cy="878146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276214CD-BAED-364E-979E-B3820960E3FA}"/>
                </a:ext>
              </a:extLst>
            </p:cNvPr>
            <p:cNvGrpSpPr/>
            <p:nvPr/>
          </p:nvGrpSpPr>
          <p:grpSpPr>
            <a:xfrm>
              <a:off x="-5400" y="213360"/>
              <a:ext cx="9148727" cy="548640"/>
              <a:chOff x="-5400" y="213360"/>
              <a:chExt cx="9148727" cy="548640"/>
            </a:xfrm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D6E632D5-D2CC-924E-8467-B6E6EC84BBA6}"/>
                  </a:ext>
                </a:extLst>
              </p:cNvPr>
              <p:cNvSpPr/>
              <p:nvPr/>
            </p:nvSpPr>
            <p:spPr>
              <a:xfrm>
                <a:off x="-5400" y="213360"/>
                <a:ext cx="9144000" cy="381000"/>
              </a:xfrm>
              <a:prstGeom prst="rect">
                <a:avLst/>
              </a:prstGeom>
              <a:solidFill>
                <a:srgbClr val="1565A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F6BCD1A8-EC71-C44E-AED2-F0220B67B6BA}"/>
                  </a:ext>
                </a:extLst>
              </p:cNvPr>
              <p:cNvSpPr/>
              <p:nvPr/>
            </p:nvSpPr>
            <p:spPr>
              <a:xfrm>
                <a:off x="-673" y="687824"/>
                <a:ext cx="9144000" cy="74176"/>
              </a:xfrm>
              <a:prstGeom prst="rect">
                <a:avLst/>
              </a:prstGeom>
              <a:solidFill>
                <a:srgbClr val="00B9A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2F197207-CED8-5A45-A09A-A63F3656CAE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8600" y="155287"/>
              <a:ext cx="609600" cy="878146"/>
            </a:xfrm>
            <a:prstGeom prst="rect">
              <a:avLst/>
            </a:prstGeom>
            <a:effectLst>
              <a:glow rad="139700">
                <a:schemeClr val="accent1">
                  <a:lumMod val="50000"/>
                  <a:alpha val="40000"/>
                </a:schemeClr>
              </a:glow>
            </a:effectLst>
          </p:spPr>
        </p:pic>
      </p:grpSp>
    </p:spTree>
    <p:extLst>
      <p:ext uri="{BB962C8B-B14F-4D97-AF65-F5344CB8AC3E}">
        <p14:creationId xmlns:p14="http://schemas.microsoft.com/office/powerpoint/2010/main" val="39284238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-5400" y="2882331"/>
            <a:ext cx="9138600" cy="85772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>
                <a:solidFill>
                  <a:schemeClr val="tx2">
                    <a:lumMod val="50000"/>
                  </a:schemeClr>
                </a:solidFill>
              </a:rPr>
              <a:t>Questions?</a:t>
            </a:r>
          </a:p>
          <a:p>
            <a:pPr marL="0" indent="0">
              <a:buNone/>
            </a:pPr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D562D814-01CC-1741-8402-710AB4ABBD4B}"/>
              </a:ext>
            </a:extLst>
          </p:cNvPr>
          <p:cNvGrpSpPr/>
          <p:nvPr/>
        </p:nvGrpSpPr>
        <p:grpSpPr>
          <a:xfrm>
            <a:off x="-5400" y="213360"/>
            <a:ext cx="9148727" cy="548640"/>
            <a:chOff x="-5400" y="213360"/>
            <a:chExt cx="9148727" cy="548640"/>
          </a:xfrm>
        </p:grpSpPr>
        <p:sp>
          <p:nvSpPr>
            <p:cNvPr id="6" name="Rectangle 5"/>
            <p:cNvSpPr/>
            <p:nvPr/>
          </p:nvSpPr>
          <p:spPr>
            <a:xfrm>
              <a:off x="-5400" y="213360"/>
              <a:ext cx="9144000" cy="381000"/>
            </a:xfrm>
            <a:prstGeom prst="rect">
              <a:avLst/>
            </a:prstGeom>
            <a:solidFill>
              <a:srgbClr val="1565A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50FCA9B6-7B54-854A-A0E8-9681C70CC2FC}"/>
                </a:ext>
              </a:extLst>
            </p:cNvPr>
            <p:cNvSpPr/>
            <p:nvPr/>
          </p:nvSpPr>
          <p:spPr>
            <a:xfrm>
              <a:off x="-673" y="687824"/>
              <a:ext cx="9144000" cy="74176"/>
            </a:xfrm>
            <a:prstGeom prst="rect">
              <a:avLst/>
            </a:prstGeom>
            <a:solidFill>
              <a:srgbClr val="00B9A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5284532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7031</TotalTime>
  <Words>180</Words>
  <Application>Microsoft Macintosh PowerPoint</Application>
  <PresentationFormat>On-screen Show (4:3)</PresentationFormat>
  <Paragraphs>40</Paragraphs>
  <Slides>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PowerPoint Presentation</vt:lpstr>
      <vt:lpstr>Why Revamp the Work Plan?</vt:lpstr>
      <vt:lpstr>What’s New?</vt:lpstr>
      <vt:lpstr>What’s New?</vt:lpstr>
      <vt:lpstr>What’s New?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APNEP’s Comprehensive Conservation &amp; Management Plan: Collaborative Actions for Protecting &amp; Restoring the Albemarle-Pamlico Ecosystem</dc:title>
  <dc:creator>Lindsey S Smart</dc:creator>
  <cp:lastModifiedBy>Crowell, Bill</cp:lastModifiedBy>
  <cp:revision>173</cp:revision>
  <cp:lastPrinted>2018-04-30T10:19:59Z</cp:lastPrinted>
  <dcterms:created xsi:type="dcterms:W3CDTF">2013-11-14T15:56:38Z</dcterms:created>
  <dcterms:modified xsi:type="dcterms:W3CDTF">2019-05-10T16:51:27Z</dcterms:modified>
</cp:coreProperties>
</file>