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487" r:id="rId2"/>
    <p:sldId id="525" r:id="rId3"/>
    <p:sldId id="528" r:id="rId4"/>
    <p:sldId id="538" r:id="rId5"/>
    <p:sldId id="552" r:id="rId6"/>
    <p:sldId id="256" r:id="rId7"/>
    <p:sldId id="259" r:id="rId8"/>
    <p:sldId id="261" r:id="rId9"/>
    <p:sldId id="263" r:id="rId10"/>
    <p:sldId id="262" r:id="rId11"/>
    <p:sldId id="531" r:id="rId12"/>
    <p:sldId id="554" r:id="rId13"/>
    <p:sldId id="555" r:id="rId14"/>
    <p:sldId id="556" r:id="rId15"/>
    <p:sldId id="535" r:id="rId16"/>
    <p:sldId id="557" r:id="rId17"/>
    <p:sldId id="560" r:id="rId18"/>
    <p:sldId id="558" r:id="rId19"/>
    <p:sldId id="564" r:id="rId20"/>
    <p:sldId id="565" r:id="rId21"/>
    <p:sldId id="559" r:id="rId22"/>
  </p:sldIdLst>
  <p:sldSz cx="9144000" cy="6858000" type="screen4x3"/>
  <p:notesSz cx="6997700" cy="9283700"/>
  <p:custDataLst>
    <p:tags r:id="rId25"/>
  </p:custDataLst>
  <p:defaultTextStyle>
    <a:defPPr>
      <a:defRPr lang="en-US"/>
    </a:defPPr>
    <a:lvl1pPr algn="l" rtl="0" fontAlgn="base">
      <a:spcBef>
        <a:spcPct val="0"/>
      </a:spcBef>
      <a:spcAft>
        <a:spcPct val="0"/>
      </a:spcAft>
      <a:defRPr kumimoji="1" sz="2400" kern="1200">
        <a:solidFill>
          <a:schemeClr val="tx1"/>
        </a:solidFill>
        <a:latin typeface="Arial" charset="0"/>
        <a:ea typeface="+mn-ea"/>
        <a:cs typeface="+mn-cs"/>
      </a:defRPr>
    </a:lvl1pPr>
    <a:lvl2pPr marL="457200" algn="l" rtl="0" fontAlgn="base">
      <a:spcBef>
        <a:spcPct val="0"/>
      </a:spcBef>
      <a:spcAft>
        <a:spcPct val="0"/>
      </a:spcAft>
      <a:defRPr kumimoji="1" sz="2400" kern="1200">
        <a:solidFill>
          <a:schemeClr val="tx1"/>
        </a:solidFill>
        <a:latin typeface="Arial" charset="0"/>
        <a:ea typeface="+mn-ea"/>
        <a:cs typeface="+mn-cs"/>
      </a:defRPr>
    </a:lvl2pPr>
    <a:lvl3pPr marL="914400" algn="l" rtl="0" fontAlgn="base">
      <a:spcBef>
        <a:spcPct val="0"/>
      </a:spcBef>
      <a:spcAft>
        <a:spcPct val="0"/>
      </a:spcAft>
      <a:defRPr kumimoji="1" sz="2400" kern="1200">
        <a:solidFill>
          <a:schemeClr val="tx1"/>
        </a:solidFill>
        <a:latin typeface="Arial" charset="0"/>
        <a:ea typeface="+mn-ea"/>
        <a:cs typeface="+mn-cs"/>
      </a:defRPr>
    </a:lvl3pPr>
    <a:lvl4pPr marL="1371600" algn="l" rtl="0" fontAlgn="base">
      <a:spcBef>
        <a:spcPct val="0"/>
      </a:spcBef>
      <a:spcAft>
        <a:spcPct val="0"/>
      </a:spcAft>
      <a:defRPr kumimoji="1" sz="2400" kern="1200">
        <a:solidFill>
          <a:schemeClr val="tx1"/>
        </a:solidFill>
        <a:latin typeface="Arial" charset="0"/>
        <a:ea typeface="+mn-ea"/>
        <a:cs typeface="+mn-cs"/>
      </a:defRPr>
    </a:lvl4pPr>
    <a:lvl5pPr marL="1828800" algn="l" rtl="0" fontAlgn="base">
      <a:spcBef>
        <a:spcPct val="0"/>
      </a:spcBef>
      <a:spcAft>
        <a:spcPct val="0"/>
      </a:spcAft>
      <a:defRPr kumimoji="1" sz="2400" kern="1200">
        <a:solidFill>
          <a:schemeClr val="tx1"/>
        </a:solidFill>
        <a:latin typeface="Arial" charset="0"/>
        <a:ea typeface="+mn-ea"/>
        <a:cs typeface="+mn-cs"/>
      </a:defRPr>
    </a:lvl5pPr>
    <a:lvl6pPr marL="2286000" algn="l" defTabSz="914400" rtl="0" eaLnBrk="1" latinLnBrk="0" hangingPunct="1">
      <a:defRPr kumimoji="1" sz="2400" kern="1200">
        <a:solidFill>
          <a:schemeClr val="tx1"/>
        </a:solidFill>
        <a:latin typeface="Arial" charset="0"/>
        <a:ea typeface="+mn-ea"/>
        <a:cs typeface="+mn-cs"/>
      </a:defRPr>
    </a:lvl6pPr>
    <a:lvl7pPr marL="2743200" algn="l" defTabSz="914400" rtl="0" eaLnBrk="1" latinLnBrk="0" hangingPunct="1">
      <a:defRPr kumimoji="1" sz="2400" kern="1200">
        <a:solidFill>
          <a:schemeClr val="tx1"/>
        </a:solidFill>
        <a:latin typeface="Arial" charset="0"/>
        <a:ea typeface="+mn-ea"/>
        <a:cs typeface="+mn-cs"/>
      </a:defRPr>
    </a:lvl7pPr>
    <a:lvl8pPr marL="3200400" algn="l" defTabSz="914400" rtl="0" eaLnBrk="1" latinLnBrk="0" hangingPunct="1">
      <a:defRPr kumimoji="1" sz="2400" kern="1200">
        <a:solidFill>
          <a:schemeClr val="tx1"/>
        </a:solidFill>
        <a:latin typeface="Arial" charset="0"/>
        <a:ea typeface="+mn-ea"/>
        <a:cs typeface="+mn-cs"/>
      </a:defRPr>
    </a:lvl8pPr>
    <a:lvl9pPr marL="3657600" algn="l" defTabSz="914400" rtl="0" eaLnBrk="1" latinLnBrk="0" hangingPunct="1">
      <a:defRPr kumimoji="1"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CC6600"/>
    <a:srgbClr val="996633"/>
    <a:srgbClr val="993300"/>
    <a:srgbClr val="FFCC9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6" autoAdjust="0"/>
    <p:restoredTop sz="86938" autoAdjust="0"/>
  </p:normalViewPr>
  <p:slideViewPr>
    <p:cSldViewPr>
      <p:cViewPr varScale="1">
        <p:scale>
          <a:sx n="107" d="100"/>
          <a:sy n="107" d="100"/>
        </p:scale>
        <p:origin x="202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7" d="100"/>
          <a:sy n="87" d="100"/>
        </p:scale>
        <p:origin x="-3288" y="-112"/>
      </p:cViewPr>
      <p:guideLst>
        <p:guide orient="horz" pos="2924"/>
        <p:guide pos="22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0" hangingPunct="0">
              <a:defRPr sz="1200"/>
            </a:lvl1pPr>
          </a:lstStyle>
          <a:p>
            <a:endParaRPr lang="en-US"/>
          </a:p>
        </p:txBody>
      </p:sp>
      <p:sp>
        <p:nvSpPr>
          <p:cNvPr id="3174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0" hangingPunct="0">
              <a:defRPr sz="1200"/>
            </a:lvl1pPr>
          </a:lstStyle>
          <a:p>
            <a:endParaRPr lang="en-US"/>
          </a:p>
        </p:txBody>
      </p:sp>
      <p:sp>
        <p:nvSpPr>
          <p:cNvPr id="31748"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0" hangingPunct="0">
              <a:defRPr sz="1200"/>
            </a:lvl1pPr>
          </a:lstStyle>
          <a:p>
            <a:endParaRPr lang="en-US"/>
          </a:p>
        </p:txBody>
      </p:sp>
      <p:sp>
        <p:nvSpPr>
          <p:cNvPr id="31749"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0" hangingPunct="0">
              <a:defRPr sz="1200"/>
            </a:lvl1pPr>
          </a:lstStyle>
          <a:p>
            <a:fld id="{DE9AF50F-557D-4964-A4DC-141EF144F73E}" type="slidenum">
              <a:rPr lang="en-US"/>
              <a:pPr/>
              <a:t>‹#›</a:t>
            </a:fld>
            <a:endParaRPr lang="en-US"/>
          </a:p>
        </p:txBody>
      </p:sp>
    </p:spTree>
    <p:extLst>
      <p:ext uri="{BB962C8B-B14F-4D97-AF65-F5344CB8AC3E}">
        <p14:creationId xmlns:p14="http://schemas.microsoft.com/office/powerpoint/2010/main" val="379019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eaLnBrk="0" hangingPunct="0">
              <a:defRPr kumimoji="0"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2058" name="Rectangle 10"/>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65575"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eaLnBrk="0" hangingPunct="0">
              <a:defRPr kumimoji="0"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eaLnBrk="0" hangingPunct="0">
              <a:defRPr kumimoji="0"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eaLnBrk="0" hangingPunct="0">
              <a:defRPr kumimoji="0" sz="1200">
                <a:latin typeface="Times New Roman" pitchFamily="18" charset="0"/>
              </a:defRPr>
            </a:lvl1pPr>
          </a:lstStyle>
          <a:p>
            <a:fld id="{24A732E0-90D7-4B07-83D5-B5A8A5429506}" type="slidenum">
              <a:rPr lang="en-US"/>
              <a:pPr/>
              <a:t>‹#›</a:t>
            </a:fld>
            <a:endParaRPr lang="en-US"/>
          </a:p>
        </p:txBody>
      </p:sp>
    </p:spTree>
    <p:extLst>
      <p:ext uri="{BB962C8B-B14F-4D97-AF65-F5344CB8AC3E}">
        <p14:creationId xmlns:p14="http://schemas.microsoft.com/office/powerpoint/2010/main" val="276357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purpose of this presentation is to </a:t>
            </a:r>
            <a:r>
              <a:rPr lang="en-US" baseline="0" dirty="0">
                <a:solidFill>
                  <a:srgbClr val="FFFF00"/>
                </a:solidFill>
              </a:rPr>
              <a:t>update</a:t>
            </a:r>
            <a:r>
              <a:rPr lang="en-US" baseline="0" dirty="0"/>
              <a:t> the LC on indicator development and monitoring planning in light of EPA’s December program evaluation letter and staff facilitation with APNEP partners.  Staff briefed the STAC on this topic during their April 30 meeting as a prelude to committee deliberation on the topic, which will continue soon with the STAC executive board.  Today’s presentation first will provide LC with a brief overview of the strategy and tactics used since 2017, then provide a rationale for a shift in tactics beginning in early 2019, and conclude with some leading discussion questions.</a:t>
            </a:r>
          </a:p>
        </p:txBody>
      </p:sp>
      <p:sp>
        <p:nvSpPr>
          <p:cNvPr id="4" name="Slide Number Placeholder 3"/>
          <p:cNvSpPr>
            <a:spLocks noGrp="1"/>
          </p:cNvSpPr>
          <p:nvPr>
            <p:ph type="sldNum" sz="quarter" idx="10"/>
          </p:nvPr>
        </p:nvSpPr>
        <p:spPr/>
        <p:txBody>
          <a:bodyPr/>
          <a:lstStyle/>
          <a:p>
            <a:fld id="{24A732E0-90D7-4B07-83D5-B5A8A54295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Selected references from the literature a good refresher on best monitoring practice (BMP). Will share a few figures from the “road map” article (in green)…</a:t>
            </a:r>
          </a:p>
        </p:txBody>
      </p:sp>
      <p:sp>
        <p:nvSpPr>
          <p:cNvPr id="4" name="Slide Number Placeholder 3"/>
          <p:cNvSpPr>
            <a:spLocks noGrp="1"/>
          </p:cNvSpPr>
          <p:nvPr>
            <p:ph type="sldNum" sz="quarter" idx="5"/>
          </p:nvPr>
        </p:nvSpPr>
        <p:spPr/>
        <p:txBody>
          <a:bodyPr/>
          <a:lstStyle/>
          <a:p>
            <a:fld id="{24A732E0-90D7-4B07-83D5-B5A8A5429506}" type="slidenum">
              <a:rPr lang="en-US" smtClean="0"/>
              <a:pPr/>
              <a:t>11</a:t>
            </a:fld>
            <a:endParaRPr lang="en-US"/>
          </a:p>
        </p:txBody>
      </p:sp>
    </p:spTree>
    <p:extLst>
      <p:ext uri="{BB962C8B-B14F-4D97-AF65-F5344CB8AC3E}">
        <p14:creationId xmlns:p14="http://schemas.microsoft.com/office/powerpoint/2010/main" val="210158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to demonstrate the challenge that APNEP continues to face operationalizing monitoring.</a:t>
            </a:r>
          </a:p>
          <a:p>
            <a:r>
              <a:rPr lang="en-US" dirty="0"/>
              <a:t>Red arrow points to ”Approach 5D”, the monitoring approach required in cases of multiple actions and high degrees of uncertainty.</a:t>
            </a:r>
          </a:p>
          <a:p>
            <a:r>
              <a:rPr lang="en-US" dirty="0"/>
              <a:t>Importance of  long-term monitoring demonstrated by DCERP</a:t>
            </a:r>
          </a:p>
          <a:p>
            <a:r>
              <a:rPr lang="en-US" dirty="0"/>
              <a:t>Green arrow points to the two monitoring design steps that must be undertaken, propose starting with water resources and SAV ecosystem components.</a:t>
            </a:r>
          </a:p>
          <a:p>
            <a:r>
              <a:rPr lang="en-US" dirty="0"/>
              <a:t>Result: remove ambiguity in what data are monitored, analyzed, and managed.</a:t>
            </a:r>
          </a:p>
        </p:txBody>
      </p:sp>
      <p:sp>
        <p:nvSpPr>
          <p:cNvPr id="4" name="Slide Number Placeholder 3"/>
          <p:cNvSpPr>
            <a:spLocks noGrp="1"/>
          </p:cNvSpPr>
          <p:nvPr>
            <p:ph type="sldNum" sz="quarter" idx="5"/>
          </p:nvPr>
        </p:nvSpPr>
        <p:spPr/>
        <p:txBody>
          <a:bodyPr/>
          <a:lstStyle/>
          <a:p>
            <a:fld id="{24A732E0-90D7-4B07-83D5-B5A8A5429506}" type="slidenum">
              <a:rPr lang="en-US" smtClean="0"/>
              <a:pPr/>
              <a:t>12</a:t>
            </a:fld>
            <a:endParaRPr lang="en-US"/>
          </a:p>
        </p:txBody>
      </p:sp>
    </p:spTree>
    <p:extLst>
      <p:ext uri="{BB962C8B-B14F-4D97-AF65-F5344CB8AC3E}">
        <p14:creationId xmlns:p14="http://schemas.microsoft.com/office/powerpoint/2010/main" val="249728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during Phase I provided general guidance via biodiversity approach for the most complex outcome (2A): taxonomic diversity.  </a:t>
            </a:r>
            <a:r>
              <a:rPr lang="en-US"/>
              <a:t>MATs first determine </a:t>
            </a:r>
            <a:r>
              <a:rPr lang="en-US" dirty="0"/>
              <a:t>“Fundamental Objectives”.  Must develop the hierarchy from top to bottom, with increasing amount of expert input.  APNEP staff involved with the FWS’ ENSEVA (now CAPES) </a:t>
            </a:r>
            <a:r>
              <a:rPr lang="en-US" dirty="0" err="1"/>
              <a:t>Miradi</a:t>
            </a:r>
            <a:r>
              <a:rPr lang="en-US" dirty="0"/>
              <a:t> process: never reached the attributes and targets.</a:t>
            </a:r>
          </a:p>
        </p:txBody>
      </p:sp>
      <p:sp>
        <p:nvSpPr>
          <p:cNvPr id="4" name="Slide Number Placeholder 3"/>
          <p:cNvSpPr>
            <a:spLocks noGrp="1"/>
          </p:cNvSpPr>
          <p:nvPr>
            <p:ph type="sldNum" sz="quarter" idx="5"/>
          </p:nvPr>
        </p:nvSpPr>
        <p:spPr/>
        <p:txBody>
          <a:bodyPr/>
          <a:lstStyle/>
          <a:p>
            <a:fld id="{24A732E0-90D7-4B07-83D5-B5A8A5429506}" type="slidenum">
              <a:rPr lang="en-US" smtClean="0"/>
              <a:pPr/>
              <a:t>13</a:t>
            </a:fld>
            <a:endParaRPr lang="en-US"/>
          </a:p>
        </p:txBody>
      </p:sp>
    </p:spTree>
    <p:extLst>
      <p:ext uri="{BB962C8B-B14F-4D97-AF65-F5344CB8AC3E}">
        <p14:creationId xmlns:p14="http://schemas.microsoft.com/office/powerpoint/2010/main" val="181192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 diagram one kind of conceptual model.  First iteration was developed during APNEP EBM Transition Team’s development of factors influence ecosystem outcomes (as opposed to attributes).</a:t>
            </a:r>
          </a:p>
        </p:txBody>
      </p:sp>
      <p:sp>
        <p:nvSpPr>
          <p:cNvPr id="4" name="Slide Number Placeholder 3"/>
          <p:cNvSpPr>
            <a:spLocks noGrp="1"/>
          </p:cNvSpPr>
          <p:nvPr>
            <p:ph type="sldNum" sz="quarter" idx="5"/>
          </p:nvPr>
        </p:nvSpPr>
        <p:spPr/>
        <p:txBody>
          <a:bodyPr/>
          <a:lstStyle/>
          <a:p>
            <a:fld id="{24A732E0-90D7-4B07-83D5-B5A8A5429506}" type="slidenum">
              <a:rPr lang="en-US" smtClean="0"/>
              <a:pPr/>
              <a:t>14</a:t>
            </a:fld>
            <a:endParaRPr lang="en-US"/>
          </a:p>
        </p:txBody>
      </p:sp>
    </p:spTree>
    <p:extLst>
      <p:ext uri="{BB962C8B-B14F-4D97-AF65-F5344CB8AC3E}">
        <p14:creationId xmlns:p14="http://schemas.microsoft.com/office/powerpoint/2010/main" val="147647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monitoring tactics pre-2019 to develop monitoring strategy.  Large ecosystem programs such as Chesapeake Bay, Everglades, Gulf of Mexico, Great Lakes.</a:t>
            </a:r>
          </a:p>
        </p:txBody>
      </p:sp>
      <p:sp>
        <p:nvSpPr>
          <p:cNvPr id="4" name="Slide Number Placeholder 3"/>
          <p:cNvSpPr>
            <a:spLocks noGrp="1"/>
          </p:cNvSpPr>
          <p:nvPr>
            <p:ph type="sldNum" sz="quarter" idx="5"/>
          </p:nvPr>
        </p:nvSpPr>
        <p:spPr/>
        <p:txBody>
          <a:bodyPr/>
          <a:lstStyle/>
          <a:p>
            <a:fld id="{24A732E0-90D7-4B07-83D5-B5A8A5429506}" type="slidenum">
              <a:rPr lang="en-US" smtClean="0"/>
              <a:pPr/>
              <a:t>15</a:t>
            </a:fld>
            <a:endParaRPr lang="en-US"/>
          </a:p>
        </p:txBody>
      </p:sp>
    </p:spTree>
    <p:extLst>
      <p:ext uri="{BB962C8B-B14F-4D97-AF65-F5344CB8AC3E}">
        <p14:creationId xmlns:p14="http://schemas.microsoft.com/office/powerpoint/2010/main" val="416248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EPA-NEP guidelines on “Monitoring and Assessment” element. APNEP staff last week solicited from EPA staff (Hart, Mackey, </a:t>
            </a:r>
            <a:r>
              <a:rPr lang="en-US" dirty="0" err="1"/>
              <a:t>Bacalan</a:t>
            </a:r>
            <a:r>
              <a:rPr lang="en-US" dirty="0"/>
              <a:t>) their “gold standard” NEP monitoring plans.  Note also that staff is reviewing indicators/metrics assessed by many other NEPs as well.</a:t>
            </a:r>
          </a:p>
        </p:txBody>
      </p:sp>
      <p:sp>
        <p:nvSpPr>
          <p:cNvPr id="4" name="Slide Number Placeholder 3"/>
          <p:cNvSpPr>
            <a:spLocks noGrp="1"/>
          </p:cNvSpPr>
          <p:nvPr>
            <p:ph type="sldNum" sz="quarter" idx="5"/>
          </p:nvPr>
        </p:nvSpPr>
        <p:spPr/>
        <p:txBody>
          <a:bodyPr/>
          <a:lstStyle/>
          <a:p>
            <a:fld id="{24A732E0-90D7-4B07-83D5-B5A8A5429506}" type="slidenum">
              <a:rPr lang="en-US" smtClean="0"/>
              <a:pPr/>
              <a:t>16</a:t>
            </a:fld>
            <a:endParaRPr lang="en-US"/>
          </a:p>
        </p:txBody>
      </p:sp>
    </p:spTree>
    <p:extLst>
      <p:ext uri="{BB962C8B-B14F-4D97-AF65-F5344CB8AC3E}">
        <p14:creationId xmlns:p14="http://schemas.microsoft.com/office/powerpoint/2010/main" val="181576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TBEP monitoring plan a technical supplement to CCMP (15 pages). DIB plan is 36 pages plus 120 pages of appendices.  The spatial extent of both watersheds are much smaller than that of APNEP’s, also their local partners contribute to monitoring implementation.</a:t>
            </a:r>
          </a:p>
        </p:txBody>
      </p:sp>
      <p:sp>
        <p:nvSpPr>
          <p:cNvPr id="4" name="Slide Number Placeholder 3"/>
          <p:cNvSpPr>
            <a:spLocks noGrp="1"/>
          </p:cNvSpPr>
          <p:nvPr>
            <p:ph type="sldNum" sz="quarter" idx="5"/>
          </p:nvPr>
        </p:nvSpPr>
        <p:spPr/>
        <p:txBody>
          <a:bodyPr/>
          <a:lstStyle/>
          <a:p>
            <a:fld id="{24A732E0-90D7-4B07-83D5-B5A8A5429506}" type="slidenum">
              <a:rPr lang="en-US" smtClean="0"/>
              <a:pPr/>
              <a:t>17</a:t>
            </a:fld>
            <a:endParaRPr lang="en-US"/>
          </a:p>
        </p:txBody>
      </p:sp>
    </p:spTree>
    <p:extLst>
      <p:ext uri="{BB962C8B-B14F-4D97-AF65-F5344CB8AC3E}">
        <p14:creationId xmlns:p14="http://schemas.microsoft.com/office/powerpoint/2010/main" val="256953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732E0-90D7-4B07-83D5-B5A8A5429506}" type="slidenum">
              <a:rPr lang="en-US" smtClean="0"/>
              <a:pPr/>
              <a:t>18</a:t>
            </a:fld>
            <a:endParaRPr lang="en-US"/>
          </a:p>
        </p:txBody>
      </p:sp>
    </p:spTree>
    <p:extLst>
      <p:ext uri="{BB962C8B-B14F-4D97-AF65-F5344CB8AC3E}">
        <p14:creationId xmlns:p14="http://schemas.microsoft.com/office/powerpoint/2010/main" val="58890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732E0-90D7-4B07-83D5-B5A8A5429506}" type="slidenum">
              <a:rPr lang="en-US" smtClean="0"/>
              <a:pPr/>
              <a:t>19</a:t>
            </a:fld>
            <a:endParaRPr lang="en-US"/>
          </a:p>
        </p:txBody>
      </p:sp>
    </p:spTree>
    <p:extLst>
      <p:ext uri="{BB962C8B-B14F-4D97-AF65-F5344CB8AC3E}">
        <p14:creationId xmlns:p14="http://schemas.microsoft.com/office/powerpoint/2010/main" val="32485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questioned about starting with water quality: this is logical given that water quality impacts nearly all our outcomes in some measurable way; such an incremental approach to achieving full EBM is necessary given our limited capacity and the breadth/complexity of our system</a:t>
            </a:r>
          </a:p>
        </p:txBody>
      </p:sp>
      <p:sp>
        <p:nvSpPr>
          <p:cNvPr id="4" name="Slide Number Placeholder 3"/>
          <p:cNvSpPr>
            <a:spLocks noGrp="1"/>
          </p:cNvSpPr>
          <p:nvPr>
            <p:ph type="sldNum" sz="quarter" idx="5"/>
          </p:nvPr>
        </p:nvSpPr>
        <p:spPr/>
        <p:txBody>
          <a:bodyPr/>
          <a:lstStyle/>
          <a:p>
            <a:fld id="{24A732E0-90D7-4B07-83D5-B5A8A5429506}" type="slidenum">
              <a:rPr lang="en-US" smtClean="0"/>
              <a:pPr/>
              <a:t>20</a:t>
            </a:fld>
            <a:endParaRPr lang="en-US"/>
          </a:p>
        </p:txBody>
      </p:sp>
    </p:spTree>
    <p:extLst>
      <p:ext uri="{BB962C8B-B14F-4D97-AF65-F5344CB8AC3E}">
        <p14:creationId xmlns:p14="http://schemas.microsoft.com/office/powerpoint/2010/main" val="406210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focus today on the planning phase, largely on the first planning element but a bit on the second element as well.</a:t>
            </a:r>
          </a:p>
        </p:txBody>
      </p:sp>
      <p:sp>
        <p:nvSpPr>
          <p:cNvPr id="4" name="Slide Number Placeholder 3"/>
          <p:cNvSpPr>
            <a:spLocks noGrp="1"/>
          </p:cNvSpPr>
          <p:nvPr>
            <p:ph type="sldNum" sz="quarter" idx="10"/>
          </p:nvPr>
        </p:nvSpPr>
        <p:spPr/>
        <p:txBody>
          <a:bodyPr/>
          <a:lstStyle/>
          <a:p>
            <a:fld id="{24A732E0-90D7-4B07-83D5-B5A8A5429506}" type="slidenum">
              <a:rPr lang="en-US" smtClean="0"/>
              <a:pPr/>
              <a:t>2</a:t>
            </a:fld>
            <a:endParaRPr lang="en-US"/>
          </a:p>
        </p:txBody>
      </p:sp>
    </p:spTree>
    <p:extLst>
      <p:ext uri="{BB962C8B-B14F-4D97-AF65-F5344CB8AC3E}">
        <p14:creationId xmlns:p14="http://schemas.microsoft.com/office/powerpoint/2010/main" val="37189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remaining time is reserved for LC discussion for any aspect presented, but here are some broad questions to begin.  Second two bullets: responsive to all parties, given we are reaching for good/excellent. Last bullet: reminder of EPA reporting requirements, again we would reaching for good/excellent as well.  Final comment: as we consider various indicators to include in the monitoring plan, much will depend not only on short-term contributions by partners but the probability of their long-term commitments and investments as well.  Hopefully the LC will be “facilitators” as staff via the monitoring plan process make their case to partners of the importance of investing in monitoring, assessment, and reporting.</a:t>
            </a:r>
          </a:p>
        </p:txBody>
      </p:sp>
      <p:sp>
        <p:nvSpPr>
          <p:cNvPr id="4" name="Slide Number Placeholder 3"/>
          <p:cNvSpPr>
            <a:spLocks noGrp="1"/>
          </p:cNvSpPr>
          <p:nvPr>
            <p:ph type="sldNum" sz="quarter" idx="5"/>
          </p:nvPr>
        </p:nvSpPr>
        <p:spPr/>
        <p:txBody>
          <a:bodyPr/>
          <a:lstStyle/>
          <a:p>
            <a:fld id="{24A732E0-90D7-4B07-83D5-B5A8A5429506}" type="slidenum">
              <a:rPr lang="en-US" smtClean="0"/>
              <a:pPr/>
              <a:t>21</a:t>
            </a:fld>
            <a:endParaRPr lang="en-US"/>
          </a:p>
        </p:txBody>
      </p:sp>
    </p:spTree>
    <p:extLst>
      <p:ext uri="{BB962C8B-B14F-4D97-AF65-F5344CB8AC3E}">
        <p14:creationId xmlns:p14="http://schemas.microsoft.com/office/powerpoint/2010/main" val="282806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APNEP goals and outcomes are articulated (table from CCMP)…APNEP staff facilitating the development of “Tier-1” indicators and supporting metrics.  The difference between Tier-1 and Tier-2 more a lack of expertise on MAT for feedback on latter. Initial focus on ecosystem outcome indicators (EOIs). </a:t>
            </a:r>
          </a:p>
        </p:txBody>
      </p:sp>
      <p:sp>
        <p:nvSpPr>
          <p:cNvPr id="4" name="Slide Number Placeholder 3"/>
          <p:cNvSpPr>
            <a:spLocks noGrp="1"/>
          </p:cNvSpPr>
          <p:nvPr>
            <p:ph type="sldNum" sz="quarter" idx="5"/>
          </p:nvPr>
        </p:nvSpPr>
        <p:spPr/>
        <p:txBody>
          <a:bodyPr/>
          <a:lstStyle/>
          <a:p>
            <a:fld id="{24A732E0-90D7-4B07-83D5-B5A8A5429506}" type="slidenum">
              <a:rPr lang="en-US" smtClean="0"/>
              <a:pPr/>
              <a:t>3</a:t>
            </a:fld>
            <a:endParaRPr lang="en-US"/>
          </a:p>
        </p:txBody>
      </p:sp>
    </p:spTree>
    <p:extLst>
      <p:ext uri="{BB962C8B-B14F-4D97-AF65-F5344CB8AC3E}">
        <p14:creationId xmlns:p14="http://schemas.microsoft.com/office/powerpoint/2010/main" val="18598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Discussions among partners during Phase II of APNEP indicator development: most if not all these meetings were motivated by staff, i.e. very rare if MAT lead expressed desire to have a meeting. Not included are one-on-one sessions with team leads. </a:t>
            </a:r>
            <a:r>
              <a:rPr lang="en-US" dirty="0"/>
              <a:t>Since late fall, with MATs having developed consensus on Tier I indicators, staff have begun working with individuals and sub-teams.  The MAT process has been challenging for staff and hasn’t worked out like we hoped.</a:t>
            </a:r>
            <a:r>
              <a:rPr lang="en-US" sz="1200" b="0" dirty="0"/>
              <a:t> </a:t>
            </a:r>
            <a:r>
              <a:rPr kumimoji="1" lang="en-US" sz="1200" b="0" i="0" u="none" strike="noStrike" kern="1200" dirty="0">
                <a:solidFill>
                  <a:schemeClr val="tx1"/>
                </a:solidFill>
                <a:effectLst/>
                <a:latin typeface="Arial" charset="0"/>
                <a:ea typeface="+mn-ea"/>
                <a:cs typeface="+mn-cs"/>
              </a:rPr>
              <a:t>Staff has recently reflected on the collective list of Tier-1 indicators and overall MAT progress.</a:t>
            </a:r>
            <a:endParaRPr lang="en-US" sz="1200" b="0" dirty="0"/>
          </a:p>
        </p:txBody>
      </p:sp>
      <p:sp>
        <p:nvSpPr>
          <p:cNvPr id="4" name="Slide Number Placeholder 3"/>
          <p:cNvSpPr>
            <a:spLocks noGrp="1"/>
          </p:cNvSpPr>
          <p:nvPr>
            <p:ph type="sldNum" sz="quarter" idx="10"/>
          </p:nvPr>
        </p:nvSpPr>
        <p:spPr/>
        <p:txBody>
          <a:bodyPr/>
          <a:lstStyle/>
          <a:p>
            <a:fld id="{24A732E0-90D7-4B07-83D5-B5A8A5429506}" type="slidenum">
              <a:rPr lang="en-US" smtClean="0"/>
              <a:pPr/>
              <a:t>4</a:t>
            </a:fld>
            <a:endParaRPr lang="en-US"/>
          </a:p>
        </p:txBody>
      </p:sp>
    </p:spTree>
    <p:extLst>
      <p:ext uri="{BB962C8B-B14F-4D97-AF65-F5344CB8AC3E}">
        <p14:creationId xmlns:p14="http://schemas.microsoft.com/office/powerpoint/2010/main" val="204510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initial MAT contributions in the form of indicator reports. Here is the 2018 “expanded” format when compared to the indicator report used in the APNEP 2012 ecosystem assessment.  Reminder that this report targeted to “technically-inclined” managers. Added elements are colored green. The indicator report is an interim product for monitoring plans and ecosystem assessments (reporting).  Because of time limitations, how these indicator reports feed into the ecosystem assessment product will not be addressed today.</a:t>
            </a:r>
          </a:p>
        </p:txBody>
      </p:sp>
      <p:sp>
        <p:nvSpPr>
          <p:cNvPr id="4" name="Slide Number Placeholder 3"/>
          <p:cNvSpPr>
            <a:spLocks noGrp="1"/>
          </p:cNvSpPr>
          <p:nvPr>
            <p:ph type="sldNum" sz="quarter" idx="5"/>
          </p:nvPr>
        </p:nvSpPr>
        <p:spPr/>
        <p:txBody>
          <a:bodyPr/>
          <a:lstStyle/>
          <a:p>
            <a:fld id="{24A732E0-90D7-4B07-83D5-B5A8A5429506}" type="slidenum">
              <a:rPr lang="en-US" smtClean="0"/>
              <a:pPr/>
              <a:t>5</a:t>
            </a:fld>
            <a:endParaRPr lang="en-US"/>
          </a:p>
        </p:txBody>
      </p:sp>
    </p:spTree>
    <p:extLst>
      <p:ext uri="{BB962C8B-B14F-4D97-AF65-F5344CB8AC3E}">
        <p14:creationId xmlns:p14="http://schemas.microsoft.com/office/powerpoint/2010/main" val="59265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EPA-NEP program evaluation letter received in December (based on review of 2013-2017). Assessment and monitoring one of APNEP’s challenges, with recognition of post-2017 progress. Note that staff, without being </a:t>
            </a:r>
            <a:r>
              <a:rPr lang="en-US" dirty="0" err="1"/>
              <a:t>furished</a:t>
            </a:r>
            <a:r>
              <a:rPr lang="en-US" dirty="0"/>
              <a:t> these “performance measures”, has been working to achieve all three levels concurrently.</a:t>
            </a:r>
          </a:p>
        </p:txBody>
      </p:sp>
      <p:sp>
        <p:nvSpPr>
          <p:cNvPr id="4" name="Slide Number Placeholder 3"/>
          <p:cNvSpPr>
            <a:spLocks noGrp="1"/>
          </p:cNvSpPr>
          <p:nvPr>
            <p:ph type="sldNum" sz="quarter" idx="5"/>
          </p:nvPr>
        </p:nvSpPr>
        <p:spPr/>
        <p:txBody>
          <a:bodyPr/>
          <a:lstStyle/>
          <a:p>
            <a:fld id="{24A732E0-90D7-4B07-83D5-B5A8A5429506}" type="slidenum">
              <a:rPr lang="en-US" smtClean="0"/>
              <a:pPr/>
              <a:t>6</a:t>
            </a:fld>
            <a:endParaRPr lang="en-US"/>
          </a:p>
        </p:txBody>
      </p:sp>
    </p:spTree>
    <p:extLst>
      <p:ext uri="{BB962C8B-B14F-4D97-AF65-F5344CB8AC3E}">
        <p14:creationId xmlns:p14="http://schemas.microsoft.com/office/powerpoint/2010/main" val="301735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 since 2004…this July will mark the 15</a:t>
            </a:r>
            <a:r>
              <a:rPr lang="en-US" baseline="30000" dirty="0"/>
              <a:t>th</a:t>
            </a:r>
            <a:r>
              <a:rPr lang="en-US" dirty="0"/>
              <a:t> anniversary of its first meeting.</a:t>
            </a:r>
          </a:p>
        </p:txBody>
      </p:sp>
      <p:sp>
        <p:nvSpPr>
          <p:cNvPr id="4" name="Slide Number Placeholder 3"/>
          <p:cNvSpPr>
            <a:spLocks noGrp="1"/>
          </p:cNvSpPr>
          <p:nvPr>
            <p:ph type="sldNum" sz="quarter" idx="5"/>
          </p:nvPr>
        </p:nvSpPr>
        <p:spPr/>
        <p:txBody>
          <a:bodyPr/>
          <a:lstStyle/>
          <a:p>
            <a:fld id="{24A732E0-90D7-4B07-83D5-B5A8A5429506}" type="slidenum">
              <a:rPr lang="en-US" smtClean="0"/>
              <a:pPr/>
              <a:t>7</a:t>
            </a:fld>
            <a:endParaRPr lang="en-US"/>
          </a:p>
        </p:txBody>
      </p:sp>
    </p:spTree>
    <p:extLst>
      <p:ext uri="{BB962C8B-B14F-4D97-AF65-F5344CB8AC3E}">
        <p14:creationId xmlns:p14="http://schemas.microsoft.com/office/powerpoint/2010/main" val="54664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Indicators in use that are recognized by the Management Conference.</a:t>
            </a:r>
          </a:p>
        </p:txBody>
      </p:sp>
      <p:sp>
        <p:nvSpPr>
          <p:cNvPr id="4" name="Slide Number Placeholder 3"/>
          <p:cNvSpPr>
            <a:spLocks noGrp="1"/>
          </p:cNvSpPr>
          <p:nvPr>
            <p:ph type="sldNum" sz="quarter" idx="5"/>
          </p:nvPr>
        </p:nvSpPr>
        <p:spPr/>
        <p:txBody>
          <a:bodyPr/>
          <a:lstStyle/>
          <a:p>
            <a:fld id="{24A732E0-90D7-4B07-83D5-B5A8A5429506}" type="slidenum">
              <a:rPr lang="en-US" smtClean="0"/>
              <a:pPr/>
              <a:t>8</a:t>
            </a:fld>
            <a:endParaRPr lang="en-US"/>
          </a:p>
        </p:txBody>
      </p:sp>
    </p:spTree>
    <p:extLst>
      <p:ext uri="{BB962C8B-B14F-4D97-AF65-F5344CB8AC3E}">
        <p14:creationId xmlns:p14="http://schemas.microsoft.com/office/powerpoint/2010/main" val="52761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program evaluation wants a monitoring plan implemented by 2020.</a:t>
            </a:r>
          </a:p>
        </p:txBody>
      </p:sp>
      <p:sp>
        <p:nvSpPr>
          <p:cNvPr id="4" name="Slide Number Placeholder 3"/>
          <p:cNvSpPr>
            <a:spLocks noGrp="1"/>
          </p:cNvSpPr>
          <p:nvPr>
            <p:ph type="sldNum" sz="quarter" idx="5"/>
          </p:nvPr>
        </p:nvSpPr>
        <p:spPr/>
        <p:txBody>
          <a:bodyPr/>
          <a:lstStyle/>
          <a:p>
            <a:fld id="{24A732E0-90D7-4B07-83D5-B5A8A5429506}" type="slidenum">
              <a:rPr lang="en-US" smtClean="0"/>
              <a:pPr/>
              <a:t>10</a:t>
            </a:fld>
            <a:endParaRPr lang="en-US"/>
          </a:p>
        </p:txBody>
      </p:sp>
    </p:spTree>
    <p:extLst>
      <p:ext uri="{BB962C8B-B14F-4D97-AF65-F5344CB8AC3E}">
        <p14:creationId xmlns:p14="http://schemas.microsoft.com/office/powerpoint/2010/main" val="134166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43F83C8-A83B-4DBE-BAB6-7B450CDE7746}" type="slidenum">
              <a:rPr lang="en-US" smtClean="0"/>
              <a:pPr/>
              <a:t>‹#›</a:t>
            </a:fld>
            <a:endParaRPr lang="en-US" sz="32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631EA-54AB-4DF2-AB03-7B21DB96ECD6}" type="slidenum">
              <a:rPr lang="en-US" smtClean="0"/>
              <a:pPr/>
              <a:t>‹#›</a:t>
            </a:fld>
            <a:endParaRPr lang="en-US" sz="2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7E7FA-5E6E-4C2F-85D2-E9F60C3A35BE}" type="slidenum">
              <a:rPr lang="en-US" smtClean="0"/>
              <a:pPr/>
              <a:t>‹#›</a:t>
            </a:fld>
            <a:endParaRPr lang="en-US" sz="2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4EF9D-F785-48A6-811C-A5FD5CE69230}" type="slidenum">
              <a:rPr lang="en-US" smtClean="0"/>
              <a:pPr/>
              <a:t>‹#›</a:t>
            </a:fld>
            <a:endParaRPr lang="en-US" sz="2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722C8-EC1D-4F48-A6A2-B7AE638B3092}" type="slidenum">
              <a:rPr lang="en-US" smtClean="0"/>
              <a:pPr/>
              <a:t>‹#›</a:t>
            </a:fld>
            <a:endParaRPr lang="en-US" sz="2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479AC-DF78-4D6D-9C86-6D56E53A19CC}" type="slidenum">
              <a:rPr lang="en-US" smtClean="0"/>
              <a:pPr/>
              <a:t>‹#›</a:t>
            </a:fld>
            <a:endParaRPr lang="en-US" sz="2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562DB-5F32-4D4E-8AA3-DA9C5EC671F8}" type="slidenum">
              <a:rPr lang="en-US" smtClean="0"/>
              <a:pPr/>
              <a:t>‹#›</a:t>
            </a:fld>
            <a:endParaRPr lang="en-US" sz="2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9890B-98A8-4BFA-A837-B54C5727C783}" type="slidenum">
              <a:rPr lang="en-US" smtClean="0"/>
              <a:pPr/>
              <a:t>‹#›</a:t>
            </a:fld>
            <a:endParaRPr lang="en-US" sz="2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9EC02-122A-4D38-906C-13C09EABA2CF}" type="slidenum">
              <a:rPr lang="en-US" smtClean="0"/>
              <a:pPr/>
              <a:t>‹#›</a:t>
            </a:fld>
            <a:endParaRPr lang="en-US" sz="2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74F7F-30EE-4FB7-AF67-344BD3192144}" type="slidenum">
              <a:rPr lang="en-US" smtClean="0"/>
              <a:pPr/>
              <a:t>‹#›</a:t>
            </a:fld>
            <a:endParaRPr lang="en-US" sz="2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2332963-A57F-49C4-9F53-6DFABD1D2ED0}" type="slidenum">
              <a:rPr lang="en-US" smtClean="0"/>
              <a:pPr/>
              <a:t>‹#›</a:t>
            </a:fld>
            <a:endParaRPr lang="en-US" sz="280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
            <a:lum/>
          </a:blip>
          <a:srcRect/>
          <a:stretch>
            <a:fillRect l="6000" t="10000" r="1000" b="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8E65A4-04BF-4359-8E2A-003BA86025B8}" type="slidenum">
              <a:rPr lang="en-US" smtClean="0"/>
              <a:pPr/>
              <a:t>‹#›</a:t>
            </a:fld>
            <a:endParaRPr lang="en-US" sz="280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6" name="Picture 2" descr="H:\My Pictures\APNEP Logos\APNEPLogo_Partnership - Final-with converted fonts.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671488"/>
            <a:ext cx="818325" cy="1179616"/>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3724" y="512676"/>
            <a:ext cx="8323076" cy="1692188"/>
          </a:xfrm>
          <a:ln>
            <a:noFill/>
          </a:ln>
        </p:spPr>
        <p:txBody>
          <a:bodyPr>
            <a:noAutofit/>
          </a:bodyPr>
          <a:lstStyle/>
          <a:p>
            <a:pPr algn="ctr"/>
            <a:r>
              <a:rPr lang="en-US" sz="4000" dirty="0">
                <a:solidFill>
                  <a:schemeClr val="accent1"/>
                </a:solidFill>
                <a:effectLst>
                  <a:outerShdw blurRad="38100" dist="38100" dir="2700000" algn="tl">
                    <a:srgbClr val="000000">
                      <a:alpha val="43137"/>
                    </a:srgbClr>
                  </a:outerShdw>
                </a:effectLst>
              </a:rPr>
              <a:t>APNEP </a:t>
            </a:r>
            <a:br>
              <a:rPr lang="en-US" sz="4000" dirty="0">
                <a:solidFill>
                  <a:schemeClr val="accent1"/>
                </a:solidFill>
                <a:effectLst>
                  <a:outerShdw blurRad="38100" dist="38100" dir="2700000" algn="tl">
                    <a:srgbClr val="000000">
                      <a:alpha val="43137"/>
                    </a:srgbClr>
                  </a:outerShdw>
                </a:effectLst>
              </a:rPr>
            </a:br>
            <a:r>
              <a:rPr lang="en-US" sz="4000" dirty="0">
                <a:solidFill>
                  <a:schemeClr val="accent1"/>
                </a:solidFill>
                <a:effectLst>
                  <a:outerShdw blurRad="38100" dist="38100" dir="2700000" algn="tl">
                    <a:srgbClr val="000000">
                      <a:alpha val="43137"/>
                    </a:srgbClr>
                  </a:outerShdw>
                </a:effectLst>
              </a:rPr>
              <a:t>Monitoring Strategy Development</a:t>
            </a:r>
          </a:p>
        </p:txBody>
      </p:sp>
      <p:sp>
        <p:nvSpPr>
          <p:cNvPr id="4" name="Subtitle 3"/>
          <p:cNvSpPr>
            <a:spLocks noGrp="1"/>
          </p:cNvSpPr>
          <p:nvPr>
            <p:ph type="subTitle" idx="1"/>
          </p:nvPr>
        </p:nvSpPr>
        <p:spPr>
          <a:xfrm>
            <a:off x="644652" y="3728412"/>
            <a:ext cx="7854696" cy="1136568"/>
          </a:xfrm>
        </p:spPr>
        <p:txBody>
          <a:bodyPr>
            <a:noAutofit/>
          </a:bodyPr>
          <a:lstStyle/>
          <a:p>
            <a:pPr algn="ctr"/>
            <a:r>
              <a:rPr lang="en-US" sz="2000" b="1" dirty="0">
                <a:solidFill>
                  <a:schemeClr val="accent3"/>
                </a:solidFill>
              </a:rPr>
              <a:t>Dean Carpenter, </a:t>
            </a:r>
            <a:r>
              <a:rPr lang="en-US" sz="2000" b="1" dirty="0" err="1">
                <a:solidFill>
                  <a:schemeClr val="accent3"/>
                </a:solidFill>
              </a:rPr>
              <a:t>D.Env</a:t>
            </a:r>
            <a:r>
              <a:rPr lang="en-US" sz="2000" b="1" dirty="0">
                <a:solidFill>
                  <a:schemeClr val="accent3"/>
                </a:solidFill>
              </a:rPr>
              <a:t>.</a:t>
            </a:r>
          </a:p>
          <a:p>
            <a:pPr algn="ctr"/>
            <a:r>
              <a:rPr lang="en-US" sz="2000" b="1" dirty="0">
                <a:solidFill>
                  <a:schemeClr val="accent3"/>
                </a:solidFill>
              </a:rPr>
              <a:t>Tim Ellis, Ph.D.</a:t>
            </a:r>
          </a:p>
          <a:p>
            <a:pPr algn="ctr"/>
            <a:r>
              <a:rPr lang="en-US" sz="2000" b="1" dirty="0">
                <a:solidFill>
                  <a:schemeClr val="accent3"/>
                </a:solidFill>
              </a:rPr>
              <a:t>Albemarle-Pamlico National Estuary Partnership</a:t>
            </a:r>
          </a:p>
          <a:p>
            <a:pPr algn="ctr"/>
            <a:endParaRPr lang="en-US" sz="2000" b="1" dirty="0">
              <a:solidFill>
                <a:schemeClr val="accent3"/>
              </a:solidFill>
            </a:endParaRPr>
          </a:p>
          <a:p>
            <a:pPr algn="ctr"/>
            <a:r>
              <a:rPr lang="en-US" sz="2000" b="1" dirty="0">
                <a:solidFill>
                  <a:schemeClr val="accent3"/>
                </a:solidFill>
              </a:rPr>
              <a:t>Leadership Council Meeting	</a:t>
            </a:r>
          </a:p>
          <a:p>
            <a:pPr algn="ctr"/>
            <a:r>
              <a:rPr lang="en-US" sz="2000" b="1" dirty="0">
                <a:solidFill>
                  <a:schemeClr val="accent3"/>
                </a:solidFill>
              </a:rPr>
              <a:t>NC Department of Environmental Quality, Raleigh</a:t>
            </a:r>
          </a:p>
          <a:p>
            <a:pPr algn="ctr"/>
            <a:r>
              <a:rPr lang="en-US" sz="2000" b="1" dirty="0">
                <a:solidFill>
                  <a:schemeClr val="accent3"/>
                </a:solidFill>
              </a:rPr>
              <a:t>14 May 2019</a:t>
            </a:r>
          </a:p>
        </p:txBody>
      </p:sp>
      <p:sp>
        <p:nvSpPr>
          <p:cNvPr id="2" name="Slide Number Placeholder 1"/>
          <p:cNvSpPr>
            <a:spLocks noGrp="1"/>
          </p:cNvSpPr>
          <p:nvPr>
            <p:ph type="sldNum" sz="quarter" idx="12"/>
          </p:nvPr>
        </p:nvSpPr>
        <p:spPr/>
        <p:txBody>
          <a:bodyPr/>
          <a:lstStyle/>
          <a:p>
            <a:fld id="{65C9EC02-122A-4D38-906C-13C09EABA2CF}" type="slidenum">
              <a:rPr lang="en-US" smtClean="0"/>
              <a:pPr/>
              <a:t>1</a:t>
            </a:fld>
            <a:endParaRPr lang="en-US" sz="2800"/>
          </a:p>
        </p:txBody>
      </p:sp>
    </p:spTree>
    <p:extLst>
      <p:ext uri="{BB962C8B-B14F-4D97-AF65-F5344CB8AC3E}">
        <p14:creationId xmlns:p14="http://schemas.microsoft.com/office/powerpoint/2010/main" val="111538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D8629-9E15-4D1E-A051-0A32FF664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0"/>
            <a:ext cx="7374193" cy="6858000"/>
          </a:xfrm>
          <a:prstGeom prst="rect">
            <a:avLst/>
          </a:prstGeom>
        </p:spPr>
      </p:pic>
      <p:sp>
        <p:nvSpPr>
          <p:cNvPr id="4" name="Rectangle 3">
            <a:extLst>
              <a:ext uri="{FF2B5EF4-FFF2-40B4-BE49-F238E27FC236}">
                <a16:creationId xmlns:a16="http://schemas.microsoft.com/office/drawing/2014/main" id="{6D8AE4DC-28C7-4C05-8FAA-036C727B2D41}"/>
              </a:ext>
            </a:extLst>
          </p:cNvPr>
          <p:cNvSpPr/>
          <p:nvPr/>
        </p:nvSpPr>
        <p:spPr>
          <a:xfrm>
            <a:off x="2587925" y="4757466"/>
            <a:ext cx="5391509" cy="2889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 name="Rectangle 5">
            <a:extLst>
              <a:ext uri="{FF2B5EF4-FFF2-40B4-BE49-F238E27FC236}">
                <a16:creationId xmlns:a16="http://schemas.microsoft.com/office/drawing/2014/main" id="{94AF5995-A1D9-44DA-9E6B-495E5E274C8E}"/>
              </a:ext>
            </a:extLst>
          </p:cNvPr>
          <p:cNvSpPr/>
          <p:nvPr/>
        </p:nvSpPr>
        <p:spPr>
          <a:xfrm>
            <a:off x="2587924" y="5051043"/>
            <a:ext cx="5391509" cy="12826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Oval 6">
            <a:extLst>
              <a:ext uri="{FF2B5EF4-FFF2-40B4-BE49-F238E27FC236}">
                <a16:creationId xmlns:a16="http://schemas.microsoft.com/office/drawing/2014/main" id="{730F14F0-AD2E-477A-B197-63EB073B7784}"/>
              </a:ext>
            </a:extLst>
          </p:cNvPr>
          <p:cNvSpPr/>
          <p:nvPr/>
        </p:nvSpPr>
        <p:spPr>
          <a:xfrm>
            <a:off x="2355012" y="4811382"/>
            <a:ext cx="146304" cy="14664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F46250-E4DA-4910-9049-CC659E483C4F}"/>
              </a:ext>
            </a:extLst>
          </p:cNvPr>
          <p:cNvSpPr/>
          <p:nvPr/>
        </p:nvSpPr>
        <p:spPr>
          <a:xfrm>
            <a:off x="2355012" y="5053255"/>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72A0D4-8846-45A6-82D4-681199E4E039}"/>
              </a:ext>
            </a:extLst>
          </p:cNvPr>
          <p:cNvSpPr/>
          <p:nvPr/>
        </p:nvSpPr>
        <p:spPr>
          <a:xfrm>
            <a:off x="2587925" y="5185721"/>
            <a:ext cx="5391509" cy="10080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07B5759-F23A-4F24-8793-0DF251D43AE6}"/>
              </a:ext>
            </a:extLst>
          </p:cNvPr>
          <p:cNvSpPr/>
          <p:nvPr/>
        </p:nvSpPr>
        <p:spPr>
          <a:xfrm>
            <a:off x="2355012" y="5221803"/>
            <a:ext cx="146304" cy="14664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38212A-7A9A-4E8E-A798-546F5635BF85}"/>
              </a:ext>
            </a:extLst>
          </p:cNvPr>
          <p:cNvSpPr/>
          <p:nvPr/>
        </p:nvSpPr>
        <p:spPr>
          <a:xfrm>
            <a:off x="2587924" y="3848491"/>
            <a:ext cx="5391509" cy="301344"/>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4" name="Oval 13">
            <a:extLst>
              <a:ext uri="{FF2B5EF4-FFF2-40B4-BE49-F238E27FC236}">
                <a16:creationId xmlns:a16="http://schemas.microsoft.com/office/drawing/2014/main" id="{5C86E1C3-F1F7-495B-A009-F277977E3E89}"/>
              </a:ext>
            </a:extLst>
          </p:cNvPr>
          <p:cNvSpPr/>
          <p:nvPr/>
        </p:nvSpPr>
        <p:spPr>
          <a:xfrm>
            <a:off x="2353943" y="4003186"/>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D68C5E-DEC3-45B9-B601-4465A398F009}"/>
              </a:ext>
            </a:extLst>
          </p:cNvPr>
          <p:cNvSpPr/>
          <p:nvPr/>
        </p:nvSpPr>
        <p:spPr>
          <a:xfrm>
            <a:off x="2353943" y="3831805"/>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B0D2C0-7C78-4AF6-A248-601A3EF6D0AB}"/>
              </a:ext>
            </a:extLst>
          </p:cNvPr>
          <p:cNvSpPr/>
          <p:nvPr/>
        </p:nvSpPr>
        <p:spPr>
          <a:xfrm>
            <a:off x="2353943" y="6039901"/>
            <a:ext cx="146304" cy="14664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95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1007604" y="381217"/>
            <a:ext cx="7679196" cy="1143000"/>
          </a:xfrm>
        </p:spPr>
        <p:txBody>
          <a:bodyPr>
            <a:normAutofit fontScale="90000"/>
          </a:bodyPr>
          <a:lstStyle/>
          <a:p>
            <a:r>
              <a:rPr lang="en-US" dirty="0"/>
              <a:t>Monitoring Practice References</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11</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163977" y="1808820"/>
            <a:ext cx="8816045" cy="3785652"/>
          </a:xfrm>
          <a:prstGeom prst="rect">
            <a:avLst/>
          </a:prstGeom>
          <a:noFill/>
        </p:spPr>
        <p:txBody>
          <a:bodyPr wrap="square" rtlCol="0">
            <a:spAutoFit/>
          </a:bodyPr>
          <a:lstStyle/>
          <a:p>
            <a:pPr marL="342900" indent="-342900">
              <a:buFont typeface="Arial" panose="020B0604020202020204" pitchFamily="34" charset="0"/>
              <a:buChar char="•"/>
            </a:pPr>
            <a:r>
              <a:rPr lang="en-US" dirty="0"/>
              <a:t>NEP Monitoring Guidance (USEPA 1992)</a:t>
            </a:r>
          </a:p>
          <a:p>
            <a:pPr marL="342900" indent="-342900">
              <a:buFont typeface="Arial" panose="020B0604020202020204" pitchFamily="34" charset="0"/>
              <a:buChar char="•"/>
            </a:pPr>
            <a:r>
              <a:rPr lang="en-US" dirty="0"/>
              <a:t>Practical Advice for Implementing Long-Term Ecosystem Monitoring (Sergeant et al. 2012)</a:t>
            </a:r>
          </a:p>
          <a:p>
            <a:pPr marL="342900" indent="-342900">
              <a:buFont typeface="Arial" panose="020B0604020202020204" pitchFamily="34" charset="0"/>
              <a:buChar char="•"/>
            </a:pPr>
            <a:r>
              <a:rPr lang="en-US" dirty="0"/>
              <a:t>Ecosystem Monitoring for Ecosystem-Based Management: Using A Polycentric Approach to Balance Information Tradeoffs (</a:t>
            </a:r>
            <a:r>
              <a:rPr lang="en-US" dirty="0" err="1"/>
              <a:t>Heenan</a:t>
            </a:r>
            <a:r>
              <a:rPr lang="en-US" dirty="0"/>
              <a:t> et al. 2016)</a:t>
            </a:r>
          </a:p>
          <a:p>
            <a:pPr marL="342900" indent="-342900">
              <a:buFont typeface="Arial" panose="020B0604020202020204" pitchFamily="34" charset="0"/>
              <a:buChar char="•"/>
            </a:pPr>
            <a:r>
              <a:rPr lang="en-US" dirty="0">
                <a:solidFill>
                  <a:srgbClr val="00B050"/>
                </a:solidFill>
              </a:rPr>
              <a:t>A Road Map for Designing and Implementing A Biological Monitoring Program (Reynolds et al. 2016)</a:t>
            </a:r>
          </a:p>
          <a:p>
            <a:pPr marL="342900" indent="-342900">
              <a:buFont typeface="Arial" panose="020B0604020202020204" pitchFamily="34" charset="0"/>
              <a:buChar char="•"/>
            </a:pPr>
            <a:r>
              <a:rPr lang="en-US" dirty="0"/>
              <a:t>Effective Monitoring to Evaluate Ecological Restoration in the Gulf of Mexico (NRC 2017)</a:t>
            </a:r>
          </a:p>
        </p:txBody>
      </p:sp>
    </p:spTree>
    <p:extLst>
      <p:ext uri="{BB962C8B-B14F-4D97-AF65-F5344CB8AC3E}">
        <p14:creationId xmlns:p14="http://schemas.microsoft.com/office/powerpoint/2010/main" val="167278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285E-654B-084F-A8F5-4ED3CA8909B9}"/>
              </a:ext>
            </a:extLst>
          </p:cNvPr>
          <p:cNvSpPr>
            <a:spLocks noGrp="1"/>
          </p:cNvSpPr>
          <p:nvPr>
            <p:ph type="title"/>
          </p:nvPr>
        </p:nvSpPr>
        <p:spPr>
          <a:xfrm>
            <a:off x="1208583" y="590931"/>
            <a:ext cx="7097216" cy="564672"/>
          </a:xfrm>
        </p:spPr>
        <p:txBody>
          <a:bodyPr>
            <a:normAutofit fontScale="90000"/>
          </a:bodyPr>
          <a:lstStyle/>
          <a:p>
            <a:r>
              <a:rPr lang="en-US" dirty="0"/>
              <a:t>Course Map for Monitoring</a:t>
            </a:r>
          </a:p>
        </p:txBody>
      </p:sp>
      <p:pic>
        <p:nvPicPr>
          <p:cNvPr id="6" name="Content Placeholder 5">
            <a:extLst>
              <a:ext uri="{FF2B5EF4-FFF2-40B4-BE49-F238E27FC236}">
                <a16:creationId xmlns:a16="http://schemas.microsoft.com/office/drawing/2014/main" id="{B7A70FBD-6D18-C74E-8A19-30E8C0770B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155603"/>
            <a:ext cx="6300699" cy="5657595"/>
          </a:xfrm>
        </p:spPr>
      </p:pic>
      <p:sp>
        <p:nvSpPr>
          <p:cNvPr id="4" name="Slide Number Placeholder 3">
            <a:extLst>
              <a:ext uri="{FF2B5EF4-FFF2-40B4-BE49-F238E27FC236}">
                <a16:creationId xmlns:a16="http://schemas.microsoft.com/office/drawing/2014/main" id="{6EA50694-CEEC-F848-90A0-6B6D1CE18399}"/>
              </a:ext>
            </a:extLst>
          </p:cNvPr>
          <p:cNvSpPr>
            <a:spLocks noGrp="1"/>
          </p:cNvSpPr>
          <p:nvPr>
            <p:ph type="sldNum" sz="quarter" idx="12"/>
          </p:nvPr>
        </p:nvSpPr>
        <p:spPr/>
        <p:txBody>
          <a:bodyPr/>
          <a:lstStyle/>
          <a:p>
            <a:fld id="{E9C4EF9D-F785-48A6-811C-A5FD5CE69230}" type="slidenum">
              <a:rPr lang="en-US" smtClean="0"/>
              <a:pPr/>
              <a:t>12</a:t>
            </a:fld>
            <a:endParaRPr lang="en-US" sz="2800"/>
          </a:p>
        </p:txBody>
      </p:sp>
      <p:sp>
        <p:nvSpPr>
          <p:cNvPr id="7" name="TextBox 6">
            <a:extLst>
              <a:ext uri="{FF2B5EF4-FFF2-40B4-BE49-F238E27FC236}">
                <a16:creationId xmlns:a16="http://schemas.microsoft.com/office/drawing/2014/main" id="{D694A507-F6DC-3E47-B7F9-97609B44F0DA}"/>
              </a:ext>
            </a:extLst>
          </p:cNvPr>
          <p:cNvSpPr txBox="1"/>
          <p:nvPr/>
        </p:nvSpPr>
        <p:spPr>
          <a:xfrm>
            <a:off x="7397538" y="5801551"/>
            <a:ext cx="1816523" cy="307777"/>
          </a:xfrm>
          <a:prstGeom prst="rect">
            <a:avLst/>
          </a:prstGeom>
          <a:noFill/>
        </p:spPr>
        <p:txBody>
          <a:bodyPr wrap="none" rtlCol="0">
            <a:spAutoFit/>
          </a:bodyPr>
          <a:lstStyle/>
          <a:p>
            <a:r>
              <a:rPr lang="en-US" sz="1400" dirty="0"/>
              <a:t>Reynolds et al. 2016</a:t>
            </a:r>
          </a:p>
        </p:txBody>
      </p:sp>
      <p:sp>
        <p:nvSpPr>
          <p:cNvPr id="3" name="Right Arrow 2">
            <a:extLst>
              <a:ext uri="{FF2B5EF4-FFF2-40B4-BE49-F238E27FC236}">
                <a16:creationId xmlns:a16="http://schemas.microsoft.com/office/drawing/2014/main" id="{1D4A6456-2CDC-4540-8431-62D6931008CD}"/>
              </a:ext>
            </a:extLst>
          </p:cNvPr>
          <p:cNvSpPr/>
          <p:nvPr/>
        </p:nvSpPr>
        <p:spPr>
          <a:xfrm rot="10800000">
            <a:off x="7308304" y="3825044"/>
            <a:ext cx="616496"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C84257-1E6D-6B4C-9D0B-CE5573225236}"/>
              </a:ext>
            </a:extLst>
          </p:cNvPr>
          <p:cNvSpPr/>
          <p:nvPr/>
        </p:nvSpPr>
        <p:spPr>
          <a:xfrm>
            <a:off x="2771800" y="4257092"/>
            <a:ext cx="3996444" cy="11881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D82BF8E0-FFD1-484A-9957-A0C36E66A6ED}"/>
              </a:ext>
            </a:extLst>
          </p:cNvPr>
          <p:cNvSpPr/>
          <p:nvPr/>
        </p:nvSpPr>
        <p:spPr>
          <a:xfrm rot="10800000">
            <a:off x="6819260" y="4790437"/>
            <a:ext cx="1156556" cy="4571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03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285E-654B-084F-A8F5-4ED3CA8909B9}"/>
              </a:ext>
            </a:extLst>
          </p:cNvPr>
          <p:cNvSpPr>
            <a:spLocks noGrp="1"/>
          </p:cNvSpPr>
          <p:nvPr>
            <p:ph type="title"/>
          </p:nvPr>
        </p:nvSpPr>
        <p:spPr>
          <a:xfrm>
            <a:off x="567617" y="1544312"/>
            <a:ext cx="7730243" cy="564672"/>
          </a:xfrm>
        </p:spPr>
        <p:txBody>
          <a:bodyPr>
            <a:normAutofit fontScale="90000"/>
          </a:bodyPr>
          <a:lstStyle/>
          <a:p>
            <a:r>
              <a:rPr lang="en-US" dirty="0"/>
              <a:t>Outcomes-to-Objectives Hierarchy Case Study</a:t>
            </a:r>
          </a:p>
        </p:txBody>
      </p:sp>
      <p:sp>
        <p:nvSpPr>
          <p:cNvPr id="4" name="Slide Number Placeholder 3">
            <a:extLst>
              <a:ext uri="{FF2B5EF4-FFF2-40B4-BE49-F238E27FC236}">
                <a16:creationId xmlns:a16="http://schemas.microsoft.com/office/drawing/2014/main" id="{6EA50694-CEEC-F848-90A0-6B6D1CE18399}"/>
              </a:ext>
            </a:extLst>
          </p:cNvPr>
          <p:cNvSpPr>
            <a:spLocks noGrp="1"/>
          </p:cNvSpPr>
          <p:nvPr>
            <p:ph type="sldNum" sz="quarter" idx="12"/>
          </p:nvPr>
        </p:nvSpPr>
        <p:spPr/>
        <p:txBody>
          <a:bodyPr/>
          <a:lstStyle/>
          <a:p>
            <a:fld id="{E9C4EF9D-F785-48A6-811C-A5FD5CE69230}" type="slidenum">
              <a:rPr lang="en-US" smtClean="0"/>
              <a:pPr/>
              <a:t>13</a:t>
            </a:fld>
            <a:endParaRPr lang="en-US" sz="2800"/>
          </a:p>
        </p:txBody>
      </p:sp>
      <p:sp>
        <p:nvSpPr>
          <p:cNvPr id="7" name="TextBox 6">
            <a:extLst>
              <a:ext uri="{FF2B5EF4-FFF2-40B4-BE49-F238E27FC236}">
                <a16:creationId xmlns:a16="http://schemas.microsoft.com/office/drawing/2014/main" id="{D694A507-F6DC-3E47-B7F9-97609B44F0DA}"/>
              </a:ext>
            </a:extLst>
          </p:cNvPr>
          <p:cNvSpPr txBox="1"/>
          <p:nvPr/>
        </p:nvSpPr>
        <p:spPr>
          <a:xfrm>
            <a:off x="7397538" y="5801551"/>
            <a:ext cx="1816523" cy="307777"/>
          </a:xfrm>
          <a:prstGeom prst="rect">
            <a:avLst/>
          </a:prstGeom>
          <a:noFill/>
        </p:spPr>
        <p:txBody>
          <a:bodyPr wrap="none" rtlCol="0">
            <a:spAutoFit/>
          </a:bodyPr>
          <a:lstStyle/>
          <a:p>
            <a:r>
              <a:rPr lang="en-US" sz="1400" dirty="0"/>
              <a:t>Reynolds et al. 2016</a:t>
            </a:r>
          </a:p>
        </p:txBody>
      </p:sp>
      <p:pic>
        <p:nvPicPr>
          <p:cNvPr id="9" name="Content Placeholder 8">
            <a:extLst>
              <a:ext uri="{FF2B5EF4-FFF2-40B4-BE49-F238E27FC236}">
                <a16:creationId xmlns:a16="http://schemas.microsoft.com/office/drawing/2014/main" id="{3503D25B-BA10-934E-82A6-1B51942672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690" y="2514831"/>
            <a:ext cx="5727700" cy="3276600"/>
          </a:xfrm>
        </p:spPr>
      </p:pic>
    </p:spTree>
    <p:extLst>
      <p:ext uri="{BB962C8B-B14F-4D97-AF65-F5344CB8AC3E}">
        <p14:creationId xmlns:p14="http://schemas.microsoft.com/office/powerpoint/2010/main" val="405413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285E-654B-084F-A8F5-4ED3CA8909B9}"/>
              </a:ext>
            </a:extLst>
          </p:cNvPr>
          <p:cNvSpPr>
            <a:spLocks noGrp="1"/>
          </p:cNvSpPr>
          <p:nvPr>
            <p:ph type="title"/>
          </p:nvPr>
        </p:nvSpPr>
        <p:spPr>
          <a:xfrm>
            <a:off x="573444" y="1066569"/>
            <a:ext cx="7730243" cy="564672"/>
          </a:xfrm>
        </p:spPr>
        <p:txBody>
          <a:bodyPr>
            <a:normAutofit fontScale="90000"/>
          </a:bodyPr>
          <a:lstStyle/>
          <a:p>
            <a:r>
              <a:rPr lang="en-US" dirty="0"/>
              <a:t>Influence Diagram Case Study</a:t>
            </a:r>
          </a:p>
        </p:txBody>
      </p:sp>
      <p:sp>
        <p:nvSpPr>
          <p:cNvPr id="4" name="Slide Number Placeholder 3">
            <a:extLst>
              <a:ext uri="{FF2B5EF4-FFF2-40B4-BE49-F238E27FC236}">
                <a16:creationId xmlns:a16="http://schemas.microsoft.com/office/drawing/2014/main" id="{6EA50694-CEEC-F848-90A0-6B6D1CE18399}"/>
              </a:ext>
            </a:extLst>
          </p:cNvPr>
          <p:cNvSpPr>
            <a:spLocks noGrp="1"/>
          </p:cNvSpPr>
          <p:nvPr>
            <p:ph type="sldNum" sz="quarter" idx="12"/>
          </p:nvPr>
        </p:nvSpPr>
        <p:spPr/>
        <p:txBody>
          <a:bodyPr/>
          <a:lstStyle/>
          <a:p>
            <a:fld id="{E9C4EF9D-F785-48A6-811C-A5FD5CE69230}" type="slidenum">
              <a:rPr lang="en-US" smtClean="0"/>
              <a:pPr/>
              <a:t>14</a:t>
            </a:fld>
            <a:endParaRPr lang="en-US" sz="2800"/>
          </a:p>
        </p:txBody>
      </p:sp>
      <p:sp>
        <p:nvSpPr>
          <p:cNvPr id="7" name="TextBox 6">
            <a:extLst>
              <a:ext uri="{FF2B5EF4-FFF2-40B4-BE49-F238E27FC236}">
                <a16:creationId xmlns:a16="http://schemas.microsoft.com/office/drawing/2014/main" id="{D694A507-F6DC-3E47-B7F9-97609B44F0DA}"/>
              </a:ext>
            </a:extLst>
          </p:cNvPr>
          <p:cNvSpPr txBox="1"/>
          <p:nvPr/>
        </p:nvSpPr>
        <p:spPr>
          <a:xfrm>
            <a:off x="7397538" y="5801551"/>
            <a:ext cx="1816523" cy="307777"/>
          </a:xfrm>
          <a:prstGeom prst="rect">
            <a:avLst/>
          </a:prstGeom>
          <a:noFill/>
        </p:spPr>
        <p:txBody>
          <a:bodyPr wrap="none" rtlCol="0">
            <a:spAutoFit/>
          </a:bodyPr>
          <a:lstStyle/>
          <a:p>
            <a:r>
              <a:rPr lang="en-US" sz="1400" dirty="0"/>
              <a:t>Reynolds et al. 2016</a:t>
            </a:r>
          </a:p>
        </p:txBody>
      </p:sp>
      <p:pic>
        <p:nvPicPr>
          <p:cNvPr id="8" name="Content Placeholder 7">
            <a:extLst>
              <a:ext uri="{FF2B5EF4-FFF2-40B4-BE49-F238E27FC236}">
                <a16:creationId xmlns:a16="http://schemas.microsoft.com/office/drawing/2014/main" id="{01D404A5-E147-7A4B-8DB4-8D24CD3211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100" y="2205831"/>
            <a:ext cx="5765800" cy="3848100"/>
          </a:xfrm>
        </p:spPr>
      </p:pic>
    </p:spTree>
    <p:extLst>
      <p:ext uri="{BB962C8B-B14F-4D97-AF65-F5344CB8AC3E}">
        <p14:creationId xmlns:p14="http://schemas.microsoft.com/office/powerpoint/2010/main" val="17092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827584" y="788509"/>
            <a:ext cx="6845188" cy="828092"/>
          </a:xfrm>
        </p:spPr>
        <p:txBody>
          <a:bodyPr>
            <a:normAutofit fontScale="90000"/>
          </a:bodyPr>
          <a:lstStyle/>
          <a:p>
            <a:r>
              <a:rPr lang="en-US" dirty="0"/>
              <a:t>APNEP Monitoring Elements</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15</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1655676" y="1955145"/>
            <a:ext cx="6845188"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APNEP Monitoring Conference 2000</a:t>
            </a:r>
          </a:p>
          <a:p>
            <a:pPr marL="342900" indent="-342900">
              <a:buFont typeface="Arial" panose="020B0604020202020204" pitchFamily="34" charset="0"/>
              <a:buChar char="•"/>
            </a:pPr>
            <a:r>
              <a:rPr lang="en-US" sz="2800" dirty="0"/>
              <a:t>MAT Phase I 2008-2012</a:t>
            </a:r>
          </a:p>
          <a:p>
            <a:pPr marL="800100" lvl="1" indent="-342900">
              <a:buFont typeface="Arial" panose="020B0604020202020204" pitchFamily="34" charset="0"/>
              <a:buChar char="•"/>
            </a:pPr>
            <a:r>
              <a:rPr lang="en-US" sz="2800" dirty="0"/>
              <a:t>Monitoring Template</a:t>
            </a:r>
          </a:p>
          <a:p>
            <a:pPr marL="342900" indent="-342900">
              <a:buFont typeface="Arial" panose="020B0604020202020204" pitchFamily="34" charset="0"/>
              <a:buChar char="•"/>
            </a:pPr>
            <a:r>
              <a:rPr lang="en-US" sz="2800" dirty="0"/>
              <a:t>MAT Phase II 2018-</a:t>
            </a:r>
          </a:p>
          <a:p>
            <a:pPr marL="800100" lvl="1" indent="-342900">
              <a:buFont typeface="Arial" panose="020B0604020202020204" pitchFamily="34" charset="0"/>
              <a:buChar char="•"/>
            </a:pPr>
            <a:r>
              <a:rPr lang="en-US" sz="2800" dirty="0"/>
              <a:t>Indicator Reports</a:t>
            </a:r>
          </a:p>
          <a:p>
            <a:pPr marL="800100" lvl="1" indent="-342900">
              <a:buFont typeface="Arial" panose="020B0604020202020204" pitchFamily="34" charset="0"/>
              <a:buChar char="•"/>
            </a:pPr>
            <a:r>
              <a:rPr lang="en-US" sz="2800" dirty="0"/>
              <a:t>Monitoring Plans</a:t>
            </a:r>
          </a:p>
          <a:p>
            <a:pPr marL="1257300" lvl="2" indent="-342900">
              <a:buFont typeface="Arial" panose="020B0604020202020204" pitchFamily="34" charset="0"/>
              <a:buChar char="•"/>
            </a:pPr>
            <a:r>
              <a:rPr lang="en-US" sz="2800" dirty="0"/>
              <a:t>EPA’s NEP monitoring guidance</a:t>
            </a:r>
          </a:p>
          <a:p>
            <a:pPr marL="1257300" lvl="2" indent="-342900">
              <a:buFont typeface="Arial" panose="020B0604020202020204" pitchFamily="34" charset="0"/>
              <a:buChar char="•"/>
            </a:pPr>
            <a:r>
              <a:rPr lang="en-US" sz="2800" dirty="0"/>
              <a:t>Other NEPs monitoring plans</a:t>
            </a:r>
          </a:p>
          <a:p>
            <a:pPr marL="1257300" lvl="2" indent="-342900">
              <a:buFont typeface="Arial" panose="020B0604020202020204" pitchFamily="34" charset="0"/>
              <a:buChar char="•"/>
            </a:pPr>
            <a:r>
              <a:rPr lang="en-US" sz="2800" dirty="0"/>
              <a:t>Large ecosystem programs</a:t>
            </a:r>
          </a:p>
          <a:p>
            <a:pPr marL="1257300" lvl="2"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09115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904783" y="670487"/>
            <a:ext cx="7679196" cy="1143000"/>
          </a:xfrm>
        </p:spPr>
        <p:txBody>
          <a:bodyPr>
            <a:normAutofit fontScale="90000"/>
          </a:bodyPr>
          <a:lstStyle/>
          <a:p>
            <a:r>
              <a:rPr lang="en-US" dirty="0"/>
              <a:t>NEP Monitoring Plan References</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16</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1007604" y="1952836"/>
            <a:ext cx="7576375" cy="3108543"/>
          </a:xfrm>
          <a:prstGeom prst="rect">
            <a:avLst/>
          </a:prstGeom>
          <a:noFill/>
        </p:spPr>
        <p:txBody>
          <a:bodyPr wrap="square" rtlCol="0">
            <a:spAutoFit/>
          </a:bodyPr>
          <a:lstStyle/>
          <a:p>
            <a:endParaRPr lang="en-US" sz="2800" dirty="0"/>
          </a:p>
          <a:p>
            <a:pPr marL="342900" indent="-342900">
              <a:buFont typeface="Arial" panose="020B0604020202020204" pitchFamily="34" charset="0"/>
              <a:buChar char="•"/>
            </a:pPr>
            <a:r>
              <a:rPr lang="en-US" sz="2800" dirty="0">
                <a:solidFill>
                  <a:srgbClr val="00B050"/>
                </a:solidFill>
              </a:rPr>
              <a:t>Tampa Bay </a:t>
            </a:r>
            <a:r>
              <a:rPr lang="en-US" sz="2800" dirty="0"/>
              <a:t>Indicators &amp; Monitoring Plan (TBEP 2017)</a:t>
            </a:r>
          </a:p>
          <a:p>
            <a:pPr marL="342900" indent="-342900">
              <a:buFont typeface="Arial" panose="020B0604020202020204" pitchFamily="34" charset="0"/>
              <a:buChar char="•"/>
            </a:pPr>
            <a:r>
              <a:rPr lang="en-US" sz="2800" dirty="0">
                <a:solidFill>
                  <a:srgbClr val="00B050"/>
                </a:solidFill>
              </a:rPr>
              <a:t>New York/ New Jersey Harbor </a:t>
            </a:r>
            <a:r>
              <a:rPr lang="en-US" sz="2800" dirty="0"/>
              <a:t>Environmental Monitoring Plan (2018)</a:t>
            </a:r>
          </a:p>
          <a:p>
            <a:pPr marL="342900" indent="-342900">
              <a:buFont typeface="Arial" panose="020B0604020202020204" pitchFamily="34" charset="0"/>
              <a:buChar char="•"/>
            </a:pPr>
            <a:r>
              <a:rPr lang="en-US" sz="2800" dirty="0">
                <a:solidFill>
                  <a:srgbClr val="00B050"/>
                </a:solidFill>
              </a:rPr>
              <a:t>Delaware Center for Inland Bays</a:t>
            </a:r>
            <a:r>
              <a:rPr lang="en-US" sz="2800" dirty="0"/>
              <a:t> Environmental Monitoring Plan (2018)</a:t>
            </a:r>
          </a:p>
        </p:txBody>
      </p:sp>
    </p:spTree>
    <p:extLst>
      <p:ext uri="{BB962C8B-B14F-4D97-AF65-F5344CB8AC3E}">
        <p14:creationId xmlns:p14="http://schemas.microsoft.com/office/powerpoint/2010/main" val="97149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209908" y="645448"/>
            <a:ext cx="8931602" cy="1143000"/>
          </a:xfrm>
        </p:spPr>
        <p:txBody>
          <a:bodyPr>
            <a:normAutofit fontScale="90000"/>
          </a:bodyPr>
          <a:lstStyle/>
          <a:p>
            <a:br>
              <a:rPr lang="en-US" dirty="0"/>
            </a:br>
            <a:r>
              <a:rPr lang="en-US" dirty="0"/>
              <a:t>NEP Monitoring Plans: Select Insights</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17</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459690" y="1522596"/>
            <a:ext cx="8474402" cy="4708981"/>
          </a:xfrm>
          <a:prstGeom prst="rect">
            <a:avLst/>
          </a:prstGeom>
          <a:noFill/>
        </p:spPr>
        <p:txBody>
          <a:bodyPr wrap="square" rtlCol="0">
            <a:spAutoFit/>
          </a:bodyPr>
          <a:lstStyle/>
          <a:p>
            <a:endParaRPr lang="en-US" sz="2800" dirty="0"/>
          </a:p>
          <a:p>
            <a:pPr marL="342900" indent="-342900">
              <a:buFont typeface="Arial" panose="020B0604020202020204" pitchFamily="34" charset="0"/>
              <a:buChar char="•"/>
            </a:pPr>
            <a:r>
              <a:rPr lang="en-US" sz="2800" dirty="0">
                <a:solidFill>
                  <a:srgbClr val="00B050"/>
                </a:solidFill>
              </a:rPr>
              <a:t>Tampa Bay Estuary Partnership</a:t>
            </a:r>
          </a:p>
          <a:p>
            <a:pPr marL="800100" lvl="1" indent="-342900">
              <a:buFont typeface="Arial" panose="020B0604020202020204" pitchFamily="34" charset="0"/>
              <a:buChar char="•"/>
            </a:pPr>
            <a:r>
              <a:rPr lang="en-US" dirty="0"/>
              <a:t>Focus on outcome (environmental) monitoring</a:t>
            </a:r>
          </a:p>
          <a:p>
            <a:pPr marL="800100" lvl="1" indent="-342900">
              <a:buFont typeface="Arial" panose="020B0604020202020204" pitchFamily="34" charset="0"/>
              <a:buChar char="•"/>
            </a:pPr>
            <a:r>
              <a:rPr lang="en-US" dirty="0"/>
              <a:t>No intention to be an integrated monitoring plan</a:t>
            </a:r>
          </a:p>
          <a:p>
            <a:pPr marL="800100" lvl="1" indent="-342900">
              <a:buFont typeface="Arial" panose="020B0604020202020204" pitchFamily="34" charset="0"/>
              <a:buChar char="•"/>
            </a:pPr>
            <a:r>
              <a:rPr lang="en-US" dirty="0"/>
              <a:t>Objectives expressed as questions</a:t>
            </a:r>
          </a:p>
          <a:p>
            <a:pPr marL="800100" lvl="1" indent="-342900">
              <a:buFont typeface="Arial" panose="020B0604020202020204" pitchFamily="34" charset="0"/>
              <a:buChar char="•"/>
            </a:pPr>
            <a:r>
              <a:rPr lang="en-US" dirty="0"/>
              <a:t>Monitoring and indicators matrix</a:t>
            </a:r>
          </a:p>
          <a:p>
            <a:pPr marL="800100" lvl="1" indent="-342900">
              <a:buFont typeface="Arial" panose="020B0604020202020204" pitchFamily="34" charset="0"/>
              <a:buChar char="•"/>
            </a:pPr>
            <a:r>
              <a:rPr lang="en-US" dirty="0"/>
              <a:t>STAC responsible for filling research gaps</a:t>
            </a:r>
          </a:p>
          <a:p>
            <a:pPr marL="342900" indent="-342900">
              <a:buFont typeface="Arial" panose="020B0604020202020204" pitchFamily="34" charset="0"/>
              <a:buChar char="•"/>
            </a:pPr>
            <a:r>
              <a:rPr lang="en-US" sz="2800" dirty="0">
                <a:solidFill>
                  <a:srgbClr val="00B050"/>
                </a:solidFill>
              </a:rPr>
              <a:t>Delaware Center for Inland Bays</a:t>
            </a:r>
          </a:p>
          <a:p>
            <a:pPr marL="800100" lvl="1" indent="-342900">
              <a:buFont typeface="Arial" panose="020B0604020202020204" pitchFamily="34" charset="0"/>
              <a:buChar char="•"/>
            </a:pPr>
            <a:r>
              <a:rPr lang="en-US" dirty="0"/>
              <a:t>Primary importance recommendations for new monitoring programs, or enhancing existing programs</a:t>
            </a:r>
          </a:p>
          <a:p>
            <a:pPr marL="800100" lvl="1" indent="-342900">
              <a:buFont typeface="Arial" panose="020B0604020202020204" pitchFamily="34" charset="0"/>
              <a:buChar char="•"/>
            </a:pPr>
            <a:r>
              <a:rPr lang="en-US" dirty="0"/>
              <a:t>Monitoring and indicators matrix</a:t>
            </a:r>
          </a:p>
          <a:p>
            <a:pPr marL="800100" lvl="1" indent="-342900">
              <a:buFont typeface="Arial" panose="020B0604020202020204" pitchFamily="34" charset="0"/>
              <a:buChar char="•"/>
            </a:pPr>
            <a:r>
              <a:rPr lang="en-US" dirty="0"/>
              <a:t>STAC responsible for plan implementation and updates</a:t>
            </a:r>
          </a:p>
        </p:txBody>
      </p:sp>
    </p:spTree>
    <p:extLst>
      <p:ext uri="{BB962C8B-B14F-4D97-AF65-F5344CB8AC3E}">
        <p14:creationId xmlns:p14="http://schemas.microsoft.com/office/powerpoint/2010/main" val="361208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315760" y="377794"/>
            <a:ext cx="8512479" cy="1143000"/>
          </a:xfrm>
        </p:spPr>
        <p:txBody>
          <a:bodyPr>
            <a:normAutofit fontScale="90000"/>
          </a:bodyPr>
          <a:lstStyle/>
          <a:p>
            <a:r>
              <a:rPr lang="en-US" dirty="0"/>
              <a:t>Insights from NEP Monitoring Plans</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18</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315760" y="2090172"/>
            <a:ext cx="8616063" cy="3539430"/>
          </a:xfrm>
          <a:prstGeom prst="rect">
            <a:avLst/>
          </a:prstGeom>
          <a:noFill/>
        </p:spPr>
        <p:txBody>
          <a:bodyPr wrap="square" rtlCol="0">
            <a:spAutoFit/>
          </a:bodyPr>
          <a:lstStyle/>
          <a:p>
            <a:endParaRPr lang="en-US" sz="2800" dirty="0"/>
          </a:p>
          <a:p>
            <a:pPr marL="342900" indent="-342900">
              <a:buFont typeface="Arial" panose="020B0604020202020204" pitchFamily="34" charset="0"/>
              <a:buChar char="•"/>
            </a:pPr>
            <a:r>
              <a:rPr lang="en-US" sz="2800">
                <a:solidFill>
                  <a:srgbClr val="00B050"/>
                </a:solidFill>
              </a:rPr>
              <a:t>New York-New </a:t>
            </a:r>
            <a:r>
              <a:rPr lang="en-US" sz="2800" dirty="0">
                <a:solidFill>
                  <a:srgbClr val="00B050"/>
                </a:solidFill>
              </a:rPr>
              <a:t>Jersey Harbor</a:t>
            </a:r>
          </a:p>
          <a:p>
            <a:pPr marL="800100" lvl="1" indent="-342900">
              <a:buFont typeface="Arial" panose="020B0604020202020204" pitchFamily="34" charset="0"/>
              <a:buChar char="•"/>
            </a:pPr>
            <a:r>
              <a:rPr lang="en-US" sz="2800" dirty="0"/>
              <a:t>Monitoring plan in three distinct products</a:t>
            </a:r>
          </a:p>
          <a:p>
            <a:pPr marL="1257300" lvl="2" indent="-342900">
              <a:buFont typeface="Arial" panose="020B0604020202020204" pitchFamily="34" charset="0"/>
              <a:buChar char="•"/>
            </a:pPr>
            <a:r>
              <a:rPr lang="en-US" sz="2800" dirty="0"/>
              <a:t>Interactive map with inventory of current and historic efforts</a:t>
            </a:r>
          </a:p>
          <a:p>
            <a:pPr marL="1257300" lvl="2" indent="-342900">
              <a:buFont typeface="Arial" panose="020B0604020202020204" pitchFamily="34" charset="0"/>
              <a:buChar char="•"/>
            </a:pPr>
            <a:r>
              <a:rPr lang="en-US" sz="2800" dirty="0"/>
              <a:t>Companion digital </a:t>
            </a:r>
            <a:r>
              <a:rPr lang="en-US" sz="2800" dirty="0" err="1"/>
              <a:t>storymap</a:t>
            </a:r>
            <a:endParaRPr lang="en-US" sz="2800" dirty="0"/>
          </a:p>
          <a:p>
            <a:pPr marL="1257300" lvl="2" indent="-342900">
              <a:buFont typeface="Arial" panose="020B0604020202020204" pitchFamily="34" charset="0"/>
              <a:buChar char="•"/>
            </a:pPr>
            <a:r>
              <a:rPr lang="en-US" sz="2800" dirty="0"/>
              <a:t>Research &amp; monitoring recommendations, prioritized by objective</a:t>
            </a:r>
          </a:p>
        </p:txBody>
      </p:sp>
    </p:spTree>
    <p:extLst>
      <p:ext uri="{BB962C8B-B14F-4D97-AF65-F5344CB8AC3E}">
        <p14:creationId xmlns:p14="http://schemas.microsoft.com/office/powerpoint/2010/main" val="144887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1181209" y="872716"/>
            <a:ext cx="6781582" cy="828092"/>
          </a:xfrm>
        </p:spPr>
        <p:txBody>
          <a:bodyPr>
            <a:normAutofit/>
          </a:bodyPr>
          <a:lstStyle/>
          <a:p>
            <a:r>
              <a:rPr lang="en-US" dirty="0"/>
              <a:t>Monitoring Plan Tactics I</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19</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503548" y="2125247"/>
            <a:ext cx="843528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Utilize existing monitoring by our partners</a:t>
            </a:r>
          </a:p>
          <a:p>
            <a:pPr marL="342900" indent="-342900">
              <a:buFont typeface="Arial" panose="020B0604020202020204" pitchFamily="34" charset="0"/>
              <a:buChar char="•"/>
            </a:pPr>
            <a:r>
              <a:rPr lang="en-US" sz="2800" dirty="0"/>
              <a:t>Identify components of the monitoring strategy</a:t>
            </a:r>
          </a:p>
          <a:p>
            <a:pPr marL="800100" lvl="1" indent="-342900">
              <a:buFont typeface="Arial" panose="020B0604020202020204" pitchFamily="34" charset="0"/>
              <a:buChar char="•"/>
            </a:pPr>
            <a:r>
              <a:rPr lang="en-US" sz="2800" dirty="0"/>
              <a:t>Focus areas</a:t>
            </a:r>
          </a:p>
          <a:p>
            <a:pPr marL="800100" lvl="1" indent="-342900">
              <a:buFont typeface="Arial" panose="020B0604020202020204" pitchFamily="34" charset="0"/>
              <a:buChar char="•"/>
            </a:pPr>
            <a:r>
              <a:rPr lang="en-US" sz="2800" dirty="0"/>
              <a:t>Associated specific monitoring questions</a:t>
            </a:r>
          </a:p>
          <a:p>
            <a:pPr marL="800100" lvl="1" indent="-342900">
              <a:buFont typeface="Arial" panose="020B0604020202020204" pitchFamily="34" charset="0"/>
              <a:buChar char="•"/>
            </a:pPr>
            <a:r>
              <a:rPr lang="en-US" sz="2800" dirty="0"/>
              <a:t>Standard EPA criteria like responsibilities</a:t>
            </a:r>
          </a:p>
          <a:p>
            <a:pPr marL="800100" lvl="1" indent="-342900">
              <a:buFont typeface="Arial" panose="020B0604020202020204" pitchFamily="34" charset="0"/>
              <a:buChar char="•"/>
            </a:pPr>
            <a:r>
              <a:rPr lang="en-US" sz="2800" dirty="0"/>
              <a:t>Identified gaps and recommendations </a:t>
            </a:r>
          </a:p>
          <a:p>
            <a:pPr marL="800100" lvl="1" indent="-342900">
              <a:buFont typeface="Arial" panose="020B0604020202020204" pitchFamily="34" charset="0"/>
              <a:buChar char="•"/>
            </a:pPr>
            <a:r>
              <a:rPr lang="en-US" sz="2800" dirty="0"/>
              <a:t>Reporting schedule/platforms such as ecosystem assessment, symposium, online GIS visuals</a:t>
            </a:r>
          </a:p>
        </p:txBody>
      </p:sp>
    </p:spTree>
    <p:extLst>
      <p:ext uri="{BB962C8B-B14F-4D97-AF65-F5344CB8AC3E}">
        <p14:creationId xmlns:p14="http://schemas.microsoft.com/office/powerpoint/2010/main" val="43690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479AC-DF78-4D6D-9C86-6D56E53A19CC}" type="slidenum">
              <a:rPr lang="en-US" smtClean="0"/>
              <a:pPr/>
              <a:t>2</a:t>
            </a:fld>
            <a:endParaRPr lang="en-US" sz="2800"/>
          </a:p>
        </p:txBody>
      </p:sp>
      <p:pic>
        <p:nvPicPr>
          <p:cNvPr id="6" name="Picture 5" descr="Adaptive Mangement Cycle CCMP Nov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688"/>
            <a:ext cx="9149482" cy="6237312"/>
          </a:xfrm>
          <a:prstGeom prst="rect">
            <a:avLst/>
          </a:prstGeom>
        </p:spPr>
      </p:pic>
      <p:cxnSp>
        <p:nvCxnSpPr>
          <p:cNvPr id="3" name="Straight Arrow Connector 2"/>
          <p:cNvCxnSpPr/>
          <p:nvPr/>
        </p:nvCxnSpPr>
        <p:spPr>
          <a:xfrm>
            <a:off x="215516" y="1052736"/>
            <a:ext cx="1080120" cy="3960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71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1330397" y="1160748"/>
            <a:ext cx="6781582" cy="828092"/>
          </a:xfrm>
        </p:spPr>
        <p:txBody>
          <a:bodyPr>
            <a:normAutofit/>
          </a:bodyPr>
          <a:lstStyle/>
          <a:p>
            <a:r>
              <a:rPr lang="en-US" dirty="0"/>
              <a:t>Monitoring Plan Tactics II</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20</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503548" y="2452179"/>
            <a:ext cx="8435280"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Priorities driven by specific monitoring questions associated with each CCMP outcome</a:t>
            </a:r>
          </a:p>
          <a:p>
            <a:pPr marL="342900" indent="-342900">
              <a:buFont typeface="Arial" panose="020B0604020202020204" pitchFamily="34" charset="0"/>
              <a:buChar char="•"/>
            </a:pPr>
            <a:r>
              <a:rPr lang="en-US" sz="2800" dirty="0"/>
              <a:t>Focus initial development on the water quality components of the CCMP outcomes, along with submerged aquatic vegetation (SAV)</a:t>
            </a:r>
          </a:p>
          <a:p>
            <a:pPr marL="342900" indent="-342900">
              <a:buFont typeface="Arial" panose="020B0604020202020204" pitchFamily="34" charset="0"/>
              <a:buChar char="•"/>
            </a:pPr>
            <a:r>
              <a:rPr lang="en-US" sz="2800" dirty="0"/>
              <a:t>Work with STAC executive board and an ad-hoc monitoring subgroup to develop this approach further</a:t>
            </a:r>
          </a:p>
        </p:txBody>
      </p:sp>
    </p:spTree>
    <p:extLst>
      <p:ext uri="{BB962C8B-B14F-4D97-AF65-F5344CB8AC3E}">
        <p14:creationId xmlns:p14="http://schemas.microsoft.com/office/powerpoint/2010/main" val="25648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24-6EFC-EC40-B0B1-46E240E97D8E}"/>
              </a:ext>
            </a:extLst>
          </p:cNvPr>
          <p:cNvSpPr>
            <a:spLocks noGrp="1"/>
          </p:cNvSpPr>
          <p:nvPr>
            <p:ph type="title"/>
          </p:nvPr>
        </p:nvSpPr>
        <p:spPr>
          <a:xfrm>
            <a:off x="1181209" y="872716"/>
            <a:ext cx="6781582" cy="828092"/>
          </a:xfrm>
        </p:spPr>
        <p:txBody>
          <a:bodyPr>
            <a:normAutofit/>
          </a:bodyPr>
          <a:lstStyle/>
          <a:p>
            <a:r>
              <a:rPr lang="en-US" dirty="0"/>
              <a:t>Leadership Council Input</a:t>
            </a:r>
          </a:p>
        </p:txBody>
      </p:sp>
      <p:sp>
        <p:nvSpPr>
          <p:cNvPr id="3" name="Slide Number Placeholder 2">
            <a:extLst>
              <a:ext uri="{FF2B5EF4-FFF2-40B4-BE49-F238E27FC236}">
                <a16:creationId xmlns:a16="http://schemas.microsoft.com/office/drawing/2014/main" id="{5AEAA18A-E1A2-0E47-9510-60472515D61C}"/>
              </a:ext>
            </a:extLst>
          </p:cNvPr>
          <p:cNvSpPr>
            <a:spLocks noGrp="1"/>
          </p:cNvSpPr>
          <p:nvPr>
            <p:ph type="sldNum" sz="quarter" idx="12"/>
          </p:nvPr>
        </p:nvSpPr>
        <p:spPr/>
        <p:txBody>
          <a:bodyPr/>
          <a:lstStyle/>
          <a:p>
            <a:fld id="{E9C9890B-98A8-4BFA-A837-B54C5727C783}" type="slidenum">
              <a:rPr lang="en-US" smtClean="0"/>
              <a:pPr/>
              <a:t>21</a:t>
            </a:fld>
            <a:endParaRPr lang="en-US" sz="2800"/>
          </a:p>
        </p:txBody>
      </p:sp>
      <p:sp>
        <p:nvSpPr>
          <p:cNvPr id="4" name="TextBox 3">
            <a:extLst>
              <a:ext uri="{FF2B5EF4-FFF2-40B4-BE49-F238E27FC236}">
                <a16:creationId xmlns:a16="http://schemas.microsoft.com/office/drawing/2014/main" id="{D625CEDF-41B1-8F44-A44E-80920F8052EB}"/>
              </a:ext>
            </a:extLst>
          </p:cNvPr>
          <p:cNvSpPr txBox="1"/>
          <p:nvPr/>
        </p:nvSpPr>
        <p:spPr>
          <a:xfrm>
            <a:off x="503548" y="2125247"/>
            <a:ext cx="8435280"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Are staff’s proposed tactics to establish a monitoring plan prudent given capacity?</a:t>
            </a:r>
          </a:p>
          <a:p>
            <a:pPr marL="342900" indent="-342900">
              <a:buFont typeface="Arial" panose="020B0604020202020204" pitchFamily="34" charset="0"/>
              <a:buChar char="•"/>
            </a:pPr>
            <a:r>
              <a:rPr lang="en-US" sz="2800" dirty="0"/>
              <a:t>Would a draft monitoring strategy in late 2019 and final monitoring strategy in early 2020 be sufficiently responsive?</a:t>
            </a:r>
          </a:p>
          <a:p>
            <a:pPr marL="342900" indent="-342900">
              <a:buFont typeface="Arial" panose="020B0604020202020204" pitchFamily="34" charset="0"/>
              <a:buChar char="•"/>
            </a:pPr>
            <a:r>
              <a:rPr lang="en-US" sz="2800" dirty="0"/>
              <a:t>Would a draft ecosystem assessment in early 2020 and final ecosystem assessment in late 2020 be sufficiently responsive?</a:t>
            </a:r>
          </a:p>
        </p:txBody>
      </p:sp>
    </p:spTree>
    <p:extLst>
      <p:ext uri="{BB962C8B-B14F-4D97-AF65-F5344CB8AC3E}">
        <p14:creationId xmlns:p14="http://schemas.microsoft.com/office/powerpoint/2010/main" val="146327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4415E6-9B8D-B94E-840E-E96CFDD0FCC2}"/>
              </a:ext>
            </a:extLst>
          </p:cNvPr>
          <p:cNvSpPr>
            <a:spLocks noGrp="1"/>
          </p:cNvSpPr>
          <p:nvPr>
            <p:ph type="sldNum" sz="quarter" idx="12"/>
          </p:nvPr>
        </p:nvSpPr>
        <p:spPr/>
        <p:txBody>
          <a:bodyPr/>
          <a:lstStyle/>
          <a:p>
            <a:fld id="{65C9EC02-122A-4D38-906C-13C09EABA2CF}" type="slidenum">
              <a:rPr lang="en-US" smtClean="0"/>
              <a:pPr/>
              <a:t>3</a:t>
            </a:fld>
            <a:endParaRPr lang="en-US" sz="2800"/>
          </a:p>
        </p:txBody>
      </p:sp>
      <p:pic>
        <p:nvPicPr>
          <p:cNvPr id="3" name="Picture 2">
            <a:extLst>
              <a:ext uri="{FF2B5EF4-FFF2-40B4-BE49-F238E27FC236}">
                <a16:creationId xmlns:a16="http://schemas.microsoft.com/office/drawing/2014/main" id="{CCEAC0D1-4AE2-A746-AEB5-57461BC71B7E}"/>
              </a:ext>
            </a:extLst>
          </p:cNvPr>
          <p:cNvPicPr>
            <a:picLocks noChangeAspect="1"/>
          </p:cNvPicPr>
          <p:nvPr/>
        </p:nvPicPr>
        <p:blipFill>
          <a:blip r:embed="rId3"/>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99F5884A-E947-C74F-9728-621FF8043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379" y="0"/>
            <a:ext cx="4283242" cy="6858000"/>
          </a:xfrm>
          <a:prstGeom prst="rect">
            <a:avLst/>
          </a:prstGeom>
        </p:spPr>
      </p:pic>
    </p:spTree>
    <p:extLst>
      <p:ext uri="{BB962C8B-B14F-4D97-AF65-F5344CB8AC3E}">
        <p14:creationId xmlns:p14="http://schemas.microsoft.com/office/powerpoint/2010/main" val="201690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C9EC02-122A-4D38-906C-13C09EABA2CF}" type="slidenum">
              <a:rPr lang="en-US" smtClean="0"/>
              <a:pPr/>
              <a:t>4</a:t>
            </a:fld>
            <a:endParaRPr lang="en-US" sz="2800"/>
          </a:p>
        </p:txBody>
      </p:sp>
      <p:graphicFrame>
        <p:nvGraphicFramePr>
          <p:cNvPr id="3" name="Table 2"/>
          <p:cNvGraphicFramePr>
            <a:graphicFrameLocks noGrp="1"/>
          </p:cNvGraphicFramePr>
          <p:nvPr>
            <p:extLst>
              <p:ext uri="{D42A27DB-BD31-4B8C-83A1-F6EECF244321}">
                <p14:modId xmlns:p14="http://schemas.microsoft.com/office/powerpoint/2010/main" val="2378152584"/>
              </p:ext>
            </p:extLst>
          </p:nvPr>
        </p:nvGraphicFramePr>
        <p:xfrm>
          <a:off x="323528" y="2554606"/>
          <a:ext cx="8568962" cy="2566460"/>
        </p:xfrm>
        <a:graphic>
          <a:graphicData uri="http://schemas.openxmlformats.org/drawingml/2006/table">
            <a:tbl>
              <a:tblPr/>
              <a:tblGrid>
                <a:gridCol w="1082906">
                  <a:extLst>
                    <a:ext uri="{9D8B030D-6E8A-4147-A177-3AD203B41FA5}">
                      <a16:colId xmlns:a16="http://schemas.microsoft.com/office/drawing/2014/main" val="20000"/>
                    </a:ext>
                  </a:extLst>
                </a:gridCol>
                <a:gridCol w="357254">
                  <a:extLst>
                    <a:ext uri="{9D8B030D-6E8A-4147-A177-3AD203B41FA5}">
                      <a16:colId xmlns:a16="http://schemas.microsoft.com/office/drawing/2014/main" val="20001"/>
                    </a:ext>
                  </a:extLst>
                </a:gridCol>
                <a:gridCol w="266584">
                  <a:extLst>
                    <a:ext uri="{9D8B030D-6E8A-4147-A177-3AD203B41FA5}">
                      <a16:colId xmlns:a16="http://schemas.microsoft.com/office/drawing/2014/main" val="20002"/>
                    </a:ext>
                  </a:extLst>
                </a:gridCol>
                <a:gridCol w="311919">
                  <a:extLst>
                    <a:ext uri="{9D8B030D-6E8A-4147-A177-3AD203B41FA5}">
                      <a16:colId xmlns:a16="http://schemas.microsoft.com/office/drawing/2014/main" val="20003"/>
                    </a:ext>
                  </a:extLst>
                </a:gridCol>
                <a:gridCol w="311919">
                  <a:extLst>
                    <a:ext uri="{9D8B030D-6E8A-4147-A177-3AD203B41FA5}">
                      <a16:colId xmlns:a16="http://schemas.microsoft.com/office/drawing/2014/main" val="20004"/>
                    </a:ext>
                  </a:extLst>
                </a:gridCol>
                <a:gridCol w="311919">
                  <a:extLst>
                    <a:ext uri="{9D8B030D-6E8A-4147-A177-3AD203B41FA5}">
                      <a16:colId xmlns:a16="http://schemas.microsoft.com/office/drawing/2014/main" val="20005"/>
                    </a:ext>
                  </a:extLst>
                </a:gridCol>
                <a:gridCol w="311919">
                  <a:extLst>
                    <a:ext uri="{9D8B030D-6E8A-4147-A177-3AD203B41FA5}">
                      <a16:colId xmlns:a16="http://schemas.microsoft.com/office/drawing/2014/main" val="20006"/>
                    </a:ext>
                  </a:extLst>
                </a:gridCol>
                <a:gridCol w="357948">
                  <a:extLst>
                    <a:ext uri="{9D8B030D-6E8A-4147-A177-3AD203B41FA5}">
                      <a16:colId xmlns:a16="http://schemas.microsoft.com/office/drawing/2014/main" val="20007"/>
                    </a:ext>
                  </a:extLst>
                </a:gridCol>
                <a:gridCol w="265890">
                  <a:extLst>
                    <a:ext uri="{9D8B030D-6E8A-4147-A177-3AD203B41FA5}">
                      <a16:colId xmlns:a16="http://schemas.microsoft.com/office/drawing/2014/main" val="20008"/>
                    </a:ext>
                  </a:extLst>
                </a:gridCol>
                <a:gridCol w="311919">
                  <a:extLst>
                    <a:ext uri="{9D8B030D-6E8A-4147-A177-3AD203B41FA5}">
                      <a16:colId xmlns:a16="http://schemas.microsoft.com/office/drawing/2014/main" val="20009"/>
                    </a:ext>
                  </a:extLst>
                </a:gridCol>
                <a:gridCol w="311919">
                  <a:extLst>
                    <a:ext uri="{9D8B030D-6E8A-4147-A177-3AD203B41FA5}">
                      <a16:colId xmlns:a16="http://schemas.microsoft.com/office/drawing/2014/main" val="20010"/>
                    </a:ext>
                  </a:extLst>
                </a:gridCol>
                <a:gridCol w="311919">
                  <a:extLst>
                    <a:ext uri="{9D8B030D-6E8A-4147-A177-3AD203B41FA5}">
                      <a16:colId xmlns:a16="http://schemas.microsoft.com/office/drawing/2014/main" val="20011"/>
                    </a:ext>
                  </a:extLst>
                </a:gridCol>
                <a:gridCol w="311919">
                  <a:extLst>
                    <a:ext uri="{9D8B030D-6E8A-4147-A177-3AD203B41FA5}">
                      <a16:colId xmlns:a16="http://schemas.microsoft.com/office/drawing/2014/main" val="20012"/>
                    </a:ext>
                  </a:extLst>
                </a:gridCol>
                <a:gridCol w="358642">
                  <a:extLst>
                    <a:ext uri="{9D8B030D-6E8A-4147-A177-3AD203B41FA5}">
                      <a16:colId xmlns:a16="http://schemas.microsoft.com/office/drawing/2014/main" val="20013"/>
                    </a:ext>
                  </a:extLst>
                </a:gridCol>
                <a:gridCol w="265196">
                  <a:extLst>
                    <a:ext uri="{9D8B030D-6E8A-4147-A177-3AD203B41FA5}">
                      <a16:colId xmlns:a16="http://schemas.microsoft.com/office/drawing/2014/main" val="20014"/>
                    </a:ext>
                  </a:extLst>
                </a:gridCol>
                <a:gridCol w="311919">
                  <a:extLst>
                    <a:ext uri="{9D8B030D-6E8A-4147-A177-3AD203B41FA5}">
                      <a16:colId xmlns:a16="http://schemas.microsoft.com/office/drawing/2014/main" val="3387196758"/>
                    </a:ext>
                  </a:extLst>
                </a:gridCol>
                <a:gridCol w="311919">
                  <a:extLst>
                    <a:ext uri="{9D8B030D-6E8A-4147-A177-3AD203B41FA5}">
                      <a16:colId xmlns:a16="http://schemas.microsoft.com/office/drawing/2014/main" val="1931045529"/>
                    </a:ext>
                  </a:extLst>
                </a:gridCol>
                <a:gridCol w="311919">
                  <a:extLst>
                    <a:ext uri="{9D8B030D-6E8A-4147-A177-3AD203B41FA5}">
                      <a16:colId xmlns:a16="http://schemas.microsoft.com/office/drawing/2014/main" val="1305478254"/>
                    </a:ext>
                  </a:extLst>
                </a:gridCol>
                <a:gridCol w="311919">
                  <a:extLst>
                    <a:ext uri="{9D8B030D-6E8A-4147-A177-3AD203B41FA5}">
                      <a16:colId xmlns:a16="http://schemas.microsoft.com/office/drawing/2014/main" val="3614901543"/>
                    </a:ext>
                  </a:extLst>
                </a:gridCol>
                <a:gridCol w="359336">
                  <a:extLst>
                    <a:ext uri="{9D8B030D-6E8A-4147-A177-3AD203B41FA5}">
                      <a16:colId xmlns:a16="http://schemas.microsoft.com/office/drawing/2014/main" val="2726324922"/>
                    </a:ext>
                  </a:extLst>
                </a:gridCol>
                <a:gridCol w="264502">
                  <a:extLst>
                    <a:ext uri="{9D8B030D-6E8A-4147-A177-3AD203B41FA5}">
                      <a16:colId xmlns:a16="http://schemas.microsoft.com/office/drawing/2014/main" val="1396368990"/>
                    </a:ext>
                  </a:extLst>
                </a:gridCol>
                <a:gridCol w="311919">
                  <a:extLst>
                    <a:ext uri="{9D8B030D-6E8A-4147-A177-3AD203B41FA5}">
                      <a16:colId xmlns:a16="http://schemas.microsoft.com/office/drawing/2014/main" val="2933161805"/>
                    </a:ext>
                  </a:extLst>
                </a:gridCol>
                <a:gridCol w="311919">
                  <a:extLst>
                    <a:ext uri="{9D8B030D-6E8A-4147-A177-3AD203B41FA5}">
                      <a16:colId xmlns:a16="http://schemas.microsoft.com/office/drawing/2014/main" val="258591165"/>
                    </a:ext>
                  </a:extLst>
                </a:gridCol>
                <a:gridCol w="311919">
                  <a:extLst>
                    <a:ext uri="{9D8B030D-6E8A-4147-A177-3AD203B41FA5}">
                      <a16:colId xmlns:a16="http://schemas.microsoft.com/office/drawing/2014/main" val="3398125156"/>
                    </a:ext>
                  </a:extLst>
                </a:gridCol>
                <a:gridCol w="311919">
                  <a:extLst>
                    <a:ext uri="{9D8B030D-6E8A-4147-A177-3AD203B41FA5}">
                      <a16:colId xmlns:a16="http://schemas.microsoft.com/office/drawing/2014/main" val="3116146868"/>
                    </a:ext>
                  </a:extLst>
                </a:gridCol>
              </a:tblGrid>
              <a:tr h="531399">
                <a:tc>
                  <a:txBody>
                    <a:bodyPr/>
                    <a:lstStyle/>
                    <a:p>
                      <a:pPr algn="ctr" fontAlgn="b"/>
                      <a:r>
                        <a:rPr lang="en-US" sz="1200" b="0" i="0" u="none" strike="noStrike" dirty="0">
                          <a:solidFill>
                            <a:srgbClr val="000000"/>
                          </a:solidFill>
                          <a:effectLst/>
                          <a:latin typeface="Calibri"/>
                        </a:rPr>
                        <a:t>MAT</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Jan 2017</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Feb</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Mar</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Apr</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May</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Jun</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Jul 2017</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Aug</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Sep</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Oct</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Nov</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Dec</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Jan 2018</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Feb</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Mar</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Apr</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May</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Jun</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Jul 2018</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Aug</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Sep</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Oct</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Nov</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Dec</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72890">
                <a:tc>
                  <a:txBody>
                    <a:bodyPr/>
                    <a:lstStyle/>
                    <a:p>
                      <a:pPr algn="ctr" fontAlgn="ctr"/>
                      <a:r>
                        <a:rPr lang="en-US" sz="1200" b="0" i="0" u="none" strike="noStrike" dirty="0">
                          <a:solidFill>
                            <a:srgbClr val="000000"/>
                          </a:solidFill>
                          <a:effectLst/>
                          <a:latin typeface="Calibri"/>
                        </a:rPr>
                        <a:t>Wetlands</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50"/>
                    </a:solid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70C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72890">
                <a:tc>
                  <a:txBody>
                    <a:bodyPr/>
                    <a:lstStyle/>
                    <a:p>
                      <a:pPr algn="ctr" fontAlgn="ctr"/>
                      <a:r>
                        <a:rPr lang="en-US" sz="1200" b="0" i="0" u="none" strike="noStrike" dirty="0">
                          <a:solidFill>
                            <a:srgbClr val="000000"/>
                          </a:solidFill>
                          <a:effectLst/>
                          <a:latin typeface="Calibri"/>
                        </a:rPr>
                        <a:t>SAV</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70C0"/>
                    </a:solid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70C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70C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72890">
                <a:tc>
                  <a:txBody>
                    <a:bodyPr/>
                    <a:lstStyle/>
                    <a:p>
                      <a:pPr algn="ctr" fontAlgn="ctr"/>
                      <a:r>
                        <a:rPr lang="en-US" sz="1200" b="0" i="0" u="none" strike="noStrike" dirty="0">
                          <a:solidFill>
                            <a:srgbClr val="000000"/>
                          </a:solidFill>
                          <a:effectLst/>
                          <a:latin typeface="Calibri"/>
                        </a:rPr>
                        <a:t>Air</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5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89813">
                <a:tc>
                  <a:txBody>
                    <a:bodyPr/>
                    <a:lstStyle/>
                    <a:p>
                      <a:pPr algn="ctr" fontAlgn="ctr"/>
                      <a:r>
                        <a:rPr lang="en-US" sz="1200" b="0" i="0" u="none" strike="noStrike" dirty="0">
                          <a:solidFill>
                            <a:srgbClr val="000000"/>
                          </a:solidFill>
                          <a:effectLst/>
                          <a:latin typeface="Calibri"/>
                        </a:rPr>
                        <a:t>Water</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50"/>
                    </a:solidFill>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89813">
                <a:tc>
                  <a:txBody>
                    <a:bodyPr/>
                    <a:lstStyle/>
                    <a:p>
                      <a:pPr algn="ctr" fontAlgn="ctr"/>
                      <a:r>
                        <a:rPr lang="en-US" sz="1200" b="0" i="0" u="none" strike="noStrike" dirty="0">
                          <a:solidFill>
                            <a:srgbClr val="000000"/>
                          </a:solidFill>
                          <a:effectLst/>
                          <a:latin typeface="Calibri"/>
                        </a:rPr>
                        <a:t>Aquatic Fauna</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5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60832">
                <a:tc>
                  <a:txBody>
                    <a:bodyPr/>
                    <a:lstStyle/>
                    <a:p>
                      <a:pPr algn="ctr" fontAlgn="ctr"/>
                      <a:r>
                        <a:rPr lang="en-US" sz="1200" b="0" i="0" u="none" strike="noStrike" dirty="0">
                          <a:solidFill>
                            <a:srgbClr val="000000"/>
                          </a:solidFill>
                          <a:effectLst/>
                          <a:latin typeface="Calibri"/>
                        </a:rPr>
                        <a:t>Terrestrial</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5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72890">
                <a:tc>
                  <a:txBody>
                    <a:bodyPr/>
                    <a:lstStyle/>
                    <a:p>
                      <a:pPr algn="ctr" fontAlgn="ctr"/>
                      <a:r>
                        <a:rPr lang="en-US" sz="1200" b="0" i="0" u="none" strike="noStrike" dirty="0">
                          <a:solidFill>
                            <a:srgbClr val="000000"/>
                          </a:solidFill>
                          <a:effectLst/>
                          <a:latin typeface="Calibri"/>
                        </a:rPr>
                        <a:t>Human Dimensions</a:t>
                      </a:r>
                    </a:p>
                  </a:txBody>
                  <a:tcPr marL="10173" marR="10173" marT="10173"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538DD5"/>
                          </a:solidFill>
                          <a:effectLst/>
                          <a:latin typeface="Calibri"/>
                        </a:rPr>
                        <a:t> </a:t>
                      </a: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50"/>
                    </a:solid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C000"/>
                    </a:solid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rgbClr val="538DD5"/>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10173" marR="10173" marT="10173"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TextBox 3"/>
          <p:cNvSpPr txBox="1"/>
          <p:nvPr/>
        </p:nvSpPr>
        <p:spPr>
          <a:xfrm>
            <a:off x="824939" y="811312"/>
            <a:ext cx="7848872" cy="1446550"/>
          </a:xfrm>
          <a:prstGeom prst="rect">
            <a:avLst/>
          </a:prstGeom>
          <a:noFill/>
        </p:spPr>
        <p:txBody>
          <a:bodyPr wrap="square" rtlCol="0">
            <a:spAutoFit/>
          </a:bodyPr>
          <a:lstStyle/>
          <a:p>
            <a:r>
              <a:rPr lang="en-US" sz="4400" dirty="0">
                <a:solidFill>
                  <a:srgbClr val="089CA3"/>
                </a:solidFill>
                <a:latin typeface="+mj-lt"/>
              </a:rPr>
              <a:t>APNEP Monitoring &amp; Assessment Teams Activity: 2017-2018</a:t>
            </a:r>
          </a:p>
        </p:txBody>
      </p:sp>
      <p:sp>
        <p:nvSpPr>
          <p:cNvPr id="6" name="TextBox 5"/>
          <p:cNvSpPr txBox="1"/>
          <p:nvPr/>
        </p:nvSpPr>
        <p:spPr>
          <a:xfrm>
            <a:off x="3599892" y="5445224"/>
            <a:ext cx="2534989" cy="830997"/>
          </a:xfrm>
          <a:prstGeom prst="rect">
            <a:avLst/>
          </a:prstGeom>
          <a:noFill/>
        </p:spPr>
        <p:txBody>
          <a:bodyPr wrap="none" rtlCol="0">
            <a:spAutoFit/>
          </a:bodyPr>
          <a:lstStyle/>
          <a:p>
            <a:r>
              <a:rPr lang="en-US" sz="1200" dirty="0"/>
              <a:t>Green = first workshop</a:t>
            </a:r>
          </a:p>
          <a:p>
            <a:r>
              <a:rPr lang="en-US" sz="1200" dirty="0"/>
              <a:t>Blue = post-kickoff workshops</a:t>
            </a:r>
          </a:p>
          <a:p>
            <a:r>
              <a:rPr lang="en-US" sz="1200" dirty="0"/>
              <a:t>Yellow = webinars/teleconferences</a:t>
            </a:r>
          </a:p>
          <a:p>
            <a:r>
              <a:rPr lang="en-US" sz="1200" dirty="0"/>
              <a:t>Orange = MAT leads brief STAC</a:t>
            </a:r>
          </a:p>
        </p:txBody>
      </p:sp>
    </p:spTree>
    <p:extLst>
      <p:ext uri="{BB962C8B-B14F-4D97-AF65-F5344CB8AC3E}">
        <p14:creationId xmlns:p14="http://schemas.microsoft.com/office/powerpoint/2010/main" val="22292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3E30-BD75-584D-8124-4E0E99170D23}"/>
              </a:ext>
            </a:extLst>
          </p:cNvPr>
          <p:cNvSpPr>
            <a:spLocks noGrp="1"/>
          </p:cNvSpPr>
          <p:nvPr>
            <p:ph type="title"/>
          </p:nvPr>
        </p:nvSpPr>
        <p:spPr>
          <a:xfrm>
            <a:off x="493068" y="440668"/>
            <a:ext cx="8610600" cy="1143000"/>
          </a:xfrm>
        </p:spPr>
        <p:txBody>
          <a:bodyPr>
            <a:normAutofit fontScale="90000"/>
          </a:bodyPr>
          <a:lstStyle/>
          <a:p>
            <a:r>
              <a:rPr lang="en-US" dirty="0"/>
              <a:t>Indicator Report: Guiding Questions</a:t>
            </a:r>
          </a:p>
        </p:txBody>
      </p:sp>
      <p:sp>
        <p:nvSpPr>
          <p:cNvPr id="3" name="Content Placeholder 2">
            <a:extLst>
              <a:ext uri="{FF2B5EF4-FFF2-40B4-BE49-F238E27FC236}">
                <a16:creationId xmlns:a16="http://schemas.microsoft.com/office/drawing/2014/main" id="{1EFE9E87-5DDB-1B4E-AEE4-9108C903C6E0}"/>
              </a:ext>
            </a:extLst>
          </p:cNvPr>
          <p:cNvSpPr>
            <a:spLocks noGrp="1"/>
          </p:cNvSpPr>
          <p:nvPr>
            <p:ph idx="1"/>
          </p:nvPr>
        </p:nvSpPr>
        <p:spPr>
          <a:xfrm>
            <a:off x="874068" y="1844824"/>
            <a:ext cx="8229600" cy="4389120"/>
          </a:xfrm>
        </p:spPr>
        <p:txBody>
          <a:bodyPr>
            <a:normAutofit fontScale="77500" lnSpcReduction="20000"/>
          </a:bodyPr>
          <a:lstStyle/>
          <a:p>
            <a:pPr lvl="0"/>
            <a:r>
              <a:rPr lang="en-US" sz="2800" dirty="0"/>
              <a:t>Why Is This Indicator Important Within The APNEP System?  </a:t>
            </a:r>
            <a:endParaRPr lang="en-US" sz="2400" dirty="0"/>
          </a:p>
          <a:p>
            <a:pPr lvl="0"/>
            <a:r>
              <a:rPr lang="en-US" sz="2800" dirty="0"/>
              <a:t>What Does This Indicator Report (Specific Metric or Metrics)?</a:t>
            </a:r>
            <a:endParaRPr lang="en-US" sz="2400" dirty="0"/>
          </a:p>
          <a:p>
            <a:pPr lvl="1"/>
            <a:r>
              <a:rPr lang="en-US" dirty="0"/>
              <a:t>Alternate: What Will This Indicator Report (for metrics not yet being monitored, but proposed for monitoring)?</a:t>
            </a:r>
            <a:r>
              <a:rPr lang="en-US" sz="2800" dirty="0"/>
              <a:t> </a:t>
            </a:r>
            <a:endParaRPr lang="en-US" sz="2400" dirty="0"/>
          </a:p>
          <a:p>
            <a:pPr lvl="0"/>
            <a:r>
              <a:rPr lang="en-US" sz="2800" dirty="0"/>
              <a:t>What Do the Data Show (Status and Trends)? </a:t>
            </a:r>
            <a:endParaRPr lang="en-US" sz="2400" dirty="0"/>
          </a:p>
          <a:p>
            <a:pPr lvl="0"/>
            <a:r>
              <a:rPr lang="en-US" sz="2800" dirty="0"/>
              <a:t>What Is Not Shown by This Indicator?</a:t>
            </a:r>
            <a:endParaRPr lang="en-US" sz="2400" dirty="0"/>
          </a:p>
          <a:p>
            <a:pPr lvl="1"/>
            <a:r>
              <a:rPr lang="en-US" dirty="0"/>
              <a:t>Alternate: Why Can’t This Entire Indicator Be Shown at This Time? </a:t>
            </a:r>
            <a:endParaRPr lang="en-US" sz="2400" dirty="0"/>
          </a:p>
          <a:p>
            <a:pPr lvl="0"/>
            <a:r>
              <a:rPr lang="en-US" sz="2800" dirty="0">
                <a:solidFill>
                  <a:srgbClr val="00B050"/>
                </a:solidFill>
              </a:rPr>
              <a:t>Why is This Happening (Diagnosis)?</a:t>
            </a:r>
            <a:endParaRPr lang="en-US" sz="2400" dirty="0">
              <a:solidFill>
                <a:srgbClr val="00B050"/>
              </a:solidFill>
            </a:endParaRPr>
          </a:p>
          <a:p>
            <a:pPr lvl="1"/>
            <a:r>
              <a:rPr lang="en-US" dirty="0"/>
              <a:t>Alternate: Understanding the Data</a:t>
            </a:r>
            <a:endParaRPr lang="en-US" sz="2000" dirty="0"/>
          </a:p>
          <a:p>
            <a:pPr lvl="1"/>
            <a:r>
              <a:rPr lang="en-US" dirty="0"/>
              <a:t>Alternate: Discussion</a:t>
            </a:r>
            <a:r>
              <a:rPr lang="en-US" sz="2800" dirty="0"/>
              <a:t> </a:t>
            </a:r>
            <a:endParaRPr lang="en-US" sz="2400" dirty="0"/>
          </a:p>
          <a:p>
            <a:pPr lvl="0"/>
            <a:r>
              <a:rPr lang="en-US" sz="2800" dirty="0">
                <a:solidFill>
                  <a:srgbClr val="00B050"/>
                </a:solidFill>
              </a:rPr>
              <a:t>What Are the Implications for Management (Prognosis and Forecasting)?</a:t>
            </a:r>
            <a:endParaRPr lang="en-US" sz="2400" dirty="0">
              <a:solidFill>
                <a:srgbClr val="00B050"/>
              </a:solidFill>
            </a:endParaRPr>
          </a:p>
          <a:p>
            <a:pPr lvl="0"/>
            <a:r>
              <a:rPr lang="en-US" sz="2800" dirty="0">
                <a:solidFill>
                  <a:srgbClr val="00B050"/>
                </a:solidFill>
              </a:rPr>
              <a:t>What are the Proposed Ultimate and Interim Targets for this Indicator?</a:t>
            </a:r>
            <a:endParaRPr lang="en-US" sz="2400" dirty="0">
              <a:solidFill>
                <a:srgbClr val="00B050"/>
              </a:solidFill>
            </a:endParaRPr>
          </a:p>
          <a:p>
            <a:endParaRPr lang="en-US" dirty="0"/>
          </a:p>
        </p:txBody>
      </p:sp>
      <p:sp>
        <p:nvSpPr>
          <p:cNvPr id="4" name="Slide Number Placeholder 3">
            <a:extLst>
              <a:ext uri="{FF2B5EF4-FFF2-40B4-BE49-F238E27FC236}">
                <a16:creationId xmlns:a16="http://schemas.microsoft.com/office/drawing/2014/main" id="{3AD6068F-E3A7-BC4F-95DB-7F1F225CC406}"/>
              </a:ext>
            </a:extLst>
          </p:cNvPr>
          <p:cNvSpPr>
            <a:spLocks noGrp="1"/>
          </p:cNvSpPr>
          <p:nvPr>
            <p:ph type="sldNum" sz="quarter" idx="12"/>
          </p:nvPr>
        </p:nvSpPr>
        <p:spPr/>
        <p:txBody>
          <a:bodyPr/>
          <a:lstStyle/>
          <a:p>
            <a:fld id="{E9C4EF9D-F785-48A6-811C-A5FD5CE69230}" type="slidenum">
              <a:rPr lang="en-US" smtClean="0"/>
              <a:pPr/>
              <a:t>5</a:t>
            </a:fld>
            <a:endParaRPr lang="en-US" sz="2800"/>
          </a:p>
        </p:txBody>
      </p:sp>
    </p:spTree>
    <p:extLst>
      <p:ext uri="{BB962C8B-B14F-4D97-AF65-F5344CB8AC3E}">
        <p14:creationId xmlns:p14="http://schemas.microsoft.com/office/powerpoint/2010/main" val="162841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D8629-9E15-4D1E-A051-0A32FF664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0"/>
            <a:ext cx="7374193" cy="6858000"/>
          </a:xfrm>
          <a:prstGeom prst="rect">
            <a:avLst/>
          </a:prstGeom>
        </p:spPr>
      </p:pic>
    </p:spTree>
    <p:extLst>
      <p:ext uri="{BB962C8B-B14F-4D97-AF65-F5344CB8AC3E}">
        <p14:creationId xmlns:p14="http://schemas.microsoft.com/office/powerpoint/2010/main" val="159914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D8629-9E15-4D1E-A051-0A32FF664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0"/>
            <a:ext cx="7374193" cy="6858000"/>
          </a:xfrm>
          <a:prstGeom prst="rect">
            <a:avLst/>
          </a:prstGeom>
        </p:spPr>
      </p:pic>
      <p:sp>
        <p:nvSpPr>
          <p:cNvPr id="4" name="Rectangle 3">
            <a:extLst>
              <a:ext uri="{FF2B5EF4-FFF2-40B4-BE49-F238E27FC236}">
                <a16:creationId xmlns:a16="http://schemas.microsoft.com/office/drawing/2014/main" id="{6D8AE4DC-28C7-4C05-8FAA-036C727B2D41}"/>
              </a:ext>
            </a:extLst>
          </p:cNvPr>
          <p:cNvSpPr/>
          <p:nvPr/>
        </p:nvSpPr>
        <p:spPr>
          <a:xfrm>
            <a:off x="2587925" y="4757466"/>
            <a:ext cx="5391509" cy="2889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3" name="Oval 2">
            <a:extLst>
              <a:ext uri="{FF2B5EF4-FFF2-40B4-BE49-F238E27FC236}">
                <a16:creationId xmlns:a16="http://schemas.microsoft.com/office/drawing/2014/main" id="{AF038732-298D-42C0-8B37-9EA10FC6EB3D}"/>
              </a:ext>
            </a:extLst>
          </p:cNvPr>
          <p:cNvSpPr/>
          <p:nvPr/>
        </p:nvSpPr>
        <p:spPr>
          <a:xfrm>
            <a:off x="2355012" y="4811382"/>
            <a:ext cx="146304" cy="14664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41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D8629-9E15-4D1E-A051-0A32FF664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0"/>
            <a:ext cx="7374193" cy="6858000"/>
          </a:xfrm>
          <a:prstGeom prst="rect">
            <a:avLst/>
          </a:prstGeom>
        </p:spPr>
      </p:pic>
      <p:sp>
        <p:nvSpPr>
          <p:cNvPr id="4" name="Rectangle 3">
            <a:extLst>
              <a:ext uri="{FF2B5EF4-FFF2-40B4-BE49-F238E27FC236}">
                <a16:creationId xmlns:a16="http://schemas.microsoft.com/office/drawing/2014/main" id="{6D8AE4DC-28C7-4C05-8FAA-036C727B2D41}"/>
              </a:ext>
            </a:extLst>
          </p:cNvPr>
          <p:cNvSpPr/>
          <p:nvPr/>
        </p:nvSpPr>
        <p:spPr>
          <a:xfrm>
            <a:off x="2587925" y="4757466"/>
            <a:ext cx="5391509" cy="2889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 name="Rectangle 5">
            <a:extLst>
              <a:ext uri="{FF2B5EF4-FFF2-40B4-BE49-F238E27FC236}">
                <a16:creationId xmlns:a16="http://schemas.microsoft.com/office/drawing/2014/main" id="{94AF5995-A1D9-44DA-9E6B-495E5E274C8E}"/>
              </a:ext>
            </a:extLst>
          </p:cNvPr>
          <p:cNvSpPr/>
          <p:nvPr/>
        </p:nvSpPr>
        <p:spPr>
          <a:xfrm>
            <a:off x="2587924" y="5046201"/>
            <a:ext cx="5391509" cy="155201"/>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Oval 6">
            <a:extLst>
              <a:ext uri="{FF2B5EF4-FFF2-40B4-BE49-F238E27FC236}">
                <a16:creationId xmlns:a16="http://schemas.microsoft.com/office/drawing/2014/main" id="{730F14F0-AD2E-477A-B197-63EB073B7784}"/>
              </a:ext>
            </a:extLst>
          </p:cNvPr>
          <p:cNvSpPr/>
          <p:nvPr/>
        </p:nvSpPr>
        <p:spPr>
          <a:xfrm>
            <a:off x="2355012" y="4811382"/>
            <a:ext cx="146304" cy="14664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F46250-E4DA-4910-9049-CC659E483C4F}"/>
              </a:ext>
            </a:extLst>
          </p:cNvPr>
          <p:cNvSpPr/>
          <p:nvPr/>
        </p:nvSpPr>
        <p:spPr>
          <a:xfrm>
            <a:off x="2355012" y="5053255"/>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46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D8629-9E15-4D1E-A051-0A32FF664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03" y="0"/>
            <a:ext cx="7374193" cy="6858000"/>
          </a:xfrm>
          <a:prstGeom prst="rect">
            <a:avLst/>
          </a:prstGeom>
        </p:spPr>
      </p:pic>
      <p:sp>
        <p:nvSpPr>
          <p:cNvPr id="4" name="Rectangle 3">
            <a:extLst>
              <a:ext uri="{FF2B5EF4-FFF2-40B4-BE49-F238E27FC236}">
                <a16:creationId xmlns:a16="http://schemas.microsoft.com/office/drawing/2014/main" id="{6D8AE4DC-28C7-4C05-8FAA-036C727B2D41}"/>
              </a:ext>
            </a:extLst>
          </p:cNvPr>
          <p:cNvSpPr/>
          <p:nvPr/>
        </p:nvSpPr>
        <p:spPr>
          <a:xfrm>
            <a:off x="2587925" y="4757466"/>
            <a:ext cx="5391509" cy="2889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 name="Rectangle 5">
            <a:extLst>
              <a:ext uri="{FF2B5EF4-FFF2-40B4-BE49-F238E27FC236}">
                <a16:creationId xmlns:a16="http://schemas.microsoft.com/office/drawing/2014/main" id="{94AF5995-A1D9-44DA-9E6B-495E5E274C8E}"/>
              </a:ext>
            </a:extLst>
          </p:cNvPr>
          <p:cNvSpPr/>
          <p:nvPr/>
        </p:nvSpPr>
        <p:spPr>
          <a:xfrm>
            <a:off x="2587924" y="5046201"/>
            <a:ext cx="5391509" cy="155201"/>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Oval 6">
            <a:extLst>
              <a:ext uri="{FF2B5EF4-FFF2-40B4-BE49-F238E27FC236}">
                <a16:creationId xmlns:a16="http://schemas.microsoft.com/office/drawing/2014/main" id="{730F14F0-AD2E-477A-B197-63EB073B7784}"/>
              </a:ext>
            </a:extLst>
          </p:cNvPr>
          <p:cNvSpPr/>
          <p:nvPr/>
        </p:nvSpPr>
        <p:spPr>
          <a:xfrm>
            <a:off x="2355012" y="4811382"/>
            <a:ext cx="146304" cy="14664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F46250-E4DA-4910-9049-CC659E483C4F}"/>
              </a:ext>
            </a:extLst>
          </p:cNvPr>
          <p:cNvSpPr/>
          <p:nvPr/>
        </p:nvSpPr>
        <p:spPr>
          <a:xfrm>
            <a:off x="2355012" y="5053255"/>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6A9C7D-9702-4F09-85BF-EC07A064C927}"/>
              </a:ext>
            </a:extLst>
          </p:cNvPr>
          <p:cNvSpPr/>
          <p:nvPr/>
        </p:nvSpPr>
        <p:spPr>
          <a:xfrm>
            <a:off x="2587924" y="3848491"/>
            <a:ext cx="5391509" cy="301344"/>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2" name="Oval 11">
            <a:extLst>
              <a:ext uri="{FF2B5EF4-FFF2-40B4-BE49-F238E27FC236}">
                <a16:creationId xmlns:a16="http://schemas.microsoft.com/office/drawing/2014/main" id="{6248C7B6-91A1-40F4-85E2-5E9B9E412569}"/>
              </a:ext>
            </a:extLst>
          </p:cNvPr>
          <p:cNvSpPr/>
          <p:nvPr/>
        </p:nvSpPr>
        <p:spPr>
          <a:xfrm>
            <a:off x="2353943" y="4003186"/>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2027005-E604-4AAA-A855-C7C4D0313C06}"/>
              </a:ext>
            </a:extLst>
          </p:cNvPr>
          <p:cNvSpPr/>
          <p:nvPr/>
        </p:nvSpPr>
        <p:spPr>
          <a:xfrm>
            <a:off x="2353943" y="3831805"/>
            <a:ext cx="146304" cy="1466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049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21521</TotalTime>
  <Words>1524</Words>
  <Application>Microsoft Macintosh PowerPoint</Application>
  <PresentationFormat>On-screen Show (4:3)</PresentationFormat>
  <Paragraphs>231</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Constantia</vt:lpstr>
      <vt:lpstr>Times New Roman</vt:lpstr>
      <vt:lpstr>Wingdings 2</vt:lpstr>
      <vt:lpstr>Flow</vt:lpstr>
      <vt:lpstr>APNEP  Monitoring Strategy Development</vt:lpstr>
      <vt:lpstr>PowerPoint Presentation</vt:lpstr>
      <vt:lpstr>PowerPoint Presentation</vt:lpstr>
      <vt:lpstr>PowerPoint Presentation</vt:lpstr>
      <vt:lpstr>Indicator Report: Guiding Questions</vt:lpstr>
      <vt:lpstr>PowerPoint Presentation</vt:lpstr>
      <vt:lpstr>PowerPoint Presentation</vt:lpstr>
      <vt:lpstr>PowerPoint Presentation</vt:lpstr>
      <vt:lpstr>PowerPoint Presentation</vt:lpstr>
      <vt:lpstr>PowerPoint Presentation</vt:lpstr>
      <vt:lpstr>Monitoring Practice References</vt:lpstr>
      <vt:lpstr>Course Map for Monitoring</vt:lpstr>
      <vt:lpstr>Outcomes-to-Objectives Hierarchy Case Study</vt:lpstr>
      <vt:lpstr>Influence Diagram Case Study</vt:lpstr>
      <vt:lpstr>APNEP Monitoring Elements</vt:lpstr>
      <vt:lpstr>NEP Monitoring Plan References</vt:lpstr>
      <vt:lpstr> NEP Monitoring Plans: Select Insights</vt:lpstr>
      <vt:lpstr>Insights from NEP Monitoring Plans</vt:lpstr>
      <vt:lpstr>Monitoring Plan Tactics I</vt:lpstr>
      <vt:lpstr>Monitoring Plan Tactics II</vt:lpstr>
      <vt:lpstr>Leadership Council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E Carpenter</dc:creator>
  <cp:lastModifiedBy>Carpenter, Dean</cp:lastModifiedBy>
  <cp:revision>867</cp:revision>
  <cp:lastPrinted>1601-01-01T00:00:00Z</cp:lastPrinted>
  <dcterms:created xsi:type="dcterms:W3CDTF">1601-01-01T00:00:00Z</dcterms:created>
  <dcterms:modified xsi:type="dcterms:W3CDTF">2019-05-14T15:48:17Z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