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handoutMasterIdLst>
    <p:handoutMasterId r:id="rId12"/>
  </p:handoutMasterIdLst>
  <p:sldIdLst>
    <p:sldId id="626" r:id="rId2"/>
    <p:sldId id="625" r:id="rId3"/>
    <p:sldId id="634" r:id="rId4"/>
    <p:sldId id="616" r:id="rId5"/>
    <p:sldId id="622" r:id="rId6"/>
    <p:sldId id="633" r:id="rId7"/>
    <p:sldId id="629" r:id="rId8"/>
    <p:sldId id="630" r:id="rId9"/>
    <p:sldId id="61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466F7C4-3056-917D-6EF9-F1DCA02651D0}" name="Feken, Stacey W" initials="FSW" userId="S::stacey.feken@ncdenr.gov::57e1fa22-c7de-4ff7-9693-893265792a8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4" autoAdjust="0"/>
    <p:restoredTop sz="88846" autoAdjust="0"/>
  </p:normalViewPr>
  <p:slideViewPr>
    <p:cSldViewPr>
      <p:cViewPr>
        <p:scale>
          <a:sx n="88" d="100"/>
          <a:sy n="88" d="100"/>
        </p:scale>
        <p:origin x="128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154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4B7F6-01DB-4C27-8B58-5998D87B0F59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32ED8-5F85-47FD-ADF5-8D8D69F5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67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3353D-5CA5-47D6-B933-950747F8DB82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58AB3-4621-4182-8B62-DAA6AA4E5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67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89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Reminder of big picture budget approved with 2 year workplan; larger buckets for 5 year workplan equally distributed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43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developing a more detailed budget focused initially on the 2 year budget so we can encumber funds we have now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13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93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500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83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IF NEEDED Summarizes projects in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11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IF NEEDED Background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7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3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mbria" pitchFamily="18" charset="0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9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5DFD16-B1DD-4971-BF22-1AA91CFE9677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91200"/>
            <a:ext cx="673147" cy="9668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6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ctr" rtl="0" eaLnBrk="1" latinLnBrk="0" hangingPunct="1">
        <a:spcBef>
          <a:spcPct val="0"/>
        </a:spcBef>
        <a:buNone/>
        <a:defRPr kumimoji="0" lang="en-US" sz="3200" b="0" kern="1200" dirty="0">
          <a:ln>
            <a:noFill/>
          </a:ln>
          <a:solidFill>
            <a:schemeClr val="tx2"/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1" lang="en-US" sz="2400" kern="1200" dirty="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gress.gov/bill/117th-congress/house-bill/3684/tex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4A5C25-04F8-8ECC-9CB5-7D538908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64" y="3048"/>
            <a:ext cx="8229600" cy="1066800"/>
          </a:xfrm>
        </p:spPr>
        <p:txBody>
          <a:bodyPr>
            <a:normAutofit/>
          </a:bodyPr>
          <a:lstStyle/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APNEP Bipartisan Infrastructure Law Update </a:t>
            </a:r>
            <a:b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0866AF-731B-AB7C-9F8C-AAACFE5AC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685800"/>
            <a:ext cx="8708136" cy="5943600"/>
          </a:xfrm>
        </p:spPr>
        <p:txBody>
          <a:bodyPr>
            <a:normAutofit fontScale="92500" lnSpcReduction="10000"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2 Year Workplan and Strategy approved by APNEP Leadership Council October 2022</a:t>
            </a:r>
          </a:p>
          <a:p>
            <a:pPr marL="560070" indent="-28575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unds from EPA received February 2023 for 2022-2024:</a:t>
            </a:r>
          </a:p>
          <a:p>
            <a:pPr marL="925830" lvl="1" indent="-28575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$1,819,600 for 2 years </a:t>
            </a:r>
          </a:p>
          <a:p>
            <a:pPr marL="560070" indent="-28575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Draft Budget </a:t>
            </a: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developed; LC approved approach Oct 2023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Equity Strategy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Received minor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comments and suggestions from EPA June 26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Submitted revisions August 22, received 3 additional rounds of requested edits from HQ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18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draft submitted October 3 for review; still waiting on status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approval from EPA Headquarters received, can waive match</a:t>
            </a:r>
            <a:endParaRPr lang="en-US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Long Term (5 Year) Strategy: 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resubmit to EPA once Equity Strategy approved by HQ for Region 4 approval </a:t>
            </a:r>
          </a:p>
          <a:p>
            <a:pPr marL="982980" lvl="2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pply for remainder of funding (3 years)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update workplan with additional line-item projects and budget decisions approved by LC and 2x2x2 Committee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Annual workplan by June 1 each year with additional refinements and revisions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en-US" sz="17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CAC Role: Bipartisan Infrastructure Law Request for Proposals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Utilize CAC for development of RFP, ensure equitable distribution of funding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CAC will be called upon to evaluate proposals until 2024</a:t>
            </a:r>
            <a:endParaRPr lang="en-US" sz="17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22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75812-A92B-9A91-9EA6-6935EB67C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1143000"/>
          </a:xfrm>
        </p:spPr>
        <p:txBody>
          <a:bodyPr>
            <a:normAutofit/>
          </a:bodyPr>
          <a:lstStyle/>
          <a:p>
            <a:pPr marL="342900" marR="0" indent="-342900">
              <a:spcBef>
                <a:spcPts val="0"/>
              </a:spcBef>
            </a:pPr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BIL 2 Year Budget </a:t>
            </a:r>
            <a:b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2422A-C0A7-D3E6-B91B-63D90A71C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19600" y="1066800"/>
            <a:ext cx="4580977" cy="4434840"/>
          </a:xfrm>
        </p:spPr>
        <p:txBody>
          <a:bodyPr>
            <a:noAutofit/>
          </a:bodyPr>
          <a:lstStyle/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Line item projects: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CCMP Implementation Financial Plan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Spatial Decision Support</a:t>
            </a:r>
          </a:p>
          <a:p>
            <a:pPr marL="8458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	       (steering committee established Sept)</a:t>
            </a:r>
            <a:endParaRPr lang="en-US" sz="1400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Spatial Targeting Strategy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(continuation of STAC effort)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Estuarine Spatial Planning Assessment</a:t>
            </a:r>
          </a:p>
          <a:p>
            <a:pPr marL="1120140" lvl="2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Undesignated CCMP Implementation Projects</a:t>
            </a: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: (5 buckets of funding for focus areas):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Submerged Aquatic Vegetation (SAV)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Water Quality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Wetlands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Oyster Habitats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Community Resilience 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Minimal travel/administrative fees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No personnel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Some projects require contract support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3285DF9-8B0F-F89C-8178-D9E4202BF28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19891059"/>
              </p:ext>
            </p:extLst>
          </p:nvPr>
        </p:nvGraphicFramePr>
        <p:xfrm>
          <a:off x="152400" y="914400"/>
          <a:ext cx="4953000" cy="548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0989">
                  <a:extLst>
                    <a:ext uri="{9D8B030D-6E8A-4147-A177-3AD203B41FA5}">
                      <a16:colId xmlns:a16="http://schemas.microsoft.com/office/drawing/2014/main" val="2109802809"/>
                    </a:ext>
                  </a:extLst>
                </a:gridCol>
                <a:gridCol w="2432011">
                  <a:extLst>
                    <a:ext uri="{9D8B030D-6E8A-4147-A177-3AD203B41FA5}">
                      <a16:colId xmlns:a16="http://schemas.microsoft.com/office/drawing/2014/main" val="908273097"/>
                    </a:ext>
                  </a:extLst>
                </a:gridCol>
              </a:tblGrid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Activity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Budget Proposal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089837313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CCMP Financial Plan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$ 90,000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218658360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Spatial Decision Support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$ 100,000* (of $300K/5 </a:t>
                      </a:r>
                      <a:r>
                        <a:rPr lang="en-US" sz="1600" dirty="0" err="1">
                          <a:effectLst/>
                        </a:rPr>
                        <a:t>yrs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404287538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Water Quality Projects</a:t>
                      </a: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$ 400,000</a:t>
                      </a: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3130093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SAV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$ 400,000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32117979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Wetlands Projects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$ 200,000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7869608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Oyster Habitat Projects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$ 200,000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860016464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Community Resilience Projects</a:t>
                      </a: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$ 400,000</a:t>
                      </a: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48410151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Program Administration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$ 10,000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169653192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Travel / Meeting Support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$ 10,000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4166158447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Grant Funds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$1,819,600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781849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098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8D27E14-F367-2242-29F9-DB66C4D11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512"/>
            <a:ext cx="8229600" cy="10668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BIL 2 Year Initial Budget (funds in house)</a:t>
            </a:r>
            <a:br>
              <a:rPr lang="en-US" sz="28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7F3B22-C9F8-5598-2054-2DE74667A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762000"/>
            <a:ext cx="8801100" cy="5943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Ecosystem Focus Areas: Funds budgeted for SAV, NOAA CCAP mapping</a:t>
            </a:r>
          </a:p>
          <a:p>
            <a:r>
              <a:rPr lang="en-US" b="1" dirty="0"/>
              <a:t>Water Quality</a:t>
            </a:r>
          </a:p>
          <a:p>
            <a:pPr lvl="1"/>
            <a:r>
              <a:rPr lang="en-US" dirty="0"/>
              <a:t>Combination of direct support for RISE + RFPs</a:t>
            </a:r>
          </a:p>
          <a:p>
            <a:pPr lvl="1"/>
            <a:r>
              <a:rPr lang="en-US" dirty="0"/>
              <a:t>Support partners leading resilience planning (RISE, Natural &amp; Working Lands)</a:t>
            </a:r>
          </a:p>
          <a:p>
            <a:pPr marL="393192" lvl="1" indent="0">
              <a:buNone/>
            </a:pPr>
            <a:endParaRPr lang="en-US" b="1" dirty="0"/>
          </a:p>
          <a:p>
            <a:r>
              <a:rPr lang="en-US" b="1" dirty="0"/>
              <a:t>Community Resilience</a:t>
            </a:r>
          </a:p>
          <a:p>
            <a:pPr lvl="1"/>
            <a:r>
              <a:rPr lang="en-US" dirty="0"/>
              <a:t>Continued support &amp; increased investment in APNEP led initiatives + build upon relationships already built: </a:t>
            </a:r>
          </a:p>
          <a:p>
            <a:pPr lvl="4"/>
            <a:r>
              <a:rPr lang="en-US" dirty="0"/>
              <a:t>Scuppernong Community Engagement  </a:t>
            </a:r>
          </a:p>
          <a:p>
            <a:pPr lvl="4"/>
            <a:r>
              <a:rPr lang="en-US" dirty="0"/>
              <a:t>Tribal Coastal Connections</a:t>
            </a:r>
          </a:p>
          <a:p>
            <a:pPr lvl="1"/>
            <a:r>
              <a:rPr lang="en-US" dirty="0"/>
              <a:t>Support partners leading resilience planning (RISE, NWL):</a:t>
            </a:r>
          </a:p>
          <a:p>
            <a:endParaRPr lang="en-US" b="1" dirty="0"/>
          </a:p>
          <a:p>
            <a:r>
              <a:rPr lang="en-US" b="1" dirty="0"/>
              <a:t>RFP: Request for Proposals (Multiple Focus Areas)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Create equitable opportunity for citizens and partners throughout the region to apply for BIL funding</a:t>
            </a:r>
          </a:p>
          <a:p>
            <a:pPr lvl="1"/>
            <a:r>
              <a:rPr lang="en-US" dirty="0"/>
              <a:t>Would like CAC input on needs for RFP</a:t>
            </a:r>
          </a:p>
          <a:p>
            <a:pPr lvl="1"/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The CAC shall work to engage diverse communities &amp; populations in its decisions and represent diverse perspectives within the region</a:t>
            </a:r>
          </a:p>
          <a:p>
            <a:pPr lvl="1"/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APNEP will rely on your expertise and knowledge of community needs in watershed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55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3285DF9-8B0F-F89C-8178-D9E4202BF28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33115738"/>
              </p:ext>
            </p:extLst>
          </p:nvPr>
        </p:nvGraphicFramePr>
        <p:xfrm>
          <a:off x="190500" y="177218"/>
          <a:ext cx="8762999" cy="6503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9775">
                  <a:extLst>
                    <a:ext uri="{9D8B030D-6E8A-4147-A177-3AD203B41FA5}">
                      <a16:colId xmlns:a16="http://schemas.microsoft.com/office/drawing/2014/main" val="2109802809"/>
                    </a:ext>
                  </a:extLst>
                </a:gridCol>
                <a:gridCol w="4621925">
                  <a:extLst>
                    <a:ext uri="{9D8B030D-6E8A-4147-A177-3AD203B41FA5}">
                      <a16:colId xmlns:a16="http://schemas.microsoft.com/office/drawing/2014/main" val="1607238074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589364999"/>
                    </a:ext>
                  </a:extLst>
                </a:gridCol>
                <a:gridCol w="1142999">
                  <a:extLst>
                    <a:ext uri="{9D8B030D-6E8A-4147-A177-3AD203B41FA5}">
                      <a16:colId xmlns:a16="http://schemas.microsoft.com/office/drawing/2014/main" val="908273097"/>
                    </a:ext>
                  </a:extLst>
                </a:gridCol>
              </a:tblGrid>
              <a:tr h="8841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Focus Area: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Example Projects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Guidance / Approach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Budget Proposal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089837313"/>
                  </a:ext>
                </a:extLst>
              </a:tr>
              <a:tr h="7094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SAV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Mapping, Monitoring, &amp; Assessment</a:t>
                      </a:r>
                    </a:p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Assessment of SAV Protection Policies 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SAV Team Directed Activities 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$ 400,000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218658360"/>
                  </a:ext>
                </a:extLst>
              </a:tr>
              <a:tr h="8161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Oysters Habitat 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NOAA CCAP Mapping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Oyster Steering Committee Directed Activities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$ 200,000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404287538"/>
                  </a:ext>
                </a:extLst>
              </a:tr>
              <a:tr h="7552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Wetlands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NOAA CCAP Mapping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Wetlands MAT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$ 200,000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3130093"/>
                  </a:ext>
                </a:extLst>
              </a:tr>
              <a:tr h="14522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effectLst/>
                        </a:rPr>
                        <a:t>Water Quality Projects</a:t>
                      </a: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 RFP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RISE project examples: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Algal Bloom Collaboration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Currituck Sound Coalition Projects (+SAV/wetlands)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Stormwater, Agricultural BMPs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2x2x2: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Direct Support + CAC RFPs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$ 400,000</a:t>
                      </a: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32117979"/>
                  </a:ext>
                </a:extLst>
              </a:tr>
              <a:tr h="16942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Community Resilience Projects</a:t>
                      </a: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Continued support (Tribal, Scuppernong)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 RFP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RISE project examples: (</a:t>
                      </a:r>
                      <a:r>
                        <a:rPr lang="en-US" sz="1600" b="1" i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Holly talk next)</a:t>
                      </a:r>
                    </a:p>
                    <a:p>
                      <a:pPr marL="285750" marR="0" indent="-28575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2x2x2: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Direct Support + CAC RFPs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effectLst/>
                        </a:rPr>
                        <a:t>$ 400,000</a:t>
                      </a: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7869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6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218AD6-C0C3-01DD-3436-B34320367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B47092-9188-2C6A-1E85-7D297FCCE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16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1600" b="1" dirty="0">
                <a:latin typeface="Cambria" panose="02040503050406030204" pitchFamily="18" charset="0"/>
              </a:rPr>
              <a:t>Stacey Webb Feken </a:t>
            </a:r>
          </a:p>
          <a:p>
            <a:pPr marL="0" indent="0" algn="ctr">
              <a:buNone/>
            </a:pPr>
            <a:r>
              <a:rPr lang="en-US" sz="1600" dirty="0">
                <a:latin typeface="Cambria" panose="02040503050406030204" pitchFamily="18" charset="0"/>
              </a:rPr>
              <a:t>Policy &amp; Engagement Manager</a:t>
            </a:r>
          </a:p>
          <a:p>
            <a:pPr marL="0" indent="0" algn="ctr">
              <a:buNone/>
            </a:pPr>
            <a:r>
              <a:rPr lang="en-US" sz="1600" dirty="0">
                <a:latin typeface="Cambria" panose="02040503050406030204" pitchFamily="18" charset="0"/>
              </a:rPr>
              <a:t>Stacey.Feken@apnep.org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589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8D27E14-F367-2242-29F9-DB66C4D11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 fontScale="90000"/>
          </a:bodyPr>
          <a:lstStyle/>
          <a:p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r>
              <a:rPr lang="en-US" sz="2200" b="1" dirty="0"/>
              <a:t>Justice 40 Considerations /Spatial Targeting Approach </a:t>
            </a:r>
            <a:br>
              <a:rPr lang="en-US" sz="2200" b="1" dirty="0"/>
            </a:br>
            <a:r>
              <a:rPr lang="en-US" sz="2200" b="1" dirty="0"/>
              <a:t>Ecosystem Focus Areas vs. Community Resilience</a:t>
            </a:r>
            <a:br>
              <a:rPr lang="en-US" sz="2200" b="1" dirty="0"/>
            </a:br>
            <a:endParaRPr lang="en-US" sz="2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7F3B22-C9F8-5598-2054-2DE74667A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64642"/>
            <a:ext cx="8991600" cy="5867400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en-US" sz="2600" b="1" dirty="0"/>
              <a:t>Ecosystem Focus Areas (SAV, Wetlands, Water Quality, Oysters)</a:t>
            </a:r>
          </a:p>
          <a:p>
            <a:pPr lvl="3"/>
            <a:r>
              <a:rPr lang="en-US" sz="2600" dirty="0"/>
              <a:t>Spatial targeting </a:t>
            </a:r>
            <a:r>
              <a:rPr lang="en-US" sz="2600" i="1" dirty="0"/>
              <a:t>can inform 3-year budget</a:t>
            </a:r>
            <a:endParaRPr lang="en-US" sz="2600" dirty="0"/>
          </a:p>
          <a:p>
            <a:pPr lvl="3"/>
            <a:r>
              <a:rPr lang="en-US" sz="2600" dirty="0"/>
              <a:t>Spatial targeting can help: </a:t>
            </a:r>
          </a:p>
          <a:p>
            <a:pPr lvl="4"/>
            <a:r>
              <a:rPr lang="en-US" sz="2600" dirty="0"/>
              <a:t>Prioritize protection and restoration activities over large geography</a:t>
            </a:r>
          </a:p>
          <a:p>
            <a:pPr lvl="4"/>
            <a:r>
              <a:rPr lang="en-US" sz="2600" dirty="0"/>
              <a:t>Identify communities that may benefit from “traditional” ecosystem protection and restoration projects</a:t>
            </a:r>
          </a:p>
          <a:p>
            <a:pPr lvl="4"/>
            <a:r>
              <a:rPr lang="en-US" sz="2600" dirty="0"/>
              <a:t>Integration across focus areas and projects</a:t>
            </a:r>
          </a:p>
          <a:p>
            <a:pPr lvl="4"/>
            <a:r>
              <a:rPr lang="en-US" sz="2600" dirty="0"/>
              <a:t>Quantify benefits for tracking Justice 40 / EPA Reporting</a:t>
            </a:r>
          </a:p>
          <a:p>
            <a:pPr lvl="1"/>
            <a:endParaRPr lang="en-US" sz="2600" b="1" dirty="0"/>
          </a:p>
          <a:p>
            <a:pPr lvl="1"/>
            <a:r>
              <a:rPr lang="en-US" sz="2600" b="1" dirty="0"/>
              <a:t>Community Resilience</a:t>
            </a:r>
          </a:p>
          <a:p>
            <a:pPr lvl="3"/>
            <a:r>
              <a:rPr lang="en-US" sz="2600" dirty="0"/>
              <a:t>APNEP already involved in working with underserved and under-represented communities (disadvantaged per EPA terms), not starting from scratch</a:t>
            </a:r>
          </a:p>
          <a:p>
            <a:pPr lvl="3"/>
            <a:r>
              <a:rPr lang="en-US" sz="2600" dirty="0"/>
              <a:t>Continued support &amp; increased investment in APNEP led initiatives, build upon existing relationships:</a:t>
            </a:r>
          </a:p>
          <a:p>
            <a:pPr lvl="4"/>
            <a:r>
              <a:rPr lang="en-US" sz="2600" dirty="0"/>
              <a:t>Scuppernong Community Engagement  </a:t>
            </a:r>
          </a:p>
          <a:p>
            <a:pPr lvl="4"/>
            <a:r>
              <a:rPr lang="en-US" sz="2600" dirty="0"/>
              <a:t>Tribal Coastal Connections</a:t>
            </a:r>
          </a:p>
          <a:p>
            <a:pPr lvl="3"/>
            <a:r>
              <a:rPr lang="en-US" sz="2600" dirty="0"/>
              <a:t>Partner led resilience planning efforts have already identified communities </a:t>
            </a:r>
          </a:p>
          <a:p>
            <a:pPr lvl="3"/>
            <a:r>
              <a:rPr lang="en-US" sz="2600" dirty="0"/>
              <a:t>APNEP participating and working to identify projects that fit ecosystem objectives of CCMP</a:t>
            </a:r>
            <a:endParaRPr lang="en-US" sz="2600" i="1" dirty="0"/>
          </a:p>
          <a:p>
            <a:pPr lvl="3"/>
            <a:r>
              <a:rPr lang="en-US" sz="2600" dirty="0"/>
              <a:t>“Targeting” already guided by community needs and resilience planning </a:t>
            </a:r>
          </a:p>
          <a:p>
            <a:pPr lvl="3"/>
            <a:r>
              <a:rPr lang="en-US" sz="2600" dirty="0"/>
              <a:t>Equity Strategy noted that can target communities that may not be interested or have the capacity to partner, relationship building takes time</a:t>
            </a:r>
          </a:p>
          <a:p>
            <a:endParaRPr lang="en-US" sz="2600" b="1" dirty="0"/>
          </a:p>
          <a:p>
            <a:r>
              <a:rPr lang="en-US" sz="2600" b="1" dirty="0"/>
              <a:t>CAC &amp; STAC RFPs (Multiple Focus Areas)</a:t>
            </a:r>
            <a:r>
              <a:rPr lang="en-US" sz="2600" dirty="0"/>
              <a:t>: Create equitable opportunity for citizens and partners throughout the region to apply for BIL funding</a:t>
            </a:r>
          </a:p>
          <a:p>
            <a:pPr lvl="3"/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90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75812-A92B-9A91-9EA6-6935EB67C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1143000"/>
          </a:xfrm>
        </p:spPr>
        <p:txBody>
          <a:bodyPr>
            <a:normAutofit/>
          </a:bodyPr>
          <a:lstStyle/>
          <a:p>
            <a:pPr marL="342900" marR="0" indent="-342900">
              <a:spcBef>
                <a:spcPts val="0"/>
              </a:spcBef>
            </a:pPr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BIL 5 Year Strategy + Workplan</a:t>
            </a:r>
            <a:br>
              <a:rPr lang="en-US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2422A-C0A7-D3E6-B91B-63D90A71C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91000" y="838200"/>
            <a:ext cx="4580977" cy="4434840"/>
          </a:xfrm>
        </p:spPr>
        <p:txBody>
          <a:bodyPr>
            <a:noAutofit/>
          </a:bodyPr>
          <a:lstStyle/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Line item projects: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CCMP Implementation Financial Plan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Spatial Decision Support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Spatial Targeting Strategy </a:t>
            </a: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(continuation of STAC effort)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Estuarine Spatial Planning Assessment </a:t>
            </a: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(steering committee to guide + potential RFQ)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Undesignated CCMP Implementation Projects</a:t>
            </a: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: (5 buckets of funding for focus areas):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Submerged Aquatic Vegetation (SAV)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Water Quality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Coastal Wetlands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Oyster Habitats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Community Resilience 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Communications and Engagement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Minimal travel/administrative fees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No personnel currently / contract support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3285DF9-8B0F-F89C-8178-D9E4202BF280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302940" y="990600"/>
          <a:ext cx="4345259" cy="548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0260">
                  <a:extLst>
                    <a:ext uri="{9D8B030D-6E8A-4147-A177-3AD203B41FA5}">
                      <a16:colId xmlns:a16="http://schemas.microsoft.com/office/drawing/2014/main" val="2109802809"/>
                    </a:ext>
                  </a:extLst>
                </a:gridCol>
                <a:gridCol w="1904999">
                  <a:extLst>
                    <a:ext uri="{9D8B030D-6E8A-4147-A177-3AD203B41FA5}">
                      <a16:colId xmlns:a16="http://schemas.microsoft.com/office/drawing/2014/main" val="908273097"/>
                    </a:ext>
                  </a:extLst>
                </a:gridCol>
              </a:tblGrid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Activity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Budget Proposal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089837313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CCMP Financial Plan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$ 90,000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218658360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Spatial Decision Support 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$ 300,000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404287538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Water Quality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3130093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SAV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32117979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Coastal Wetlands Projects 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7869608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Oysters Habitat Projects 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860016464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Community Resilience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$ 802,000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48410151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Program Administration (5 yrs.) *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$ 81,500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169653192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Travel / Meeting Support (5 yrs.)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$ 50,000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4166158447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Grant Funds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$ 4,531,500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781849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686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75812-A92B-9A91-9EA6-6935EB67C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012" y="-76200"/>
            <a:ext cx="7138387" cy="762000"/>
          </a:xfrm>
        </p:spPr>
        <p:txBody>
          <a:bodyPr>
            <a:normAutofit/>
          </a:bodyPr>
          <a:lstStyle/>
          <a:p>
            <a:pPr marL="342900" marR="0" indent="-342900">
              <a:spcBef>
                <a:spcPts val="0"/>
              </a:spcBef>
            </a:pPr>
            <a:r>
              <a:rPr lang="en-US" sz="24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BIL CCMP Implementation Projects</a:t>
            </a:r>
            <a:endParaRPr lang="en-US" sz="24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2422A-C0A7-D3E6-B91B-63D90A71C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8972365" cy="5943600"/>
          </a:xfrm>
        </p:spPr>
        <p:txBody>
          <a:bodyPr>
            <a:noAutofit/>
          </a:bodyPr>
          <a:lstStyle/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Focus Areas: 5 buckets of funding: ~$800K each)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Builds upon existing APNEP efforts /Leverages work of partners including other federal programs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Priority consideration will be given to actions identified as a BIL priority in 2023 CCMP Update (January 2023 LC Workshop)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Some projects included in both 320 and BIL Strategy and Workplan to allow flexibility in funding, and because the 320 also serves as a mid-year report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Submerged Aquatic Vegetation (SAV)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Assessment of SAV Protection Policies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High-Salinity SAV Monitoring/Mapping  </a:t>
            </a:r>
            <a:endParaRPr lang="en-US" sz="1200" dirty="0">
              <a:effectLst/>
              <a:ea typeface="Times New Roman" panose="02020603050405020304" pitchFamily="18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Low-Salinity SAV Monitoring Protocols Development  </a:t>
            </a:r>
            <a:endParaRPr lang="en-US" sz="1200" dirty="0">
              <a:effectLst/>
              <a:ea typeface="Times New Roman" panose="02020603050405020304" pitchFamily="18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Analysis of Low-Salinity SAV Sentinel Site Data </a:t>
            </a:r>
            <a:endParaRPr lang="en-US" sz="1200" dirty="0">
              <a:effectLst/>
              <a:ea typeface="Times New Roman" panose="02020603050405020304" pitchFamily="18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Water Quality 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(also part of monitoring strategy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Continued </a:t>
            </a: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NC Nutrient Criteria Development Plan (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NCDP) Support:  (research, indicators, metrics)</a:t>
            </a:r>
          </a:p>
          <a:p>
            <a:pPr marL="1737360" lvl="3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Research &amp; tool development tied to SAV protection (Chla/clarity standard, bio-optical model, data gaps)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Interagency Watershed Restoration Improvement Team (WRIT) (assist with spatial targeting)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Harmful Algal Blooms, Urban Waters, Chowan Healthy Waters, Stormwater (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also see Resilience section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Coastal Wetlands 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also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part of monitoring strategy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Wetland mapping &amp; monitoring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EO80 Natural and Working Lands Action Plan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Scuppernong Study / large scale hydrologic wetland restoration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Oyster Habitats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Oyster Habitat Mapping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Provide Direct Support for the Restoration of Wild Oyster Habitat</a:t>
            </a:r>
            <a:endParaRPr lang="en-US" sz="1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Community Resilience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Scuppernong Study Engagement Strategy / Tribal Coastal Resilience Connections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Tools and resources for local governments / EO80 NC Climate Risk and Resilience Plan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Regional Needs Assessment (assist with spatial targeting, Equity Strategy implementation)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RISE: draw on regional vulnerability assessments and project portfolios conducted in 2022 for COGs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675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4A5C25-04F8-8ECC-9CB5-7D538908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64" y="3048"/>
            <a:ext cx="8229600" cy="1066800"/>
          </a:xfrm>
        </p:spPr>
        <p:txBody>
          <a:bodyPr>
            <a:normAutofit/>
          </a:bodyPr>
          <a:lstStyle/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APNEP </a:t>
            </a:r>
            <a:r>
              <a:rPr lang="en-U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Bipartisan Infrastructure Law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Funding Overview</a:t>
            </a:r>
            <a:b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0866AF-731B-AB7C-9F8C-AAACFE5AC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64" y="685800"/>
            <a:ext cx="8708136" cy="605485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Estuary Program (NEP) BIL Strategy should seek to: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Utilize NEP as vehicles to accelerate and more extensively implement CCMPs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 that benefits reach disadvantaged communities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the adaptive capacity of ecosystems and communities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 additional resources; particularly federal 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7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EPA guidance requires </a:t>
            </a: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5-year long term, </a:t>
            </a: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equity strategy, </a:t>
            </a: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strategy, annual </a:t>
            </a: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workplans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Long Term Strategy due by June 1, 2023 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 detail than annual workplans; may be modified at any time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Incorporates draft Equity Strategy (</a:t>
            </a:r>
            <a:r>
              <a:rPr lang="en-US" sz="17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distributed April 2023 for review</a:t>
            </a: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Incorporates approved initial 2-year BIL workplan (2022-2024) 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Annual workplans will be submitted for remaining years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Long term strategy i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ncorporates 2-year workplan (</a:t>
            </a:r>
            <a:r>
              <a:rPr lang="en-US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LC approved October 2022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 application and workplan submitted to EPA October 2022 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Cooperative Agreement between EPA/NCDEQ (2022-2027)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unds from EPA received February 2023:</a:t>
            </a:r>
          </a:p>
          <a:p>
            <a:pPr marL="1417320" lvl="3" indent="-22860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$909,800 first year / $1,819,600 for 2 years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7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provides $132 million total to NEPs for fiscal years 2022 through 2027.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of the 28 NEPs will receive ~$900,000 per year for 5 years (~$4.5 million)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2361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12361</TotalTime>
  <Words>1473</Words>
  <Application>Microsoft Office PowerPoint</Application>
  <PresentationFormat>On-screen Show (4:3)</PresentationFormat>
  <Paragraphs>245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Cambria</vt:lpstr>
      <vt:lpstr>Constantia</vt:lpstr>
      <vt:lpstr>Courier New</vt:lpstr>
      <vt:lpstr>Symbol</vt:lpstr>
      <vt:lpstr>Times New Roman</vt:lpstr>
      <vt:lpstr>Wingdings</vt:lpstr>
      <vt:lpstr>Wingdings 2</vt:lpstr>
      <vt:lpstr>flow</vt:lpstr>
      <vt:lpstr>APNEP Bipartisan Infrastructure Law Update  </vt:lpstr>
      <vt:lpstr>BIL 2 Year Budget  </vt:lpstr>
      <vt:lpstr>BIL 2 Year Initial Budget (funds in house) </vt:lpstr>
      <vt:lpstr>PowerPoint Presentation</vt:lpstr>
      <vt:lpstr>Questions</vt:lpstr>
      <vt:lpstr>     Justice 40 Considerations /Spatial Targeting Approach  Ecosystem Focus Areas vs. Community Resilience </vt:lpstr>
      <vt:lpstr>BIL 5 Year Strategy + Workplan </vt:lpstr>
      <vt:lpstr>BIL CCMP Implementation Projects</vt:lpstr>
      <vt:lpstr>APNEP Bipartisan Infrastructure Law Funding Overview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Stacey Feken</dc:creator>
  <cp:lastModifiedBy>Feken, Stacey W</cp:lastModifiedBy>
  <cp:revision>430</cp:revision>
  <dcterms:created xsi:type="dcterms:W3CDTF">2013-05-13T11:16:44Z</dcterms:created>
  <dcterms:modified xsi:type="dcterms:W3CDTF">2023-11-06T17:48:47Z</dcterms:modified>
</cp:coreProperties>
</file>