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7" r:id="rId3"/>
    <p:sldId id="259" r:id="rId4"/>
    <p:sldId id="261"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showGuides="1">
      <p:cViewPr varScale="1">
        <p:scale>
          <a:sx n="117" d="100"/>
          <a:sy n="117" d="100"/>
        </p:scale>
        <p:origin x="808" y="1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C8E5B9-64EE-2541-8A5F-D047CF189E6C}" type="datetimeFigureOut">
              <a:rPr lang="en-US" smtClean="0"/>
              <a:t>9/8/22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202EEB-761F-8F4A-865E-40FDB55CF55F}" type="slidenum">
              <a:rPr lang="en-US" smtClean="0"/>
              <a:t>‹#›</a:t>
            </a:fld>
            <a:endParaRPr lang="en-US"/>
          </a:p>
        </p:txBody>
      </p:sp>
    </p:spTree>
    <p:extLst>
      <p:ext uri="{BB962C8B-B14F-4D97-AF65-F5344CB8AC3E}">
        <p14:creationId xmlns:p14="http://schemas.microsoft.com/office/powerpoint/2010/main" val="625943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4202EEB-761F-8F4A-865E-40FDB55CF55F}" type="slidenum">
              <a:rPr lang="en-US" smtClean="0"/>
              <a:t>3</a:t>
            </a:fld>
            <a:endParaRPr lang="en-US"/>
          </a:p>
        </p:txBody>
      </p:sp>
    </p:spTree>
    <p:extLst>
      <p:ext uri="{BB962C8B-B14F-4D97-AF65-F5344CB8AC3E}">
        <p14:creationId xmlns:p14="http://schemas.microsoft.com/office/powerpoint/2010/main" val="2478769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4202EEB-761F-8F4A-865E-40FDB55CF55F}" type="slidenum">
              <a:rPr lang="en-US" smtClean="0"/>
              <a:t>4</a:t>
            </a:fld>
            <a:endParaRPr lang="en-US"/>
          </a:p>
        </p:txBody>
      </p:sp>
    </p:spTree>
    <p:extLst>
      <p:ext uri="{BB962C8B-B14F-4D97-AF65-F5344CB8AC3E}">
        <p14:creationId xmlns:p14="http://schemas.microsoft.com/office/powerpoint/2010/main" val="1099800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4202EEB-761F-8F4A-865E-40FDB55CF55F}" type="slidenum">
              <a:rPr lang="en-US" smtClean="0"/>
              <a:t>5</a:t>
            </a:fld>
            <a:endParaRPr lang="en-US"/>
          </a:p>
        </p:txBody>
      </p:sp>
    </p:spTree>
    <p:extLst>
      <p:ext uri="{BB962C8B-B14F-4D97-AF65-F5344CB8AC3E}">
        <p14:creationId xmlns:p14="http://schemas.microsoft.com/office/powerpoint/2010/main" val="1989913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28876-211E-2478-9BD0-4BC5414194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E12084-1E76-105C-9689-087BD11978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C987F31-CB63-670D-5140-55959117C2A2}"/>
              </a:ext>
            </a:extLst>
          </p:cNvPr>
          <p:cNvSpPr>
            <a:spLocks noGrp="1"/>
          </p:cNvSpPr>
          <p:nvPr>
            <p:ph type="dt" sz="half" idx="10"/>
          </p:nvPr>
        </p:nvSpPr>
        <p:spPr/>
        <p:txBody>
          <a:bodyPr/>
          <a:lstStyle/>
          <a:p>
            <a:fld id="{BC815259-4D4B-7749-B3B4-36BCC4782445}" type="datetimeFigureOut">
              <a:rPr lang="en-US" smtClean="0"/>
              <a:t>9/8/22</a:t>
            </a:fld>
            <a:endParaRPr lang="en-US"/>
          </a:p>
        </p:txBody>
      </p:sp>
      <p:sp>
        <p:nvSpPr>
          <p:cNvPr id="5" name="Footer Placeholder 4">
            <a:extLst>
              <a:ext uri="{FF2B5EF4-FFF2-40B4-BE49-F238E27FC236}">
                <a16:creationId xmlns:a16="http://schemas.microsoft.com/office/drawing/2014/main" id="{7B21B461-01C5-E6DB-E047-B89D0EFF93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BD135F-D7A3-551C-C8B4-A44C5DBB3CAC}"/>
              </a:ext>
            </a:extLst>
          </p:cNvPr>
          <p:cNvSpPr>
            <a:spLocks noGrp="1"/>
          </p:cNvSpPr>
          <p:nvPr>
            <p:ph type="sldNum" sz="quarter" idx="12"/>
          </p:nvPr>
        </p:nvSpPr>
        <p:spPr/>
        <p:txBody>
          <a:bodyPr/>
          <a:lstStyle/>
          <a:p>
            <a:fld id="{7C59E544-08A1-E14B-AE90-926553DA5848}" type="slidenum">
              <a:rPr lang="en-US" smtClean="0"/>
              <a:t>‹#›</a:t>
            </a:fld>
            <a:endParaRPr lang="en-US"/>
          </a:p>
        </p:txBody>
      </p:sp>
    </p:spTree>
    <p:extLst>
      <p:ext uri="{BB962C8B-B14F-4D97-AF65-F5344CB8AC3E}">
        <p14:creationId xmlns:p14="http://schemas.microsoft.com/office/powerpoint/2010/main" val="2356856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1312B-8B0C-1BF8-1AE2-7F039538A26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8BDF45A-4C8E-BE33-75D9-508C9B90A9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E1C676-86C5-3AFE-EA74-3FE55B91C0F7}"/>
              </a:ext>
            </a:extLst>
          </p:cNvPr>
          <p:cNvSpPr>
            <a:spLocks noGrp="1"/>
          </p:cNvSpPr>
          <p:nvPr>
            <p:ph type="dt" sz="half" idx="10"/>
          </p:nvPr>
        </p:nvSpPr>
        <p:spPr/>
        <p:txBody>
          <a:bodyPr/>
          <a:lstStyle/>
          <a:p>
            <a:fld id="{BC815259-4D4B-7749-B3B4-36BCC4782445}" type="datetimeFigureOut">
              <a:rPr lang="en-US" smtClean="0"/>
              <a:t>9/8/22</a:t>
            </a:fld>
            <a:endParaRPr lang="en-US"/>
          </a:p>
        </p:txBody>
      </p:sp>
      <p:sp>
        <p:nvSpPr>
          <p:cNvPr id="5" name="Footer Placeholder 4">
            <a:extLst>
              <a:ext uri="{FF2B5EF4-FFF2-40B4-BE49-F238E27FC236}">
                <a16:creationId xmlns:a16="http://schemas.microsoft.com/office/drawing/2014/main" id="{9CF9504D-DF2F-5F09-B018-6004CB0D46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A1E9F1-0F8B-7019-0DDA-4C4C64BF022B}"/>
              </a:ext>
            </a:extLst>
          </p:cNvPr>
          <p:cNvSpPr>
            <a:spLocks noGrp="1"/>
          </p:cNvSpPr>
          <p:nvPr>
            <p:ph type="sldNum" sz="quarter" idx="12"/>
          </p:nvPr>
        </p:nvSpPr>
        <p:spPr/>
        <p:txBody>
          <a:bodyPr/>
          <a:lstStyle/>
          <a:p>
            <a:fld id="{7C59E544-08A1-E14B-AE90-926553DA5848}" type="slidenum">
              <a:rPr lang="en-US" smtClean="0"/>
              <a:t>‹#›</a:t>
            </a:fld>
            <a:endParaRPr lang="en-US"/>
          </a:p>
        </p:txBody>
      </p:sp>
    </p:spTree>
    <p:extLst>
      <p:ext uri="{BB962C8B-B14F-4D97-AF65-F5344CB8AC3E}">
        <p14:creationId xmlns:p14="http://schemas.microsoft.com/office/powerpoint/2010/main" val="3646436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E06DC5-84EB-5F3C-D233-AB5F50A08B8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9000215-3DC9-64DA-3ECE-63D6D1C783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BDB02C-CD6E-2B2A-1CA2-B51D1BE49F56}"/>
              </a:ext>
            </a:extLst>
          </p:cNvPr>
          <p:cNvSpPr>
            <a:spLocks noGrp="1"/>
          </p:cNvSpPr>
          <p:nvPr>
            <p:ph type="dt" sz="half" idx="10"/>
          </p:nvPr>
        </p:nvSpPr>
        <p:spPr/>
        <p:txBody>
          <a:bodyPr/>
          <a:lstStyle/>
          <a:p>
            <a:fld id="{BC815259-4D4B-7749-B3B4-36BCC4782445}" type="datetimeFigureOut">
              <a:rPr lang="en-US" smtClean="0"/>
              <a:t>9/8/22</a:t>
            </a:fld>
            <a:endParaRPr lang="en-US"/>
          </a:p>
        </p:txBody>
      </p:sp>
      <p:sp>
        <p:nvSpPr>
          <p:cNvPr id="5" name="Footer Placeholder 4">
            <a:extLst>
              <a:ext uri="{FF2B5EF4-FFF2-40B4-BE49-F238E27FC236}">
                <a16:creationId xmlns:a16="http://schemas.microsoft.com/office/drawing/2014/main" id="{E6BCB3A0-18C6-F6B8-0E32-2F677FB97F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B51E39-79FC-D5DD-5A47-CC482AF526D7}"/>
              </a:ext>
            </a:extLst>
          </p:cNvPr>
          <p:cNvSpPr>
            <a:spLocks noGrp="1"/>
          </p:cNvSpPr>
          <p:nvPr>
            <p:ph type="sldNum" sz="quarter" idx="12"/>
          </p:nvPr>
        </p:nvSpPr>
        <p:spPr/>
        <p:txBody>
          <a:bodyPr/>
          <a:lstStyle/>
          <a:p>
            <a:fld id="{7C59E544-08A1-E14B-AE90-926553DA5848}" type="slidenum">
              <a:rPr lang="en-US" smtClean="0"/>
              <a:t>‹#›</a:t>
            </a:fld>
            <a:endParaRPr lang="en-US"/>
          </a:p>
        </p:txBody>
      </p:sp>
    </p:spTree>
    <p:extLst>
      <p:ext uri="{BB962C8B-B14F-4D97-AF65-F5344CB8AC3E}">
        <p14:creationId xmlns:p14="http://schemas.microsoft.com/office/powerpoint/2010/main" val="1858860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A322D-11DB-4038-5812-CB4246FD41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CA5195-6B7D-2DA6-2A9C-334A350CA6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D3E25D-1E88-278B-FE32-B628E33033FC}"/>
              </a:ext>
            </a:extLst>
          </p:cNvPr>
          <p:cNvSpPr>
            <a:spLocks noGrp="1"/>
          </p:cNvSpPr>
          <p:nvPr>
            <p:ph type="dt" sz="half" idx="10"/>
          </p:nvPr>
        </p:nvSpPr>
        <p:spPr/>
        <p:txBody>
          <a:bodyPr/>
          <a:lstStyle/>
          <a:p>
            <a:fld id="{BC815259-4D4B-7749-B3B4-36BCC4782445}" type="datetimeFigureOut">
              <a:rPr lang="en-US" smtClean="0"/>
              <a:t>9/8/22</a:t>
            </a:fld>
            <a:endParaRPr lang="en-US"/>
          </a:p>
        </p:txBody>
      </p:sp>
      <p:sp>
        <p:nvSpPr>
          <p:cNvPr id="5" name="Footer Placeholder 4">
            <a:extLst>
              <a:ext uri="{FF2B5EF4-FFF2-40B4-BE49-F238E27FC236}">
                <a16:creationId xmlns:a16="http://schemas.microsoft.com/office/drawing/2014/main" id="{7470C231-EBC8-CAAB-4176-6F1A11C611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CBD50B-CAF7-FBB0-D070-6D9C42E6710D}"/>
              </a:ext>
            </a:extLst>
          </p:cNvPr>
          <p:cNvSpPr>
            <a:spLocks noGrp="1"/>
          </p:cNvSpPr>
          <p:nvPr>
            <p:ph type="sldNum" sz="quarter" idx="12"/>
          </p:nvPr>
        </p:nvSpPr>
        <p:spPr/>
        <p:txBody>
          <a:bodyPr/>
          <a:lstStyle/>
          <a:p>
            <a:fld id="{7C59E544-08A1-E14B-AE90-926553DA5848}" type="slidenum">
              <a:rPr lang="en-US" smtClean="0"/>
              <a:t>‹#›</a:t>
            </a:fld>
            <a:endParaRPr lang="en-US"/>
          </a:p>
        </p:txBody>
      </p:sp>
    </p:spTree>
    <p:extLst>
      <p:ext uri="{BB962C8B-B14F-4D97-AF65-F5344CB8AC3E}">
        <p14:creationId xmlns:p14="http://schemas.microsoft.com/office/powerpoint/2010/main" val="3502850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83921-7E17-5A29-2CEC-316247D96D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AD0A74-E64E-613A-7BA1-C90A083B97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537E9E-D5F2-928C-1B59-5CFD6C12806E}"/>
              </a:ext>
            </a:extLst>
          </p:cNvPr>
          <p:cNvSpPr>
            <a:spLocks noGrp="1"/>
          </p:cNvSpPr>
          <p:nvPr>
            <p:ph type="dt" sz="half" idx="10"/>
          </p:nvPr>
        </p:nvSpPr>
        <p:spPr/>
        <p:txBody>
          <a:bodyPr/>
          <a:lstStyle/>
          <a:p>
            <a:fld id="{BC815259-4D4B-7749-B3B4-36BCC4782445}" type="datetimeFigureOut">
              <a:rPr lang="en-US" smtClean="0"/>
              <a:t>9/8/22</a:t>
            </a:fld>
            <a:endParaRPr lang="en-US"/>
          </a:p>
        </p:txBody>
      </p:sp>
      <p:sp>
        <p:nvSpPr>
          <p:cNvPr id="5" name="Footer Placeholder 4">
            <a:extLst>
              <a:ext uri="{FF2B5EF4-FFF2-40B4-BE49-F238E27FC236}">
                <a16:creationId xmlns:a16="http://schemas.microsoft.com/office/drawing/2014/main" id="{CFEE72D9-EEB3-7246-467B-879818B655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4A6558-D346-2166-4095-1520BABCAD29}"/>
              </a:ext>
            </a:extLst>
          </p:cNvPr>
          <p:cNvSpPr>
            <a:spLocks noGrp="1"/>
          </p:cNvSpPr>
          <p:nvPr>
            <p:ph type="sldNum" sz="quarter" idx="12"/>
          </p:nvPr>
        </p:nvSpPr>
        <p:spPr/>
        <p:txBody>
          <a:bodyPr/>
          <a:lstStyle/>
          <a:p>
            <a:fld id="{7C59E544-08A1-E14B-AE90-926553DA5848}" type="slidenum">
              <a:rPr lang="en-US" smtClean="0"/>
              <a:t>‹#›</a:t>
            </a:fld>
            <a:endParaRPr lang="en-US"/>
          </a:p>
        </p:txBody>
      </p:sp>
    </p:spTree>
    <p:extLst>
      <p:ext uri="{BB962C8B-B14F-4D97-AF65-F5344CB8AC3E}">
        <p14:creationId xmlns:p14="http://schemas.microsoft.com/office/powerpoint/2010/main" val="3867988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6B64D-270E-EE7F-D5F5-0E45045C40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2EE71C-7161-C550-212B-B2A9AAC5B91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0A0F5B-88F9-FD00-451F-A7C9CD8571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F19A5E-71F2-ECA1-59A6-F52296000D67}"/>
              </a:ext>
            </a:extLst>
          </p:cNvPr>
          <p:cNvSpPr>
            <a:spLocks noGrp="1"/>
          </p:cNvSpPr>
          <p:nvPr>
            <p:ph type="dt" sz="half" idx="10"/>
          </p:nvPr>
        </p:nvSpPr>
        <p:spPr/>
        <p:txBody>
          <a:bodyPr/>
          <a:lstStyle/>
          <a:p>
            <a:fld id="{BC815259-4D4B-7749-B3B4-36BCC4782445}" type="datetimeFigureOut">
              <a:rPr lang="en-US" smtClean="0"/>
              <a:t>9/8/22</a:t>
            </a:fld>
            <a:endParaRPr lang="en-US"/>
          </a:p>
        </p:txBody>
      </p:sp>
      <p:sp>
        <p:nvSpPr>
          <p:cNvPr id="6" name="Footer Placeholder 5">
            <a:extLst>
              <a:ext uri="{FF2B5EF4-FFF2-40B4-BE49-F238E27FC236}">
                <a16:creationId xmlns:a16="http://schemas.microsoft.com/office/drawing/2014/main" id="{37BF3D54-F0E3-1B7C-2D90-F4324B4E94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B027AE-2DE2-A3F1-470F-3E7E54FF4A09}"/>
              </a:ext>
            </a:extLst>
          </p:cNvPr>
          <p:cNvSpPr>
            <a:spLocks noGrp="1"/>
          </p:cNvSpPr>
          <p:nvPr>
            <p:ph type="sldNum" sz="quarter" idx="12"/>
          </p:nvPr>
        </p:nvSpPr>
        <p:spPr/>
        <p:txBody>
          <a:bodyPr/>
          <a:lstStyle/>
          <a:p>
            <a:fld id="{7C59E544-08A1-E14B-AE90-926553DA5848}" type="slidenum">
              <a:rPr lang="en-US" smtClean="0"/>
              <a:t>‹#›</a:t>
            </a:fld>
            <a:endParaRPr lang="en-US"/>
          </a:p>
        </p:txBody>
      </p:sp>
    </p:spTree>
    <p:extLst>
      <p:ext uri="{BB962C8B-B14F-4D97-AF65-F5344CB8AC3E}">
        <p14:creationId xmlns:p14="http://schemas.microsoft.com/office/powerpoint/2010/main" val="4282491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7AAB0-FAF9-675D-22D4-7285D00089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06CECB8-8BC7-5A9E-18C9-A8D754AF85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7C4F6E1-0A3B-1A05-2C58-961409CBE3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9B5AD9-371A-DFD9-25DB-13F21BE87B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7E0052-CBA4-FA55-983B-8A62D21321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D44215-EAE5-6043-C7B1-F7809BE103AC}"/>
              </a:ext>
            </a:extLst>
          </p:cNvPr>
          <p:cNvSpPr>
            <a:spLocks noGrp="1"/>
          </p:cNvSpPr>
          <p:nvPr>
            <p:ph type="dt" sz="half" idx="10"/>
          </p:nvPr>
        </p:nvSpPr>
        <p:spPr/>
        <p:txBody>
          <a:bodyPr/>
          <a:lstStyle/>
          <a:p>
            <a:fld id="{BC815259-4D4B-7749-B3B4-36BCC4782445}" type="datetimeFigureOut">
              <a:rPr lang="en-US" smtClean="0"/>
              <a:t>9/8/22</a:t>
            </a:fld>
            <a:endParaRPr lang="en-US"/>
          </a:p>
        </p:txBody>
      </p:sp>
      <p:sp>
        <p:nvSpPr>
          <p:cNvPr id="8" name="Footer Placeholder 7">
            <a:extLst>
              <a:ext uri="{FF2B5EF4-FFF2-40B4-BE49-F238E27FC236}">
                <a16:creationId xmlns:a16="http://schemas.microsoft.com/office/drawing/2014/main" id="{241AD005-A54B-C297-6C39-B8E83185FC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CC21AC3-CDD2-C7EF-3CFC-5122068EE03D}"/>
              </a:ext>
            </a:extLst>
          </p:cNvPr>
          <p:cNvSpPr>
            <a:spLocks noGrp="1"/>
          </p:cNvSpPr>
          <p:nvPr>
            <p:ph type="sldNum" sz="quarter" idx="12"/>
          </p:nvPr>
        </p:nvSpPr>
        <p:spPr/>
        <p:txBody>
          <a:bodyPr/>
          <a:lstStyle/>
          <a:p>
            <a:fld id="{7C59E544-08A1-E14B-AE90-926553DA5848}" type="slidenum">
              <a:rPr lang="en-US" smtClean="0"/>
              <a:t>‹#›</a:t>
            </a:fld>
            <a:endParaRPr lang="en-US"/>
          </a:p>
        </p:txBody>
      </p:sp>
    </p:spTree>
    <p:extLst>
      <p:ext uri="{BB962C8B-B14F-4D97-AF65-F5344CB8AC3E}">
        <p14:creationId xmlns:p14="http://schemas.microsoft.com/office/powerpoint/2010/main" val="1881292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45682-BE40-C618-D5B8-083C6EF3FC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962D89-DD2C-746F-188B-DF15C938C626}"/>
              </a:ext>
            </a:extLst>
          </p:cNvPr>
          <p:cNvSpPr>
            <a:spLocks noGrp="1"/>
          </p:cNvSpPr>
          <p:nvPr>
            <p:ph type="dt" sz="half" idx="10"/>
          </p:nvPr>
        </p:nvSpPr>
        <p:spPr/>
        <p:txBody>
          <a:bodyPr/>
          <a:lstStyle/>
          <a:p>
            <a:fld id="{BC815259-4D4B-7749-B3B4-36BCC4782445}" type="datetimeFigureOut">
              <a:rPr lang="en-US" smtClean="0"/>
              <a:t>9/8/22</a:t>
            </a:fld>
            <a:endParaRPr lang="en-US"/>
          </a:p>
        </p:txBody>
      </p:sp>
      <p:sp>
        <p:nvSpPr>
          <p:cNvPr id="4" name="Footer Placeholder 3">
            <a:extLst>
              <a:ext uri="{FF2B5EF4-FFF2-40B4-BE49-F238E27FC236}">
                <a16:creationId xmlns:a16="http://schemas.microsoft.com/office/drawing/2014/main" id="{CB389C20-F5A2-A0E5-2430-715954C9E9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AF3954C-6608-C03E-0FD9-C50F9C5DA8DF}"/>
              </a:ext>
            </a:extLst>
          </p:cNvPr>
          <p:cNvSpPr>
            <a:spLocks noGrp="1"/>
          </p:cNvSpPr>
          <p:nvPr>
            <p:ph type="sldNum" sz="quarter" idx="12"/>
          </p:nvPr>
        </p:nvSpPr>
        <p:spPr/>
        <p:txBody>
          <a:bodyPr/>
          <a:lstStyle/>
          <a:p>
            <a:fld id="{7C59E544-08A1-E14B-AE90-926553DA5848}" type="slidenum">
              <a:rPr lang="en-US" smtClean="0"/>
              <a:t>‹#›</a:t>
            </a:fld>
            <a:endParaRPr lang="en-US"/>
          </a:p>
        </p:txBody>
      </p:sp>
    </p:spTree>
    <p:extLst>
      <p:ext uri="{BB962C8B-B14F-4D97-AF65-F5344CB8AC3E}">
        <p14:creationId xmlns:p14="http://schemas.microsoft.com/office/powerpoint/2010/main" val="1464886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4EC488-B07B-3189-CC55-484B1FFADD4C}"/>
              </a:ext>
            </a:extLst>
          </p:cNvPr>
          <p:cNvSpPr>
            <a:spLocks noGrp="1"/>
          </p:cNvSpPr>
          <p:nvPr>
            <p:ph type="dt" sz="half" idx="10"/>
          </p:nvPr>
        </p:nvSpPr>
        <p:spPr/>
        <p:txBody>
          <a:bodyPr/>
          <a:lstStyle/>
          <a:p>
            <a:fld id="{BC815259-4D4B-7749-B3B4-36BCC4782445}" type="datetimeFigureOut">
              <a:rPr lang="en-US" smtClean="0"/>
              <a:t>9/8/22</a:t>
            </a:fld>
            <a:endParaRPr lang="en-US"/>
          </a:p>
        </p:txBody>
      </p:sp>
      <p:sp>
        <p:nvSpPr>
          <p:cNvPr id="3" name="Footer Placeholder 2">
            <a:extLst>
              <a:ext uri="{FF2B5EF4-FFF2-40B4-BE49-F238E27FC236}">
                <a16:creationId xmlns:a16="http://schemas.microsoft.com/office/drawing/2014/main" id="{F71B0A01-B14A-5E22-BCE0-9C0AE6A21C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023389C-B57B-6381-F6E4-8B50F606DC6A}"/>
              </a:ext>
            </a:extLst>
          </p:cNvPr>
          <p:cNvSpPr>
            <a:spLocks noGrp="1"/>
          </p:cNvSpPr>
          <p:nvPr>
            <p:ph type="sldNum" sz="quarter" idx="12"/>
          </p:nvPr>
        </p:nvSpPr>
        <p:spPr/>
        <p:txBody>
          <a:bodyPr/>
          <a:lstStyle/>
          <a:p>
            <a:fld id="{7C59E544-08A1-E14B-AE90-926553DA5848}" type="slidenum">
              <a:rPr lang="en-US" smtClean="0"/>
              <a:t>‹#›</a:t>
            </a:fld>
            <a:endParaRPr lang="en-US"/>
          </a:p>
        </p:txBody>
      </p:sp>
    </p:spTree>
    <p:extLst>
      <p:ext uri="{BB962C8B-B14F-4D97-AF65-F5344CB8AC3E}">
        <p14:creationId xmlns:p14="http://schemas.microsoft.com/office/powerpoint/2010/main" val="3727663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E7329-C0EF-934F-32A8-005DB47A56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59E90D5-5B13-CF3D-30F3-7AC1D4F245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C84DC7D-453F-6614-7406-9304307E1A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BCD823-1C72-19C7-A10F-D31BBE65ABD3}"/>
              </a:ext>
            </a:extLst>
          </p:cNvPr>
          <p:cNvSpPr>
            <a:spLocks noGrp="1"/>
          </p:cNvSpPr>
          <p:nvPr>
            <p:ph type="dt" sz="half" idx="10"/>
          </p:nvPr>
        </p:nvSpPr>
        <p:spPr/>
        <p:txBody>
          <a:bodyPr/>
          <a:lstStyle/>
          <a:p>
            <a:fld id="{BC815259-4D4B-7749-B3B4-36BCC4782445}" type="datetimeFigureOut">
              <a:rPr lang="en-US" smtClean="0"/>
              <a:t>9/8/22</a:t>
            </a:fld>
            <a:endParaRPr lang="en-US"/>
          </a:p>
        </p:txBody>
      </p:sp>
      <p:sp>
        <p:nvSpPr>
          <p:cNvPr id="6" name="Footer Placeholder 5">
            <a:extLst>
              <a:ext uri="{FF2B5EF4-FFF2-40B4-BE49-F238E27FC236}">
                <a16:creationId xmlns:a16="http://schemas.microsoft.com/office/drawing/2014/main" id="{E76F3C27-3AF9-5E97-0BBD-8084B1DFAF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8FAB21-BFD6-5A65-9CC1-1AC9AA6E3A5D}"/>
              </a:ext>
            </a:extLst>
          </p:cNvPr>
          <p:cNvSpPr>
            <a:spLocks noGrp="1"/>
          </p:cNvSpPr>
          <p:nvPr>
            <p:ph type="sldNum" sz="quarter" idx="12"/>
          </p:nvPr>
        </p:nvSpPr>
        <p:spPr/>
        <p:txBody>
          <a:bodyPr/>
          <a:lstStyle/>
          <a:p>
            <a:fld id="{7C59E544-08A1-E14B-AE90-926553DA5848}" type="slidenum">
              <a:rPr lang="en-US" smtClean="0"/>
              <a:t>‹#›</a:t>
            </a:fld>
            <a:endParaRPr lang="en-US"/>
          </a:p>
        </p:txBody>
      </p:sp>
    </p:spTree>
    <p:extLst>
      <p:ext uri="{BB962C8B-B14F-4D97-AF65-F5344CB8AC3E}">
        <p14:creationId xmlns:p14="http://schemas.microsoft.com/office/powerpoint/2010/main" val="3276890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9574C-216A-2D0D-C1F1-006F00BAD8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669525-5A76-B430-DD48-8944AAA632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70044A-73FA-ACC7-1110-BF49EF9705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33BC1E-2EC9-4E4C-84D1-4C0A9AF0875F}"/>
              </a:ext>
            </a:extLst>
          </p:cNvPr>
          <p:cNvSpPr>
            <a:spLocks noGrp="1"/>
          </p:cNvSpPr>
          <p:nvPr>
            <p:ph type="dt" sz="half" idx="10"/>
          </p:nvPr>
        </p:nvSpPr>
        <p:spPr/>
        <p:txBody>
          <a:bodyPr/>
          <a:lstStyle/>
          <a:p>
            <a:fld id="{BC815259-4D4B-7749-B3B4-36BCC4782445}" type="datetimeFigureOut">
              <a:rPr lang="en-US" smtClean="0"/>
              <a:t>9/8/22</a:t>
            </a:fld>
            <a:endParaRPr lang="en-US"/>
          </a:p>
        </p:txBody>
      </p:sp>
      <p:sp>
        <p:nvSpPr>
          <p:cNvPr id="6" name="Footer Placeholder 5">
            <a:extLst>
              <a:ext uri="{FF2B5EF4-FFF2-40B4-BE49-F238E27FC236}">
                <a16:creationId xmlns:a16="http://schemas.microsoft.com/office/drawing/2014/main" id="{50927359-80D5-3B6E-4EAA-797EDB71D2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FF9D2B-AF82-2490-2AA7-0C1D80254B66}"/>
              </a:ext>
            </a:extLst>
          </p:cNvPr>
          <p:cNvSpPr>
            <a:spLocks noGrp="1"/>
          </p:cNvSpPr>
          <p:nvPr>
            <p:ph type="sldNum" sz="quarter" idx="12"/>
          </p:nvPr>
        </p:nvSpPr>
        <p:spPr/>
        <p:txBody>
          <a:bodyPr/>
          <a:lstStyle/>
          <a:p>
            <a:fld id="{7C59E544-08A1-E14B-AE90-926553DA5848}" type="slidenum">
              <a:rPr lang="en-US" smtClean="0"/>
              <a:t>‹#›</a:t>
            </a:fld>
            <a:endParaRPr lang="en-US"/>
          </a:p>
        </p:txBody>
      </p:sp>
    </p:spTree>
    <p:extLst>
      <p:ext uri="{BB962C8B-B14F-4D97-AF65-F5344CB8AC3E}">
        <p14:creationId xmlns:p14="http://schemas.microsoft.com/office/powerpoint/2010/main" val="3158235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8A7469-8DDC-376E-08D9-44C23EB455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C82B9A0-5A48-53A5-0DED-E820EFC7CB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7E2A89-BDC2-CE01-38D5-F21B4A8924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815259-4D4B-7749-B3B4-36BCC4782445}" type="datetimeFigureOut">
              <a:rPr lang="en-US" smtClean="0"/>
              <a:t>9/8/22</a:t>
            </a:fld>
            <a:endParaRPr lang="en-US"/>
          </a:p>
        </p:txBody>
      </p:sp>
      <p:sp>
        <p:nvSpPr>
          <p:cNvPr id="5" name="Footer Placeholder 4">
            <a:extLst>
              <a:ext uri="{FF2B5EF4-FFF2-40B4-BE49-F238E27FC236}">
                <a16:creationId xmlns:a16="http://schemas.microsoft.com/office/drawing/2014/main" id="{D71037E1-B7EF-F4C9-C7F7-535D5B2C14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9341132-13DC-6190-E47E-C8F8AE238A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59E544-08A1-E14B-AE90-926553DA5848}" type="slidenum">
              <a:rPr lang="en-US" smtClean="0"/>
              <a:t>‹#›</a:t>
            </a:fld>
            <a:endParaRPr lang="en-US"/>
          </a:p>
        </p:txBody>
      </p:sp>
    </p:spTree>
    <p:extLst>
      <p:ext uri="{BB962C8B-B14F-4D97-AF65-F5344CB8AC3E}">
        <p14:creationId xmlns:p14="http://schemas.microsoft.com/office/powerpoint/2010/main" val="1101104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applewebdata://57DB54E9-7894-4B9C-B0D7-6FC604179143/#_bookmark2"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7BC542A-2F1D-D8F1-C92A-2B1A7972CAD0}"/>
              </a:ext>
            </a:extLst>
          </p:cNvPr>
          <p:cNvSpPr>
            <a:spLocks noGrp="1"/>
          </p:cNvSpPr>
          <p:nvPr>
            <p:ph type="subTitle" idx="1"/>
          </p:nvPr>
        </p:nvSpPr>
        <p:spPr>
          <a:xfrm>
            <a:off x="348343" y="401638"/>
            <a:ext cx="11713028" cy="5988276"/>
          </a:xfrm>
        </p:spPr>
        <p:txBody>
          <a:bodyPr>
            <a:normAutofit/>
          </a:bodyPr>
          <a:lstStyle/>
          <a:p>
            <a:r>
              <a:rPr lang="en-US" b="1" dirty="0">
                <a:latin typeface="Times New Roman" panose="02020603050405020304" pitchFamily="18" charset="0"/>
              </a:rPr>
              <a:t>“Infrastructure Investment and Jobs Act of 2021” (IIJA) (P.L. 117-58), </a:t>
            </a:r>
          </a:p>
          <a:p>
            <a:r>
              <a:rPr lang="en-US" b="1" dirty="0">
                <a:latin typeface="Times New Roman" panose="02020603050405020304" pitchFamily="18" charset="0"/>
              </a:rPr>
              <a:t>or </a:t>
            </a:r>
          </a:p>
          <a:p>
            <a:r>
              <a:rPr lang="en-US" b="1" dirty="0">
                <a:latin typeface="Times New Roman" panose="02020603050405020304" pitchFamily="18" charset="0"/>
              </a:rPr>
              <a:t>Bipartisan Infrastructure Law (P.L. 117-58)  “BIL.” </a:t>
            </a:r>
          </a:p>
          <a:p>
            <a:pPr algn="l"/>
            <a:endParaRPr lang="en-US" sz="1800" dirty="0">
              <a:latin typeface="Times New Roman" panose="02020603050405020304" pitchFamily="18" charset="0"/>
            </a:endParaRPr>
          </a:p>
          <a:p>
            <a:pPr algn="l"/>
            <a:r>
              <a:rPr lang="en-US" sz="2000" dirty="0">
                <a:latin typeface="Times New Roman" panose="02020603050405020304" pitchFamily="18" charset="0"/>
              </a:rPr>
              <a:t>Guidance per July 26 EPA memorandum  </a:t>
            </a:r>
          </a:p>
          <a:p>
            <a:pPr algn="l"/>
            <a:r>
              <a:rPr lang="en-US" sz="2000" dirty="0">
                <a:latin typeface="Times New Roman" panose="02020603050405020304" pitchFamily="18" charset="0"/>
              </a:rPr>
              <a:t>$132 million in funding for the 28  National Estuary Programs (NEPs) for fiscal years 2022 through 2026 to support CCMP implementation.</a:t>
            </a:r>
          </a:p>
          <a:p>
            <a:pPr algn="l"/>
            <a:r>
              <a:rPr lang="en-US" sz="2000" dirty="0">
                <a:latin typeface="Times New Roman" panose="02020603050405020304" pitchFamily="18" charset="0"/>
              </a:rPr>
              <a:t>Approximately $900,000 per year.</a:t>
            </a:r>
          </a:p>
          <a:p>
            <a:pPr algn="l"/>
            <a:endParaRPr lang="en-US" sz="2000" b="1" dirty="0">
              <a:latin typeface="Times New Roman" panose="02020603050405020304" pitchFamily="18" charset="0"/>
            </a:endParaRPr>
          </a:p>
          <a:p>
            <a:pPr algn="l"/>
            <a:r>
              <a:rPr lang="en-US" sz="2000" b="1" dirty="0">
                <a:latin typeface="Times New Roman" panose="02020603050405020304" pitchFamily="18" charset="0"/>
              </a:rPr>
              <a:t>NEP BIL Priorities</a:t>
            </a:r>
          </a:p>
          <a:p>
            <a:pPr marL="285750" indent="-285750" algn="l">
              <a:buFont typeface="Arial" panose="020B0604020202020204" pitchFamily="34" charset="0"/>
              <a:buChar char="•"/>
            </a:pPr>
            <a:r>
              <a:rPr lang="en-US" sz="2000" dirty="0">
                <a:latin typeface="Times New Roman" panose="02020603050405020304" pitchFamily="18" charset="0"/>
              </a:rPr>
              <a:t>Accelerate and more extensively implement CCMPs.</a:t>
            </a:r>
          </a:p>
          <a:p>
            <a:pPr marL="285750" indent="-285750" algn="l">
              <a:buFont typeface="Arial" panose="020B0604020202020204" pitchFamily="34" charset="0"/>
              <a:buChar char="•"/>
            </a:pPr>
            <a:r>
              <a:rPr lang="en-US" sz="2000" dirty="0">
                <a:latin typeface="Times New Roman" panose="02020603050405020304" pitchFamily="18" charset="0"/>
              </a:rPr>
              <a:t>Ensure that benefits reach disadvantaged communities</a:t>
            </a:r>
          </a:p>
          <a:p>
            <a:pPr marL="285750" indent="-285750" algn="l">
              <a:buFont typeface="Arial" panose="020B0604020202020204" pitchFamily="34" charset="0"/>
              <a:buChar char="•"/>
            </a:pPr>
            <a:r>
              <a:rPr lang="en-US" sz="2000" dirty="0">
                <a:latin typeface="Times New Roman" panose="02020603050405020304" pitchFamily="18" charset="0"/>
              </a:rPr>
              <a:t>Build the adaptive capacity of ecosystems and communities </a:t>
            </a:r>
          </a:p>
          <a:p>
            <a:pPr marL="285750" indent="-285750" algn="l">
              <a:buFont typeface="Arial" panose="020B0604020202020204" pitchFamily="34" charset="0"/>
              <a:buChar char="•"/>
            </a:pPr>
            <a:r>
              <a:rPr lang="en-US" sz="2000" dirty="0">
                <a:latin typeface="Times New Roman" panose="02020603050405020304" pitchFamily="18" charset="0"/>
              </a:rPr>
              <a:t>Leverage additional resources </a:t>
            </a:r>
          </a:p>
          <a:p>
            <a:pPr algn="l"/>
            <a:endParaRPr lang="en-US" sz="1800" dirty="0">
              <a:effectLst/>
              <a:latin typeface="Times New Roman" panose="02020603050405020304" pitchFamily="18" charset="0"/>
              <a:ea typeface="Arial" panose="020B0604020202020204" pitchFamily="34" charset="0"/>
            </a:endParaRPr>
          </a:p>
          <a:p>
            <a:pPr algn="l"/>
            <a:endParaRPr lang="en-US" sz="1800" dirty="0">
              <a:latin typeface="Times New Roman" panose="02020603050405020304" pitchFamily="18" charset="0"/>
            </a:endParaRPr>
          </a:p>
          <a:p>
            <a:pPr algn="l"/>
            <a:endParaRPr lang="en-US" sz="1800" dirty="0">
              <a:latin typeface="Times New Roman" panose="02020603050405020304" pitchFamily="18" charset="0"/>
            </a:endParaRPr>
          </a:p>
          <a:p>
            <a:pPr algn="l"/>
            <a:endParaRPr lang="en-US" sz="1800" dirty="0">
              <a:latin typeface="Times New Roman" panose="02020603050405020304" pitchFamily="18" charset="0"/>
            </a:endParaRPr>
          </a:p>
          <a:p>
            <a:pPr algn="l"/>
            <a:endParaRPr lang="en-US" dirty="0"/>
          </a:p>
        </p:txBody>
      </p:sp>
    </p:spTree>
    <p:extLst>
      <p:ext uri="{BB962C8B-B14F-4D97-AF65-F5344CB8AC3E}">
        <p14:creationId xmlns:p14="http://schemas.microsoft.com/office/powerpoint/2010/main" val="2949975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DAD2C0-254B-5F68-24E0-ADFF766C028A}"/>
              </a:ext>
            </a:extLst>
          </p:cNvPr>
          <p:cNvSpPr>
            <a:spLocks noGrp="1"/>
          </p:cNvSpPr>
          <p:nvPr>
            <p:ph idx="1"/>
          </p:nvPr>
        </p:nvSpPr>
        <p:spPr>
          <a:xfrm>
            <a:off x="391885" y="334282"/>
            <a:ext cx="11397343" cy="6523718"/>
          </a:xfrm>
        </p:spPr>
        <p:txBody>
          <a:bodyPr>
            <a:normAutofit/>
          </a:bodyPr>
          <a:lstStyle/>
          <a:p>
            <a:pPr marL="0" marR="128270" indent="0">
              <a:lnSpc>
                <a:spcPct val="107000"/>
              </a:lnSpc>
              <a:spcBef>
                <a:spcPts val="0"/>
              </a:spcBef>
              <a:spcAft>
                <a:spcPts val="0"/>
              </a:spcAft>
              <a:buNone/>
            </a:pPr>
            <a:r>
              <a:rPr lang="en-US" sz="2000" dirty="0">
                <a:effectLst/>
                <a:latin typeface="Times New Roman" panose="02020603050405020304" pitchFamily="18" charset="0"/>
                <a:ea typeface="Times New Roman" panose="02020603050405020304" pitchFamily="18" charset="0"/>
              </a:rPr>
              <a:t>BIL</a:t>
            </a:r>
            <a:r>
              <a:rPr lang="en-US" sz="2000" spc="-2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funds</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can</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support CCMP implementation activities that include, but are not limited to:</a:t>
            </a:r>
          </a:p>
          <a:p>
            <a:pPr marL="342900" marR="248285" lvl="0" indent="-342900">
              <a:lnSpc>
                <a:spcPct val="106000"/>
              </a:lnSpc>
              <a:spcBef>
                <a:spcPts val="880"/>
              </a:spcBef>
              <a:spcAft>
                <a:spcPts val="0"/>
              </a:spcAft>
              <a:buSzPts val="1200"/>
              <a:buFont typeface="Arial" panose="020B0604020202020204" pitchFamily="34" charset="0"/>
              <a:buChar char="•"/>
              <a:tabLst>
                <a:tab pos="532765" algn="l"/>
                <a:tab pos="533400" algn="l"/>
              </a:tabLst>
            </a:pPr>
            <a:r>
              <a:rPr lang="en-US" sz="2000" dirty="0">
                <a:effectLst/>
                <a:latin typeface="Times New Roman" panose="02020603050405020304" pitchFamily="18" charset="0"/>
                <a:ea typeface="Arial" panose="020B0604020202020204" pitchFamily="34" charset="0"/>
              </a:rPr>
              <a:t>Protecting</a:t>
            </a:r>
            <a:r>
              <a:rPr lang="en-US" sz="2000" spc="-2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and</a:t>
            </a:r>
            <a:r>
              <a:rPr lang="en-US" sz="2000" spc="-2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restoring</a:t>
            </a:r>
            <a:r>
              <a:rPr lang="en-US" sz="2000" spc="-3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critical</a:t>
            </a:r>
            <a:r>
              <a:rPr lang="en-US" sz="2000" spc="-2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habitats,</a:t>
            </a:r>
            <a:r>
              <a:rPr lang="en-US" sz="2000" spc="-2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including</a:t>
            </a:r>
            <a:r>
              <a:rPr lang="en-US" sz="2000" spc="-2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wetlands</a:t>
            </a:r>
            <a:r>
              <a:rPr lang="en-US" sz="2000" spc="-2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and</a:t>
            </a:r>
            <a:r>
              <a:rPr lang="en-US" sz="2000" spc="-2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addressing</a:t>
            </a:r>
            <a:r>
              <a:rPr lang="en-US" sz="2000" spc="-2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challenging</a:t>
            </a:r>
            <a:r>
              <a:rPr lang="en-US" sz="2000" spc="-2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issues that threaten the ecological and economic well-being of NEP watersheds and communities;</a:t>
            </a:r>
          </a:p>
          <a:p>
            <a:pPr marL="342900" marR="185420" lvl="0" indent="-342900">
              <a:lnSpc>
                <a:spcPct val="106000"/>
              </a:lnSpc>
              <a:spcBef>
                <a:spcPts val="110"/>
              </a:spcBef>
              <a:spcAft>
                <a:spcPts val="0"/>
              </a:spcAft>
              <a:buSzPts val="1200"/>
              <a:buFont typeface="Arial" panose="020B0604020202020204" pitchFamily="34" charset="0"/>
              <a:buChar char="•"/>
              <a:tabLst>
                <a:tab pos="532765" algn="l"/>
                <a:tab pos="533400" algn="l"/>
              </a:tabLst>
            </a:pPr>
            <a:r>
              <a:rPr lang="en-US" sz="2000" dirty="0">
                <a:effectLst/>
                <a:latin typeface="Times New Roman" panose="02020603050405020304" pitchFamily="18" charset="0"/>
                <a:ea typeface="Arial" panose="020B0604020202020204" pitchFamily="34" charset="0"/>
              </a:rPr>
              <a:t>Supporting</a:t>
            </a:r>
            <a:r>
              <a:rPr lang="en-US" sz="2000" spc="-2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water</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quality</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protection</a:t>
            </a:r>
            <a:r>
              <a:rPr lang="en-US" sz="2000" spc="-2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and</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restoration,</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including</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Total</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Maximum</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Daily</a:t>
            </a:r>
            <a:r>
              <a:rPr lang="en-US" sz="2000" spc="-2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Load</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plan </a:t>
            </a:r>
            <a:r>
              <a:rPr lang="en-US" sz="2000" spc="-10" dirty="0">
                <a:effectLst/>
                <a:latin typeface="Times New Roman" panose="02020603050405020304" pitchFamily="18" charset="0"/>
                <a:ea typeface="Arial" panose="020B0604020202020204" pitchFamily="34" charset="0"/>
              </a:rPr>
              <a:t>implementation;</a:t>
            </a:r>
            <a:endParaRPr lang="en-US" sz="2000" dirty="0">
              <a:effectLst/>
              <a:latin typeface="Times New Roman" panose="02020603050405020304" pitchFamily="18" charset="0"/>
              <a:ea typeface="Arial" panose="020B0604020202020204" pitchFamily="34" charset="0"/>
            </a:endParaRPr>
          </a:p>
          <a:p>
            <a:pPr marL="342900" marR="0" lvl="0" indent="-342900">
              <a:spcBef>
                <a:spcPts val="100"/>
              </a:spcBef>
              <a:spcAft>
                <a:spcPts val="0"/>
              </a:spcAft>
              <a:buSzPts val="1200"/>
              <a:buFont typeface="Arial" panose="020B0604020202020204" pitchFamily="34" charset="0"/>
              <a:buChar char="•"/>
              <a:tabLst>
                <a:tab pos="532765" algn="l"/>
                <a:tab pos="533400" algn="l"/>
              </a:tabLst>
            </a:pPr>
            <a:r>
              <a:rPr lang="en-US" sz="2000" dirty="0">
                <a:effectLst/>
                <a:latin typeface="Times New Roman" panose="02020603050405020304" pitchFamily="18" charset="0"/>
                <a:ea typeface="Arial" panose="020B0604020202020204" pitchFamily="34" charset="0"/>
              </a:rPr>
              <a:t>Monitoring</a:t>
            </a:r>
            <a:r>
              <a:rPr lang="en-US" sz="2000" spc="-2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and</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addressing</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toxics</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and</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pathogen</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loads</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and </a:t>
            </a:r>
            <a:r>
              <a:rPr lang="en-US" sz="2000" spc="-10" dirty="0">
                <a:effectLst/>
                <a:latin typeface="Times New Roman" panose="02020603050405020304" pitchFamily="18" charset="0"/>
                <a:ea typeface="Arial" panose="020B0604020202020204" pitchFamily="34" charset="0"/>
              </a:rPr>
              <a:t>contamination;</a:t>
            </a:r>
            <a:endParaRPr lang="en-US" sz="2000" dirty="0">
              <a:effectLst/>
              <a:latin typeface="Times New Roman" panose="02020603050405020304" pitchFamily="18" charset="0"/>
              <a:ea typeface="Arial" panose="020B0604020202020204" pitchFamily="34" charset="0"/>
            </a:endParaRPr>
          </a:p>
          <a:p>
            <a:pPr marL="342900" marR="0" lvl="0" indent="-342900">
              <a:spcBef>
                <a:spcPts val="195"/>
              </a:spcBef>
              <a:spcAft>
                <a:spcPts val="0"/>
              </a:spcAft>
              <a:buSzPts val="1200"/>
              <a:buFont typeface="Arial" panose="020B0604020202020204" pitchFamily="34" charset="0"/>
              <a:buChar char="•"/>
              <a:tabLst>
                <a:tab pos="532765" algn="l"/>
                <a:tab pos="533400" algn="l"/>
              </a:tabLst>
            </a:pPr>
            <a:r>
              <a:rPr lang="en-US" sz="2000" dirty="0">
                <a:effectLst/>
                <a:latin typeface="Times New Roman" panose="02020603050405020304" pitchFamily="18" charset="0"/>
                <a:ea typeface="Arial" panose="020B0604020202020204" pitchFamily="34" charset="0"/>
              </a:rPr>
              <a:t>Implementing</a:t>
            </a:r>
            <a:r>
              <a:rPr lang="en-US" sz="2000" spc="-2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stormwater</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management</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practices</a:t>
            </a:r>
            <a:r>
              <a:rPr lang="en-US" sz="2000" spc="-1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that</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reduce</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non-point</a:t>
            </a:r>
            <a:r>
              <a:rPr lang="en-US" sz="2000" spc="-1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source</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pollution</a:t>
            </a:r>
            <a:r>
              <a:rPr lang="en-US" sz="2000" spc="-20" dirty="0">
                <a:effectLst/>
                <a:latin typeface="Times New Roman" panose="02020603050405020304" pitchFamily="18" charset="0"/>
                <a:ea typeface="Arial" panose="020B0604020202020204" pitchFamily="34" charset="0"/>
              </a:rPr>
              <a:t> </a:t>
            </a:r>
            <a:r>
              <a:rPr lang="en-US" sz="2000" spc="-10" dirty="0">
                <a:effectLst/>
                <a:latin typeface="Times New Roman" panose="02020603050405020304" pitchFamily="18" charset="0"/>
                <a:ea typeface="Arial" panose="020B0604020202020204" pitchFamily="34" charset="0"/>
              </a:rPr>
              <a:t>impacts;</a:t>
            </a:r>
            <a:endParaRPr lang="en-US" sz="2000" dirty="0">
              <a:effectLst/>
              <a:latin typeface="Times New Roman" panose="02020603050405020304" pitchFamily="18" charset="0"/>
              <a:ea typeface="Arial" panose="020B0604020202020204" pitchFamily="34" charset="0"/>
            </a:endParaRPr>
          </a:p>
          <a:p>
            <a:pPr marL="342900" marR="0" lvl="0" indent="-342900">
              <a:spcBef>
                <a:spcPts val="185"/>
              </a:spcBef>
              <a:spcAft>
                <a:spcPts val="0"/>
              </a:spcAft>
              <a:buSzPts val="1200"/>
              <a:buFont typeface="Arial" panose="020B0604020202020204" pitchFamily="34" charset="0"/>
              <a:buChar char="•"/>
              <a:tabLst>
                <a:tab pos="532765" algn="l"/>
                <a:tab pos="533400" algn="l"/>
              </a:tabLst>
            </a:pPr>
            <a:r>
              <a:rPr lang="en-US" sz="2000" dirty="0">
                <a:effectLst/>
                <a:latin typeface="Times New Roman" panose="02020603050405020304" pitchFamily="18" charset="0"/>
                <a:ea typeface="Arial" panose="020B0604020202020204" pitchFamily="34" charset="0"/>
              </a:rPr>
              <a:t>Promoting</a:t>
            </a:r>
            <a:r>
              <a:rPr lang="en-US" sz="2000" spc="-2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the</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adoption</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of</a:t>
            </a:r>
            <a:r>
              <a:rPr lang="en-US" sz="2000" spc="-1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green</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and</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nature-based</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infrastructure</a:t>
            </a:r>
            <a:r>
              <a:rPr lang="en-US" sz="2000" spc="-5" dirty="0">
                <a:effectLst/>
                <a:latin typeface="Times New Roman" panose="02020603050405020304" pitchFamily="18" charset="0"/>
                <a:ea typeface="Arial" panose="020B0604020202020204" pitchFamily="34" charset="0"/>
              </a:rPr>
              <a:t> </a:t>
            </a:r>
            <a:r>
              <a:rPr lang="en-US" sz="2000" spc="-10" dirty="0">
                <a:effectLst/>
                <a:latin typeface="Times New Roman" panose="02020603050405020304" pitchFamily="18" charset="0"/>
                <a:ea typeface="Arial" panose="020B0604020202020204" pitchFamily="34" charset="0"/>
              </a:rPr>
              <a:t>approaches;</a:t>
            </a:r>
            <a:endParaRPr lang="en-US" sz="2000" dirty="0">
              <a:effectLst/>
              <a:latin typeface="Times New Roman" panose="02020603050405020304" pitchFamily="18" charset="0"/>
              <a:ea typeface="Arial" panose="020B0604020202020204" pitchFamily="34" charset="0"/>
            </a:endParaRPr>
          </a:p>
          <a:p>
            <a:pPr marL="342900" marR="0" lvl="0" indent="-342900">
              <a:spcBef>
                <a:spcPts val="195"/>
              </a:spcBef>
              <a:spcAft>
                <a:spcPts val="0"/>
              </a:spcAft>
              <a:buSzPts val="1200"/>
              <a:buFont typeface="Arial" panose="020B0604020202020204" pitchFamily="34" charset="0"/>
              <a:buChar char="•"/>
              <a:tabLst>
                <a:tab pos="532765" algn="l"/>
                <a:tab pos="533400" algn="l"/>
              </a:tabLst>
            </a:pPr>
            <a:r>
              <a:rPr lang="en-US" sz="2000" dirty="0">
                <a:effectLst/>
                <a:latin typeface="Times New Roman" panose="02020603050405020304" pitchFamily="18" charset="0"/>
                <a:ea typeface="Arial" panose="020B0604020202020204" pitchFamily="34" charset="0"/>
              </a:rPr>
              <a:t>Preventing</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the</a:t>
            </a:r>
            <a:r>
              <a:rPr lang="en-US" sz="2000" spc="-1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spread</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of</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aquatic</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invasive</a:t>
            </a:r>
            <a:r>
              <a:rPr lang="en-US" sz="2000" spc="-1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species</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and/or</a:t>
            </a:r>
            <a:r>
              <a:rPr lang="en-US" sz="2000" spc="-1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managing</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their</a:t>
            </a:r>
            <a:r>
              <a:rPr lang="en-US" sz="2000" spc="-5" dirty="0">
                <a:effectLst/>
                <a:latin typeface="Times New Roman" panose="02020603050405020304" pitchFamily="18" charset="0"/>
                <a:ea typeface="Arial" panose="020B0604020202020204" pitchFamily="34" charset="0"/>
              </a:rPr>
              <a:t> </a:t>
            </a:r>
            <a:r>
              <a:rPr lang="en-US" sz="2000" spc="-10" dirty="0">
                <a:effectLst/>
                <a:latin typeface="Times New Roman" panose="02020603050405020304" pitchFamily="18" charset="0"/>
                <a:ea typeface="Arial" panose="020B0604020202020204" pitchFamily="34" charset="0"/>
              </a:rPr>
              <a:t>impacts;</a:t>
            </a:r>
            <a:endParaRPr lang="en-US" sz="2000" dirty="0">
              <a:effectLst/>
              <a:latin typeface="Times New Roman" panose="02020603050405020304" pitchFamily="18" charset="0"/>
              <a:ea typeface="Arial" panose="020B0604020202020204" pitchFamily="34" charset="0"/>
            </a:endParaRPr>
          </a:p>
          <a:p>
            <a:pPr marL="342900" marR="0" lvl="0" indent="-342900">
              <a:spcBef>
                <a:spcPts val="185"/>
              </a:spcBef>
              <a:spcAft>
                <a:spcPts val="0"/>
              </a:spcAft>
              <a:buSzPts val="1200"/>
              <a:buFont typeface="Arial" panose="020B0604020202020204" pitchFamily="34" charset="0"/>
              <a:buChar char="•"/>
              <a:tabLst>
                <a:tab pos="532765" algn="l"/>
                <a:tab pos="533400" algn="l"/>
              </a:tabLst>
            </a:pPr>
            <a:r>
              <a:rPr lang="en-US" sz="2000" dirty="0">
                <a:effectLst/>
                <a:latin typeface="Times New Roman" panose="02020603050405020304" pitchFamily="18" charset="0"/>
                <a:ea typeface="Arial" panose="020B0604020202020204" pitchFamily="34" charset="0"/>
              </a:rPr>
              <a:t>Developing</a:t>
            </a:r>
            <a:r>
              <a:rPr lang="en-US" sz="2000" spc="-3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and</a:t>
            </a:r>
            <a:r>
              <a:rPr lang="en-US" sz="2000" spc="-1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implementing</a:t>
            </a:r>
            <a:r>
              <a:rPr lang="en-US" sz="2000" spc="-1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nutrient</a:t>
            </a:r>
            <a:r>
              <a:rPr lang="en-US" sz="2000" spc="-1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reduction</a:t>
            </a:r>
            <a:r>
              <a:rPr lang="en-US" sz="2000" spc="-15" dirty="0">
                <a:effectLst/>
                <a:latin typeface="Times New Roman" panose="02020603050405020304" pitchFamily="18" charset="0"/>
                <a:ea typeface="Arial" panose="020B0604020202020204" pitchFamily="34" charset="0"/>
              </a:rPr>
              <a:t> </a:t>
            </a:r>
            <a:r>
              <a:rPr lang="en-US" sz="2000" spc="-10" dirty="0">
                <a:effectLst/>
                <a:latin typeface="Times New Roman" panose="02020603050405020304" pitchFamily="18" charset="0"/>
                <a:ea typeface="Arial" panose="020B0604020202020204" pitchFamily="34" charset="0"/>
              </a:rPr>
              <a:t>strategies;</a:t>
            </a:r>
            <a:endParaRPr lang="en-US" sz="2000" dirty="0">
              <a:effectLst/>
              <a:latin typeface="Times New Roman" panose="02020603050405020304" pitchFamily="18" charset="0"/>
              <a:ea typeface="Arial" panose="020B0604020202020204" pitchFamily="34" charset="0"/>
            </a:endParaRPr>
          </a:p>
          <a:p>
            <a:pPr marL="342900" marR="0" lvl="0" indent="-342900">
              <a:spcBef>
                <a:spcPts val="195"/>
              </a:spcBef>
              <a:spcAft>
                <a:spcPts val="0"/>
              </a:spcAft>
              <a:buSzPts val="1200"/>
              <a:buFont typeface="Arial" panose="020B0604020202020204" pitchFamily="34" charset="0"/>
              <a:buChar char="•"/>
              <a:tabLst>
                <a:tab pos="532765" algn="l"/>
                <a:tab pos="533400" algn="l"/>
              </a:tabLst>
            </a:pPr>
            <a:r>
              <a:rPr lang="en-US" sz="2000" dirty="0">
                <a:effectLst/>
                <a:latin typeface="Times New Roman" panose="02020603050405020304" pitchFamily="18" charset="0"/>
                <a:ea typeface="Arial" panose="020B0604020202020204" pitchFamily="34" charset="0"/>
              </a:rPr>
              <a:t>Measuring,</a:t>
            </a:r>
            <a:r>
              <a:rPr lang="en-US" sz="2000" spc="-2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monitoring,</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and</a:t>
            </a:r>
            <a:r>
              <a:rPr lang="en-US" sz="2000" spc="-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increasing</a:t>
            </a:r>
            <a:r>
              <a:rPr lang="en-US" sz="2000" spc="-1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carbon</a:t>
            </a:r>
            <a:r>
              <a:rPr lang="en-US" sz="2000" spc="-5" dirty="0">
                <a:effectLst/>
                <a:latin typeface="Times New Roman" panose="02020603050405020304" pitchFamily="18" charset="0"/>
                <a:ea typeface="Arial" panose="020B0604020202020204" pitchFamily="34" charset="0"/>
              </a:rPr>
              <a:t> </a:t>
            </a:r>
            <a:r>
              <a:rPr lang="en-US" sz="2000" spc="-10" dirty="0">
                <a:effectLst/>
                <a:latin typeface="Times New Roman" panose="02020603050405020304" pitchFamily="18" charset="0"/>
                <a:ea typeface="Arial" panose="020B0604020202020204" pitchFamily="34" charset="0"/>
              </a:rPr>
              <a:t>sequestration;</a:t>
            </a:r>
            <a:endParaRPr lang="en-US" sz="2000" dirty="0">
              <a:effectLst/>
              <a:latin typeface="Times New Roman" panose="02020603050405020304" pitchFamily="18" charset="0"/>
              <a:ea typeface="Arial" panose="020B0604020202020204" pitchFamily="34" charset="0"/>
            </a:endParaRPr>
          </a:p>
          <a:p>
            <a:pPr marL="342900" marR="376555" lvl="0" indent="-342900">
              <a:lnSpc>
                <a:spcPct val="106000"/>
              </a:lnSpc>
              <a:spcBef>
                <a:spcPts val="190"/>
              </a:spcBef>
              <a:spcAft>
                <a:spcPts val="0"/>
              </a:spcAft>
              <a:buSzPts val="1200"/>
              <a:buFont typeface="Arial" panose="020B0604020202020204" pitchFamily="34" charset="0"/>
              <a:buChar char="•"/>
              <a:tabLst>
                <a:tab pos="532765" algn="l"/>
                <a:tab pos="533400" algn="l"/>
              </a:tabLst>
            </a:pPr>
            <a:r>
              <a:rPr lang="en-US" sz="2000" dirty="0">
                <a:effectLst/>
                <a:latin typeface="Times New Roman" panose="02020603050405020304" pitchFamily="18" charset="0"/>
                <a:ea typeface="Arial" panose="020B0604020202020204" pitchFamily="34" charset="0"/>
              </a:rPr>
              <a:t>Conducting</a:t>
            </a:r>
            <a:r>
              <a:rPr lang="en-US" sz="2000" spc="-3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climate</a:t>
            </a:r>
            <a:r>
              <a:rPr lang="en-US" sz="2000" spc="-2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vulnerability</a:t>
            </a:r>
            <a:r>
              <a:rPr lang="en-US" sz="2000" spc="-2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assessments,</a:t>
            </a:r>
            <a:r>
              <a:rPr lang="en-US" sz="2000" spc="-2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developing</a:t>
            </a:r>
            <a:r>
              <a:rPr lang="en-US" sz="2000" spc="-2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and</a:t>
            </a:r>
            <a:r>
              <a:rPr lang="en-US" sz="2000" spc="-2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implementing</a:t>
            </a:r>
            <a:r>
              <a:rPr lang="en-US" sz="2000" spc="-2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climate</a:t>
            </a:r>
            <a:r>
              <a:rPr lang="en-US" sz="2000" spc="-30"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change adaptation strategies and using adaptation tools to promote coastal resilience; and</a:t>
            </a:r>
          </a:p>
          <a:p>
            <a:pPr marL="342900" marR="401320" lvl="0" indent="-342900">
              <a:lnSpc>
                <a:spcPct val="107000"/>
              </a:lnSpc>
              <a:spcBef>
                <a:spcPts val="105"/>
              </a:spcBef>
              <a:spcAft>
                <a:spcPts val="0"/>
              </a:spcAft>
              <a:buSzPts val="1200"/>
              <a:buFont typeface="Arial" panose="020B0604020202020204" pitchFamily="34" charset="0"/>
              <a:buChar char="•"/>
              <a:tabLst>
                <a:tab pos="532765" algn="l"/>
                <a:tab pos="533400" algn="l"/>
              </a:tabLst>
            </a:pPr>
            <a:r>
              <a:rPr lang="en-US" sz="2000" dirty="0">
                <a:effectLst/>
                <a:latin typeface="Times New Roman" panose="02020603050405020304" pitchFamily="18" charset="0"/>
                <a:ea typeface="Arial" panose="020B0604020202020204" pitchFamily="34" charset="0"/>
              </a:rPr>
              <a:t>Developing and implementing strategies to increase opportunities for disadvantaged communities</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to</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access,</a:t>
            </a:r>
            <a:r>
              <a:rPr lang="en-US" sz="2000" spc="-2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enjoy,</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and</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benefit</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from</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surface</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waters</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and</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waterways,</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participate</a:t>
            </a:r>
            <a:r>
              <a:rPr lang="en-US" sz="2000" spc="-15" dirty="0">
                <a:effectLst/>
                <a:latin typeface="Times New Roman" panose="02020603050405020304" pitchFamily="18" charset="0"/>
                <a:ea typeface="Arial" panose="020B0604020202020204" pitchFamily="34" charset="0"/>
              </a:rPr>
              <a:t> </a:t>
            </a:r>
            <a:r>
              <a:rPr lang="en-US" sz="2000" dirty="0">
                <a:effectLst/>
                <a:latin typeface="Times New Roman" panose="02020603050405020304" pitchFamily="18" charset="0"/>
                <a:ea typeface="Arial" panose="020B0604020202020204" pitchFamily="34" charset="0"/>
              </a:rPr>
              <a:t>in ecosystem restoration, and engage in capacity-building or educational activities.</a:t>
            </a:r>
          </a:p>
          <a:p>
            <a:pPr marL="342900" marR="401320" lvl="0" indent="-342900">
              <a:lnSpc>
                <a:spcPct val="107000"/>
              </a:lnSpc>
              <a:spcBef>
                <a:spcPts val="105"/>
              </a:spcBef>
              <a:spcAft>
                <a:spcPts val="0"/>
              </a:spcAft>
              <a:buSzPts val="1200"/>
              <a:buFont typeface="Arial" panose="020B0604020202020204" pitchFamily="34" charset="0"/>
              <a:buChar char="•"/>
              <a:tabLst>
                <a:tab pos="532765" algn="l"/>
                <a:tab pos="533400" algn="l"/>
              </a:tabLst>
            </a:pPr>
            <a:endParaRPr lang="en-US" sz="2000" dirty="0">
              <a:effectLst/>
              <a:latin typeface="Times New Roman" panose="02020603050405020304" pitchFamily="18" charset="0"/>
              <a:ea typeface="Arial" panose="020B0604020202020204" pitchFamily="34" charset="0"/>
            </a:endParaRPr>
          </a:p>
          <a:p>
            <a:pPr marL="75565" marR="128270">
              <a:spcBef>
                <a:spcPts val="590"/>
              </a:spcBef>
              <a:spcAft>
                <a:spcPts val="0"/>
              </a:spcAft>
            </a:pPr>
            <a:r>
              <a:rPr lang="en-US" sz="2000" dirty="0">
                <a:effectLst/>
                <a:latin typeface="Times New Roman" panose="02020603050405020304" pitchFamily="18" charset="0"/>
                <a:ea typeface="Times New Roman" panose="02020603050405020304" pitchFamily="18" charset="0"/>
              </a:rPr>
              <a:t>NEPs may also use funds to support other activities identified in their CCMP, including projects that build</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organizational</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or</a:t>
            </a:r>
            <a:r>
              <a:rPr lang="en-US" sz="2000" spc="-2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financial</a:t>
            </a:r>
            <a:r>
              <a:rPr lang="en-US" sz="2000" spc="-1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capacity.</a:t>
            </a:r>
            <a:r>
              <a:rPr lang="en-US" sz="2000" spc="-20" dirty="0">
                <a:effectLst/>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136899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1F059A-B4E0-2001-519D-D3DFE05E939E}"/>
              </a:ext>
            </a:extLst>
          </p:cNvPr>
          <p:cNvSpPr>
            <a:spLocks noGrp="1"/>
          </p:cNvSpPr>
          <p:nvPr>
            <p:ph idx="1"/>
          </p:nvPr>
        </p:nvSpPr>
        <p:spPr>
          <a:xfrm>
            <a:off x="468084" y="356052"/>
            <a:ext cx="11430001" cy="6360434"/>
          </a:xfrm>
        </p:spPr>
        <p:txBody>
          <a:bodyPr>
            <a:normAutofit fontScale="92500" lnSpcReduction="10000"/>
          </a:bodyPr>
          <a:lstStyle/>
          <a:p>
            <a:pPr marL="0" marR="0" lvl="0" indent="0" algn="ctr" rtl="0">
              <a:spcBef>
                <a:spcPts val="0"/>
              </a:spcBef>
              <a:spcAft>
                <a:spcPts val="0"/>
              </a:spcAft>
              <a:buSzPts val="1200"/>
              <a:buNone/>
              <a:tabLst>
                <a:tab pos="304800" algn="l"/>
              </a:tabLst>
            </a:pPr>
            <a:r>
              <a:rPr lang="en-US" sz="2400" b="1" kern="0" dirty="0">
                <a:solidFill>
                  <a:srgbClr val="0070C0"/>
                </a:solidFill>
                <a:effectLst/>
                <a:latin typeface="Times New Roman" panose="02020603050405020304" pitchFamily="18" charset="0"/>
                <a:ea typeface="Times New Roman" panose="02020603050405020304" pitchFamily="18" charset="0"/>
              </a:rPr>
              <a:t>Requirements</a:t>
            </a:r>
          </a:p>
          <a:p>
            <a:pPr marL="0" marR="0" lvl="0" indent="0" rtl="0">
              <a:spcBef>
                <a:spcPts val="0"/>
              </a:spcBef>
              <a:spcAft>
                <a:spcPts val="0"/>
              </a:spcAft>
              <a:buSzPts val="1200"/>
              <a:buNone/>
              <a:tabLst>
                <a:tab pos="304800" algn="l"/>
              </a:tabLst>
            </a:pPr>
            <a:endParaRPr lang="en-US" sz="1800" b="1" kern="0" dirty="0">
              <a:latin typeface="Times New Roman" panose="02020603050405020304" pitchFamily="18" charset="0"/>
              <a:ea typeface="Times New Roman" panose="02020603050405020304" pitchFamily="18" charset="0"/>
            </a:endParaRPr>
          </a:p>
          <a:p>
            <a:pPr marL="0" marR="0" lvl="0" indent="0" rtl="0">
              <a:spcBef>
                <a:spcPts val="0"/>
              </a:spcBef>
              <a:spcAft>
                <a:spcPts val="0"/>
              </a:spcAft>
              <a:buSzPts val="1200"/>
              <a:buNone/>
              <a:tabLst>
                <a:tab pos="304800" algn="l"/>
              </a:tabLst>
            </a:pPr>
            <a:endParaRPr lang="en-US" sz="1800" b="1" kern="0" dirty="0">
              <a:effectLst/>
              <a:latin typeface="Times New Roman" panose="02020603050405020304" pitchFamily="18" charset="0"/>
              <a:ea typeface="Times New Roman" panose="02020603050405020304" pitchFamily="18" charset="0"/>
            </a:endParaRPr>
          </a:p>
          <a:p>
            <a:pPr marL="0" marR="0" lvl="0" indent="0" rtl="0">
              <a:spcBef>
                <a:spcPts val="0"/>
              </a:spcBef>
              <a:spcAft>
                <a:spcPts val="0"/>
              </a:spcAft>
              <a:buSzPts val="1200"/>
              <a:buNone/>
              <a:tabLst>
                <a:tab pos="304800" algn="l"/>
              </a:tabLst>
            </a:pPr>
            <a:r>
              <a:rPr lang="en-US" sz="1800" b="1" kern="0" dirty="0">
                <a:effectLst/>
                <a:latin typeface="Times New Roman" panose="02020603050405020304" pitchFamily="18" charset="0"/>
                <a:ea typeface="Times New Roman" panose="02020603050405020304" pitchFamily="18" charset="0"/>
              </a:rPr>
              <a:t>Annual</a:t>
            </a:r>
            <a:r>
              <a:rPr lang="en-US" sz="1800" b="1" kern="0" spc="-15" dirty="0">
                <a:effectLst/>
                <a:latin typeface="Times New Roman" panose="02020603050405020304" pitchFamily="18" charset="0"/>
                <a:ea typeface="Times New Roman" panose="02020603050405020304" pitchFamily="18" charset="0"/>
              </a:rPr>
              <a:t> </a:t>
            </a:r>
            <a:r>
              <a:rPr lang="en-US" sz="1800" b="1" kern="0" dirty="0">
                <a:effectLst/>
                <a:latin typeface="Times New Roman" panose="02020603050405020304" pitchFamily="18" charset="0"/>
                <a:ea typeface="Times New Roman" panose="02020603050405020304" pitchFamily="18" charset="0"/>
              </a:rPr>
              <a:t>BIL</a:t>
            </a:r>
            <a:r>
              <a:rPr lang="en-US" sz="1800" b="1" kern="0" spc="-10" dirty="0">
                <a:effectLst/>
                <a:latin typeface="Times New Roman" panose="02020603050405020304" pitchFamily="18" charset="0"/>
                <a:ea typeface="Times New Roman" panose="02020603050405020304" pitchFamily="18" charset="0"/>
              </a:rPr>
              <a:t> </a:t>
            </a:r>
            <a:r>
              <a:rPr lang="en-US" sz="1800" b="1" kern="0" dirty="0">
                <a:effectLst/>
                <a:latin typeface="Times New Roman" panose="02020603050405020304" pitchFamily="18" charset="0"/>
                <a:ea typeface="Times New Roman" panose="02020603050405020304" pitchFamily="18" charset="0"/>
              </a:rPr>
              <a:t>Workplan</a:t>
            </a:r>
            <a:r>
              <a:rPr lang="en-US" sz="1800" b="1" kern="0" spc="-15" dirty="0">
                <a:effectLst/>
                <a:latin typeface="Times New Roman" panose="02020603050405020304" pitchFamily="18" charset="0"/>
                <a:ea typeface="Times New Roman" panose="02020603050405020304" pitchFamily="18" charset="0"/>
              </a:rPr>
              <a:t> </a:t>
            </a:r>
            <a:r>
              <a:rPr lang="en-US" sz="1800" b="1" kern="0"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128270" indent="0">
              <a:spcBef>
                <a:spcPts val="5"/>
              </a:spcBef>
              <a:spcAft>
                <a:spcPts val="0"/>
              </a:spcAft>
              <a:buNone/>
              <a:tabLst>
                <a:tab pos="334963" algn="l"/>
              </a:tabLst>
            </a:pPr>
            <a:r>
              <a:rPr lang="en-US" sz="1800" dirty="0">
                <a:effectLst/>
                <a:latin typeface="Times New Roman" panose="02020603050405020304" pitchFamily="18" charset="0"/>
                <a:ea typeface="Times New Roman" panose="02020603050405020304" pitchFamily="18" charset="0"/>
              </a:rPr>
              <a:t>	Each NEP will be required to develop an Annual </a:t>
            </a:r>
            <a:r>
              <a:rPr lang="en-US" sz="1800" dirty="0">
                <a:latin typeface="Times New Roman" panose="02020603050405020304" pitchFamily="18" charset="0"/>
                <a:ea typeface="Times New Roman" panose="02020603050405020304" pitchFamily="18" charset="0"/>
              </a:rPr>
              <a:t>Work </a:t>
            </a:r>
            <a:r>
              <a:rPr lang="en-US" sz="1800" dirty="0">
                <a:effectLst/>
                <a:latin typeface="Times New Roman" panose="02020603050405020304" pitchFamily="18" charset="0"/>
                <a:ea typeface="Times New Roman" panose="02020603050405020304" pitchFamily="18" charset="0"/>
              </a:rPr>
              <a:t>by</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June</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1</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of</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each</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year starting in 2023. </a:t>
            </a:r>
          </a:p>
          <a:p>
            <a:pPr marL="0" marR="128270" indent="0">
              <a:spcBef>
                <a:spcPts val="5"/>
              </a:spcBef>
              <a:spcAft>
                <a:spcPts val="0"/>
              </a:spcAft>
              <a:buNone/>
              <a:tabLst>
                <a:tab pos="280988" algn="l"/>
              </a:tabLst>
            </a:pPr>
            <a:r>
              <a:rPr lang="en-US" sz="1800" dirty="0">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Exception of year 1-2, due Oct. 24, 2022.</a:t>
            </a:r>
          </a:p>
          <a:p>
            <a:endParaRPr lang="en-US" sz="1800" dirty="0">
              <a:latin typeface="Times New Roman" panose="02020603050405020304" pitchFamily="18" charset="0"/>
            </a:endParaRPr>
          </a:p>
          <a:p>
            <a:pPr marL="0" indent="0">
              <a:spcBef>
                <a:spcPts val="0"/>
              </a:spcBef>
              <a:buSzPts val="1200"/>
              <a:buNone/>
              <a:tabLst>
                <a:tab pos="304800" algn="l"/>
              </a:tabLst>
            </a:pPr>
            <a:r>
              <a:rPr lang="en-US" sz="1800" b="1" dirty="0">
                <a:effectLst/>
                <a:latin typeface="Times New Roman" panose="02020603050405020304" pitchFamily="18" charset="0"/>
                <a:ea typeface="Times New Roman" panose="02020603050405020304" pitchFamily="18" charset="0"/>
              </a:rPr>
              <a:t>Reporting and Tracking</a:t>
            </a:r>
          </a:p>
          <a:p>
            <a:pPr marL="0" indent="0">
              <a:spcBef>
                <a:spcPts val="0"/>
              </a:spcBef>
              <a:buSzPts val="1200"/>
              <a:buNone/>
              <a:tabLst>
                <a:tab pos="304800" algn="l"/>
              </a:tabLst>
            </a:pPr>
            <a:endParaRPr lang="en-US" sz="1800" b="1" dirty="0">
              <a:effectLst/>
              <a:latin typeface="Times New Roman" panose="02020603050405020304" pitchFamily="18" charset="0"/>
              <a:ea typeface="Times New Roman" panose="02020603050405020304" pitchFamily="18" charset="0"/>
            </a:endParaRPr>
          </a:p>
          <a:p>
            <a:pPr marL="0" marR="0" lvl="0" indent="0" rtl="0">
              <a:spcBef>
                <a:spcPts val="0"/>
              </a:spcBef>
              <a:spcAft>
                <a:spcPts val="0"/>
              </a:spcAft>
              <a:buSzPts val="1200"/>
              <a:buNone/>
              <a:tabLst>
                <a:tab pos="304800" algn="l"/>
              </a:tabLst>
            </a:pPr>
            <a:r>
              <a:rPr lang="en-US" sz="1800" b="1" dirty="0">
                <a:effectLst/>
                <a:latin typeface="Times New Roman" panose="02020603050405020304" pitchFamily="18" charset="0"/>
                <a:ea typeface="Times New Roman" panose="02020603050405020304" pitchFamily="18" charset="0"/>
              </a:rPr>
              <a:t>BIL</a:t>
            </a:r>
            <a:r>
              <a:rPr lang="en-US" sz="1800" b="1" spc="-20"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Long-Term</a:t>
            </a:r>
            <a:r>
              <a:rPr lang="en-US" sz="1800" b="1" spc="-15"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Plan</a:t>
            </a:r>
            <a:r>
              <a:rPr lang="en-US" sz="1800" b="1" spc="-20" dirty="0">
                <a:effectLst/>
                <a:latin typeface="Times New Roman" panose="02020603050405020304" pitchFamily="18" charset="0"/>
                <a:ea typeface="Times New Roman" panose="02020603050405020304" pitchFamily="18" charset="0"/>
              </a:rPr>
              <a:t> </a:t>
            </a:r>
            <a:endParaRPr lang="en-US" sz="1800" b="1" kern="0" dirty="0">
              <a:effectLst/>
              <a:latin typeface="Times New Roman" panose="02020603050405020304" pitchFamily="18" charset="0"/>
              <a:ea typeface="Times New Roman" panose="02020603050405020304" pitchFamily="18" charset="0"/>
            </a:endParaRPr>
          </a:p>
          <a:p>
            <a:pPr marL="0" indent="0">
              <a:spcBef>
                <a:spcPts val="0"/>
              </a:spcBef>
              <a:buSzPts val="1200"/>
              <a:buNone/>
              <a:tabLst>
                <a:tab pos="304800" algn="l"/>
              </a:tabLst>
            </a:pPr>
            <a:r>
              <a:rPr lang="en-US" sz="1800" dirty="0">
                <a:effectLst/>
                <a:latin typeface="Times New Roman" panose="02020603050405020304" pitchFamily="18" charset="0"/>
                <a:ea typeface="Times New Roman" panose="02020603050405020304" pitchFamily="18" charset="0"/>
              </a:rPr>
              <a:t>	NEPs</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must</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develop</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a:t>
            </a:r>
            <a:r>
              <a:rPr lang="en-US" sz="1800" spc="-2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long-term</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plan</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that</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describes</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the</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key</a:t>
            </a:r>
            <a:r>
              <a:rPr lang="en-US" sz="1800" spc="-2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activities</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each</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NEP will pursue with BIL funds through</a:t>
            </a:r>
            <a:r>
              <a:rPr lang="en-US" sz="1800" spc="-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all years of 	BIL funding</a:t>
            </a:r>
            <a:r>
              <a:rPr lang="en-US" sz="1800" spc="-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(FY 2022 – FY 2026). The BIL long-term plan may have less detail than the annual workplans, and may be 	amended, modified, or revised at any time. Changes may be submitted each year along with the annual BIL workplan. The 	initial BIL long- term plan will be due no later than June 1, 2023.</a:t>
            </a:r>
          </a:p>
          <a:p>
            <a:pPr marL="0" marR="0" lvl="0" indent="0" rtl="0">
              <a:spcBef>
                <a:spcPts val="0"/>
              </a:spcBef>
              <a:spcAft>
                <a:spcPts val="0"/>
              </a:spcAft>
              <a:buSzPts val="1200"/>
              <a:buNone/>
              <a:tabLst>
                <a:tab pos="304800" algn="l"/>
              </a:tabLst>
            </a:pPr>
            <a:endParaRPr lang="en-US" sz="1800" b="1" kern="0" dirty="0">
              <a:latin typeface="Times New Roman" panose="02020603050405020304" pitchFamily="18" charset="0"/>
              <a:ea typeface="Times New Roman" panose="02020603050405020304" pitchFamily="18" charset="0"/>
            </a:endParaRPr>
          </a:p>
          <a:p>
            <a:pPr marL="0" marR="128270" indent="0">
              <a:spcBef>
                <a:spcPts val="0"/>
              </a:spcBef>
              <a:spcAft>
                <a:spcPts val="0"/>
              </a:spcAft>
              <a:buNone/>
            </a:pPr>
            <a:endParaRPr lang="en-US" sz="1800" b="1" dirty="0">
              <a:latin typeface="Times New Roman" panose="02020603050405020304" pitchFamily="18" charset="0"/>
              <a:ea typeface="Times New Roman" panose="02020603050405020304" pitchFamily="18" charset="0"/>
            </a:endParaRPr>
          </a:p>
          <a:p>
            <a:pPr marL="0" marR="128270" indent="0">
              <a:spcBef>
                <a:spcPts val="0"/>
              </a:spcBef>
              <a:spcAft>
                <a:spcPts val="0"/>
              </a:spcAft>
              <a:buNone/>
            </a:pPr>
            <a:r>
              <a:rPr lang="en-US" sz="1800" b="1" dirty="0">
                <a:effectLst/>
                <a:latin typeface="Times New Roman" panose="02020603050405020304" pitchFamily="18" charset="0"/>
                <a:ea typeface="Times New Roman" panose="02020603050405020304" pitchFamily="18" charset="0"/>
              </a:rPr>
              <a:t>Equity Strategy </a:t>
            </a:r>
          </a:p>
          <a:p>
            <a:pPr marL="0" marR="128270" indent="0">
              <a:spcBef>
                <a:spcPts val="0"/>
              </a:spcBef>
              <a:spcAft>
                <a:spcPts val="0"/>
              </a:spcAft>
              <a:buNone/>
              <a:tabLst>
                <a:tab pos="280988" algn="l"/>
              </a:tabLst>
            </a:pPr>
            <a:r>
              <a:rPr lang="en-US" sz="1800" dirty="0">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The long-term plan must include a strategy detailing how the NEP will contribute to the national program-wide goal of  	ensuring that at least 40% of the benefits and investments from BIL funding flow to disadvantaged communities. 	.</a:t>
            </a:r>
            <a:r>
              <a:rPr lang="en-US" sz="1800" spc="-10" dirty="0">
                <a:effectLst/>
                <a:latin typeface="Times New Roman" panose="02020603050405020304" pitchFamily="18" charset="0"/>
                <a:ea typeface="Times New Roman" panose="02020603050405020304" pitchFamily="18" charset="0"/>
              </a:rPr>
              <a:t> 	</a:t>
            </a:r>
          </a:p>
          <a:p>
            <a:pPr marL="0" marR="128270" indent="0">
              <a:spcBef>
                <a:spcPts val="0"/>
              </a:spcBef>
              <a:spcAft>
                <a:spcPts val="0"/>
              </a:spcAft>
              <a:buNone/>
              <a:tabLst>
                <a:tab pos="280988" algn="l"/>
              </a:tabLst>
            </a:pPr>
            <a:r>
              <a:rPr lang="en-US" sz="1800" spc="-10" dirty="0">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The</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strategy</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will</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be reviewed prior to awarding FY 2024 – FY 2026 BIL funds and approved by EPA’s Assistant 	Administrator for Water.</a:t>
            </a:r>
          </a:p>
          <a:p>
            <a:pPr marL="0" marR="128270" indent="0">
              <a:spcBef>
                <a:spcPts val="300"/>
              </a:spcBef>
              <a:spcAft>
                <a:spcPts val="0"/>
              </a:spcAft>
              <a:buNone/>
              <a:tabLst>
                <a:tab pos="280988" algn="l"/>
                <a:tab pos="334963" algn="l"/>
              </a:tabLst>
            </a:pPr>
            <a:br>
              <a:rPr lang="en-US" sz="1800" dirty="0">
                <a:effectLst/>
                <a:latin typeface="Times New Roman" panose="02020603050405020304" pitchFamily="18" charset="0"/>
                <a:ea typeface="Times New Roman" panose="02020603050405020304" pitchFamily="18" charset="0"/>
              </a:rPr>
            </a:br>
            <a:r>
              <a:rPr lang="en-US" sz="1800" dirty="0">
                <a:effectLst/>
                <a:latin typeface="Times New Roman" panose="02020603050405020304" pitchFamily="18" charset="0"/>
                <a:ea typeface="Times New Roman" panose="02020603050405020304" pitchFamily="18" charset="0"/>
              </a:rPr>
              <a:t>	The purpose of the equity strategy is to ensure that each NEP is reviewing potential projects and utilization</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of</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BIL</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funds</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through</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the</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lens</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of</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equitable</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and</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fair</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access</a:t>
            </a:r>
            <a:r>
              <a:rPr lang="en-US" sz="1800" spc="-2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to</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the</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benefits</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from</a:t>
            </a:r>
            <a:r>
              <a:rPr lang="en-US" sz="1800" spc="-1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environmental programs for all individuals. 	</a:t>
            </a:r>
          </a:p>
          <a:p>
            <a:pPr marL="0" marR="128270" indent="0">
              <a:spcBef>
                <a:spcPts val="300"/>
              </a:spcBef>
              <a:spcAft>
                <a:spcPts val="0"/>
              </a:spcAft>
              <a:buNone/>
              <a:tabLst>
                <a:tab pos="280988" algn="l"/>
                <a:tab pos="334963" algn="l"/>
              </a:tabLst>
            </a:pPr>
            <a:endParaRPr lang="en-US" sz="1800" dirty="0">
              <a:latin typeface="Times New Roman" panose="02020603050405020304" pitchFamily="18" charset="0"/>
              <a:ea typeface="Times New Roman" panose="02020603050405020304" pitchFamily="18" charset="0"/>
            </a:endParaRPr>
          </a:p>
          <a:p>
            <a:pPr marL="0" marR="128270" indent="0">
              <a:spcBef>
                <a:spcPts val="300"/>
              </a:spcBef>
              <a:spcAft>
                <a:spcPts val="0"/>
              </a:spcAft>
              <a:buNone/>
              <a:tabLst>
                <a:tab pos="280988" algn="l"/>
                <a:tab pos="334963" algn="l"/>
              </a:tabLst>
            </a:pPr>
            <a:r>
              <a:rPr lang="en-US" sz="1800" dirty="0">
                <a:effectLst/>
                <a:latin typeface="Times New Roman" panose="02020603050405020304" pitchFamily="18" charset="0"/>
                <a:ea typeface="Times New Roman" panose="02020603050405020304" pitchFamily="18" charset="0"/>
              </a:rPr>
              <a:t>	The equity strategy should outline how BIL funds will be utilized to increase investments in disadvantaged 	communities and the benefits that flow to them. </a:t>
            </a:r>
            <a:endParaRPr lang="en-US" sz="1800" b="1" kern="0" dirty="0">
              <a:latin typeface="Times New Roman" panose="02020603050405020304" pitchFamily="18" charset="0"/>
              <a:ea typeface="Times New Roman" panose="02020603050405020304" pitchFamily="18" charset="0"/>
            </a:endParaRPr>
          </a:p>
          <a:p>
            <a:endParaRPr lang="en-US" sz="1800" dirty="0">
              <a:latin typeface="Times New Roman" panose="02020603050405020304" pitchFamily="18" charset="0"/>
            </a:endParaRPr>
          </a:p>
          <a:p>
            <a:endParaRPr lang="en-US" dirty="0"/>
          </a:p>
        </p:txBody>
      </p:sp>
    </p:spTree>
    <p:extLst>
      <p:ext uri="{BB962C8B-B14F-4D97-AF65-F5344CB8AC3E}">
        <p14:creationId xmlns:p14="http://schemas.microsoft.com/office/powerpoint/2010/main" val="187998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1F059A-B4E0-2001-519D-D3DFE05E939E}"/>
              </a:ext>
            </a:extLst>
          </p:cNvPr>
          <p:cNvSpPr>
            <a:spLocks noGrp="1"/>
          </p:cNvSpPr>
          <p:nvPr>
            <p:ph idx="1"/>
          </p:nvPr>
        </p:nvSpPr>
        <p:spPr>
          <a:xfrm>
            <a:off x="468084" y="356052"/>
            <a:ext cx="11430001" cy="6131833"/>
          </a:xfrm>
        </p:spPr>
        <p:txBody>
          <a:bodyPr>
            <a:normAutofit fontScale="92500" lnSpcReduction="10000"/>
          </a:bodyPr>
          <a:lstStyle/>
          <a:p>
            <a:pPr marL="0" marR="0" lvl="0" indent="0" algn="ctr" rtl="0">
              <a:spcBef>
                <a:spcPts val="0"/>
              </a:spcBef>
              <a:spcAft>
                <a:spcPts val="0"/>
              </a:spcAft>
              <a:buSzPts val="1200"/>
              <a:buNone/>
              <a:tabLst>
                <a:tab pos="304800" algn="l"/>
              </a:tabLst>
            </a:pPr>
            <a:r>
              <a:rPr lang="en-US" sz="2400" b="1" kern="0" dirty="0">
                <a:solidFill>
                  <a:srgbClr val="0070C0"/>
                </a:solidFill>
                <a:effectLst/>
                <a:latin typeface="Times New Roman" panose="02020603050405020304" pitchFamily="18" charset="0"/>
                <a:ea typeface="Times New Roman" panose="02020603050405020304" pitchFamily="18" charset="0"/>
              </a:rPr>
              <a:t>Requirements</a:t>
            </a:r>
          </a:p>
          <a:p>
            <a:pPr marL="0" marR="0" lvl="0" indent="0" rtl="0">
              <a:spcBef>
                <a:spcPts val="0"/>
              </a:spcBef>
              <a:spcAft>
                <a:spcPts val="0"/>
              </a:spcAft>
              <a:buSzPts val="1200"/>
              <a:buNone/>
              <a:tabLst>
                <a:tab pos="304800" algn="l"/>
              </a:tabLst>
            </a:pPr>
            <a:endParaRPr lang="en-US" sz="1800" b="1" kern="0" dirty="0">
              <a:latin typeface="Times New Roman" panose="02020603050405020304" pitchFamily="18" charset="0"/>
              <a:ea typeface="Times New Roman" panose="02020603050405020304" pitchFamily="18" charset="0"/>
            </a:endParaRPr>
          </a:p>
          <a:p>
            <a:pPr marL="0" marR="128270" indent="0">
              <a:spcBef>
                <a:spcPts val="300"/>
              </a:spcBef>
              <a:spcAft>
                <a:spcPts val="0"/>
              </a:spcAft>
              <a:buNone/>
            </a:pPr>
            <a:r>
              <a:rPr lang="en-US" sz="1800" dirty="0">
                <a:effectLst/>
                <a:latin typeface="Times New Roman" panose="02020603050405020304" pitchFamily="18" charset="0"/>
                <a:ea typeface="Times New Roman" panose="02020603050405020304" pitchFamily="18" charset="0"/>
              </a:rPr>
              <a:t>The equity strategy should include:</a:t>
            </a:r>
          </a:p>
          <a:p>
            <a:pPr marL="0" marR="128270" indent="0">
              <a:spcBef>
                <a:spcPts val="30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742950" marR="76835" lvl="1" indent="-285750" rtl="0">
              <a:spcBef>
                <a:spcPts val="0"/>
              </a:spcBef>
              <a:spcAft>
                <a:spcPts val="0"/>
              </a:spcAft>
              <a:buFont typeface="Arial" panose="020B0604020202020204" pitchFamily="34" charset="0"/>
              <a:buChar char="•"/>
              <a:tabLst>
                <a:tab pos="532765" algn="l"/>
                <a:tab pos="533400" algn="l"/>
              </a:tabLst>
            </a:pPr>
            <a:r>
              <a:rPr lang="en-US" sz="1800" b="1" dirty="0">
                <a:effectLst/>
                <a:latin typeface="Times New Roman" panose="02020603050405020304" pitchFamily="18" charset="0"/>
                <a:ea typeface="Arial" panose="020B0604020202020204" pitchFamily="34" charset="0"/>
              </a:rPr>
              <a:t>Definition of disadvantaged communities. </a:t>
            </a:r>
          </a:p>
          <a:p>
            <a:pPr marL="742950" marR="76835" lvl="1" indent="-285750" rtl="0">
              <a:spcBef>
                <a:spcPts val="0"/>
              </a:spcBef>
              <a:spcAft>
                <a:spcPts val="0"/>
              </a:spcAft>
              <a:buFont typeface="Arial" panose="020B0604020202020204" pitchFamily="34" charset="0"/>
              <a:buChar char="•"/>
              <a:tabLst>
                <a:tab pos="532765" algn="l"/>
                <a:tab pos="533400" algn="l"/>
              </a:tabLst>
            </a:pPr>
            <a:endParaRPr lang="en-US" sz="1800" b="1" dirty="0">
              <a:effectLst/>
              <a:latin typeface="Times New Roman" panose="02020603050405020304" pitchFamily="18" charset="0"/>
              <a:ea typeface="Arial" panose="020B0604020202020204" pitchFamily="34" charset="0"/>
            </a:endParaRPr>
          </a:p>
          <a:p>
            <a:pPr marL="742950" marR="76835" lvl="1" indent="-285750" rtl="0">
              <a:spcBef>
                <a:spcPts val="0"/>
              </a:spcBef>
              <a:spcAft>
                <a:spcPts val="0"/>
              </a:spcAft>
              <a:buFont typeface="Arial" panose="020B0604020202020204" pitchFamily="34" charset="0"/>
              <a:buChar char="•"/>
              <a:tabLst>
                <a:tab pos="532765" algn="l"/>
                <a:tab pos="533400" algn="l"/>
              </a:tabLst>
            </a:pPr>
            <a:r>
              <a:rPr lang="en-US" sz="1800" b="1" dirty="0">
                <a:effectLst/>
                <a:latin typeface="Times New Roman" panose="02020603050405020304" pitchFamily="18" charset="0"/>
                <a:ea typeface="Arial" panose="020B0604020202020204" pitchFamily="34" charset="0"/>
              </a:rPr>
              <a:t>Baseline.</a:t>
            </a:r>
            <a:r>
              <a:rPr lang="en-US" sz="1800" b="1"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The</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baseline</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is</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a</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number</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that</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reflects</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the</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recent</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(pre-BIL)</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percentage</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of</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NEP</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funds flowing to projects that benefit disadvantaged communities.</a:t>
            </a:r>
          </a:p>
          <a:p>
            <a:pPr marL="742950" marR="152400" lvl="1" indent="-285750">
              <a:spcBef>
                <a:spcPts val="80"/>
              </a:spcBef>
              <a:spcAft>
                <a:spcPts val="0"/>
              </a:spcAft>
              <a:buFont typeface="Arial" panose="020B0604020202020204" pitchFamily="34" charset="0"/>
              <a:buChar char="•"/>
              <a:tabLst>
                <a:tab pos="532765" algn="l"/>
                <a:tab pos="533400" algn="l"/>
              </a:tabLst>
            </a:pPr>
            <a:endParaRPr lang="en-US" sz="1800" b="1" dirty="0">
              <a:effectLst/>
              <a:latin typeface="Times New Roman" panose="02020603050405020304" pitchFamily="18" charset="0"/>
              <a:ea typeface="Arial" panose="020B0604020202020204" pitchFamily="34" charset="0"/>
            </a:endParaRPr>
          </a:p>
          <a:p>
            <a:pPr marL="742950" marR="152400" lvl="1" indent="-285750">
              <a:spcBef>
                <a:spcPts val="80"/>
              </a:spcBef>
              <a:spcAft>
                <a:spcPts val="0"/>
              </a:spcAft>
              <a:buFont typeface="Arial" panose="020B0604020202020204" pitchFamily="34" charset="0"/>
              <a:buChar char="•"/>
              <a:tabLst>
                <a:tab pos="532765" algn="l"/>
                <a:tab pos="533400" algn="l"/>
              </a:tabLst>
            </a:pPr>
            <a:r>
              <a:rPr lang="en-US" sz="1800" b="1" dirty="0">
                <a:effectLst/>
                <a:latin typeface="Times New Roman" panose="02020603050405020304" pitchFamily="18" charset="0"/>
                <a:ea typeface="Arial" panose="020B0604020202020204" pitchFamily="34" charset="0"/>
              </a:rPr>
              <a:t>Analysis</a:t>
            </a:r>
            <a:r>
              <a:rPr lang="en-US" sz="1800" b="1" spc="-5" dirty="0">
                <a:effectLst/>
                <a:latin typeface="Times New Roman" panose="02020603050405020304" pitchFamily="18" charset="0"/>
                <a:ea typeface="Arial" panose="020B0604020202020204" pitchFamily="34" charset="0"/>
              </a:rPr>
              <a:t> </a:t>
            </a:r>
            <a:r>
              <a:rPr lang="en-US" sz="1800" b="1" dirty="0">
                <a:effectLst/>
                <a:latin typeface="Times New Roman" panose="02020603050405020304" pitchFamily="18" charset="0"/>
                <a:ea typeface="Arial" panose="020B0604020202020204" pitchFamily="34" charset="0"/>
              </a:rPr>
              <a:t>of</a:t>
            </a:r>
            <a:r>
              <a:rPr lang="en-US" sz="1800" b="1" spc="-10" dirty="0">
                <a:effectLst/>
                <a:latin typeface="Times New Roman" panose="02020603050405020304" pitchFamily="18" charset="0"/>
                <a:ea typeface="Arial" panose="020B0604020202020204" pitchFamily="34" charset="0"/>
              </a:rPr>
              <a:t> </a:t>
            </a:r>
            <a:r>
              <a:rPr lang="en-US" sz="1800" b="1" dirty="0">
                <a:effectLst/>
                <a:latin typeface="Times New Roman" panose="02020603050405020304" pitchFamily="18" charset="0"/>
                <a:ea typeface="Arial" panose="020B0604020202020204" pitchFamily="34" charset="0"/>
              </a:rPr>
              <a:t>disadvantaged</a:t>
            </a:r>
            <a:r>
              <a:rPr lang="en-US" sz="1800" b="1" spc="-10" dirty="0">
                <a:effectLst/>
                <a:latin typeface="Times New Roman" panose="02020603050405020304" pitchFamily="18" charset="0"/>
                <a:ea typeface="Arial" panose="020B0604020202020204" pitchFamily="34" charset="0"/>
              </a:rPr>
              <a:t> </a:t>
            </a:r>
            <a:r>
              <a:rPr lang="en-US" sz="1800" b="1" dirty="0">
                <a:effectLst/>
                <a:latin typeface="Times New Roman" panose="02020603050405020304" pitchFamily="18" charset="0"/>
                <a:ea typeface="Arial" panose="020B0604020202020204" pitchFamily="34" charset="0"/>
              </a:rPr>
              <a:t>communities</a:t>
            </a:r>
            <a:r>
              <a:rPr lang="en-US" sz="1800" b="1"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that</a:t>
            </a:r>
            <a:r>
              <a:rPr lang="en-US" sz="1800" spc="-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may</a:t>
            </a:r>
            <a:r>
              <a:rPr lang="en-US" sz="1800" spc="-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benefit</a:t>
            </a:r>
            <a:r>
              <a:rPr lang="en-US" sz="1800" spc="-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from</a:t>
            </a:r>
            <a:r>
              <a:rPr lang="en-US" sz="1800" spc="-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NEP</a:t>
            </a:r>
            <a:r>
              <a:rPr lang="en-US" sz="1800" spc="-1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projects</a:t>
            </a:r>
            <a:r>
              <a:rPr lang="en-US" sz="1800" spc="-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to</a:t>
            </a:r>
            <a:r>
              <a:rPr lang="en-US" sz="1800" spc="-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identify</a:t>
            </a:r>
            <a:r>
              <a:rPr lang="en-US" sz="1800" spc="-1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where additional</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investments</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can</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be</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made</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that</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benefit</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such</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communities</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while</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implementing</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CCMPs.</a:t>
            </a:r>
          </a:p>
          <a:p>
            <a:pPr marL="742950" marR="84455" lvl="1" indent="-285750">
              <a:spcBef>
                <a:spcPts val="85"/>
              </a:spcBef>
              <a:spcAft>
                <a:spcPts val="0"/>
              </a:spcAft>
              <a:buFont typeface="Arial" panose="020B0604020202020204" pitchFamily="34" charset="0"/>
              <a:buChar char="•"/>
              <a:tabLst>
                <a:tab pos="532765" algn="l"/>
                <a:tab pos="533400" algn="l"/>
              </a:tabLst>
            </a:pPr>
            <a:endParaRPr lang="en-US" sz="1800" b="1" dirty="0">
              <a:effectLst/>
              <a:latin typeface="Times New Roman" panose="02020603050405020304" pitchFamily="18" charset="0"/>
              <a:ea typeface="Arial" panose="020B0604020202020204" pitchFamily="34" charset="0"/>
            </a:endParaRPr>
          </a:p>
          <a:p>
            <a:pPr marL="742950" marR="84455" lvl="1" indent="-285750">
              <a:spcBef>
                <a:spcPts val="85"/>
              </a:spcBef>
              <a:spcAft>
                <a:spcPts val="0"/>
              </a:spcAft>
              <a:buFont typeface="Arial" panose="020B0604020202020204" pitchFamily="34" charset="0"/>
              <a:buChar char="•"/>
              <a:tabLst>
                <a:tab pos="532765" algn="l"/>
                <a:tab pos="533400" algn="l"/>
              </a:tabLst>
            </a:pPr>
            <a:r>
              <a:rPr lang="en-US" sz="1800" b="1" dirty="0">
                <a:effectLst/>
                <a:latin typeface="Times New Roman" panose="02020603050405020304" pitchFamily="18" charset="0"/>
                <a:ea typeface="Arial" panose="020B0604020202020204" pitchFamily="34" charset="0"/>
              </a:rPr>
              <a:t>Numeric</a:t>
            </a:r>
            <a:r>
              <a:rPr lang="en-US" sz="1800" b="1" spc="-20" dirty="0">
                <a:effectLst/>
                <a:latin typeface="Times New Roman" panose="02020603050405020304" pitchFamily="18" charset="0"/>
                <a:ea typeface="Arial" panose="020B0604020202020204" pitchFamily="34" charset="0"/>
              </a:rPr>
              <a:t> </a:t>
            </a:r>
            <a:r>
              <a:rPr lang="en-US" sz="1800" b="1" dirty="0">
                <a:effectLst/>
                <a:latin typeface="Times New Roman" panose="02020603050405020304" pitchFamily="18" charset="0"/>
                <a:ea typeface="Arial" panose="020B0604020202020204" pitchFamily="34" charset="0"/>
              </a:rPr>
              <a:t>target</a:t>
            </a:r>
            <a:r>
              <a:rPr lang="en-US" sz="1800" b="1"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for</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activities</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supporting</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disadvantaged</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communities</a:t>
            </a:r>
            <a:r>
              <a:rPr lang="en-US" sz="1800" spc="-3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that</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contribute</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to</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achieving a target at or above 40% of benefits to such communities for the national program over the lifespan of total NEP BIL funds;</a:t>
            </a:r>
          </a:p>
          <a:p>
            <a:pPr marL="742950" marR="152400" lvl="1" indent="-285750">
              <a:spcBef>
                <a:spcPts val="80"/>
              </a:spcBef>
              <a:spcAft>
                <a:spcPts val="0"/>
              </a:spcAft>
              <a:buFont typeface="Arial" panose="020B0604020202020204" pitchFamily="34" charset="0"/>
              <a:buChar char="•"/>
              <a:tabLst>
                <a:tab pos="532765" algn="l"/>
                <a:tab pos="533400" algn="l"/>
              </a:tabLst>
            </a:pPr>
            <a:endParaRPr lang="en-US" sz="1800" b="1" dirty="0">
              <a:effectLst/>
              <a:latin typeface="Times New Roman" panose="02020603050405020304" pitchFamily="18" charset="0"/>
              <a:ea typeface="Arial" panose="020B0604020202020204" pitchFamily="34" charset="0"/>
            </a:endParaRPr>
          </a:p>
          <a:p>
            <a:pPr marL="742950" marR="152400" lvl="1" indent="-285750">
              <a:spcBef>
                <a:spcPts val="80"/>
              </a:spcBef>
              <a:spcAft>
                <a:spcPts val="0"/>
              </a:spcAft>
              <a:buFont typeface="Arial" panose="020B0604020202020204" pitchFamily="34" charset="0"/>
              <a:buChar char="•"/>
              <a:tabLst>
                <a:tab pos="532765" algn="l"/>
                <a:tab pos="533400" algn="l"/>
              </a:tabLst>
            </a:pPr>
            <a:r>
              <a:rPr lang="en-US" sz="1800" b="1" dirty="0">
                <a:effectLst/>
                <a:latin typeface="Times New Roman" panose="02020603050405020304" pitchFamily="18" charset="0"/>
                <a:ea typeface="Arial" panose="020B0604020202020204" pitchFamily="34" charset="0"/>
              </a:rPr>
              <a:t>Key</a:t>
            </a:r>
            <a:r>
              <a:rPr lang="en-US" sz="1800" b="1" spc="-10" dirty="0">
                <a:effectLst/>
                <a:latin typeface="Times New Roman" panose="02020603050405020304" pitchFamily="18" charset="0"/>
                <a:ea typeface="Arial" panose="020B0604020202020204" pitchFamily="34" charset="0"/>
              </a:rPr>
              <a:t> </a:t>
            </a:r>
            <a:r>
              <a:rPr lang="en-US" sz="1800" b="1" dirty="0">
                <a:effectLst/>
                <a:latin typeface="Times New Roman" panose="02020603050405020304" pitchFamily="18" charset="0"/>
                <a:ea typeface="Arial" panose="020B0604020202020204" pitchFamily="34" charset="0"/>
              </a:rPr>
              <a:t>activities.</a:t>
            </a:r>
            <a:r>
              <a:rPr lang="en-US" sz="1800" b="1"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An</a:t>
            </a:r>
            <a:r>
              <a:rPr lang="en-US" sz="1800" spc="-1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outline</a:t>
            </a:r>
            <a:r>
              <a:rPr lang="en-US" sz="1800" spc="-1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of</a:t>
            </a:r>
            <a:r>
              <a:rPr lang="en-US" sz="1800" spc="-1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the</a:t>
            </a:r>
            <a:r>
              <a:rPr lang="en-US" sz="1800" spc="-1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path</a:t>
            </a:r>
            <a:r>
              <a:rPr lang="en-US" sz="1800" spc="-1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to</a:t>
            </a:r>
            <a:r>
              <a:rPr lang="en-US" sz="1800" spc="-1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achieve</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the</a:t>
            </a:r>
            <a:r>
              <a:rPr lang="en-US" sz="1800" spc="-1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new</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goal</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may</a:t>
            </a:r>
            <a:r>
              <a:rPr lang="en-US" sz="1800" spc="-1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include</a:t>
            </a:r>
            <a:r>
              <a:rPr lang="en-US" sz="1800" spc="-1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projects,</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locations</a:t>
            </a:r>
            <a:r>
              <a:rPr lang="en-US" sz="1800" spc="-1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of activity, milestones, training and outreach needs, capacity building, and interim goals.</a:t>
            </a:r>
            <a:r>
              <a:rPr lang="en-US" sz="1800" u="none" strike="noStrike" baseline="30000" dirty="0">
                <a:effectLst/>
                <a:latin typeface="Times New Roman" panose="02020603050405020304" pitchFamily="18" charset="0"/>
                <a:ea typeface="Arial" panose="020B0604020202020204" pitchFamily="34" charset="0"/>
                <a:hlinkClick r:id="rId3"/>
              </a:rPr>
              <a:t>3</a:t>
            </a:r>
            <a:endParaRPr lang="en-US" sz="1800" dirty="0">
              <a:effectLst/>
              <a:latin typeface="Times New Roman" panose="02020603050405020304" pitchFamily="18" charset="0"/>
              <a:ea typeface="Arial" panose="020B0604020202020204" pitchFamily="34" charset="0"/>
            </a:endParaRPr>
          </a:p>
          <a:p>
            <a:pPr marL="742950" marR="443230" lvl="1" indent="-285750" algn="just">
              <a:spcBef>
                <a:spcPts val="0"/>
              </a:spcBef>
              <a:spcAft>
                <a:spcPts val="0"/>
              </a:spcAft>
              <a:buFont typeface="Arial" panose="020B0604020202020204" pitchFamily="34" charset="0"/>
              <a:buChar char="•"/>
              <a:tabLst>
                <a:tab pos="533400" algn="l"/>
              </a:tabLst>
            </a:pPr>
            <a:endParaRPr lang="en-US" sz="1800" b="1" dirty="0">
              <a:effectLst/>
              <a:latin typeface="Times New Roman" panose="02020603050405020304" pitchFamily="18" charset="0"/>
              <a:ea typeface="Arial" panose="020B0604020202020204" pitchFamily="34" charset="0"/>
            </a:endParaRPr>
          </a:p>
          <a:p>
            <a:pPr marL="742950" marR="443230" lvl="1" indent="-285750" algn="just">
              <a:spcBef>
                <a:spcPts val="0"/>
              </a:spcBef>
              <a:spcAft>
                <a:spcPts val="0"/>
              </a:spcAft>
              <a:buFont typeface="Arial" panose="020B0604020202020204" pitchFamily="34" charset="0"/>
              <a:buChar char="•"/>
              <a:tabLst>
                <a:tab pos="533400" algn="l"/>
              </a:tabLst>
            </a:pPr>
            <a:r>
              <a:rPr lang="en-US" sz="1800" b="1" dirty="0">
                <a:effectLst/>
                <a:latin typeface="Times New Roman" panose="02020603050405020304" pitchFamily="18" charset="0"/>
                <a:ea typeface="Arial" panose="020B0604020202020204" pitchFamily="34" charset="0"/>
              </a:rPr>
              <a:t>Tracking</a:t>
            </a:r>
            <a:r>
              <a:rPr lang="en-US" sz="1800" b="1" spc="-15" dirty="0">
                <a:effectLst/>
                <a:latin typeface="Times New Roman" panose="02020603050405020304" pitchFamily="18" charset="0"/>
                <a:ea typeface="Arial" panose="020B0604020202020204" pitchFamily="34" charset="0"/>
              </a:rPr>
              <a:t> </a:t>
            </a:r>
            <a:r>
              <a:rPr lang="en-US" sz="1800" b="1" dirty="0">
                <a:effectLst/>
                <a:latin typeface="Times New Roman" panose="02020603050405020304" pitchFamily="18" charset="0"/>
                <a:ea typeface="Arial" panose="020B0604020202020204" pitchFamily="34" charset="0"/>
              </a:rPr>
              <a:t>benefits.</a:t>
            </a:r>
            <a:r>
              <a:rPr lang="en-US" sz="1800" b="1"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Further</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guidance</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will</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be</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provided</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in</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consultation</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with</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EPA’s</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Office</a:t>
            </a:r>
            <a:r>
              <a:rPr lang="en-US" sz="1800" spc="-15"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of Environmental</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Justice</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(OEJ)</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for</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tracking</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benefits</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to</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disadvantaged</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communities.</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This</a:t>
            </a:r>
            <a:r>
              <a:rPr lang="en-US" sz="1800" spc="-20" dirty="0">
                <a:effectLst/>
                <a:latin typeface="Times New Roman" panose="02020603050405020304" pitchFamily="18" charset="0"/>
                <a:ea typeface="Arial" panose="020B0604020202020204" pitchFamily="34" charset="0"/>
              </a:rPr>
              <a:t> </a:t>
            </a:r>
            <a:r>
              <a:rPr lang="en-US" sz="1800" dirty="0">
                <a:effectLst/>
                <a:latin typeface="Times New Roman" panose="02020603050405020304" pitchFamily="18" charset="0"/>
                <a:ea typeface="Arial" panose="020B0604020202020204" pitchFamily="34" charset="0"/>
              </a:rPr>
              <a:t>may </a:t>
            </a:r>
            <a:r>
              <a:rPr lang="en-US" sz="1800" spc="-10" dirty="0">
                <a:effectLst/>
                <a:latin typeface="Times New Roman" panose="02020603050405020304" pitchFamily="18" charset="0"/>
                <a:ea typeface="Arial" panose="020B0604020202020204" pitchFamily="34" charset="0"/>
              </a:rPr>
              <a:t>include:</a:t>
            </a:r>
            <a:endParaRPr lang="en-US" sz="1800" dirty="0">
              <a:effectLst/>
              <a:latin typeface="Times New Roman" panose="02020603050405020304" pitchFamily="18" charset="0"/>
              <a:ea typeface="Arial" panose="020B0604020202020204" pitchFamily="34" charset="0"/>
            </a:endParaRPr>
          </a:p>
          <a:p>
            <a:pPr marL="1143000" marR="439420" lvl="2" indent="-228600">
              <a:lnSpc>
                <a:spcPct val="92000"/>
              </a:lnSpc>
              <a:spcBef>
                <a:spcPts val="70"/>
              </a:spcBef>
              <a:spcAft>
                <a:spcPts val="0"/>
              </a:spcAft>
              <a:buFont typeface="Courier New" panose="02070309020205020404" pitchFamily="49" charset="0"/>
              <a:buChar char="o"/>
              <a:tabLst>
                <a:tab pos="990600" algn="l"/>
              </a:tabLst>
            </a:pPr>
            <a:r>
              <a:rPr lang="en-US" sz="1800" dirty="0">
                <a:effectLst/>
                <a:latin typeface="Times New Roman" panose="02020603050405020304" pitchFamily="18" charset="0"/>
                <a:ea typeface="Courier New" panose="02070309020205020404" pitchFamily="49" charset="0"/>
              </a:rPr>
              <a:t>Expanded</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adaptive</a:t>
            </a:r>
            <a:r>
              <a:rPr lang="en-US" sz="1800" spc="-25"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capacity</a:t>
            </a:r>
            <a:r>
              <a:rPr lang="en-US" sz="1800" spc="-25"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of</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disadvantaged</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communities</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to</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be</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resilient</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to</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climate </a:t>
            </a:r>
            <a:r>
              <a:rPr lang="en-US" sz="1800" spc="-10" dirty="0">
                <a:effectLst/>
                <a:latin typeface="Times New Roman" panose="02020603050405020304" pitchFamily="18" charset="0"/>
                <a:ea typeface="Courier New" panose="02070309020205020404" pitchFamily="49" charset="0"/>
              </a:rPr>
              <a:t>change;</a:t>
            </a:r>
            <a:endParaRPr lang="en-US" sz="1800" dirty="0">
              <a:effectLst/>
              <a:latin typeface="Times New Roman" panose="02020603050405020304" pitchFamily="18" charset="0"/>
              <a:ea typeface="Courier New" panose="02070309020205020404" pitchFamily="49" charset="0"/>
            </a:endParaRPr>
          </a:p>
          <a:p>
            <a:pPr marL="1143000" marR="317500" lvl="2" indent="-228600">
              <a:lnSpc>
                <a:spcPct val="92000"/>
              </a:lnSpc>
              <a:spcBef>
                <a:spcPts val="95"/>
              </a:spcBef>
              <a:spcAft>
                <a:spcPts val="0"/>
              </a:spcAft>
              <a:buFont typeface="Courier New" panose="02070309020205020404" pitchFamily="49" charset="0"/>
              <a:buChar char="o"/>
              <a:tabLst>
                <a:tab pos="990600" algn="l"/>
              </a:tabLst>
            </a:pPr>
            <a:r>
              <a:rPr lang="en-US" sz="1800" dirty="0">
                <a:effectLst/>
                <a:latin typeface="Times New Roman" panose="02020603050405020304" pitchFamily="18" charset="0"/>
                <a:ea typeface="Courier New" panose="02070309020205020404" pitchFamily="49" charset="0"/>
              </a:rPr>
              <a:t>Improved</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wildlife</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habitat,</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addressed</a:t>
            </a:r>
            <a:r>
              <a:rPr lang="en-US" sz="1800" spc="-3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water</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quality</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challenges</a:t>
            </a:r>
            <a:r>
              <a:rPr lang="en-US" sz="1800" spc="-25"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or</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prevented</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or</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reduced nonpoint source pollution affecting disadvantaged communities;</a:t>
            </a:r>
          </a:p>
          <a:p>
            <a:pPr marL="1143000" marR="0" lvl="2" indent="-228600">
              <a:lnSpc>
                <a:spcPts val="1430"/>
              </a:lnSpc>
              <a:spcBef>
                <a:spcPts val="20"/>
              </a:spcBef>
              <a:spcAft>
                <a:spcPts val="0"/>
              </a:spcAft>
              <a:buFont typeface="Courier New" panose="02070309020205020404" pitchFamily="49" charset="0"/>
              <a:buChar char="o"/>
              <a:tabLst>
                <a:tab pos="990600" algn="l"/>
              </a:tabLst>
            </a:pPr>
            <a:r>
              <a:rPr lang="en-US" sz="1800" dirty="0">
                <a:effectLst/>
                <a:latin typeface="Times New Roman" panose="02020603050405020304" pitchFamily="18" charset="0"/>
                <a:ea typeface="Courier New" panose="02070309020205020404" pitchFamily="49" charset="0"/>
              </a:rPr>
              <a:t>Increased</a:t>
            </a:r>
            <a:r>
              <a:rPr lang="en-US" sz="1800" spc="-3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disadvantaged</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communities’</a:t>
            </a:r>
            <a:r>
              <a:rPr lang="en-US" sz="1800" spc="-1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access</a:t>
            </a:r>
            <a:r>
              <a:rPr lang="en-US" sz="1800" spc="-1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to</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recreation;</a:t>
            </a:r>
            <a:r>
              <a:rPr lang="en-US" sz="1800" spc="-10" dirty="0">
                <a:effectLst/>
                <a:latin typeface="Times New Roman" panose="02020603050405020304" pitchFamily="18" charset="0"/>
                <a:ea typeface="Courier New" panose="02070309020205020404" pitchFamily="49" charset="0"/>
              </a:rPr>
              <a:t> </a:t>
            </a:r>
            <a:r>
              <a:rPr lang="en-US" sz="1800" spc="-25" dirty="0">
                <a:effectLst/>
                <a:latin typeface="Times New Roman" panose="02020603050405020304" pitchFamily="18" charset="0"/>
                <a:ea typeface="Courier New" panose="02070309020205020404" pitchFamily="49" charset="0"/>
              </a:rPr>
              <a:t>and</a:t>
            </a:r>
            <a:endParaRPr lang="en-US" sz="1800" dirty="0">
              <a:effectLst/>
              <a:latin typeface="Times New Roman" panose="02020603050405020304" pitchFamily="18" charset="0"/>
              <a:ea typeface="Courier New" panose="02070309020205020404" pitchFamily="49" charset="0"/>
            </a:endParaRPr>
          </a:p>
          <a:p>
            <a:pPr marL="1143000" marR="102235" lvl="2" indent="-228600">
              <a:lnSpc>
                <a:spcPct val="95000"/>
              </a:lnSpc>
              <a:spcBef>
                <a:spcPts val="0"/>
              </a:spcBef>
              <a:spcAft>
                <a:spcPts val="0"/>
              </a:spcAft>
              <a:buFont typeface="Courier New" panose="02070309020205020404" pitchFamily="49" charset="0"/>
              <a:buChar char="o"/>
              <a:tabLst>
                <a:tab pos="990600" algn="l"/>
              </a:tabLst>
            </a:pPr>
            <a:r>
              <a:rPr lang="en-US" sz="1800" dirty="0">
                <a:effectLst/>
                <a:latin typeface="Times New Roman" panose="02020603050405020304" pitchFamily="18" charset="0"/>
                <a:ea typeface="Courier New" panose="02070309020205020404" pitchFamily="49" charset="0"/>
              </a:rPr>
              <a:t>Expanded education and/or deepened engagement or representation of disadvantaged communities</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(for</a:t>
            </a:r>
            <a:r>
              <a:rPr lang="en-US" sz="1800" spc="-25"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example</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expanding</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management</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or</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other</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committees</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to</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include</a:t>
            </a:r>
            <a:r>
              <a:rPr lang="en-US" sz="1800" spc="-20" dirty="0">
                <a:effectLst/>
                <a:latin typeface="Times New Roman" panose="02020603050405020304" pitchFamily="18" charset="0"/>
                <a:ea typeface="Courier New" panose="02070309020205020404" pitchFamily="49" charset="0"/>
              </a:rPr>
              <a:t> </a:t>
            </a:r>
            <a:r>
              <a:rPr lang="en-US" sz="1800" dirty="0">
                <a:effectLst/>
                <a:latin typeface="Times New Roman" panose="02020603050405020304" pitchFamily="18" charset="0"/>
                <a:ea typeface="Courier New" panose="02070309020205020404" pitchFamily="49" charset="0"/>
              </a:rPr>
              <a:t>greater representation from disadvantaged communities).</a:t>
            </a:r>
            <a:endParaRPr lang="en-US" sz="1800" dirty="0"/>
          </a:p>
        </p:txBody>
      </p:sp>
    </p:spTree>
    <p:extLst>
      <p:ext uri="{BB962C8B-B14F-4D97-AF65-F5344CB8AC3E}">
        <p14:creationId xmlns:p14="http://schemas.microsoft.com/office/powerpoint/2010/main" val="1197775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63A31-42B5-80D2-849F-33C3755ADE1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015CC0C-1726-B5B9-A845-3420C2E8D3D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215580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810</Words>
  <Application>Microsoft Macintosh PowerPoint</Application>
  <PresentationFormat>Widescreen</PresentationFormat>
  <Paragraphs>70</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Courier New</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Crowell, Bill</dc:creator>
  <cp:lastModifiedBy>Crowell, Bill</cp:lastModifiedBy>
  <cp:revision>2</cp:revision>
  <dcterms:created xsi:type="dcterms:W3CDTF">2022-09-08T18:52:50Z</dcterms:created>
  <dcterms:modified xsi:type="dcterms:W3CDTF">2022-09-08T19:41:52Z</dcterms:modified>
</cp:coreProperties>
</file>