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2" r:id="rId2"/>
  </p:sldMasterIdLst>
  <p:notesMasterIdLst>
    <p:notesMasterId r:id="rId1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Economica" panose="020B060402020202020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8c10660980_1_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28c10660980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8c10660980_7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8c10660980_7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8c10660980_7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8c10660980_7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8c10660980_7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8c10660980_7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8c6e53c082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8c6e53c082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8c6e53c082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8c6e53c082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8c10660980_1_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28c10660980_1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8c10660980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g28c10660980_1_1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28c10660980_1_1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8c10660980_1_1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28c10660980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8c10660980_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g28c10660980_1_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28c10660980_1_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8c10660980_1_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g28c10660980_1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8c10660980_1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28c10660980_1_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28c10660980_1_1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8c6e53c08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8c6e53c08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8c10660980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8c10660980_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hyperlink" Target="https://doi.org/10.1080/17565529.2020.1862739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/>
          <p:nvPr/>
        </p:nvSpPr>
        <p:spPr>
          <a:xfrm>
            <a:off x="-1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26" descr="A person in a kaya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5730"/>
          <a:stretch/>
        </p:blipFill>
        <p:spPr>
          <a:xfrm>
            <a:off x="15" y="-17"/>
            <a:ext cx="9143983" cy="5143517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6"/>
          <p:cNvSpPr/>
          <p:nvPr/>
        </p:nvSpPr>
        <p:spPr>
          <a:xfrm rot="-5400000">
            <a:off x="-827533" y="825237"/>
            <a:ext cx="5143502" cy="349301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8000">
                <a:srgbClr val="000000">
                  <a:alpha val="23921"/>
                </a:srgbClr>
              </a:gs>
              <a:gs pos="85000">
                <a:srgbClr val="000000">
                  <a:alpha val="44705"/>
                </a:srgbClr>
              </a:gs>
              <a:gs pos="100000">
                <a:srgbClr val="000000">
                  <a:alpha val="44705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26"/>
          <p:cNvSpPr txBox="1">
            <a:spLocks noGrp="1"/>
          </p:cNvSpPr>
          <p:nvPr>
            <p:ph type="ctrTitle"/>
          </p:nvPr>
        </p:nvSpPr>
        <p:spPr>
          <a:xfrm>
            <a:off x="482599" y="482600"/>
            <a:ext cx="4089397" cy="2676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Avenir"/>
              <a:buNone/>
            </a:pPr>
            <a:r>
              <a:rPr lang="en" sz="39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Tribal Coastal Resilience</a:t>
            </a:r>
            <a:endParaRPr/>
          </a:p>
        </p:txBody>
      </p:sp>
      <p:sp>
        <p:nvSpPr>
          <p:cNvPr id="138" name="Google Shape;138;p26"/>
          <p:cNvSpPr/>
          <p:nvPr/>
        </p:nvSpPr>
        <p:spPr>
          <a:xfrm rot="5400000">
            <a:off x="5655140" y="1654638"/>
            <a:ext cx="5143502" cy="183421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8000">
                <a:srgbClr val="000000">
                  <a:alpha val="23921"/>
                </a:srgbClr>
              </a:gs>
              <a:gs pos="85000">
                <a:srgbClr val="000000">
                  <a:alpha val="44705"/>
                </a:srgbClr>
              </a:gs>
              <a:gs pos="100000">
                <a:srgbClr val="000000">
                  <a:alpha val="44705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26"/>
          <p:cNvSpPr txBox="1"/>
          <p:nvPr/>
        </p:nvSpPr>
        <p:spPr>
          <a:xfrm>
            <a:off x="7318738" y="4866494"/>
            <a:ext cx="18162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📍 Coharie Creek, NC</a:t>
            </a:r>
            <a:endParaRPr sz="11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200" y="475975"/>
            <a:ext cx="5076173" cy="380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5"/>
          <p:cNvPicPr preferRelativeResize="0"/>
          <p:nvPr/>
        </p:nvPicPr>
        <p:blipFill rotWithShape="1">
          <a:blip r:embed="rId3">
            <a:alphaModFix/>
          </a:blip>
          <a:srcRect l="74957" t="52056" r="12180" b="34185"/>
          <a:stretch/>
        </p:blipFill>
        <p:spPr>
          <a:xfrm>
            <a:off x="5845975" y="475975"/>
            <a:ext cx="2909302" cy="23340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4" name="Google Shape;224;p35"/>
          <p:cNvSpPr txBox="1"/>
          <p:nvPr/>
        </p:nvSpPr>
        <p:spPr>
          <a:xfrm>
            <a:off x="141100" y="4738525"/>
            <a:ext cx="68085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C2C2C"/>
                </a:solidFill>
              </a:rPr>
              <a:t>Map of AI/AN Reservations, Federal Trust Lands, Tribal Statistical Areas (2020) </a:t>
            </a:r>
            <a:r>
              <a:rPr lang="en" sz="1050" i="1">
                <a:solidFill>
                  <a:srgbClr val="2C2C2C"/>
                </a:solidFill>
              </a:rPr>
              <a:t>US Census Bureau</a:t>
            </a:r>
            <a:r>
              <a:rPr lang="en" sz="1050">
                <a:solidFill>
                  <a:srgbClr val="2C2C2C"/>
                </a:solidFill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35"/>
          <p:cNvSpPr txBox="1"/>
          <p:nvPr/>
        </p:nvSpPr>
        <p:spPr>
          <a:xfrm>
            <a:off x="5512325" y="3044350"/>
            <a:ext cx="35766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solidFill>
                  <a:srgbClr val="5B0F00"/>
                </a:solidFill>
              </a:rPr>
              <a:t>… But all of that complexity is typically reduced to simplistic representations in decision-making spaces.</a:t>
            </a:r>
            <a:endParaRPr sz="1600" b="1" i="1">
              <a:solidFill>
                <a:srgbClr val="5B0F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9882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6"/>
          <p:cNvSpPr txBox="1"/>
          <p:nvPr/>
        </p:nvSpPr>
        <p:spPr>
          <a:xfrm>
            <a:off x="5385725" y="223425"/>
            <a:ext cx="3699600" cy="22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8181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Where does this information come from? 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8181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8181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Do the present-day groups represented here consent to this project?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232" name="Google Shape;23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0401" y="2570122"/>
            <a:ext cx="2617250" cy="166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00975" y="4355650"/>
            <a:ext cx="1776100" cy="38687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6"/>
          <p:cNvSpPr txBox="1"/>
          <p:nvPr/>
        </p:nvSpPr>
        <p:spPr>
          <a:xfrm>
            <a:off x="5688425" y="4682950"/>
            <a:ext cx="3396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Sturtevant Map (1967) </a:t>
            </a:r>
            <a:r>
              <a:rPr lang="en" sz="1300" i="1">
                <a:latin typeface="Calibri"/>
                <a:ea typeface="Calibri"/>
                <a:cs typeface="Calibri"/>
                <a:sym typeface="Calibri"/>
              </a:rPr>
              <a:t>Smithsonian Inst.</a:t>
            </a:r>
            <a:endParaRPr sz="1300" i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/>
              <a:t>“Easy knowledge about Indians is a historical tradition.” </a:t>
            </a:r>
            <a:endParaRPr sz="2400" b="1"/>
          </a:p>
          <a:p>
            <a:pPr marL="0" lvl="0" indent="457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/>
              <a:t>- Vine Deloria Jr. </a:t>
            </a:r>
            <a:r>
              <a:rPr lang="en" sz="2100" i="1"/>
              <a:t>Custer Died for your Sins</a:t>
            </a:r>
            <a:endParaRPr sz="2100"/>
          </a:p>
        </p:txBody>
      </p:sp>
      <p:sp>
        <p:nvSpPr>
          <p:cNvPr id="240" name="Google Shape;240;p37"/>
          <p:cNvSpPr txBox="1">
            <a:spLocks noGrp="1"/>
          </p:cNvSpPr>
          <p:nvPr>
            <p:ph type="body" idx="1"/>
          </p:nvPr>
        </p:nvSpPr>
        <p:spPr>
          <a:xfrm>
            <a:off x="458100" y="1392725"/>
            <a:ext cx="82278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Steps away from “easy knowledge” and toward meaningful engagement with Indigenous peoples in climate adaptation planning:</a:t>
            </a:r>
            <a:endParaRPr/>
          </a:p>
          <a:p>
            <a:pPr marL="457200" lvl="0" indent="-317500" algn="l" rtl="0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 b="1"/>
              <a:t>Recognize</a:t>
            </a:r>
            <a:r>
              <a:rPr lang="en"/>
              <a:t> gaps in knowledge and expertise about diverse cultures, political identities, histories, and present-day experiences.</a:t>
            </a:r>
            <a:endParaRPr/>
          </a:p>
          <a:p>
            <a:pPr marL="4572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 b="1"/>
              <a:t>Recruit </a:t>
            </a:r>
            <a:r>
              <a:rPr lang="en"/>
              <a:t>partners with expertise to fill gaps.</a:t>
            </a:r>
            <a:endParaRPr/>
          </a:p>
          <a:p>
            <a:pPr marL="4572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Build and maintain authentic </a:t>
            </a:r>
            <a:r>
              <a:rPr lang="en" b="1"/>
              <a:t>relationships</a:t>
            </a:r>
            <a:r>
              <a:rPr lang="en"/>
              <a:t> with Indigenous communities.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9501" y="0"/>
            <a:ext cx="3995430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8"/>
          <p:cNvSpPr txBox="1"/>
          <p:nvPr/>
        </p:nvSpPr>
        <p:spPr>
          <a:xfrm>
            <a:off x="449250" y="2475850"/>
            <a:ext cx="36720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33333"/>
                </a:solidFill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Kelsey Leonard (2021) WAMPUM Adaptation framework: eastern coastal Tribal Nations and sea level rise impacts on water security, </a:t>
            </a:r>
            <a:endParaRPr sz="2000">
              <a:solidFill>
                <a:srgbClr val="333333"/>
              </a:solidFill>
              <a:highlight>
                <a:srgbClr val="FFFFFF"/>
              </a:highlight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33333"/>
                </a:solidFill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Climate and Development, DOI: </a:t>
            </a:r>
            <a:r>
              <a:rPr lang="en" sz="2000" u="sng">
                <a:solidFill>
                  <a:srgbClr val="333333"/>
                </a:solidFill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10.1080/17565529.2020.1862739</a:t>
            </a:r>
            <a:endParaRPr sz="22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247" name="Google Shape;247;p38"/>
          <p:cNvSpPr txBox="1"/>
          <p:nvPr/>
        </p:nvSpPr>
        <p:spPr>
          <a:xfrm>
            <a:off x="449250" y="220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8" name="Google Shape;24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3813" y="384800"/>
            <a:ext cx="3672075" cy="196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9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</a:rPr>
              <a:t>NEXT STEPS</a:t>
            </a:r>
            <a:endParaRPr>
              <a:solidFill>
                <a:srgbClr val="4A86E8"/>
              </a:solidFill>
            </a:endParaRPr>
          </a:p>
        </p:txBody>
      </p:sp>
      <p:sp>
        <p:nvSpPr>
          <p:cNvPr id="254" name="Google Shape;254;p39"/>
          <p:cNvSpPr txBox="1">
            <a:spLocks noGrp="1"/>
          </p:cNvSpPr>
          <p:nvPr>
            <p:ph type="body" idx="1"/>
          </p:nvPr>
        </p:nvSpPr>
        <p:spPr>
          <a:xfrm>
            <a:off x="0" y="1217525"/>
            <a:ext cx="4724100" cy="3354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Phase 1 findings to APNEP Leadership Council</a:t>
            </a:r>
            <a:endParaRPr/>
          </a:p>
          <a:p>
            <a:pPr marL="914400" lvl="1" indent="-342900" algn="l" rtl="0"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In depth webinar with project team </a:t>
            </a:r>
            <a:endParaRPr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Phase 2</a:t>
            </a:r>
            <a:endParaRPr/>
          </a:p>
          <a:p>
            <a:pPr marL="914400" lvl="1" indent="-342900" algn="l" rtl="0"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Explore how to maximize new federal funds for climate resilience planning and implementation </a:t>
            </a:r>
            <a:endParaRPr/>
          </a:p>
          <a:p>
            <a:pPr marL="914400" lvl="1" indent="-342900" algn="l" rtl="0"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Community Outreach via Paddles </a:t>
            </a:r>
            <a:endParaRPr/>
          </a:p>
          <a:p>
            <a:pPr marL="914400" lvl="1" indent="-342900" algn="l" rtl="0"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Expand capacity for mapping using WAMPUM model </a:t>
            </a:r>
            <a:endParaRPr/>
          </a:p>
        </p:txBody>
      </p:sp>
      <p:pic>
        <p:nvPicPr>
          <p:cNvPr id="255" name="Google Shape;25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0225" y="726013"/>
            <a:ext cx="2768605" cy="3691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7F7F7F">
              <a:alpha val="29803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27"/>
          <p:cNvSpPr/>
          <p:nvPr/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17780" dir="5400000" algn="t" rotWithShape="0">
              <a:srgbClr val="000000">
                <a:alpha val="42745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27" descr="A person with curly hair wearing glasse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2600" y="1643519"/>
            <a:ext cx="3971037" cy="18564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" name="Google Shape;147;p27"/>
          <p:cNvCxnSpPr/>
          <p:nvPr/>
        </p:nvCxnSpPr>
        <p:spPr>
          <a:xfrm>
            <a:off x="4559969" y="857250"/>
            <a:ext cx="0" cy="3429000"/>
          </a:xfrm>
          <a:prstGeom prst="straightConnector1">
            <a:avLst/>
          </a:prstGeom>
          <a:noFill/>
          <a:ln w="9525" cap="flat" cmpd="sng">
            <a:solidFill>
              <a:srgbClr val="4E4E4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8" name="Google Shape;148;p27" descr="A group of people on snowmobile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6092" y="482600"/>
            <a:ext cx="3739577" cy="417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7"/>
          <p:cNvSpPr txBox="1"/>
          <p:nvPr/>
        </p:nvSpPr>
        <p:spPr>
          <a:xfrm>
            <a:off x="611444" y="4822099"/>
            <a:ext cx="3719607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Climate Strategic Plan: Confederated Salish and Kootenai Tribes of the Flathead Reservation, 2016</a:t>
            </a:r>
            <a:endParaRPr sz="1100"/>
          </a:p>
        </p:txBody>
      </p:sp>
      <p:sp>
        <p:nvSpPr>
          <p:cNvPr id="150" name="Google Shape;150;p27"/>
          <p:cNvSpPr txBox="1"/>
          <p:nvPr/>
        </p:nvSpPr>
        <p:spPr>
          <a:xfrm>
            <a:off x="4942493" y="4816541"/>
            <a:ext cx="3466774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Climate Change in Pilot Point, Alaska: Strategies for Community Health, 2013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49" y="0"/>
            <a:ext cx="9262550" cy="521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9"/>
          <p:cNvSpPr/>
          <p:nvPr/>
        </p:nvSpPr>
        <p:spPr>
          <a:xfrm>
            <a:off x="0" y="0"/>
            <a:ext cx="1510168" cy="5143500"/>
          </a:xfrm>
          <a:prstGeom prst="rect">
            <a:avLst/>
          </a:prstGeom>
          <a:solidFill>
            <a:srgbClr val="393B5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9"/>
          <p:cNvSpPr/>
          <p:nvPr/>
        </p:nvSpPr>
        <p:spPr>
          <a:xfrm>
            <a:off x="480060" y="1555772"/>
            <a:ext cx="2064266" cy="2031956"/>
          </a:xfrm>
          <a:prstGeom prst="ellipse">
            <a:avLst/>
          </a:prstGeom>
          <a:solidFill>
            <a:srgbClr val="262626"/>
          </a:solidFill>
          <a:ln w="174625" cap="flat" cmpd="thinThick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Great Lakes Fish &amp; Wildlife Commission Climate Change Vulnerability Assessment, 2018</a:t>
            </a:r>
            <a:endParaRPr sz="1100"/>
          </a:p>
        </p:txBody>
      </p:sp>
      <p:pic>
        <p:nvPicPr>
          <p:cNvPr id="164" name="Google Shape;164;p29" descr="A close-up of a ch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56676" y="0"/>
            <a:ext cx="462914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8808" y="0"/>
            <a:ext cx="68579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0" descr="A qr code on a white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7193" y="3378994"/>
            <a:ext cx="1428750" cy="142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0"/>
          <p:cNvSpPr txBox="1"/>
          <p:nvPr/>
        </p:nvSpPr>
        <p:spPr>
          <a:xfrm>
            <a:off x="562975" y="2974575"/>
            <a:ext cx="11172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Avenir"/>
                <a:ea typeface="Avenir"/>
                <a:cs typeface="Avenir"/>
                <a:sym typeface="Avenir"/>
              </a:rPr>
              <a:t>link to these </a:t>
            </a:r>
            <a:endParaRPr sz="1200" b="1"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Avenir"/>
                <a:ea typeface="Avenir"/>
                <a:cs typeface="Avenir"/>
                <a:sym typeface="Avenir"/>
              </a:rPr>
              <a:t>plans here:</a:t>
            </a:r>
            <a:endParaRPr sz="1200" b="1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7F7F7F">
              <a:alpha val="29803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31"/>
          <p:cNvSpPr/>
          <p:nvPr/>
        </p:nvSpPr>
        <p:spPr>
          <a:xfrm>
            <a:off x="357759" y="365317"/>
            <a:ext cx="5056387" cy="442341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>
                <a:alpha val="8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31"/>
          <p:cNvPicPr preferRelativeResize="0"/>
          <p:nvPr/>
        </p:nvPicPr>
        <p:blipFill rotWithShape="1">
          <a:blip r:embed="rId3">
            <a:alphaModFix/>
          </a:blip>
          <a:srcRect l="5363" r="4" b="4"/>
          <a:stretch/>
        </p:blipFill>
        <p:spPr>
          <a:xfrm>
            <a:off x="480885" y="595797"/>
            <a:ext cx="4807563" cy="3962451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1"/>
          <p:cNvSpPr/>
          <p:nvPr/>
        </p:nvSpPr>
        <p:spPr>
          <a:xfrm>
            <a:off x="5650991" y="360045"/>
            <a:ext cx="3135249" cy="2091056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>
                <a:alpha val="8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" name="Google Shape;181;p31" descr="A person in a boat on a lak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19838" r="1" b="1"/>
          <a:stretch/>
        </p:blipFill>
        <p:spPr>
          <a:xfrm>
            <a:off x="5771905" y="637455"/>
            <a:ext cx="2891209" cy="154703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1"/>
          <p:cNvSpPr/>
          <p:nvPr/>
        </p:nvSpPr>
        <p:spPr>
          <a:xfrm>
            <a:off x="5650991" y="2702752"/>
            <a:ext cx="3135249" cy="2091056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>
                <a:alpha val="8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" name="Google Shape;183;p31" descr="A person in a kayak on a rive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11890" r="-3" b="129"/>
          <a:stretch/>
        </p:blipFill>
        <p:spPr>
          <a:xfrm>
            <a:off x="5771905" y="2889067"/>
            <a:ext cx="2891209" cy="169788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1"/>
          <p:cNvSpPr txBox="1"/>
          <p:nvPr/>
        </p:nvSpPr>
        <p:spPr>
          <a:xfrm>
            <a:off x="6219625" y="2434675"/>
            <a:ext cx="19980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 📍 Goose Creek, NC</a:t>
            </a:r>
            <a:endParaRPr sz="11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oogle Shape;190;p32"/>
          <p:cNvGrpSpPr/>
          <p:nvPr/>
        </p:nvGrpSpPr>
        <p:grpSpPr>
          <a:xfrm>
            <a:off x="0" y="-5716"/>
            <a:ext cx="9144000" cy="5171240"/>
            <a:chOff x="0" y="-7622"/>
            <a:chExt cx="12192000" cy="6894986"/>
          </a:xfrm>
        </p:grpSpPr>
        <p:sp>
          <p:nvSpPr>
            <p:cNvPr id="191" name="Google Shape;191;p32"/>
            <p:cNvSpPr/>
            <p:nvPr/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32"/>
            <p:cNvSpPr/>
            <p:nvPr/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>
              <a:gsLst>
                <a:gs pos="0">
                  <a:srgbClr val="2E75B5">
                    <a:alpha val="78823"/>
                  </a:srgbClr>
                </a:gs>
                <a:gs pos="40000">
                  <a:srgbClr val="9CC2E5">
                    <a:alpha val="0"/>
                  </a:srgbClr>
                </a:gs>
                <a:gs pos="100000">
                  <a:srgbClr val="9CC2E5">
                    <a:alpha val="0"/>
                  </a:srgbClr>
                </a:gs>
              </a:gsLst>
              <a:lin ang="19199999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32"/>
            <p:cNvSpPr/>
            <p:nvPr/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rgbClr val="2E75B5">
                    <a:alpha val="66666"/>
                  </a:srgbClr>
                </a:gs>
                <a:gs pos="60000">
                  <a:srgbClr val="5B9BD5">
                    <a:alpha val="0"/>
                  </a:srgbClr>
                </a:gs>
                <a:gs pos="100000">
                  <a:srgbClr val="5B9BD5">
                    <a:alpha val="0"/>
                  </a:srgbClr>
                </a:gs>
              </a:gsLst>
              <a:lin ang="114000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32"/>
            <p:cNvSpPr/>
            <p:nvPr/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>
              <a:gsLst>
                <a:gs pos="0">
                  <a:srgbClr val="ED7D31">
                    <a:alpha val="57647"/>
                  </a:srgbClr>
                </a:gs>
                <a:gs pos="41000">
                  <a:srgbClr val="ED7D31">
                    <a:alpha val="0"/>
                  </a:srgbClr>
                </a:gs>
                <a:gs pos="100000">
                  <a:srgbClr val="ED7D31">
                    <a:alpha val="0"/>
                  </a:srgbClr>
                </a:gs>
              </a:gsLst>
              <a:lin ang="12000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5" name="Google Shape;195;p32"/>
          <p:cNvPicPr preferRelativeResize="0"/>
          <p:nvPr/>
        </p:nvPicPr>
        <p:blipFill rotWithShape="1">
          <a:blip r:embed="rId3">
            <a:alphaModFix amt="58999"/>
          </a:blip>
          <a:srcRect t="4171" b="3220"/>
          <a:stretch/>
        </p:blipFill>
        <p:spPr>
          <a:xfrm>
            <a:off x="15" y="-5718"/>
            <a:ext cx="9143986" cy="5165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3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8313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</a:rPr>
              <a:t>Tribal Coastal Climate Resilience</a:t>
            </a:r>
            <a:endParaRPr>
              <a:solidFill>
                <a:srgbClr val="0B5394"/>
              </a:solidFill>
            </a:endParaRPr>
          </a:p>
        </p:txBody>
      </p:sp>
      <p:pic>
        <p:nvPicPr>
          <p:cNvPr id="201" name="Google Shape;20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6075" y="992900"/>
            <a:ext cx="6300725" cy="390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646" y="831301"/>
            <a:ext cx="2153974" cy="2692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9075" y="2858138"/>
            <a:ext cx="1531135" cy="2041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99CD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2450" y="-1"/>
            <a:ext cx="7479853" cy="52086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4"/>
          <p:cNvSpPr txBox="1"/>
          <p:nvPr/>
        </p:nvSpPr>
        <p:spPr>
          <a:xfrm>
            <a:off x="4702650" y="-76200"/>
            <a:ext cx="14772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Nansemond</a:t>
            </a:r>
            <a:endParaRPr sz="1700" b="1"/>
          </a:p>
        </p:txBody>
      </p:sp>
      <p:sp>
        <p:nvSpPr>
          <p:cNvPr id="210" name="Google Shape;210;p34"/>
          <p:cNvSpPr txBox="1"/>
          <p:nvPr/>
        </p:nvSpPr>
        <p:spPr>
          <a:xfrm>
            <a:off x="4529125" y="243175"/>
            <a:ext cx="1354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Nottoway</a:t>
            </a:r>
            <a:endParaRPr sz="1700" b="1"/>
          </a:p>
        </p:txBody>
      </p:sp>
      <p:sp>
        <p:nvSpPr>
          <p:cNvPr id="211" name="Google Shape;211;p34"/>
          <p:cNvSpPr txBox="1"/>
          <p:nvPr/>
        </p:nvSpPr>
        <p:spPr>
          <a:xfrm>
            <a:off x="2279988" y="0"/>
            <a:ext cx="3799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Monacan</a:t>
            </a:r>
            <a:endParaRPr sz="1700" b="1"/>
          </a:p>
        </p:txBody>
      </p:sp>
      <p:sp>
        <p:nvSpPr>
          <p:cNvPr id="212" name="Google Shape;212;p34"/>
          <p:cNvSpPr txBox="1"/>
          <p:nvPr/>
        </p:nvSpPr>
        <p:spPr>
          <a:xfrm>
            <a:off x="5950100" y="3044350"/>
            <a:ext cx="31551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solidFill>
                  <a:srgbClr val="5B0F00"/>
                </a:solidFill>
              </a:rPr>
              <a:t>Indigenous communities make up complex social and political strata often invisible in discussions about the APNEP Region, the Southeast, and the US as a whole.</a:t>
            </a:r>
            <a:endParaRPr sz="1600" b="1" i="1">
              <a:solidFill>
                <a:srgbClr val="5B0F00"/>
              </a:solidFill>
            </a:endParaRPr>
          </a:p>
        </p:txBody>
      </p:sp>
      <p:sp>
        <p:nvSpPr>
          <p:cNvPr id="213" name="Google Shape;213;p34"/>
          <p:cNvSpPr/>
          <p:nvPr/>
        </p:nvSpPr>
        <p:spPr>
          <a:xfrm>
            <a:off x="7407500" y="1122975"/>
            <a:ext cx="240300" cy="207300"/>
          </a:xfrm>
          <a:prstGeom prst="rect">
            <a:avLst/>
          </a:prstGeom>
          <a:solidFill>
            <a:srgbClr val="49A13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34"/>
          <p:cNvSpPr txBox="1"/>
          <p:nvPr/>
        </p:nvSpPr>
        <p:spPr>
          <a:xfrm>
            <a:off x="7647800" y="1026525"/>
            <a:ext cx="1033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Wetland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34"/>
          <p:cNvSpPr txBox="1"/>
          <p:nvPr/>
        </p:nvSpPr>
        <p:spPr>
          <a:xfrm>
            <a:off x="7331300" y="121525"/>
            <a:ext cx="18285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Present Day Peoples</a:t>
            </a:r>
            <a:endParaRPr sz="1300" b="1"/>
          </a:p>
        </p:txBody>
      </p:sp>
      <p:sp>
        <p:nvSpPr>
          <p:cNvPr id="216" name="Google Shape;216;p34"/>
          <p:cNvSpPr txBox="1"/>
          <p:nvPr/>
        </p:nvSpPr>
        <p:spPr>
          <a:xfrm>
            <a:off x="7331300" y="477525"/>
            <a:ext cx="1828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666666"/>
                </a:solidFill>
              </a:rPr>
              <a:t>Historic Peoples (Partial listing)</a:t>
            </a:r>
            <a:endParaRPr sz="1300" b="1">
              <a:solidFill>
                <a:srgbClr val="666666"/>
              </a:solidFill>
            </a:endParaRPr>
          </a:p>
        </p:txBody>
      </p:sp>
      <p:sp>
        <p:nvSpPr>
          <p:cNvPr id="217" name="Google Shape;217;p34"/>
          <p:cNvSpPr txBox="1"/>
          <p:nvPr/>
        </p:nvSpPr>
        <p:spPr>
          <a:xfrm>
            <a:off x="4738700" y="4763175"/>
            <a:ext cx="4117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Map adapted from Emanuel and Wilkins (2020) </a:t>
            </a:r>
            <a:r>
              <a:rPr lang="en" sz="1200" i="1"/>
              <a:t>Water</a:t>
            </a:r>
            <a:endParaRPr sz="1200" i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326</Words>
  <Application>Microsoft Office PowerPoint</Application>
  <PresentationFormat>On-screen Show (16:9)</PresentationFormat>
  <Paragraphs>43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Times New Roman</vt:lpstr>
      <vt:lpstr>Economica</vt:lpstr>
      <vt:lpstr>Calibri</vt:lpstr>
      <vt:lpstr>Avenir</vt:lpstr>
      <vt:lpstr>Arial</vt:lpstr>
      <vt:lpstr>Simple Light</vt:lpstr>
      <vt:lpstr>Office Theme</vt:lpstr>
      <vt:lpstr>Tribal Coastal Resilience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Tribal Coastal Climate Resilience</vt:lpstr>
      <vt:lpstr>PowerPoint Presentation</vt:lpstr>
      <vt:lpstr>PowerPoint Presentation</vt:lpstr>
      <vt:lpstr>PowerPoint Presentation</vt:lpstr>
      <vt:lpstr>“Easy knowledge about Indians is a historical tradition.”  - Vine Deloria Jr. Custer Died for your Sins</vt:lpstr>
      <vt:lpstr>PowerPoint Presentation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Tribal Coastal Resilience</dc:title>
  <dc:creator>Feken, Stacey W</dc:creator>
  <cp:lastModifiedBy>Feken, Stacey W</cp:lastModifiedBy>
  <cp:revision>1</cp:revision>
  <dcterms:modified xsi:type="dcterms:W3CDTF">2023-10-14T02:18:59Z</dcterms:modified>
</cp:coreProperties>
</file>