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1"/>
  </p:notesMasterIdLst>
  <p:handoutMasterIdLst>
    <p:handoutMasterId r:id="rId12"/>
  </p:handoutMasterIdLst>
  <p:sldIdLst>
    <p:sldId id="626" r:id="rId2"/>
    <p:sldId id="625" r:id="rId3"/>
    <p:sldId id="632" r:id="rId4"/>
    <p:sldId id="634" r:id="rId5"/>
    <p:sldId id="633" r:id="rId6"/>
    <p:sldId id="616" r:id="rId7"/>
    <p:sldId id="622" r:id="rId8"/>
    <p:sldId id="630" r:id="rId9"/>
    <p:sldId id="61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466F7C4-3056-917D-6EF9-F1DCA02651D0}" name="Feken, Stacey W" initials="FSW" userId="S::stacey.feken@ncdenr.gov::57e1fa22-c7de-4ff7-9693-893265792a8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4" autoAdjust="0"/>
    <p:restoredTop sz="88846" autoAdjust="0"/>
  </p:normalViewPr>
  <p:slideViewPr>
    <p:cSldViewPr>
      <p:cViewPr varScale="1">
        <p:scale>
          <a:sx n="76" d="100"/>
          <a:sy n="76" d="100"/>
        </p:scale>
        <p:origin x="162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66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1546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54B7F6-01DB-4C27-8B58-5998D87B0F59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932ED8-5F85-47FD-ADF5-8D8D69F55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9676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03353D-5CA5-47D6-B933-950747F8DB82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958AB3-4621-4182-8B62-DAA6AA4E5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467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958AB3-4621-4182-8B62-DAA6AA4E5F3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89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Reminder of big picture budget approved with 2 year workplan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958AB3-4621-4182-8B62-DAA6AA4E5F3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437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Internal planning table still draft; just want to show that we heard comments about integration across focus areas’</a:t>
            </a:r>
          </a:p>
          <a:p>
            <a:r>
              <a:rPr lang="en-US" dirty="0"/>
              <a:t>Wanted to show we’re planning around all projects and ideas identified in the Long Term Strategy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958AB3-4621-4182-8B62-DAA6AA4E5F3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7462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But developing a more detailed budget focused initially on the 2 year budget so we can encumber funds we have now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958AB3-4621-4182-8B62-DAA6AA4E5F3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9132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958AB3-4621-4182-8B62-DAA6AA4E5F3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6830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Provide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958AB3-4621-4182-8B62-DAA6AA4E5F3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1937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958AB3-4621-4182-8B62-DAA6AA4E5F3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5001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ONLY IF NEEDED Summarizes projects in Strategy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958AB3-4621-4182-8B62-DAA6AA4E5F3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9115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ONLY IF NEEDED Background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958AB3-4621-4182-8B62-DAA6AA4E5F3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674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32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Cambria" pitchFamily="18" charset="0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98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FD16-B1DD-4971-BF22-1AA91CFE9677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A5DFD16-B1DD-4971-BF22-1AA91CFE9677}" type="datetimeFigureOut">
              <a:rPr lang="en-US" smtClean="0"/>
              <a:t>10/13/2023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367EFED-86A7-4E65-B94F-2C707C245F6A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791200"/>
            <a:ext cx="673147" cy="96688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6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</p:sldLayoutIdLst>
  <p:txStyles>
    <p:titleStyle>
      <a:lvl1pPr algn="ctr" rtl="0" eaLnBrk="1" latinLnBrk="0" hangingPunct="1">
        <a:spcBef>
          <a:spcPct val="0"/>
        </a:spcBef>
        <a:buNone/>
        <a:defRPr kumimoji="0" lang="en-US" sz="3200" b="0" kern="1200" dirty="0">
          <a:ln>
            <a:noFill/>
          </a:ln>
          <a:solidFill>
            <a:schemeClr val="tx2"/>
          </a:solidFill>
          <a:effectLst/>
          <a:latin typeface="Cambria" pitchFamily="18" charset="0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1" lang="en-US" sz="2400" kern="1200" dirty="0" smtClean="0">
          <a:solidFill>
            <a:schemeClr val="tx1"/>
          </a:solidFill>
          <a:latin typeface="+mj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1" lang="en-US" sz="2400" kern="1200" dirty="0" smtClean="0">
          <a:solidFill>
            <a:schemeClr val="tx1"/>
          </a:solidFill>
          <a:latin typeface="+mj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1" lang="en-US" sz="2400" kern="1200" dirty="0" smtClean="0">
          <a:solidFill>
            <a:schemeClr val="tx1"/>
          </a:solidFill>
          <a:latin typeface="+mj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1" lang="en-US" sz="2400" kern="1200" dirty="0" smtClean="0">
          <a:solidFill>
            <a:schemeClr val="tx1"/>
          </a:solidFill>
          <a:latin typeface="+mj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1" lang="en-US" sz="2400" kern="1200" dirty="0">
          <a:solidFill>
            <a:schemeClr val="tx1"/>
          </a:solidFill>
          <a:latin typeface="+mj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ngress.gov/bill/117th-congress/house-bill/3684/text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84A5C25-04F8-8ECC-9CB5-7D5389089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64" y="3048"/>
            <a:ext cx="8229600" cy="1066800"/>
          </a:xfrm>
        </p:spPr>
        <p:txBody>
          <a:bodyPr>
            <a:normAutofit/>
          </a:bodyPr>
          <a:lstStyle/>
          <a:p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Equity Strategy Update </a:t>
            </a:r>
            <a:b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B0866AF-731B-AB7C-9F8C-AAACFE5AC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069848"/>
            <a:ext cx="8708136" cy="5753100"/>
          </a:xfrm>
        </p:spPr>
        <p:txBody>
          <a:bodyPr>
            <a:norm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 Equity Strategy</a:t>
            </a:r>
            <a:endParaRPr lang="en-US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riefed you in July that comments and suggestions from EPA received June 26 were minor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Submitted revisions August 22, have since received 3 additional rounds of requested edits from HQ review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1800" kern="1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draft submitted October 3 for review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Heard today that the document has been sent to the final </a:t>
            </a:r>
            <a:r>
              <a:rPr lang="en-US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 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signature</a:t>
            </a:r>
          </a:p>
          <a:p>
            <a:pPr marL="377190" indent="-285750">
              <a:lnSpc>
                <a:spcPct val="107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Reminder, if approval from EPA Headquarters received, can waive match</a:t>
            </a:r>
            <a:endParaRPr lang="en-US" sz="18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1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 Long Term (5 Year) Strategy: </a:t>
            </a:r>
          </a:p>
          <a:p>
            <a:pPr marL="70866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resubmit to EPA once Equity Strategy approved by HQ for Region 4 approval </a:t>
            </a:r>
          </a:p>
          <a:p>
            <a:pPr marL="70866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pply for remainder of funding (3 years)</a:t>
            </a:r>
          </a:p>
          <a:p>
            <a:pPr marL="70866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update workplan with additional line-item projects and budget decisions approved by LC and 2x2x2 Committee</a:t>
            </a:r>
          </a:p>
          <a:p>
            <a:pPr marL="70866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Annual workplan by June 1 each year with additional refinements and revisions</a:t>
            </a:r>
          </a:p>
          <a:p>
            <a:pPr marL="708660" lvl="1" indent="-342900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17270" lvl="2" indent="-285750">
              <a:lnSpc>
                <a:spcPct val="107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226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75812-A92B-9A91-9EA6-6935EB67C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76200"/>
            <a:ext cx="8229600" cy="1143000"/>
          </a:xfrm>
        </p:spPr>
        <p:txBody>
          <a:bodyPr>
            <a:normAutofit/>
          </a:bodyPr>
          <a:lstStyle/>
          <a:p>
            <a:pPr marL="342900" marR="0" indent="-342900">
              <a:spcBef>
                <a:spcPts val="0"/>
              </a:spcBef>
            </a:pPr>
            <a:r>
              <a:rPr lang="en-US" sz="2400" b="1" dirty="0">
                <a:solidFill>
                  <a:schemeClr val="accent1"/>
                </a:solidFill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BIL 2 Year Budget </a:t>
            </a:r>
            <a:br>
              <a:rPr lang="en-US" sz="2400" b="1" dirty="0">
                <a:solidFill>
                  <a:schemeClr val="accent1"/>
                </a:solidFill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2422A-C0A7-D3E6-B91B-63D90A71C9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19600" y="1066800"/>
            <a:ext cx="4580977" cy="4434840"/>
          </a:xfrm>
        </p:spPr>
        <p:txBody>
          <a:bodyPr>
            <a:noAutofit/>
          </a:bodyPr>
          <a:lstStyle/>
          <a:p>
            <a:pPr marL="822960" indent="-34290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b="1" dirty="0">
                <a:ea typeface="Times New Roman" panose="02020603050405020304" pitchFamily="18" charset="0"/>
                <a:cs typeface="Calibri" panose="020F0502020204030204" pitchFamily="34" charset="0"/>
              </a:rPr>
              <a:t>Line item projects: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b="1" dirty="0">
                <a:ea typeface="Times New Roman" panose="02020603050405020304" pitchFamily="18" charset="0"/>
                <a:cs typeface="Calibri" panose="020F0502020204030204" pitchFamily="34" charset="0"/>
              </a:rPr>
              <a:t>CCMP Implementation Financial Plan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b="1" dirty="0">
                <a:ea typeface="Times New Roman" panose="02020603050405020304" pitchFamily="18" charset="0"/>
                <a:cs typeface="Calibri" panose="020F0502020204030204" pitchFamily="34" charset="0"/>
              </a:rPr>
              <a:t>Spatial Decision Support</a:t>
            </a:r>
          </a:p>
          <a:p>
            <a:pPr marL="845820" lvl="1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	       (steering committee established)</a:t>
            </a:r>
            <a:endParaRPr lang="en-US" sz="1400" b="1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b="1" dirty="0">
                <a:ea typeface="Times New Roman" panose="02020603050405020304" pitchFamily="18" charset="0"/>
                <a:cs typeface="Calibri" panose="020F0502020204030204" pitchFamily="34" charset="0"/>
              </a:rPr>
              <a:t>Spatial Targeting Strategy 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(continuation of STAC effort)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b="1" dirty="0">
                <a:ea typeface="Times New Roman" panose="02020603050405020304" pitchFamily="18" charset="0"/>
                <a:cs typeface="Calibri" panose="020F0502020204030204" pitchFamily="34" charset="0"/>
              </a:rPr>
              <a:t>Estuarine Spatial Planning Assessment</a:t>
            </a:r>
          </a:p>
          <a:p>
            <a:pPr marL="1120140" lvl="2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400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822960" indent="-34290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b="1" dirty="0">
                <a:ea typeface="Times New Roman" panose="02020603050405020304" pitchFamily="18" charset="0"/>
                <a:cs typeface="Calibri" panose="020F0502020204030204" pitchFamily="34" charset="0"/>
              </a:rPr>
              <a:t>Undesignated CCMP Implementation Projects</a:t>
            </a: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: (5 buckets of funding for focus areas):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Submerged Aquatic Vegetation (SAV) 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Water Quality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Wetlands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Oyster Habitats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Community Resilience </a:t>
            </a:r>
          </a:p>
          <a:p>
            <a:pPr marL="82296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1400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82296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400" dirty="0">
                <a:ea typeface="Times New Roman" panose="02020603050405020304" pitchFamily="18" charset="0"/>
                <a:cs typeface="Calibri" panose="020F0502020204030204" pitchFamily="34" charset="0"/>
              </a:rPr>
              <a:t>Minimal travel/administrative fees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No personnel / contract support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12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3285DF9-8B0F-F89C-8178-D9E4202BF28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83387519"/>
              </p:ext>
            </p:extLst>
          </p:nvPr>
        </p:nvGraphicFramePr>
        <p:xfrm>
          <a:off x="152400" y="914400"/>
          <a:ext cx="4953000" cy="54864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20989">
                  <a:extLst>
                    <a:ext uri="{9D8B030D-6E8A-4147-A177-3AD203B41FA5}">
                      <a16:colId xmlns:a16="http://schemas.microsoft.com/office/drawing/2014/main" val="2109802809"/>
                    </a:ext>
                  </a:extLst>
                </a:gridCol>
                <a:gridCol w="2432011">
                  <a:extLst>
                    <a:ext uri="{9D8B030D-6E8A-4147-A177-3AD203B41FA5}">
                      <a16:colId xmlns:a16="http://schemas.microsoft.com/office/drawing/2014/main" val="908273097"/>
                    </a:ext>
                  </a:extLst>
                </a:gridCol>
              </a:tblGrid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Activity 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Budget Proposal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1089837313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CCMP Financial Plan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$ 90,000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3218658360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Spatial Decision Support 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$ 100,000* (of $300K/5 </a:t>
                      </a:r>
                      <a:r>
                        <a:rPr lang="en-US" sz="1600" dirty="0" err="1">
                          <a:effectLst/>
                        </a:rPr>
                        <a:t>yrs</a:t>
                      </a:r>
                      <a:r>
                        <a:rPr lang="en-US" sz="1600" dirty="0">
                          <a:effectLst/>
                        </a:rPr>
                        <a:t>)</a:t>
                      </a: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2404287538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Water Quality Projects</a:t>
                      </a:r>
                      <a:endParaRPr lang="en-US" sz="16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$ 400,000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3423130093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SAV Projects</a:t>
                      </a:r>
                      <a:endParaRPr lang="en-US" sz="16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$ 400,000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332117979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Wetlands Projects 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$ 200,000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3427869608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Oyster Habitat Projects 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$ 200,000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2860016464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Community Resilience Projects</a:t>
                      </a:r>
                      <a:endParaRPr lang="en-US" sz="160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$ 400,000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48410151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Program Administration 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$ 10,000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1169653192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Travel / Meeting Support 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$ 10,000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4166158447"/>
                  </a:ext>
                </a:extLst>
              </a:tr>
              <a:tr h="4987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Total Grant Funds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$1,819,600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7818498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1098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E0BA4-154F-634C-C2AD-F2B051E48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39191" y="83526"/>
            <a:ext cx="10210799" cy="762000"/>
          </a:xfrm>
        </p:spPr>
        <p:txBody>
          <a:bodyPr>
            <a:normAutofit fontScale="90000"/>
          </a:bodyPr>
          <a:lstStyle/>
          <a:p>
            <a:r>
              <a:rPr lang="en-US" sz="2400" dirty="0"/>
              <a:t>Integration Across Focus Areas + </a:t>
            </a:r>
            <a:br>
              <a:rPr lang="en-US" sz="2400" dirty="0"/>
            </a:br>
            <a:r>
              <a:rPr lang="en-US" sz="2400" dirty="0"/>
              <a:t>5 Year Budget Planning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D998E3F-D170-D823-1A23-A6C2D9B7DB6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3"/>
          <a:srcRect l="17308" t="6160" r="16026" b="2626"/>
          <a:stretch/>
        </p:blipFill>
        <p:spPr bwMode="auto">
          <a:xfrm>
            <a:off x="4584643" y="882816"/>
            <a:ext cx="4240145" cy="313944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C8C87E6-89EF-0CA2-9874-C26B59A24BE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8334" t="8529" r="20513" b="2152"/>
          <a:stretch/>
        </p:blipFill>
        <p:spPr bwMode="auto">
          <a:xfrm>
            <a:off x="319212" y="875418"/>
            <a:ext cx="3870765" cy="30592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Content Placeholder 4">
            <a:extLst>
              <a:ext uri="{FF2B5EF4-FFF2-40B4-BE49-F238E27FC236}">
                <a16:creationId xmlns:a16="http://schemas.microsoft.com/office/drawing/2014/main" id="{2D63B002-4B9A-6489-2E5B-7D657AA9C2F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3974" t="19901" r="17180" b="2388"/>
          <a:stretch/>
        </p:blipFill>
        <p:spPr bwMode="auto">
          <a:xfrm>
            <a:off x="4572000" y="3940620"/>
            <a:ext cx="4466977" cy="272854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0117014-302A-45D9-B27F-5B88031032D0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12820" t="7344" r="14360" b="-4955"/>
          <a:stretch/>
        </p:blipFill>
        <p:spPr bwMode="auto">
          <a:xfrm>
            <a:off x="256483" y="3840479"/>
            <a:ext cx="4328160" cy="313944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9622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8D27E14-F367-2242-29F9-DB66C4D11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2512"/>
            <a:ext cx="8229600" cy="10668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1"/>
                </a:solidFill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  <a:t>BIL 2 Year Initial Budget (funds in house)</a:t>
            </a:r>
            <a:br>
              <a:rPr lang="en-US" sz="2800" b="1" dirty="0">
                <a:solidFill>
                  <a:schemeClr val="accent1"/>
                </a:solidFill>
                <a:latin typeface="Calibri" panose="020F0502020204030204" pitchFamily="34" charset="0"/>
                <a:ea typeface="DengXian" panose="02010600030101010101" pitchFamily="2" charset="-122"/>
                <a:cs typeface="Calibri" panose="020F0502020204030204" pitchFamily="34" charset="0"/>
              </a:rPr>
            </a:br>
            <a:endParaRPr lang="en-US" sz="28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7F3B22-C9F8-5598-2054-2DE74667A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762000"/>
            <a:ext cx="8610600" cy="5867400"/>
          </a:xfrm>
        </p:spPr>
        <p:txBody>
          <a:bodyPr>
            <a:normAutofit/>
          </a:bodyPr>
          <a:lstStyle/>
          <a:p>
            <a:r>
              <a:rPr lang="en-US" b="1" dirty="0"/>
              <a:t>CAC &amp; STAC RFPs (Multiple Focus Areas)</a:t>
            </a:r>
            <a:r>
              <a:rPr lang="en-US" dirty="0"/>
              <a:t>: Create equitable opportunity for citizens and partners throughout the region to apply for BIL funding</a:t>
            </a:r>
          </a:p>
          <a:p>
            <a:r>
              <a:rPr lang="en-US" b="1" dirty="0"/>
              <a:t>Direct support of APNEP and Partner led Initiatives:</a:t>
            </a:r>
          </a:p>
          <a:p>
            <a:pPr lvl="1"/>
            <a:r>
              <a:rPr lang="en-US" b="1" dirty="0"/>
              <a:t>Ecosystem Focus Areas (SAV, Wetlands, Water Quality, Oysters)</a:t>
            </a:r>
          </a:p>
          <a:p>
            <a:pPr lvl="3"/>
            <a:r>
              <a:rPr lang="en-US" dirty="0"/>
              <a:t>Direct support for known project needs identified by SAV Team, Wetlands MAT, Oyster Blueprint, etc.</a:t>
            </a:r>
          </a:p>
          <a:p>
            <a:pPr lvl="1"/>
            <a:r>
              <a:rPr lang="en-US" b="1" dirty="0"/>
              <a:t>Community Resilience</a:t>
            </a:r>
          </a:p>
          <a:p>
            <a:pPr lvl="3"/>
            <a:r>
              <a:rPr lang="en-US" dirty="0"/>
              <a:t>Continued support &amp; increased investment in APNEP led initiatives + build upon relationships already built: </a:t>
            </a:r>
          </a:p>
          <a:p>
            <a:pPr lvl="4"/>
            <a:r>
              <a:rPr lang="en-US" dirty="0"/>
              <a:t>Scuppernong Community Engagement  </a:t>
            </a:r>
          </a:p>
          <a:p>
            <a:pPr lvl="4"/>
            <a:r>
              <a:rPr lang="en-US" dirty="0"/>
              <a:t>Tribal Coastal Connections</a:t>
            </a:r>
          </a:p>
          <a:p>
            <a:pPr lvl="3"/>
            <a:r>
              <a:rPr lang="en-US" dirty="0"/>
              <a:t>Support partners leading resilience planning (RISE, NWL):</a:t>
            </a:r>
          </a:p>
        </p:txBody>
      </p:sp>
    </p:spTree>
    <p:extLst>
      <p:ext uri="{BB962C8B-B14F-4D97-AF65-F5344CB8AC3E}">
        <p14:creationId xmlns:p14="http://schemas.microsoft.com/office/powerpoint/2010/main" val="4233550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8D27E14-F367-2242-29F9-DB66C4D11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 fontScale="90000"/>
          </a:bodyPr>
          <a:lstStyle/>
          <a:p>
            <a:br>
              <a:rPr lang="en-US" sz="2800" b="1" dirty="0"/>
            </a:br>
            <a:br>
              <a:rPr lang="en-US" sz="2800" b="1" dirty="0"/>
            </a:br>
            <a:br>
              <a:rPr lang="en-US" sz="2800" b="1" dirty="0"/>
            </a:br>
            <a:br>
              <a:rPr lang="en-US" sz="2800" b="1" dirty="0"/>
            </a:br>
            <a:br>
              <a:rPr lang="en-US" sz="2800" b="1" dirty="0"/>
            </a:br>
            <a:r>
              <a:rPr lang="en-US" sz="2200" b="1" dirty="0"/>
              <a:t>Justice 40 Considerations /Spatial Targeting Approach </a:t>
            </a:r>
            <a:br>
              <a:rPr lang="en-US" sz="2200" b="1" dirty="0"/>
            </a:br>
            <a:r>
              <a:rPr lang="en-US" sz="2200" b="1" dirty="0"/>
              <a:t>Ecosystem Focus Areas vs. Community Resilience</a:t>
            </a:r>
            <a:br>
              <a:rPr lang="en-US" sz="2200" b="1" dirty="0"/>
            </a:br>
            <a:endParaRPr lang="en-US" sz="2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7F3B22-C9F8-5598-2054-2DE74667A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964642"/>
            <a:ext cx="8991600" cy="5867400"/>
          </a:xfrm>
        </p:spPr>
        <p:txBody>
          <a:bodyPr>
            <a:normAutofit fontScale="62500" lnSpcReduction="20000"/>
          </a:bodyPr>
          <a:lstStyle/>
          <a:p>
            <a:pPr lvl="1"/>
            <a:r>
              <a:rPr lang="en-US" sz="2600" b="1" dirty="0"/>
              <a:t>Ecosystem Focus Areas (SAV, Wetlands, Water Quality, Oysters)</a:t>
            </a:r>
          </a:p>
          <a:p>
            <a:pPr lvl="3"/>
            <a:r>
              <a:rPr lang="en-US" sz="2600" dirty="0"/>
              <a:t>Spatial targeting </a:t>
            </a:r>
            <a:r>
              <a:rPr lang="en-US" sz="2600" i="1" dirty="0"/>
              <a:t>can inform 3-year budget</a:t>
            </a:r>
            <a:endParaRPr lang="en-US" sz="2600" dirty="0"/>
          </a:p>
          <a:p>
            <a:pPr lvl="3"/>
            <a:r>
              <a:rPr lang="en-US" sz="2600" dirty="0"/>
              <a:t>Spatial targeting can help: </a:t>
            </a:r>
          </a:p>
          <a:p>
            <a:pPr lvl="4"/>
            <a:r>
              <a:rPr lang="en-US" sz="2600" dirty="0"/>
              <a:t>Prioritize protection and restoration activities over large geography</a:t>
            </a:r>
          </a:p>
          <a:p>
            <a:pPr lvl="4"/>
            <a:r>
              <a:rPr lang="en-US" sz="2600" dirty="0"/>
              <a:t>Identify communities that may benefit from “traditional” ecosystem protection and restoration projects</a:t>
            </a:r>
          </a:p>
          <a:p>
            <a:pPr lvl="4"/>
            <a:r>
              <a:rPr lang="en-US" sz="2600" dirty="0"/>
              <a:t>Integration across focus areas and projects</a:t>
            </a:r>
          </a:p>
          <a:p>
            <a:pPr lvl="4"/>
            <a:r>
              <a:rPr lang="en-US" sz="2600" dirty="0"/>
              <a:t>Quantify benefits for tracking Justice 40 / EPA Reporting</a:t>
            </a:r>
          </a:p>
          <a:p>
            <a:pPr lvl="1"/>
            <a:endParaRPr lang="en-US" sz="2600" b="1" dirty="0"/>
          </a:p>
          <a:p>
            <a:pPr lvl="1"/>
            <a:r>
              <a:rPr lang="en-US" sz="2600" b="1" dirty="0"/>
              <a:t>Community Resilience</a:t>
            </a:r>
          </a:p>
          <a:p>
            <a:pPr lvl="3"/>
            <a:r>
              <a:rPr lang="en-US" sz="2600" dirty="0"/>
              <a:t>APNEP already involved in working with underserved and under-represented communities (disadvantaged per EPA terms), not starting from scratch</a:t>
            </a:r>
          </a:p>
          <a:p>
            <a:pPr lvl="3"/>
            <a:r>
              <a:rPr lang="en-US" sz="2600" dirty="0"/>
              <a:t>Continued support &amp; increased investment in APNEP led initiatives, build upon existing relationships:</a:t>
            </a:r>
          </a:p>
          <a:p>
            <a:pPr lvl="4"/>
            <a:r>
              <a:rPr lang="en-US" sz="2600" dirty="0"/>
              <a:t>Scuppernong Community Engagement  </a:t>
            </a:r>
          </a:p>
          <a:p>
            <a:pPr lvl="4"/>
            <a:r>
              <a:rPr lang="en-US" sz="2600" dirty="0"/>
              <a:t>Tribal Coastal Connections</a:t>
            </a:r>
          </a:p>
          <a:p>
            <a:pPr lvl="3"/>
            <a:r>
              <a:rPr lang="en-US" sz="2600" dirty="0"/>
              <a:t>Partner led resilience planning efforts have already identified communities </a:t>
            </a:r>
          </a:p>
          <a:p>
            <a:pPr lvl="3"/>
            <a:r>
              <a:rPr lang="en-US" sz="2600" dirty="0"/>
              <a:t>APNEP participating and working to identify projects that fit ecosystem objectives of CCMP</a:t>
            </a:r>
            <a:endParaRPr lang="en-US" sz="2600" i="1" dirty="0"/>
          </a:p>
          <a:p>
            <a:pPr lvl="3"/>
            <a:r>
              <a:rPr lang="en-US" sz="2600" dirty="0"/>
              <a:t>“Targeting” already guided by community needs and resilience planning </a:t>
            </a:r>
          </a:p>
          <a:p>
            <a:pPr lvl="3"/>
            <a:r>
              <a:rPr lang="en-US" sz="2600" dirty="0"/>
              <a:t>Equity Strategy noted that can target communities that may not be interested or have the capacity to partner, relationship building takes time</a:t>
            </a:r>
          </a:p>
          <a:p>
            <a:endParaRPr lang="en-US" sz="2600" b="1" dirty="0"/>
          </a:p>
          <a:p>
            <a:r>
              <a:rPr lang="en-US" sz="2600" b="1" dirty="0"/>
              <a:t>CAC &amp; STAC RFPs (Multiple Focus Areas)</a:t>
            </a:r>
            <a:r>
              <a:rPr lang="en-US" sz="2600" dirty="0"/>
              <a:t>: Create equitable opportunity for citizens and partners throughout the region to apply for BIL funding</a:t>
            </a:r>
          </a:p>
          <a:p>
            <a:pPr lvl="3"/>
            <a:endParaRPr lang="en-US" dirty="0"/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890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3285DF9-8B0F-F89C-8178-D9E4202BF28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58413753"/>
              </p:ext>
            </p:extLst>
          </p:nvPr>
        </p:nvGraphicFramePr>
        <p:xfrm>
          <a:off x="152400" y="114301"/>
          <a:ext cx="8839200" cy="67615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109802809"/>
                    </a:ext>
                  </a:extLst>
                </a:gridCol>
                <a:gridCol w="4419600">
                  <a:extLst>
                    <a:ext uri="{9D8B030D-6E8A-4147-A177-3AD203B41FA5}">
                      <a16:colId xmlns:a16="http://schemas.microsoft.com/office/drawing/2014/main" val="1607238074"/>
                    </a:ext>
                  </a:extLst>
                </a:gridCol>
                <a:gridCol w="1786892">
                  <a:extLst>
                    <a:ext uri="{9D8B030D-6E8A-4147-A177-3AD203B41FA5}">
                      <a16:colId xmlns:a16="http://schemas.microsoft.com/office/drawing/2014/main" val="2589364999"/>
                    </a:ext>
                  </a:extLst>
                </a:gridCol>
                <a:gridCol w="1261108">
                  <a:extLst>
                    <a:ext uri="{9D8B030D-6E8A-4147-A177-3AD203B41FA5}">
                      <a16:colId xmlns:a16="http://schemas.microsoft.com/office/drawing/2014/main" val="908273097"/>
                    </a:ext>
                  </a:extLst>
                </a:gridCol>
              </a:tblGrid>
              <a:tr h="75774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Focus Area: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Example Projects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Guidance / Approach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Budget Proposal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1089837313"/>
                  </a:ext>
                </a:extLst>
              </a:tr>
              <a:tr h="9701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SAV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285750" marR="0" indent="-28575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Mapping, Monitoring, &amp; Assessment</a:t>
                      </a:r>
                    </a:p>
                    <a:p>
                      <a:pPr marL="285750" marR="0" indent="-28575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Assessment of SAV Protection Policies </a:t>
                      </a: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SAV Team Directed Activities </a:t>
                      </a: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$ 400,000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3218658360"/>
                  </a:ext>
                </a:extLst>
              </a:tr>
              <a:tr h="108495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Oysters Habitat  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Habitat Mapping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Wild Oyster Habitat Restoration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Oyster Steering Committee Directed Activities</a:t>
                      </a: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$ 200,000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2404287538"/>
                  </a:ext>
                </a:extLst>
              </a:tr>
              <a:tr h="9701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Wetlands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285750" marR="0" indent="-285750" algn="l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NOAA CCAP Mapping</a:t>
                      </a: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Wetlands MAT</a:t>
                      </a: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$ 200,000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3423130093"/>
                  </a:ext>
                </a:extLst>
              </a:tr>
              <a:tr h="144521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Water Quality Projects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CAC RFP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RISE project examples: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Algal Bloom Collaboration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Currituck Sound Coalition Projects (+SAV/wetlands)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Stormwater, Agricultural BMPs</a:t>
                      </a: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2x2x2: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Direct Support + CAC RFPs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$ 400,000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332117979"/>
                  </a:ext>
                </a:extLst>
              </a:tr>
              <a:tr h="151549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Community Resilience Projects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Scuppernong Community Engagement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Tribal Resilience Connections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CAC RFP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RISE project examples (capacity building, green infrastructure, flood-prone farmland / wetlands)</a:t>
                      </a:r>
                    </a:p>
                    <a:p>
                      <a:pPr marL="285750" marR="0" indent="-28575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2x2x2: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Direct Support + CAC RFPs</a:t>
                      </a:r>
                    </a:p>
                  </a:txBody>
                  <a:tcPr marL="35895" marR="35895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$ 400,000</a:t>
                      </a: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5895" marR="35895" marT="0" marB="0" anchor="ctr"/>
                </a:tc>
                <a:extLst>
                  <a:ext uri="{0D108BD9-81ED-4DB2-BD59-A6C34878D82A}">
                    <a16:rowId xmlns:a16="http://schemas.microsoft.com/office/drawing/2014/main" val="34278696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86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B218AD6-C0C3-01DD-3436-B34320367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B47092-9188-2C6A-1E85-7D297FCCE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1600" b="1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en-US" sz="1600" b="1" dirty="0">
                <a:latin typeface="Cambria" panose="02040503050406030204" pitchFamily="18" charset="0"/>
              </a:rPr>
              <a:t>Stacey Webb Feken </a:t>
            </a:r>
          </a:p>
          <a:p>
            <a:pPr marL="0" indent="0" algn="ctr">
              <a:buNone/>
            </a:pPr>
            <a:r>
              <a:rPr lang="en-US" sz="1600" dirty="0">
                <a:latin typeface="Cambria" panose="02040503050406030204" pitchFamily="18" charset="0"/>
              </a:rPr>
              <a:t>Policy &amp; Engagement Manager</a:t>
            </a:r>
          </a:p>
          <a:p>
            <a:pPr marL="0" indent="0" algn="ctr">
              <a:buNone/>
            </a:pPr>
            <a:r>
              <a:rPr lang="en-US" sz="1600" dirty="0">
                <a:latin typeface="Cambria" panose="02040503050406030204" pitchFamily="18" charset="0"/>
              </a:rPr>
              <a:t>Stacey.Feken@apnep.org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589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75812-A92B-9A91-9EA6-6935EB67C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012" y="-76200"/>
            <a:ext cx="7138387" cy="762000"/>
          </a:xfrm>
        </p:spPr>
        <p:txBody>
          <a:bodyPr>
            <a:normAutofit/>
          </a:bodyPr>
          <a:lstStyle/>
          <a:p>
            <a:pPr marL="342900" marR="0" indent="-342900">
              <a:spcBef>
                <a:spcPts val="0"/>
              </a:spcBef>
            </a:pPr>
            <a:r>
              <a:rPr lang="en-US" sz="2400" dirty="0"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BIL CCMP Implementation Projects</a:t>
            </a:r>
            <a:endParaRPr lang="en-US" sz="2400" dirty="0">
              <a:latin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2422A-C0A7-D3E6-B91B-63D90A71C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85800"/>
            <a:ext cx="8972365" cy="5943600"/>
          </a:xfrm>
        </p:spPr>
        <p:txBody>
          <a:bodyPr>
            <a:noAutofit/>
          </a:bodyPr>
          <a:lstStyle/>
          <a:p>
            <a:pPr marL="822960" indent="-342900"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Focus Areas: 5 buckets of funding: ~$800K each)</a:t>
            </a:r>
          </a:p>
          <a:p>
            <a:pPr marL="82296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Builds upon existing APNEP efforts /Leverages work of partners including other federal programs</a:t>
            </a:r>
          </a:p>
          <a:p>
            <a:pPr marL="82296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Priority consideration will be given to actions identified as a BIL priority in 2023 CCMP Update (January 2023 LC Workshop)</a:t>
            </a:r>
          </a:p>
          <a:p>
            <a:pPr marL="82296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Some projects included in both 320 and BIL Strategy and Workplan to allow flexibility in funding, and because the 320 also serves as a mid-year report 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200" b="1" dirty="0">
                <a:ea typeface="Times New Roman" panose="02020603050405020304" pitchFamily="18" charset="0"/>
                <a:cs typeface="Calibri" panose="020F0502020204030204" pitchFamily="34" charset="0"/>
              </a:rPr>
              <a:t>Submerged Aquatic Vegetation (SAV) 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ffectLst/>
                <a:ea typeface="Times New Roman" panose="02020603050405020304" pitchFamily="18" charset="0"/>
                <a:cs typeface="Segoe UI" panose="020B0502040204020203" pitchFamily="34" charset="0"/>
              </a:rPr>
              <a:t>Assessment of SAV Protection Policies 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ffectLst/>
                <a:ea typeface="Times New Roman" panose="02020603050405020304" pitchFamily="18" charset="0"/>
                <a:cs typeface="Segoe UI" panose="020B0502040204020203" pitchFamily="34" charset="0"/>
              </a:rPr>
              <a:t>High-Salinity SAV Monitoring/Mapping  </a:t>
            </a:r>
            <a:endParaRPr lang="en-US" sz="1200" dirty="0">
              <a:effectLst/>
              <a:ea typeface="Times New Roman" panose="02020603050405020304" pitchFamily="18" charset="0"/>
            </a:endParaRP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ffectLst/>
                <a:ea typeface="Times New Roman" panose="02020603050405020304" pitchFamily="18" charset="0"/>
                <a:cs typeface="Segoe UI" panose="020B0502040204020203" pitchFamily="34" charset="0"/>
              </a:rPr>
              <a:t>Low-Salinity SAV Monitoring Protocols Development  </a:t>
            </a:r>
            <a:endParaRPr lang="en-US" sz="1200" dirty="0">
              <a:effectLst/>
              <a:ea typeface="Times New Roman" panose="02020603050405020304" pitchFamily="18" charset="0"/>
            </a:endParaRP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ffectLst/>
                <a:ea typeface="Times New Roman" panose="02020603050405020304" pitchFamily="18" charset="0"/>
                <a:cs typeface="Segoe UI" panose="020B0502040204020203" pitchFamily="34" charset="0"/>
              </a:rPr>
              <a:t>Analysis of Low-Salinity SAV Sentinel Site Data </a:t>
            </a:r>
            <a:endParaRPr lang="en-US" sz="1200" dirty="0">
              <a:effectLst/>
              <a:ea typeface="Times New Roman" panose="02020603050405020304" pitchFamily="18" charset="0"/>
            </a:endParaRP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200" b="1" dirty="0">
                <a:ea typeface="Times New Roman" panose="02020603050405020304" pitchFamily="18" charset="0"/>
                <a:cs typeface="Calibri" panose="020F0502020204030204" pitchFamily="34" charset="0"/>
              </a:rPr>
              <a:t>Water Quality </a:t>
            </a:r>
            <a:r>
              <a:rPr lang="en-US" sz="1200" i="1" dirty="0">
                <a:ea typeface="Times New Roman" panose="02020603050405020304" pitchFamily="18" charset="0"/>
                <a:cs typeface="Calibri" panose="020F0502020204030204" pitchFamily="34" charset="0"/>
              </a:rPr>
              <a:t>(also part of monitoring strategy</a:t>
            </a: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Continued </a:t>
            </a:r>
            <a:r>
              <a:rPr lang="en-US" sz="1200" dirty="0">
                <a:effectLst/>
                <a:ea typeface="Times New Roman" panose="02020603050405020304" pitchFamily="18" charset="0"/>
                <a:cs typeface="Segoe UI" panose="020B0502040204020203" pitchFamily="34" charset="0"/>
              </a:rPr>
              <a:t>NC Nutrient Criteria Development Plan (</a:t>
            </a: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NCDP) Support:  (research, indicators, metrics)</a:t>
            </a:r>
          </a:p>
          <a:p>
            <a:pPr marL="1737360" lvl="3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Research &amp; tool development tied to SAV protection (Chla/clarity standard, bio-optical model, data gaps)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Interagency Watershed Restoration Improvement Team (WRIT) (assist with spatial targeting)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Harmful Algal Blooms, Urban Waters, Chowan Healthy Waters, Stormwater (</a:t>
            </a:r>
            <a:r>
              <a:rPr lang="en-US" sz="1200" i="1" dirty="0">
                <a:ea typeface="Times New Roman" panose="02020603050405020304" pitchFamily="18" charset="0"/>
                <a:cs typeface="Calibri" panose="020F0502020204030204" pitchFamily="34" charset="0"/>
              </a:rPr>
              <a:t>also see Resilience section</a:t>
            </a: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200" b="1" dirty="0">
                <a:ea typeface="Times New Roman" panose="02020603050405020304" pitchFamily="18" charset="0"/>
                <a:cs typeface="Calibri" panose="020F0502020204030204" pitchFamily="34" charset="0"/>
              </a:rPr>
              <a:t>Coastal Wetlands </a:t>
            </a: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US" sz="1200" i="1" dirty="0">
                <a:ea typeface="Times New Roman" panose="02020603050405020304" pitchFamily="18" charset="0"/>
                <a:cs typeface="Calibri" panose="020F0502020204030204" pitchFamily="34" charset="0"/>
              </a:rPr>
              <a:t>also</a:t>
            </a: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1200" i="1" dirty="0">
                <a:ea typeface="Times New Roman" panose="02020603050405020304" pitchFamily="18" charset="0"/>
                <a:cs typeface="Calibri" panose="020F0502020204030204" pitchFamily="34" charset="0"/>
              </a:rPr>
              <a:t>part of monitoring strategy</a:t>
            </a: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Wetland mapping &amp; monitoring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EO80 Natural and Working Lands Action Plan 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Scuppernong Study / large scale hydrologic wetland restoration </a:t>
            </a: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200" b="1" dirty="0">
                <a:ea typeface="Times New Roman" panose="02020603050405020304" pitchFamily="18" charset="0"/>
                <a:cs typeface="Calibri" panose="020F0502020204030204" pitchFamily="34" charset="0"/>
              </a:rPr>
              <a:t>Oyster Habitats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Oyster Habitat Mapping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Provide Direct Support for the Restoration of Wild Oyster Habitat</a:t>
            </a:r>
            <a:endParaRPr lang="en-US" sz="1200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200" b="1" dirty="0">
                <a:ea typeface="Times New Roman" panose="02020603050405020304" pitchFamily="18" charset="0"/>
                <a:cs typeface="Calibri" panose="020F0502020204030204" pitchFamily="34" charset="0"/>
              </a:rPr>
              <a:t>Community Resilience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Scuppernong Study Engagement Strategy / Tribal Coastal Resilience Connections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Tools and resources for local governments / EO80 NC Climate Risk and Resilience Plan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Regional Needs Assessment (assist with spatial targeting, Equity Strategy implementation)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200" dirty="0">
                <a:ea typeface="Times New Roman" panose="02020603050405020304" pitchFamily="18" charset="0"/>
                <a:cs typeface="Calibri" panose="020F0502020204030204" pitchFamily="34" charset="0"/>
              </a:rPr>
              <a:t>RISE: draw on regional vulnerability assessments and project portfolios conducted in 2022 for COGs</a:t>
            </a: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1200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463040" lvl="2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1200" dirty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188720" lvl="1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12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675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84A5C25-04F8-8ECC-9CB5-7D5389089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64" y="3048"/>
            <a:ext cx="8229600" cy="1066800"/>
          </a:xfrm>
        </p:spPr>
        <p:txBody>
          <a:bodyPr>
            <a:normAutofit/>
          </a:bodyPr>
          <a:lstStyle/>
          <a:p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APNEP </a:t>
            </a:r>
            <a:r>
              <a:rPr lang="en-US" sz="20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Bipartisan Infrastructure Law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Funding Overview</a:t>
            </a:r>
            <a:b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B0866AF-731B-AB7C-9F8C-AAACFE5AC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864" y="685800"/>
            <a:ext cx="8708136" cy="6054852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n-US" sz="17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National Estuary Program (NEP) BIL Strategy should seek to: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Utilize NEP as vehicles to accelerate and more extensively implement CCMPs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Ensure that benefits reach disadvantaged communities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Build the adaptive capacity of ecosystems and communities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Leverage additional resources; particularly federal </a:t>
            </a: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en-US" sz="17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1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EPA guidance requires </a:t>
            </a:r>
            <a:r>
              <a:rPr lang="en-US" sz="17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5-year long term, </a:t>
            </a:r>
            <a:r>
              <a:rPr lang="en-US" sz="1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equity strategy, </a:t>
            </a:r>
            <a:r>
              <a:rPr lang="en-US" sz="17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strategy, annual </a:t>
            </a:r>
            <a:r>
              <a:rPr lang="en-US" sz="1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workplans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 Long Term Strategy due by June 1, 2023 </a:t>
            </a:r>
          </a:p>
          <a:p>
            <a:pPr marL="1017270" lvl="2" indent="-285750">
              <a:lnSpc>
                <a:spcPct val="107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7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 detail than annual workplans; may be modified at any time</a:t>
            </a:r>
          </a:p>
          <a:p>
            <a:pPr marL="1017270" lvl="2" indent="-285750">
              <a:lnSpc>
                <a:spcPct val="107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Incorporates draft Equity Strategy (</a:t>
            </a:r>
            <a:r>
              <a:rPr lang="en-US" sz="17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distributed April 2023 for review</a:t>
            </a:r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1017270" lvl="2" indent="-285750">
              <a:lnSpc>
                <a:spcPct val="107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Incorporates approved initial 2-year BIL workplan (2022-2024) </a:t>
            </a:r>
          </a:p>
          <a:p>
            <a:pPr marL="1017270" lvl="2" indent="-285750">
              <a:lnSpc>
                <a:spcPct val="107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Annual workplans will be submitted for remaining years</a:t>
            </a:r>
          </a:p>
          <a:p>
            <a:pPr marL="1017270" lvl="2" indent="-285750">
              <a:lnSpc>
                <a:spcPct val="107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Bef>
                <a:spcPts val="0"/>
              </a:spcBef>
            </a:pPr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Long term strategy i</a:t>
            </a: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ncorporates 2-year workplan (</a:t>
            </a:r>
            <a:r>
              <a:rPr lang="en-US" sz="17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LC approved October 2022</a:t>
            </a: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Grant application and workplan submitted to EPA October 2022 </a:t>
            </a: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Cooperative Agreement between EPA/NCDEQ (2022-2027)</a:t>
            </a: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marR="0" lvl="2" indent="-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unds from EPA received February 2023:</a:t>
            </a:r>
          </a:p>
          <a:p>
            <a:pPr marL="1417320" lvl="3" indent="-228600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"/>
            </a:pP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$909,800 first year / $1,819,600 for 2 years 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US" sz="17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 provides $132 million total to NEPs for fiscal years 2022 through 2027. 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1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Each of the 28 NEPs will receive ~$900,000 per year for 5 years (~$4.5 million)</a:t>
            </a:r>
          </a:p>
          <a:p>
            <a:pPr marL="1017270" lvl="2" indent="-285750">
              <a:lnSpc>
                <a:spcPct val="107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2361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12194</TotalTime>
  <Words>1289</Words>
  <Application>Microsoft Office PowerPoint</Application>
  <PresentationFormat>On-screen Show (4:3)</PresentationFormat>
  <Paragraphs>197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Arial</vt:lpstr>
      <vt:lpstr>Calibri</vt:lpstr>
      <vt:lpstr>Cambria</vt:lpstr>
      <vt:lpstr>Constantia</vt:lpstr>
      <vt:lpstr>Courier New</vt:lpstr>
      <vt:lpstr>Symbol</vt:lpstr>
      <vt:lpstr>Times New Roman</vt:lpstr>
      <vt:lpstr>Wingdings</vt:lpstr>
      <vt:lpstr>Wingdings 2</vt:lpstr>
      <vt:lpstr>flow</vt:lpstr>
      <vt:lpstr>Equity Strategy Update  </vt:lpstr>
      <vt:lpstr>BIL 2 Year Budget  </vt:lpstr>
      <vt:lpstr>Integration Across Focus Areas +  5 Year Budget Planning</vt:lpstr>
      <vt:lpstr>BIL 2 Year Initial Budget (funds in house) </vt:lpstr>
      <vt:lpstr>     Justice 40 Considerations /Spatial Targeting Approach  Ecosystem Focus Areas vs. Community Resilience </vt:lpstr>
      <vt:lpstr>PowerPoint Presentation</vt:lpstr>
      <vt:lpstr>Questions</vt:lpstr>
      <vt:lpstr>BIL CCMP Implementation Projects</vt:lpstr>
      <vt:lpstr>APNEP Bipartisan Infrastructure Law Funding Overview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Stacey Feken</dc:creator>
  <cp:lastModifiedBy>Feken, Stacey W</cp:lastModifiedBy>
  <cp:revision>428</cp:revision>
  <dcterms:created xsi:type="dcterms:W3CDTF">2013-05-13T11:16:44Z</dcterms:created>
  <dcterms:modified xsi:type="dcterms:W3CDTF">2023-10-14T02:40:45Z</dcterms:modified>
</cp:coreProperties>
</file>