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modernComment_131_2C93BC32.xml" ContentType="application/vnd.ms-powerpoint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omments/modernComment_108_0.xml" ContentType="application/vnd.ms-powerpoint.comment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sldIdLst>
    <p:sldId id="257" r:id="rId5"/>
    <p:sldId id="305" r:id="rId6"/>
    <p:sldId id="267" r:id="rId7"/>
    <p:sldId id="272" r:id="rId8"/>
    <p:sldId id="259" r:id="rId9"/>
    <p:sldId id="264" r:id="rId10"/>
    <p:sldId id="271" r:id="rId11"/>
    <p:sldId id="299" r:id="rId12"/>
    <p:sldId id="300" r:id="rId13"/>
    <p:sldId id="265" r:id="rId14"/>
    <p:sldId id="266" r:id="rId15"/>
    <p:sldId id="302" r:id="rId16"/>
    <p:sldId id="263" r:id="rId17"/>
    <p:sldId id="262" r:id="rId18"/>
    <p:sldId id="306" r:id="rId19"/>
    <p:sldId id="297" r:id="rId20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3C92F75-60E2-4A23-BDDD-E9AE677EDF04}">
          <p14:sldIdLst>
            <p14:sldId id="257"/>
            <p14:sldId id="305"/>
            <p14:sldId id="267"/>
            <p14:sldId id="272"/>
            <p14:sldId id="259"/>
            <p14:sldId id="264"/>
            <p14:sldId id="271"/>
            <p14:sldId id="299"/>
            <p14:sldId id="300"/>
            <p14:sldId id="265"/>
            <p14:sldId id="266"/>
            <p14:sldId id="302"/>
            <p14:sldId id="263"/>
            <p14:sldId id="262"/>
            <p14:sldId id="306"/>
            <p14:sldId id="29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DA4BD9C-9483-1C04-D446-20E64BA743B2}" name="Dixon, Tracy" initials="DT" userId="S::tracy.dixon@dncr.nc.gov::53553480-1444-4a4b-829c-d30c127180db" providerId="AD"/>
  <p188:author id="{F86D50FC-3BF0-F3B1-4A77-7B48E4C99062}" name="Ward, Sara" initials="WS" userId="S::sara.ward@dncr.nc.gov::37a33910-c97f-4bbd-98ce-6fb760dd390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893"/>
    <a:srgbClr val="FEFFF1"/>
    <a:srgbClr val="FFFF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25977B-BED8-0F1A-AE21-F0CAC6123417}" v="1" dt="2026-05-05T14:43:19.8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8/10/relationships/authors" Target="authors.xml"/></Relationships>
</file>

<file path=ppt/comments/modernComment_108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696AFB94-E9FC-4FDE-AB99-83C31B9F1964}" authorId="{5DA4BD9C-9483-1C04-D446-20E64BA743B2}" status="resolved" created="2026-04-30T17:30:18.587" complete="100000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0" sldId="264"/>
      <ac:spMk id="4" creationId="{00000000-0000-0000-0000-000000000000}"/>
      <ac:txMk cp="0" len="20">
        <ac:context len="21" hash="268854814"/>
      </ac:txMk>
    </ac:txMkLst>
    <p188:pos x="2919283" y="84952"/>
    <p188:txBody>
      <a:bodyPr/>
      <a:lstStyle/>
      <a:p>
        <a:r>
          <a:rPr lang="en-US"/>
          <a:t>[@Ward, Sara] Here are the more robust accomplishments Kate wrote up if you wanted to add any- https://ncconnect.sharepoint.com/:w:/r/sites/DNCRAtlanticConservationCoalitionTeam/Shared%20Documents/DNCR%20Atlantic%20Conservation%20Coalition%20Team/Communications/Talking%20Points/Accomplishments%20bullets%20-%204.30.26%20EPA%20performance%20report.docx?d=we9f048c24abc4dc2bdf8db67f78fe8fb&amp;csf=1&amp;web=1&amp;e=kZqhM7</a:t>
        </a:r>
      </a:p>
    </p188:txBody>
  </p188:cm>
  <p188:cm id="{C383F5C5-FBEA-4AFA-90B8-6C68C1172810}" authorId="{5DA4BD9C-9483-1C04-D446-20E64BA743B2}" status="resolved" created="2026-04-30T20:54:40.725" complete="100000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0" sldId="264"/>
      <ac:spMk id="3" creationId="{00000000-0000-0000-0000-000000000000}"/>
      <ac:txMk cp="481">
        <ac:context len="492" hash="3536907265"/>
      </ac:txMk>
    </ac:txMkLst>
    <p188:pos x="3158695" y="2896114"/>
    <p188:txBody>
      <a:bodyPr/>
      <a:lstStyle/>
      <a:p>
        <a:r>
          <a:rPr lang="en-US"/>
          <a:t>Assuming you want to include</a:t>
        </a:r>
      </a:p>
    </p188:txBody>
  </p188:cm>
</p188:cmLst>
</file>

<file path=ppt/comments/modernComment_131_2C93BC32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FE158906-BFD9-4D1C-9095-ADD37657D932}" authorId="{5DA4BD9C-9483-1C04-D446-20E64BA743B2}" status="resolved" created="2026-04-30T17:30:18.587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747879474" sldId="305"/>
      <ac:spMk id="4" creationId="{79B74189-E9C1-CE8A-DF38-CB67CBE3417D}"/>
      <ac:txMk cp="8">
        <ac:context len="31" hash="3180689943"/>
      </ac:txMk>
    </ac:txMkLst>
    <p188:pos x="2919283" y="84952"/>
    <p188:txBody>
      <a:bodyPr/>
      <a:lstStyle/>
      <a:p>
        <a:r>
          <a:rPr lang="en-US"/>
          <a:t>[@Ward, Sara] Here are the more robust accomplishments Kate wrote up if you wanted to add any- https://ncconnect.sharepoint.com/:w:/r/sites/DNCRAtlanticConservationCoalitionTeam/Shared%20Documents/DNCR%20Atlantic%20Conservation%20Coalition%20Team/Communications/Talking%20Points/Accomplishments%20bullets%20-%204.30.26%20EPA%20performance%20report.docx?d=we9f048c24abc4dc2bdf8db67f78fe8fb&amp;csf=1&amp;web=1&amp;e=kZqhM7</a:t>
        </a:r>
      </a:p>
    </p188:txBody>
  </p188:cm>
  <p188:cm id="{A51B2C6B-2036-4DFB-9272-93B1DF8C46A5}" authorId="{5DA4BD9C-9483-1C04-D446-20E64BA743B2}" status="resolved" created="2026-04-30T20:54:40.725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747879474" sldId="305"/>
      <ac:spMk id="3" creationId="{6609C431-F323-FFFA-5979-78D1513B04A6}"/>
      <ac:txMk cp="481">
        <ac:context len="483" hash="1834553157"/>
      </ac:txMk>
    </ac:txMkLst>
    <p188:pos x="3158695" y="2896114"/>
    <p188:txBody>
      <a:bodyPr/>
      <a:lstStyle/>
      <a:p>
        <a:r>
          <a:rPr lang="en-US"/>
          <a:t>Assuming you want to include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327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98A53-B5BD-F241-82DF-7B5BDAEB5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57CC17-C974-9DA1-4F2E-02F1F930E8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C21958-DDD5-6EAC-E265-244828D45F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B755AE-022F-2D1A-FD2A-CF9EBF0F908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681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EA8DC-5738-ACD5-E30D-5A2369DEE5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15FAB5-666E-3F74-B44D-3D78D630D4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AA7B87-3F20-AD1D-5463-DB4653B81E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011B1D-015D-96F0-47BC-627759399F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9097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F0CF3-9D95-7B17-D0A3-6A892E8D8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65C906-71CD-A31F-2D6E-46BC16A037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A50EF2-6577-1C4C-88F2-045CA17941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A46053-1A40-E4DB-FA29-4CD72F30067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865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09A7E8-0142-5421-5A85-AEF016A79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18E51A-BEBE-A41C-0A5C-03B31AE108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0FAFD5-728E-5896-5C58-6B4F92AED1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9A1883-7908-A577-1460-98132FC1489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567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EDB746-31C0-2268-89F1-71510D864E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A07E0E-913E-5363-BE4E-73EBC2834C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5DC09D-7CE6-181F-101E-A9DF66BF13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E4779F-7311-F109-0EE9-22F199F7281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1881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1902AA-316E-D1AD-BD8D-639F52898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BCFB42-247B-6FD4-A3A5-3FCA6FEBAE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8EBE80-9001-434D-89B9-77AEB05277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F0C9DC-5782-5003-FF0C-F244B38F65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947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594C4-8757-4DE8-30E6-5668E627A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B6BE02-B718-DFF2-3AD8-DF0720BF80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861AA-9E14-E67E-D2B6-E25647EC2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4E259-9C0D-440D-B71F-127FE1484D07}" type="datetimeFigureOut">
              <a:rPr lang="en-US" smtClean="0"/>
              <a:t>6/23/2026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F12E8-7744-F782-143D-580CDF748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EF13B-FA1C-5E48-44E7-D06E81242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046C5-2D51-4294-BF0E-263F9353A5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857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31_2C93BC3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08_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hyperlink" Target="https://www.nytimes.com/2025/07/22/climate/north-carolina-peat-restoration.html" TargetMode="Externa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sv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068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/>
          <p:nvPr/>
        </p:nvSpPr>
        <p:spPr>
          <a:xfrm>
            <a:off x="4773153" y="3792492"/>
            <a:ext cx="3725082" cy="419264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ctr">
              <a:lnSpc>
                <a:spcPts val="1979"/>
              </a:lnSpc>
            </a:pPr>
            <a:r>
              <a:rPr lang="en-US" sz="1100" kern="0" spc="12" dirty="0">
                <a:solidFill>
                  <a:schemeClr val="bg1"/>
                </a:solidFill>
                <a:latin typeface="Arial"/>
                <a:ea typeface="Space Grotesk"/>
                <a:cs typeface="Arial"/>
              </a:rPr>
              <a:t>Sara Ward, Atlantic Conservation Coalition Director</a:t>
            </a:r>
          </a:p>
          <a:p>
            <a:pPr algn="ctr">
              <a:lnSpc>
                <a:spcPts val="1979"/>
              </a:lnSpc>
            </a:pPr>
            <a:r>
              <a:rPr lang="en-US" sz="1100" kern="0" spc="12" dirty="0">
                <a:solidFill>
                  <a:schemeClr val="bg1"/>
                </a:solidFill>
                <a:latin typeface="Arial"/>
                <a:ea typeface="Space Grotesk"/>
                <a:cs typeface="Arial"/>
              </a:rPr>
              <a:t>APNEP Leadership Council Meeting: May 5, 2026</a:t>
            </a:r>
            <a:endParaRPr lang="en-US" sz="1100" dirty="0">
              <a:solidFill>
                <a:schemeClr val="bg1"/>
              </a:solidFill>
              <a:latin typeface="Arial"/>
              <a:ea typeface="Space Grotesk"/>
              <a:cs typeface="Arial"/>
            </a:endParaRPr>
          </a:p>
        </p:txBody>
      </p:sp>
      <p:sp>
        <p:nvSpPr>
          <p:cNvPr id="5" name="Text 2"/>
          <p:cNvSpPr/>
          <p:nvPr/>
        </p:nvSpPr>
        <p:spPr>
          <a:xfrm>
            <a:off x="5184027" y="1711422"/>
            <a:ext cx="372508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2600" kern="0" spc="-24">
              <a:solidFill>
                <a:srgbClr val="FFFFFF"/>
              </a:solidFill>
              <a:latin typeface="Arial"/>
              <a:ea typeface="Space Grotesk"/>
              <a:cs typeface="Arial"/>
            </a:endParaRPr>
          </a:p>
        </p:txBody>
      </p:sp>
      <p:pic>
        <p:nvPicPr>
          <p:cNvPr id="6" name="Image 0" descr="DNCR - North Carolina Department of Natural and Cultural Resources"/>
          <p:cNvPicPr>
            <a:picLocks noChangeAspect="1"/>
          </p:cNvPicPr>
          <p:nvPr/>
        </p:nvPicPr>
        <p:blipFill>
          <a:blip r:embed="rId3"/>
          <a:srcRect l="14286" t="14286" r="14286" b="14286"/>
          <a:stretch/>
        </p:blipFill>
        <p:spPr>
          <a:xfrm>
            <a:off x="7249681" y="353273"/>
            <a:ext cx="1566978" cy="9356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9448267-642A-4BE3-56E6-2D79185713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4427" y="1589483"/>
            <a:ext cx="4401750" cy="12455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34AC45-DF78-F4DA-F823-8D35196D801A}"/>
              </a:ext>
            </a:extLst>
          </p:cNvPr>
          <p:cNvSpPr txBox="1"/>
          <p:nvPr/>
        </p:nvSpPr>
        <p:spPr>
          <a:xfrm>
            <a:off x="4357314" y="3147060"/>
            <a:ext cx="4556760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dirty="0">
                <a:solidFill>
                  <a:srgbClr val="FFFFFF"/>
                </a:solidFill>
                <a:latin typeface="Arial"/>
                <a:cs typeface="Arial"/>
              </a:rPr>
              <a:t>A Natural and Working Lands focused Climate </a:t>
            </a:r>
            <a:endParaRPr lang="en-US" sz="14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ctr"/>
            <a:r>
              <a:rPr lang="en-US" sz="1400" dirty="0">
                <a:solidFill>
                  <a:srgbClr val="FFFFFF"/>
                </a:solidFill>
                <a:latin typeface="Arial"/>
                <a:cs typeface="Arial"/>
              </a:rPr>
              <a:t>Pollution Reduction Grant (CPRG) Initiative</a:t>
            </a:r>
            <a:endParaRPr lang="en-US" sz="1400" dirty="0">
              <a:latin typeface="Arial"/>
              <a:cs typeface="Arial"/>
            </a:endParaRPr>
          </a:p>
          <a:p>
            <a:endParaRPr lang="en-US" dirty="0">
              <a:latin typeface="Arial"/>
              <a:ea typeface="Calibri"/>
              <a:cs typeface="Arial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E6D755F-7BD2-05FB-5EC0-57FF43D870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6535" y="2062372"/>
            <a:ext cx="1994039" cy="29651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C29B6C-4E1D-1E3F-744C-6F8F853E9A7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36" t="-364" r="-135" b="2814"/>
          <a:stretch>
            <a:fillRect/>
          </a:stretch>
        </p:blipFill>
        <p:spPr>
          <a:xfrm rot="5400000">
            <a:off x="-36362" y="2594297"/>
            <a:ext cx="2510327" cy="21310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3EEC43-73C5-FD16-DC4D-A9A96E3DC0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5896" y="352698"/>
            <a:ext cx="2542761" cy="18387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DA8477-B433-5C38-33FB-85CCCE243E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457" y="354877"/>
            <a:ext cx="1936059" cy="2219740"/>
          </a:xfrm>
          <a:prstGeom prst="rect">
            <a:avLst/>
          </a:prstGeom>
        </p:spPr>
      </p:pic>
      <p:sp>
        <p:nvSpPr>
          <p:cNvPr id="16" name="Shape 10">
            <a:extLst>
              <a:ext uri="{FF2B5EF4-FFF2-40B4-BE49-F238E27FC236}">
                <a16:creationId xmlns:a16="http://schemas.microsoft.com/office/drawing/2014/main" id="{9F989011-8869-1C1B-8ED3-3282C4B0D880}"/>
              </a:ext>
            </a:extLst>
          </p:cNvPr>
          <p:cNvSpPr/>
          <p:nvPr/>
        </p:nvSpPr>
        <p:spPr>
          <a:xfrm>
            <a:off x="-1959" y="4895498"/>
            <a:ext cx="9145959" cy="246307"/>
          </a:xfrm>
          <a:prstGeom prst="roundRect">
            <a:avLst>
              <a:gd name="adj" fmla="val -701491"/>
            </a:avLst>
          </a:prstGeom>
          <a:solidFill>
            <a:schemeClr val="tx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0">
            <a:extLst>
              <a:ext uri="{FF2B5EF4-FFF2-40B4-BE49-F238E27FC236}">
                <a16:creationId xmlns:a16="http://schemas.microsoft.com/office/drawing/2014/main" id="{D55F28AD-5107-5112-3E80-10F631FF2CFD}"/>
              </a:ext>
            </a:extLst>
          </p:cNvPr>
          <p:cNvSpPr/>
          <p:nvPr/>
        </p:nvSpPr>
        <p:spPr>
          <a:xfrm>
            <a:off x="-1959" y="475"/>
            <a:ext cx="9145959" cy="246307"/>
          </a:xfrm>
          <a:prstGeom prst="roundRect">
            <a:avLst>
              <a:gd name="adj" fmla="val -701491"/>
            </a:avLst>
          </a:prstGeom>
          <a:solidFill>
            <a:schemeClr val="tx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CA0FD2-2D63-1208-DD89-A33622E2C02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3579" t="57" r="13757" b="5106"/>
          <a:stretch>
            <a:fillRect/>
          </a:stretch>
        </p:blipFill>
        <p:spPr>
          <a:xfrm>
            <a:off x="2091207" y="2109997"/>
            <a:ext cx="2180735" cy="28027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BE885B-CDEB-2073-1AB5-8475F99E7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6609C431-F323-FFFA-5979-78D1513B04A6}"/>
              </a:ext>
            </a:extLst>
          </p:cNvPr>
          <p:cNvSpPr/>
          <p:nvPr/>
        </p:nvSpPr>
        <p:spPr>
          <a:xfrm>
            <a:off x="338390" y="2574628"/>
            <a:ext cx="3711706" cy="22690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600" kern="0" spc="-24">
                <a:solidFill>
                  <a:srgbClr val="006893"/>
                </a:solidFill>
                <a:latin typeface="Arial"/>
                <a:ea typeface="Calibri"/>
                <a:cs typeface="Arial"/>
              </a:rPr>
              <a:t>Natural climate solutions include actions to protect, sustainably manage, and restore natural and working lands while storing carbon or avoiding greenhouse gas emissions and generating co-benefits (e.g., flood protection, infrastructure resilience, economic benefit, improved access to nature) for human communities.</a:t>
            </a:r>
          </a:p>
          <a:p>
            <a:endParaRPr lang="en-US" sz="1400" kern="0" spc="-24">
              <a:solidFill>
                <a:srgbClr val="006893"/>
              </a:solidFill>
              <a:latin typeface="Arial"/>
              <a:ea typeface="Calibri"/>
              <a:cs typeface="Arial"/>
            </a:endParaRPr>
          </a:p>
          <a:p>
            <a:endParaRPr lang="en-US" sz="1400" kern="0" spc="-24">
              <a:solidFill>
                <a:srgbClr val="006893"/>
              </a:solidFill>
              <a:latin typeface="Arial"/>
              <a:ea typeface="Calibri"/>
              <a:cs typeface="Arial"/>
            </a:endParaRPr>
          </a:p>
          <a:p>
            <a:endParaRPr lang="en-US" sz="140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pPr marL="285750">
              <a:buFont typeface="Arial"/>
              <a:buChar char="•"/>
            </a:pPr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kern="0" spc="-24">
              <a:solidFill>
                <a:srgbClr val="006893"/>
              </a:solidFill>
              <a:latin typeface="Arial"/>
              <a:ea typeface="Space Grotesk"/>
              <a:cs typeface="Arial"/>
            </a:endParaRPr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79B74189-E9C1-CE8A-DF38-CB67CBE3417D}"/>
              </a:ext>
            </a:extLst>
          </p:cNvPr>
          <p:cNvSpPr/>
          <p:nvPr/>
        </p:nvSpPr>
        <p:spPr>
          <a:xfrm>
            <a:off x="337660" y="1736672"/>
            <a:ext cx="3463751" cy="5213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b="1" kern="0" spc="12">
                <a:solidFill>
                  <a:srgbClr val="006893"/>
                </a:solidFill>
                <a:latin typeface="Arial"/>
                <a:cs typeface="Arial"/>
              </a:rPr>
              <a:t>Win-Wins for Nature and People</a:t>
            </a:r>
          </a:p>
        </p:txBody>
      </p:sp>
      <p:sp>
        <p:nvSpPr>
          <p:cNvPr id="8" name="Shape 3">
            <a:extLst>
              <a:ext uri="{FF2B5EF4-FFF2-40B4-BE49-F238E27FC236}">
                <a16:creationId xmlns:a16="http://schemas.microsoft.com/office/drawing/2014/main" id="{C609A735-550D-35AE-2AC9-2DA575386092}"/>
              </a:ext>
            </a:extLst>
          </p:cNvPr>
          <p:cNvSpPr/>
          <p:nvPr/>
        </p:nvSpPr>
        <p:spPr>
          <a:xfrm>
            <a:off x="-1959" y="4804389"/>
            <a:ext cx="9145959" cy="337416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1E34752E-7708-53B6-89F2-5ABCC75CF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8302" y="240330"/>
            <a:ext cx="1109535" cy="176097"/>
          </a:xfrm>
          <a:prstGeom prst="rect">
            <a:avLst/>
          </a:prstGeom>
        </p:spPr>
      </p:pic>
      <p:sp>
        <p:nvSpPr>
          <p:cNvPr id="11" name="Shape 17">
            <a:extLst>
              <a:ext uri="{FF2B5EF4-FFF2-40B4-BE49-F238E27FC236}">
                <a16:creationId xmlns:a16="http://schemas.microsoft.com/office/drawing/2014/main" id="{3D3CBA98-C63B-78F1-F6CD-14C3604DBA7F}"/>
              </a:ext>
            </a:extLst>
          </p:cNvPr>
          <p:cNvSpPr/>
          <p:nvPr/>
        </p:nvSpPr>
        <p:spPr>
          <a:xfrm>
            <a:off x="-1959" y="476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9452BD-01F3-E875-17AE-DDD6E729DF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8579" y="126999"/>
            <a:ext cx="4823676" cy="4677834"/>
          </a:xfrm>
          <a:prstGeom prst="rect">
            <a:avLst/>
          </a:prstGeom>
        </p:spPr>
      </p:pic>
      <p:pic>
        <p:nvPicPr>
          <p:cNvPr id="7" name="Picture 6" descr="Flower logo">
            <a:extLst>
              <a:ext uri="{FF2B5EF4-FFF2-40B4-BE49-F238E27FC236}">
                <a16:creationId xmlns:a16="http://schemas.microsoft.com/office/drawing/2014/main" id="{230829D2-1BB6-EA60-8890-95E7FAF7C7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457" y="332017"/>
            <a:ext cx="2743198" cy="119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879474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9"/>
          <p:cNvSpPr/>
          <p:nvPr/>
        </p:nvSpPr>
        <p:spPr>
          <a:xfrm>
            <a:off x="310598" y="420034"/>
            <a:ext cx="6990485" cy="2971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40"/>
              </a:lnSpc>
            </a:pPr>
            <a:r>
              <a:rPr lang="en-US" sz="2800" b="1" kern="0" spc="-24">
                <a:solidFill>
                  <a:srgbClr val="006893"/>
                </a:solidFill>
                <a:latin typeface="Arial"/>
                <a:ea typeface="Space Grotesk"/>
                <a:cs typeface="Arial"/>
              </a:rPr>
              <a:t>ACC High Level Goals</a:t>
            </a:r>
            <a:r>
              <a:rPr lang="en-US" sz="2800" kern="0" spc="-24">
                <a:solidFill>
                  <a:srgbClr val="006893"/>
                </a:solidFill>
                <a:latin typeface="Arial"/>
                <a:ea typeface="Space Grotesk"/>
                <a:cs typeface="Arial"/>
              </a:rPr>
              <a:t> </a:t>
            </a:r>
            <a:endParaRPr lang="en-US" sz="2800"/>
          </a:p>
        </p:txBody>
      </p:sp>
      <p:sp>
        <p:nvSpPr>
          <p:cNvPr id="14" name="Shape 10"/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35CC429A-51BA-4620-7E8C-2F0F6A940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042" y="240330"/>
            <a:ext cx="1175795" cy="18437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83F0437-A879-A233-BAC8-FB6C6C7CFC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105" y="1238044"/>
            <a:ext cx="4425400" cy="80382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DAC904D-1407-CF1A-F070-D138E415EF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7261" y="1235095"/>
            <a:ext cx="4638262" cy="8097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0DDC20-794F-4E93-4B17-38F6AE0D0E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375" y="2379890"/>
            <a:ext cx="8215313" cy="207440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346391" y="4392355"/>
            <a:ext cx="8451253" cy="59263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ctr"/>
            <a:r>
              <a:rPr lang="en-US" sz="1000" kern="0" spc="12">
                <a:solidFill>
                  <a:srgbClr val="006893"/>
                </a:solidFill>
                <a:latin typeface="Arial"/>
                <a:ea typeface="Space Grotesk"/>
                <a:cs typeface="Arial"/>
              </a:rPr>
              <a:t>ACC projects include a mix of activities such as land conservation, habitat restoration, and improved land management. </a:t>
            </a:r>
            <a:r>
              <a:rPr lang="en-US" sz="1000" kern="0" spc="12">
                <a:solidFill>
                  <a:srgbClr val="006893"/>
                </a:solidFill>
                <a:latin typeface="Arial"/>
                <a:ea typeface="+mn-lt"/>
                <a:cs typeface="Arial"/>
              </a:rPr>
              <a:t>Funded by the U.S. Environmental Protection Agency (EPA), the ACC includes five coalition members and 18 partner organizations committed to advancing nature-based solutions through on-the-ground action. NC DNCR is administrative lead. </a:t>
            </a:r>
            <a:endParaRPr lang="en-US" sz="1000">
              <a:latin typeface="Arial"/>
              <a:cs typeface="Arial"/>
            </a:endParaRPr>
          </a:p>
        </p:txBody>
      </p:sp>
      <p:sp>
        <p:nvSpPr>
          <p:cNvPr id="4" name="Text 1"/>
          <p:cNvSpPr/>
          <p:nvPr/>
        </p:nvSpPr>
        <p:spPr>
          <a:xfrm>
            <a:off x="275247" y="727499"/>
            <a:ext cx="8190756" cy="502555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>
              <a:lnSpc>
                <a:spcPts val="3957"/>
              </a:lnSpc>
            </a:pPr>
            <a:r>
              <a:rPr lang="en-US" sz="2400" b="1" kern="0" spc="-24">
                <a:solidFill>
                  <a:srgbClr val="006893"/>
                </a:solidFill>
                <a:latin typeface="Arial"/>
                <a:ea typeface="Space Grotesk"/>
                <a:cs typeface="Arial"/>
              </a:rPr>
              <a:t>ACC Project Types</a:t>
            </a:r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F35A434D-FC01-B9AC-53BD-14751491E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247" y="247649"/>
            <a:ext cx="1437747" cy="2261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DB766D1-8B72-6539-8BCB-702A76406490}"/>
              </a:ext>
            </a:extLst>
          </p:cNvPr>
          <p:cNvSpPr txBox="1"/>
          <p:nvPr/>
        </p:nvSpPr>
        <p:spPr>
          <a:xfrm>
            <a:off x="464819" y="3238500"/>
            <a:ext cx="217169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>
                <a:solidFill>
                  <a:srgbClr val="006893"/>
                </a:solidFill>
                <a:latin typeface="Arial"/>
                <a:ea typeface="Calibri"/>
                <a:cs typeface="Arial"/>
              </a:rPr>
              <a:t>Coastal Habitat Projects</a:t>
            </a:r>
            <a:endParaRPr lang="en-US" sz="1200" b="1">
              <a:solidFill>
                <a:srgbClr val="006893"/>
              </a:solidFill>
              <a:latin typeface="Arial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339F0D-AF33-650C-66F8-7C3B9001F11C}"/>
              </a:ext>
            </a:extLst>
          </p:cNvPr>
          <p:cNvSpPr txBox="1"/>
          <p:nvPr/>
        </p:nvSpPr>
        <p:spPr>
          <a:xfrm>
            <a:off x="3710940" y="3238500"/>
            <a:ext cx="172974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>
                <a:solidFill>
                  <a:srgbClr val="006893"/>
                </a:solidFill>
                <a:latin typeface="Arial"/>
                <a:ea typeface="Calibri"/>
                <a:cs typeface="Arial"/>
              </a:rPr>
              <a:t>Peatland Projects </a:t>
            </a:r>
            <a:endParaRPr lang="en-US" sz="1200" b="1">
              <a:solidFill>
                <a:srgbClr val="006893"/>
              </a:solidFill>
              <a:latin typeface="Arial"/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E7CFD2-DC04-7CD0-52F5-E0504DDD0638}"/>
              </a:ext>
            </a:extLst>
          </p:cNvPr>
          <p:cNvSpPr txBox="1"/>
          <p:nvPr/>
        </p:nvSpPr>
        <p:spPr>
          <a:xfrm>
            <a:off x="6507480" y="3238500"/>
            <a:ext cx="220218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>
                <a:solidFill>
                  <a:srgbClr val="006893"/>
                </a:solidFill>
                <a:latin typeface="Arial"/>
                <a:ea typeface="Calibri"/>
                <a:cs typeface="Arial"/>
              </a:rPr>
              <a:t>Forest and Tree Projects </a:t>
            </a:r>
            <a:endParaRPr lang="en-US" sz="1200" b="1">
              <a:solidFill>
                <a:srgbClr val="006893"/>
              </a:solidFill>
              <a:latin typeface="Arial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843D3B-C3B3-201E-5E0F-1AB30D50D569}"/>
              </a:ext>
            </a:extLst>
          </p:cNvPr>
          <p:cNvSpPr txBox="1"/>
          <p:nvPr/>
        </p:nvSpPr>
        <p:spPr>
          <a:xfrm>
            <a:off x="274320" y="3596639"/>
            <a:ext cx="246126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900">
                <a:latin typeface="Arial"/>
                <a:ea typeface="Calibri"/>
                <a:cs typeface="Arial"/>
              </a:rPr>
              <a:t>Restoring and creating wetlands, and installing living shorelines to protect coastlines, reduce flooding, and support biodiversity. </a:t>
            </a:r>
            <a:endParaRPr lang="en-US" sz="900">
              <a:latin typeface="Arial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F70435-7DF7-F791-7D2C-304E786A5A38}"/>
              </a:ext>
            </a:extLst>
          </p:cNvPr>
          <p:cNvSpPr txBox="1"/>
          <p:nvPr/>
        </p:nvSpPr>
        <p:spPr>
          <a:xfrm>
            <a:off x="3200400" y="3596640"/>
            <a:ext cx="2743200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900">
                <a:latin typeface="Arial"/>
                <a:ea typeface="Calibri"/>
                <a:cs typeface="Arial"/>
              </a:rPr>
              <a:t>Rewetting degraded landscapes and replanting native vegetation to restore natural hydrology, improve water quality, and prevent wildfires. 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95583E-7768-A0A5-405C-EFFF9528A7E7}"/>
              </a:ext>
            </a:extLst>
          </p:cNvPr>
          <p:cNvSpPr txBox="1"/>
          <p:nvPr/>
        </p:nvSpPr>
        <p:spPr>
          <a:xfrm>
            <a:off x="6240780" y="359664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900">
                <a:latin typeface="Arial"/>
                <a:ea typeface="Calibri"/>
                <a:cs typeface="Arial"/>
              </a:rPr>
              <a:t>Reforesting land, managing forests more substainably, and planting urban trees to</a:t>
            </a:r>
            <a:endParaRPr lang="en-US">
              <a:latin typeface="Calibri" panose="020F0502020204030204"/>
              <a:ea typeface="Calibri"/>
              <a:cs typeface="Calibri" panose="020F0502020204030204"/>
            </a:endParaRPr>
          </a:p>
          <a:p>
            <a:pPr algn="ctr"/>
            <a:r>
              <a:rPr lang="en-US" sz="900">
                <a:latin typeface="Arial"/>
                <a:ea typeface="Calibri"/>
                <a:cs typeface="Arial"/>
              </a:rPr>
              <a:t> enhance ecosystem health, reduce heat, </a:t>
            </a:r>
            <a:endParaRPr lang="en-US">
              <a:latin typeface="Calibri" panose="020F0502020204030204"/>
              <a:ea typeface="Calibri"/>
              <a:cs typeface="Calibri"/>
            </a:endParaRPr>
          </a:p>
          <a:p>
            <a:pPr algn="ctr"/>
            <a:r>
              <a:rPr lang="en-US" sz="900">
                <a:latin typeface="Arial"/>
                <a:ea typeface="Calibri"/>
                <a:cs typeface="Arial"/>
              </a:rPr>
              <a:t>and build long-tern resilience. </a:t>
            </a:r>
            <a:endParaRPr lang="en-US">
              <a:ea typeface="Calibri"/>
              <a:cs typeface="Calibr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DA747A-7A73-E050-63C6-56B5AA93B034}"/>
              </a:ext>
            </a:extLst>
          </p:cNvPr>
          <p:cNvSpPr/>
          <p:nvPr/>
        </p:nvSpPr>
        <p:spPr>
          <a:xfrm>
            <a:off x="107673" y="1250674"/>
            <a:ext cx="9036325" cy="1780759"/>
          </a:xfrm>
          <a:prstGeom prst="rect">
            <a:avLst/>
          </a:prstGeom>
          <a:solidFill>
            <a:srgbClr val="0068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6186FA-F513-362B-6203-97531453B577}"/>
              </a:ext>
            </a:extLst>
          </p:cNvPr>
          <p:cNvSpPr/>
          <p:nvPr/>
        </p:nvSpPr>
        <p:spPr>
          <a:xfrm>
            <a:off x="107673" y="1250673"/>
            <a:ext cx="240195" cy="505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101458B-DCAE-073D-E5D7-79FA41757F9B}"/>
              </a:ext>
            </a:extLst>
          </p:cNvPr>
          <p:cNvSpPr/>
          <p:nvPr/>
        </p:nvSpPr>
        <p:spPr>
          <a:xfrm>
            <a:off x="8903803" y="2526194"/>
            <a:ext cx="240195" cy="505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65CAB5-5896-7A74-866B-5276C464BBA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467" t="33411" r="74978" b="28809"/>
          <a:stretch>
            <a:fillRect/>
          </a:stretch>
        </p:blipFill>
        <p:spPr>
          <a:xfrm>
            <a:off x="475699" y="1327840"/>
            <a:ext cx="2264305" cy="16271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2132132-5F83-2185-9226-3A1495C95E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1227" t="35679" r="39920" b="28345"/>
          <a:stretch>
            <a:fillRect/>
          </a:stretch>
        </p:blipFill>
        <p:spPr>
          <a:xfrm>
            <a:off x="3441065" y="1326079"/>
            <a:ext cx="2271634" cy="16288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6B5660E-A6B0-E013-0054-768030B17A2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3849" t="34803" r="7326" b="28113"/>
          <a:stretch>
            <a:fillRect/>
          </a:stretch>
        </p:blipFill>
        <p:spPr>
          <a:xfrm>
            <a:off x="6564312" y="1327840"/>
            <a:ext cx="2142064" cy="162712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E7B6432-2BA5-9F98-3F99-49A419338D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6554" y="225621"/>
            <a:ext cx="2857502" cy="75525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NCR - North Carolina Department of Natural and Cultural Resources">
            <a:extLst>
              <a:ext uri="{FF2B5EF4-FFF2-40B4-BE49-F238E27FC236}">
                <a16:creationId xmlns:a16="http://schemas.microsoft.com/office/drawing/2014/main" id="{65D82B31-DC29-151E-A4AC-5E4DD76DF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54" y="128363"/>
            <a:ext cx="1119753" cy="176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1BB4DB-8E57-33CD-EB45-AFF7E50561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433" y="218247"/>
            <a:ext cx="2198618" cy="73135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FB8695C-C4F5-94CF-9252-8540ADAE85EC}"/>
              </a:ext>
            </a:extLst>
          </p:cNvPr>
          <p:cNvSpPr/>
          <p:nvPr/>
        </p:nvSpPr>
        <p:spPr>
          <a:xfrm>
            <a:off x="1" y="1151282"/>
            <a:ext cx="9143997" cy="3992217"/>
          </a:xfrm>
          <a:prstGeom prst="rect">
            <a:avLst/>
          </a:prstGeom>
          <a:solidFill>
            <a:srgbClr val="0068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02590-E33F-50D4-5ECA-2372B13D1848}"/>
              </a:ext>
            </a:extLst>
          </p:cNvPr>
          <p:cNvSpPr txBox="1"/>
          <p:nvPr/>
        </p:nvSpPr>
        <p:spPr>
          <a:xfrm>
            <a:off x="91109" y="430695"/>
            <a:ext cx="469789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>
                <a:solidFill>
                  <a:srgbClr val="006893"/>
                </a:solidFill>
                <a:latin typeface="Arial"/>
                <a:ea typeface="Calibri"/>
                <a:cs typeface="Arial"/>
              </a:rPr>
              <a:t>The ACC Dashboard </a:t>
            </a:r>
            <a:endParaRPr lang="en-US" sz="2800" b="1">
              <a:solidFill>
                <a:srgbClr val="006893"/>
              </a:solidFill>
              <a:latin typeface="Arial"/>
              <a:cs typeface="Arial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9276760-57B2-B681-3EBB-7CDC0B5E72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043" y="1253523"/>
            <a:ext cx="8622196" cy="3787736"/>
          </a:xfrm>
          <a:prstGeom prst="rect">
            <a:avLst/>
          </a:prstGeom>
        </p:spPr>
      </p:pic>
      <p:pic>
        <p:nvPicPr>
          <p:cNvPr id="3" name="Picture 2" descr="QR Code Image">
            <a:extLst>
              <a:ext uri="{FF2B5EF4-FFF2-40B4-BE49-F238E27FC236}">
                <a16:creationId xmlns:a16="http://schemas.microsoft.com/office/drawing/2014/main" id="{3627BB08-25AC-226F-AE9D-282281230C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6873" y="150811"/>
            <a:ext cx="873126" cy="87312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3351112" y="1283461"/>
            <a:ext cx="5666095" cy="31298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571500" indent="-285750">
              <a:spcAft>
                <a:spcPts val="800"/>
              </a:spcAft>
              <a:buFont typeface="Arial"/>
              <a:buChar char="•"/>
            </a:pPr>
            <a:r>
              <a:rPr lang="en-US" sz="1400" kern="0" spc="-24">
                <a:solidFill>
                  <a:srgbClr val="0B3041"/>
                </a:solidFill>
                <a:latin typeface="Arial"/>
                <a:ea typeface="Space Grotesk"/>
                <a:cs typeface="Arial"/>
              </a:rPr>
              <a:t>Fully obligated and unfroze funding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571500" indent="-285750">
              <a:spcAft>
                <a:spcPts val="800"/>
              </a:spcAft>
              <a:buFont typeface="Arial"/>
              <a:buChar char="•"/>
            </a:pPr>
            <a:r>
              <a:rPr lang="en-US" sz="1400" kern="0" spc="-24">
                <a:solidFill>
                  <a:srgbClr val="0A2F40"/>
                </a:solidFill>
                <a:latin typeface="Arial"/>
                <a:ea typeface="Space Grotesk"/>
                <a:cs typeface="Arial"/>
              </a:rPr>
              <a:t>Acquired 9K acres of peatlands and forests in NC, SC and MD </a:t>
            </a:r>
          </a:p>
          <a:p>
            <a:pPr marL="571500" indent="-285750">
              <a:spcAft>
                <a:spcPts val="800"/>
              </a:spcAft>
              <a:buFont typeface="Arial"/>
              <a:buChar char="•"/>
            </a:pPr>
            <a:r>
              <a:rPr lang="en-US" sz="1400" kern="0" spc="-24">
                <a:solidFill>
                  <a:srgbClr val="0B3041"/>
                </a:solidFill>
                <a:latin typeface="Arial"/>
                <a:ea typeface="Space Grotesk"/>
                <a:cs typeface="Arial"/>
              </a:rPr>
              <a:t>132 stakeholder and community engagement activities that reached over 7,261 community members and SMEs</a:t>
            </a:r>
          </a:p>
          <a:p>
            <a:pPr marL="571500" indent="-285750">
              <a:spcAft>
                <a:spcPts val="800"/>
              </a:spcAft>
              <a:buFont typeface="Arial"/>
              <a:buChar char="•"/>
            </a:pPr>
            <a:r>
              <a:rPr lang="en-US" sz="1400" kern="0" spc="-24">
                <a:solidFill>
                  <a:srgbClr val="0B3041"/>
                </a:solidFill>
                <a:latin typeface="Arial"/>
                <a:ea typeface="Space Grotesk"/>
                <a:cs typeface="Arial"/>
              </a:rPr>
              <a:t>Staffing up!</a:t>
            </a:r>
            <a:endParaRPr lang="en-US" sz="140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571500" indent="-285750">
              <a:spcAft>
                <a:spcPts val="800"/>
              </a:spcAft>
              <a:buFont typeface="Arial"/>
              <a:buChar char="•"/>
            </a:pPr>
            <a:r>
              <a:rPr lang="en-US" sz="1400" kern="0" spc="-24">
                <a:solidFill>
                  <a:srgbClr val="0B304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Robust NC State Parks landowner outreach (NC Project 2) </a:t>
            </a:r>
            <a:endParaRPr lang="en-US" sz="140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571500" indent="-285750">
              <a:spcAft>
                <a:spcPts val="800"/>
              </a:spcAft>
              <a:buFont typeface="Arial"/>
              <a:buChar char="•"/>
            </a:pPr>
            <a:r>
              <a:rPr lang="en-US" sz="1400" kern="0" spc="-24">
                <a:solidFill>
                  <a:srgbClr val="0B304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Updated NWL Action Plan released January 2025 (NC Project 6) </a:t>
            </a:r>
            <a:endParaRPr lang="en-US" sz="140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571500" indent="-285750">
              <a:spcAft>
                <a:spcPts val="800"/>
              </a:spcAft>
              <a:buFont typeface="Arial"/>
              <a:buChar char="•"/>
            </a:pPr>
            <a:r>
              <a:rPr lang="en-US" sz="1400" kern="0" spc="-24">
                <a:solidFill>
                  <a:srgbClr val="0B304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Established regular communication through steering committee and 4 working groups </a:t>
            </a:r>
            <a:endParaRPr lang="en-US" sz="1400">
              <a:solidFill>
                <a:srgbClr val="000000"/>
              </a:solidFill>
              <a:latin typeface="Arial"/>
              <a:ea typeface="Calibri"/>
              <a:cs typeface="Arial"/>
            </a:endParaRPr>
          </a:p>
          <a:p>
            <a:pPr marL="571500" indent="-285750">
              <a:spcAft>
                <a:spcPts val="800"/>
              </a:spcAft>
              <a:buFont typeface="Arial"/>
              <a:buChar char="•"/>
            </a:pPr>
            <a:r>
              <a:rPr lang="en-US" sz="1400" kern="0" spc="-24">
                <a:solidFill>
                  <a:srgbClr val="0B304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4 QAPPs submitted to EPA </a:t>
            </a:r>
          </a:p>
          <a:p>
            <a:pPr marL="571500" indent="-285750">
              <a:spcAft>
                <a:spcPts val="800"/>
              </a:spcAft>
              <a:buFont typeface="Arial"/>
              <a:buChar char="•"/>
            </a:pPr>
            <a:r>
              <a:rPr lang="en-US" sz="1400" kern="0" spc="-24">
                <a:solidFill>
                  <a:srgbClr val="0B3041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$24,640,110 Program funds spent to date</a:t>
            </a:r>
          </a:p>
          <a:p>
            <a:pPr marL="285750">
              <a:spcAft>
                <a:spcPts val="800"/>
              </a:spcAft>
            </a:pPr>
            <a:endParaRPr lang="en-US" sz="1400" kern="0" spc="-24">
              <a:solidFill>
                <a:srgbClr val="0B3041"/>
              </a:solidFill>
              <a:latin typeface="Arial"/>
              <a:ea typeface="Calibri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Calibri"/>
              <a:cs typeface="Arial"/>
            </a:endParaRPr>
          </a:p>
          <a:p>
            <a:endParaRPr lang="en-US" sz="140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pPr marL="285750">
              <a:buFont typeface="Arial"/>
              <a:buChar char="•"/>
            </a:pPr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b="1" i="1" kern="0" spc="-24">
              <a:solidFill>
                <a:srgbClr val="0B3041"/>
              </a:solidFill>
              <a:latin typeface="Aptos Display"/>
              <a:ea typeface="Space Grotesk"/>
              <a:cs typeface="Arial"/>
            </a:endParaRPr>
          </a:p>
          <a:p>
            <a:endParaRPr lang="en-US" sz="1400" kern="0" spc="-24">
              <a:solidFill>
                <a:srgbClr val="006893"/>
              </a:solidFill>
              <a:latin typeface="Arial"/>
              <a:ea typeface="Space Grotesk"/>
              <a:cs typeface="Arial"/>
            </a:endParaRPr>
          </a:p>
        </p:txBody>
      </p:sp>
      <p:sp>
        <p:nvSpPr>
          <p:cNvPr id="4" name="Text 1"/>
          <p:cNvSpPr/>
          <p:nvPr/>
        </p:nvSpPr>
        <p:spPr>
          <a:xfrm>
            <a:off x="3780771" y="734784"/>
            <a:ext cx="4500917" cy="175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920"/>
              </a:lnSpc>
            </a:pPr>
            <a:r>
              <a:rPr lang="en-US" sz="2800" b="1" kern="0" spc="12">
                <a:solidFill>
                  <a:srgbClr val="006893"/>
                </a:solidFill>
                <a:latin typeface="Arial"/>
                <a:ea typeface="Space Grotesk"/>
                <a:cs typeface="Arial"/>
              </a:rPr>
              <a:t>ACC Accomplishments </a:t>
            </a:r>
            <a:endParaRPr lang="en-US" sz="2800" b="1">
              <a:solidFill>
                <a:srgbClr val="006893"/>
              </a:solidFill>
              <a:latin typeface="Arial"/>
              <a:cs typeface="Arial"/>
            </a:endParaRPr>
          </a:p>
        </p:txBody>
      </p:sp>
      <p:sp>
        <p:nvSpPr>
          <p:cNvPr id="8" name="Shape 3"/>
          <p:cNvSpPr/>
          <p:nvPr/>
        </p:nvSpPr>
        <p:spPr>
          <a:xfrm>
            <a:off x="-1959" y="4804389"/>
            <a:ext cx="9145959" cy="337416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32B7D5D5-428A-E5E1-051B-7BE623E183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8302" y="240330"/>
            <a:ext cx="1109535" cy="176097"/>
          </a:xfrm>
          <a:prstGeom prst="rect">
            <a:avLst/>
          </a:prstGeom>
        </p:spPr>
      </p:pic>
      <p:sp>
        <p:nvSpPr>
          <p:cNvPr id="11" name="Shape 17">
            <a:extLst>
              <a:ext uri="{FF2B5EF4-FFF2-40B4-BE49-F238E27FC236}">
                <a16:creationId xmlns:a16="http://schemas.microsoft.com/office/drawing/2014/main" id="{28DDAEA1-C5BC-5853-BEC0-0BD09EBC41B9}"/>
              </a:ext>
            </a:extLst>
          </p:cNvPr>
          <p:cNvSpPr/>
          <p:nvPr/>
        </p:nvSpPr>
        <p:spPr>
          <a:xfrm>
            <a:off x="-1959" y="476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CF0A33-97D8-E1BA-20CD-43E7BB71B2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-704780" y="840190"/>
            <a:ext cx="4691418" cy="3260536"/>
          </a:xfrm>
          <a:prstGeom prst="rect">
            <a:avLst/>
          </a:prstGeom>
        </p:spPr>
      </p:pic>
    </p:spTree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4"/>
          <p:cNvSpPr/>
          <p:nvPr/>
        </p:nvSpPr>
        <p:spPr>
          <a:xfrm>
            <a:off x="335445" y="592208"/>
            <a:ext cx="8174936" cy="7030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3600" b="1" kern="0" spc="-24" dirty="0">
                <a:solidFill>
                  <a:srgbClr val="006893"/>
                </a:solidFill>
                <a:ea typeface="+mn-lt"/>
                <a:cs typeface="+mn-lt"/>
              </a:rPr>
              <a:t>Acquired 2,727 acres</a:t>
            </a:r>
            <a:r>
              <a:rPr lang="en-US" sz="3600" kern="0" spc="-24" dirty="0">
                <a:solidFill>
                  <a:srgbClr val="006893"/>
                </a:solidFill>
                <a:ea typeface="+mn-lt"/>
                <a:cs typeface="+mn-lt"/>
              </a:rPr>
              <a:t> of peatlands in NC for peatland restoration</a:t>
            </a:r>
            <a:r>
              <a:rPr lang="en-US" sz="4000" kern="0" spc="-24" dirty="0">
                <a:solidFill>
                  <a:srgbClr val="006893"/>
                </a:solidFill>
                <a:ea typeface="+mn-lt"/>
                <a:cs typeface="+mn-lt"/>
              </a:rPr>
              <a:t> </a:t>
            </a:r>
            <a:endParaRPr lang="en-US" dirty="0">
              <a:solidFill>
                <a:srgbClr val="006893"/>
              </a:solidFill>
              <a:ea typeface="Calibri"/>
              <a:cs typeface="Calibri"/>
            </a:endParaRPr>
          </a:p>
        </p:txBody>
      </p:sp>
      <p:sp>
        <p:nvSpPr>
          <p:cNvPr id="11" name="Shape 5"/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83942285-3D1B-7289-723B-07D78D83A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042" y="240330"/>
            <a:ext cx="1175795" cy="1843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0F25ED-E004-84A6-ABE5-6410E0FC22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248" y="1457739"/>
            <a:ext cx="3106960" cy="321365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8720E81-EF0D-AECC-8C40-A5335D100977}"/>
              </a:ext>
            </a:extLst>
          </p:cNvPr>
          <p:cNvSpPr txBox="1"/>
          <p:nvPr/>
        </p:nvSpPr>
        <p:spPr>
          <a:xfrm>
            <a:off x="5342283" y="4770782"/>
            <a:ext cx="4250634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>
                <a:latin typeface="Arial"/>
                <a:cs typeface="Arial"/>
                <a:hlinkClick r:id="rId5"/>
              </a:rPr>
              <a:t>https://www.nytimes.com/2025/07/22/climate/north-carolina-peat-restoration.html</a:t>
            </a:r>
            <a:endParaRPr lang="en-US"/>
          </a:p>
          <a:p>
            <a:pPr algn="l"/>
            <a:endParaRPr lang="en-US">
              <a:ea typeface="Calibri"/>
              <a:cs typeface="Calibri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58E80DD-95F1-38F8-5251-F0EDB915A1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701" y="1457739"/>
            <a:ext cx="5056533" cy="3371022"/>
          </a:xfrm>
          <a:prstGeom prst="rect">
            <a:avLst/>
          </a:prstGeom>
        </p:spPr>
      </p:pic>
      <p:sp>
        <p:nvSpPr>
          <p:cNvPr id="15" name="Text 2">
            <a:extLst>
              <a:ext uri="{FF2B5EF4-FFF2-40B4-BE49-F238E27FC236}">
                <a16:creationId xmlns:a16="http://schemas.microsoft.com/office/drawing/2014/main" id="{50C2720A-A63F-19C1-26E2-652977592F54}"/>
              </a:ext>
            </a:extLst>
          </p:cNvPr>
          <p:cNvSpPr/>
          <p:nvPr/>
        </p:nvSpPr>
        <p:spPr>
          <a:xfrm>
            <a:off x="334820" y="4032076"/>
            <a:ext cx="4836968" cy="975271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r>
              <a:rPr lang="en-US" sz="1200" kern="0" spc="-12">
                <a:solidFill>
                  <a:srgbClr val="FFFFFF"/>
                </a:solidFill>
                <a:latin typeface="Arial"/>
                <a:ea typeface="Lato"/>
                <a:cs typeface="Arial"/>
              </a:rPr>
              <a:t>TNC acquired a 2,727- acre Pamlico County property, known as “Light Ground Pocosin,” that contains critical natural pocosin habitat. </a:t>
            </a:r>
            <a:endParaRPr lang="en-US" sz="1200"/>
          </a:p>
          <a:p>
            <a:pPr algn="l">
              <a:lnSpc>
                <a:spcPts val="1920"/>
              </a:lnSpc>
            </a:pPr>
            <a:endParaRPr lang="en-US" sz="1200" kern="0" spc="-12">
              <a:solidFill>
                <a:srgbClr val="006893"/>
              </a:solidFill>
              <a:latin typeface="Arial"/>
              <a:ea typeface="Lato"/>
              <a:cs typeface="Arial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52F19DF-E582-B21C-38FD-A41ACCB983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647" y="1454634"/>
            <a:ext cx="1155010" cy="320952"/>
          </a:xfrm>
          <a:prstGeom prst="rect">
            <a:avLst/>
          </a:prstGeom>
        </p:spPr>
      </p:pic>
      <p:sp>
        <p:nvSpPr>
          <p:cNvPr id="18" name="Shape 17">
            <a:extLst>
              <a:ext uri="{FF2B5EF4-FFF2-40B4-BE49-F238E27FC236}">
                <a16:creationId xmlns:a16="http://schemas.microsoft.com/office/drawing/2014/main" id="{048FF6F8-0E86-ED60-8527-E785945FA176}"/>
              </a:ext>
            </a:extLst>
          </p:cNvPr>
          <p:cNvSpPr/>
          <p:nvPr/>
        </p:nvSpPr>
        <p:spPr>
          <a:xfrm>
            <a:off x="1354" y="3789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36B170-9638-05C2-E7B9-5B7B914CC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4">
            <a:extLst>
              <a:ext uri="{FF2B5EF4-FFF2-40B4-BE49-F238E27FC236}">
                <a16:creationId xmlns:a16="http://schemas.microsoft.com/office/drawing/2014/main" id="{9ABA8DDC-6476-6E14-2FB3-D8CBF2D89E28}"/>
              </a:ext>
            </a:extLst>
          </p:cNvPr>
          <p:cNvSpPr/>
          <p:nvPr/>
        </p:nvSpPr>
        <p:spPr>
          <a:xfrm>
            <a:off x="484532" y="650186"/>
            <a:ext cx="8174936" cy="7030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3600" b="1" kern="0" spc="-24" dirty="0">
                <a:solidFill>
                  <a:srgbClr val="006893"/>
                </a:solidFill>
                <a:ea typeface="+mn-lt"/>
                <a:cs typeface="+mn-lt"/>
              </a:rPr>
              <a:t>Acquired 1,575 acres</a:t>
            </a:r>
            <a:r>
              <a:rPr lang="en-US" sz="3600" kern="0" spc="-24" dirty="0">
                <a:solidFill>
                  <a:srgbClr val="006893"/>
                </a:solidFill>
                <a:ea typeface="+mn-lt"/>
                <a:cs typeface="+mn-lt"/>
              </a:rPr>
              <a:t> of land in MD for forest restoration</a:t>
            </a:r>
            <a:r>
              <a:rPr lang="en-US" sz="4000" kern="0" spc="-24" dirty="0">
                <a:solidFill>
                  <a:srgbClr val="006893"/>
                </a:solidFill>
                <a:ea typeface="+mn-lt"/>
                <a:cs typeface="+mn-lt"/>
              </a:rPr>
              <a:t> </a:t>
            </a:r>
            <a:endParaRPr lang="en-US" dirty="0">
              <a:solidFill>
                <a:srgbClr val="006893"/>
              </a:solidFill>
              <a:ea typeface="Calibri"/>
              <a:cs typeface="Calibri"/>
            </a:endParaRPr>
          </a:p>
        </p:txBody>
      </p:sp>
      <p:sp>
        <p:nvSpPr>
          <p:cNvPr id="11" name="Shape 5">
            <a:extLst>
              <a:ext uri="{FF2B5EF4-FFF2-40B4-BE49-F238E27FC236}">
                <a16:creationId xmlns:a16="http://schemas.microsoft.com/office/drawing/2014/main" id="{06FC9AD0-8C07-6E5B-7EFD-95C40447F252}"/>
              </a:ext>
            </a:extLst>
          </p:cNvPr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3614CB1D-B197-ADD5-117C-AA92EE8A6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042" y="240330"/>
            <a:ext cx="1175795" cy="1843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578AB96-2E69-B8D2-216A-DDCD9202B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85" y="1623391"/>
            <a:ext cx="4193614" cy="27663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00D562E-9FC2-2D80-4632-817C0106C0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2953" y="1623391"/>
            <a:ext cx="4653331" cy="27663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915E64-34FC-6C20-16A1-EF2D44B5C19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2858" r="-34" b="-2500"/>
          <a:stretch>
            <a:fillRect/>
          </a:stretch>
        </p:blipFill>
        <p:spPr>
          <a:xfrm>
            <a:off x="823291" y="4527061"/>
            <a:ext cx="7693728" cy="33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457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3405BD-0C1E-5179-B89F-1FF38BD99E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4">
            <a:extLst>
              <a:ext uri="{FF2B5EF4-FFF2-40B4-BE49-F238E27FC236}">
                <a16:creationId xmlns:a16="http://schemas.microsoft.com/office/drawing/2014/main" id="{45E8AEDA-6178-161C-F298-7B5CBF6B40BA}"/>
              </a:ext>
            </a:extLst>
          </p:cNvPr>
          <p:cNvSpPr/>
          <p:nvPr/>
        </p:nvSpPr>
        <p:spPr>
          <a:xfrm>
            <a:off x="196652" y="428922"/>
            <a:ext cx="5333764" cy="6948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3600" b="1" kern="0" spc="-24" dirty="0">
                <a:solidFill>
                  <a:srgbClr val="006893"/>
                </a:solidFill>
                <a:ea typeface="+mn-lt"/>
                <a:cs typeface="+mn-lt"/>
              </a:rPr>
              <a:t>Acquired 4,625 acres</a:t>
            </a:r>
            <a:r>
              <a:rPr lang="en-US" sz="3600" kern="0" spc="-24" dirty="0">
                <a:solidFill>
                  <a:srgbClr val="006893"/>
                </a:solidFill>
                <a:ea typeface="+mn-lt"/>
                <a:cs typeface="+mn-lt"/>
              </a:rPr>
              <a:t> of land in SC for avoided carbon loss</a:t>
            </a:r>
            <a:r>
              <a:rPr lang="en-US" sz="4000" kern="0" spc="-24" dirty="0">
                <a:solidFill>
                  <a:srgbClr val="006893"/>
                </a:solidFill>
                <a:ea typeface="+mn-lt"/>
                <a:cs typeface="+mn-lt"/>
              </a:rPr>
              <a:t> </a:t>
            </a:r>
            <a:endParaRPr lang="en-US" dirty="0">
              <a:solidFill>
                <a:srgbClr val="006893"/>
              </a:solidFill>
              <a:ea typeface="Calibri"/>
              <a:cs typeface="Calibri"/>
            </a:endParaRPr>
          </a:p>
        </p:txBody>
      </p:sp>
      <p:sp>
        <p:nvSpPr>
          <p:cNvPr id="11" name="Shape 5">
            <a:extLst>
              <a:ext uri="{FF2B5EF4-FFF2-40B4-BE49-F238E27FC236}">
                <a16:creationId xmlns:a16="http://schemas.microsoft.com/office/drawing/2014/main" id="{F6753EA7-1090-690E-1084-D7ADC7A2292D}"/>
              </a:ext>
            </a:extLst>
          </p:cNvPr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A0F4112E-4790-0252-7900-B7BEF9F98A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042" y="240330"/>
            <a:ext cx="1175795" cy="184379"/>
          </a:xfrm>
          <a:prstGeom prst="rect">
            <a:avLst/>
          </a:prstGeom>
        </p:spPr>
      </p:pic>
      <p:sp>
        <p:nvSpPr>
          <p:cNvPr id="15" name="Text 2">
            <a:extLst>
              <a:ext uri="{FF2B5EF4-FFF2-40B4-BE49-F238E27FC236}">
                <a16:creationId xmlns:a16="http://schemas.microsoft.com/office/drawing/2014/main" id="{E679CB39-2441-90AB-53C1-AAA6ECE26264}"/>
              </a:ext>
            </a:extLst>
          </p:cNvPr>
          <p:cNvSpPr/>
          <p:nvPr/>
        </p:nvSpPr>
        <p:spPr>
          <a:xfrm>
            <a:off x="400134" y="3370769"/>
            <a:ext cx="4836968" cy="975271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r>
              <a:rPr lang="en-US" sz="1200" kern="0" spc="-12">
                <a:solidFill>
                  <a:srgbClr val="FFFFFF"/>
                </a:solidFill>
                <a:latin typeface="Arial"/>
                <a:ea typeface="Lato"/>
                <a:cs typeface="Arial"/>
              </a:rPr>
              <a:t>TNC acquired a 2,727- acre Pamlico County property, known as “Light Ground Pocosin,” that contains critical natural pocosin habitat. </a:t>
            </a:r>
            <a:endParaRPr lang="en-US" sz="1200"/>
          </a:p>
          <a:p>
            <a:pPr algn="l">
              <a:lnSpc>
                <a:spcPts val="1920"/>
              </a:lnSpc>
            </a:pPr>
            <a:endParaRPr lang="en-US" sz="1200" kern="0" spc="-12">
              <a:solidFill>
                <a:srgbClr val="006893"/>
              </a:solidFill>
              <a:latin typeface="Arial"/>
              <a:ea typeface="Lato"/>
              <a:cs typeface="Arial"/>
            </a:endParaRPr>
          </a:p>
        </p:txBody>
      </p:sp>
      <p:sp>
        <p:nvSpPr>
          <p:cNvPr id="18" name="Shape 17">
            <a:extLst>
              <a:ext uri="{FF2B5EF4-FFF2-40B4-BE49-F238E27FC236}">
                <a16:creationId xmlns:a16="http://schemas.microsoft.com/office/drawing/2014/main" id="{26CBFF3F-01CC-118C-4551-C22E009B0301}"/>
              </a:ext>
            </a:extLst>
          </p:cNvPr>
          <p:cNvSpPr/>
          <p:nvPr/>
        </p:nvSpPr>
        <p:spPr>
          <a:xfrm>
            <a:off x="1354" y="3789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ECE83E-198F-BBC9-E623-E02D65B05C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6778" y="2702378"/>
            <a:ext cx="3476460" cy="23104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172A52-4A6C-E919-68BD-C32B55BAA3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8896" y="0"/>
            <a:ext cx="3472223" cy="27023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3ABC99-7D83-84F6-BF9D-00B1BD180E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165" y="1281794"/>
            <a:ext cx="4707028" cy="31677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202E401-1F5A-5617-3BE4-C0FE263500AF}"/>
              </a:ext>
            </a:extLst>
          </p:cNvPr>
          <p:cNvSpPr txBox="1"/>
          <p:nvPr/>
        </p:nvSpPr>
        <p:spPr>
          <a:xfrm>
            <a:off x="396875" y="4489097"/>
            <a:ext cx="490361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ea typeface="Calibri"/>
                <a:cs typeface="Calibri"/>
              </a:rPr>
              <a:t>TNC protected the Gunter's Island and Bellamy Tracts adding to a rivering conservation / heritage cooridor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DF05F4-E22A-68A1-637D-FFEB33310E09}"/>
              </a:ext>
            </a:extLst>
          </p:cNvPr>
          <p:cNvSpPr txBox="1"/>
          <p:nvPr/>
        </p:nvSpPr>
        <p:spPr>
          <a:xfrm>
            <a:off x="3924651" y="4185708"/>
            <a:ext cx="1241778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© Kris Meade/TNC</a:t>
            </a:r>
            <a:endParaRPr lang="en-US" sz="1100">
              <a:solidFill>
                <a:srgbClr val="FFFFFF"/>
              </a:solidFill>
              <a:ea typeface="Calibri"/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E8C3C7-5D85-2CE0-1F3B-E8ABA5637077}"/>
              </a:ext>
            </a:extLst>
          </p:cNvPr>
          <p:cNvSpPr txBox="1"/>
          <p:nvPr/>
        </p:nvSpPr>
        <p:spPr>
          <a:xfrm>
            <a:off x="7769929" y="4743097"/>
            <a:ext cx="1312333" cy="2545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© Kris Meade/TNC</a:t>
            </a:r>
            <a:endParaRPr lang="en-US" sz="1100">
              <a:solidFill>
                <a:srgbClr val="FFFFFF"/>
              </a:solidFill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574F1AC-3FB4-3BA1-FF1E-28862FDB62DF}"/>
              </a:ext>
            </a:extLst>
          </p:cNvPr>
          <p:cNvSpPr txBox="1"/>
          <p:nvPr/>
        </p:nvSpPr>
        <p:spPr>
          <a:xfrm>
            <a:off x="5667373" y="2442986"/>
            <a:ext cx="2095500" cy="2539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© Melissa Strickland/TNC</a:t>
            </a:r>
            <a:endParaRPr lang="en-US" sz="1100">
              <a:solidFill>
                <a:srgbClr val="000000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0355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04505" y="567359"/>
            <a:ext cx="7680481" cy="1175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40"/>
              </a:lnSpc>
            </a:pPr>
            <a:r>
              <a:rPr lang="en-US" sz="3200" b="1" kern="0" spc="-24">
                <a:solidFill>
                  <a:srgbClr val="006893"/>
                </a:solidFill>
                <a:latin typeface="Arial"/>
                <a:ea typeface="+mn-lt"/>
                <a:cs typeface="Arial"/>
              </a:rPr>
              <a:t>Conducted Stakeholder and Community Engagement</a:t>
            </a:r>
            <a:endParaRPr lang="en-US" sz="3200" b="1">
              <a:solidFill>
                <a:srgbClr val="006893"/>
              </a:solidFill>
              <a:latin typeface="Arial"/>
              <a:cs typeface="Arial"/>
            </a:endParaRPr>
          </a:p>
        </p:txBody>
      </p:sp>
      <p:sp>
        <p:nvSpPr>
          <p:cNvPr id="4" name="Text 1"/>
          <p:cNvSpPr/>
          <p:nvPr/>
        </p:nvSpPr>
        <p:spPr>
          <a:xfrm>
            <a:off x="340697" y="1601756"/>
            <a:ext cx="3596723" cy="26519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kern="0" spc="-12">
                <a:solidFill>
                  <a:srgbClr val="006893"/>
                </a:solidFill>
                <a:latin typeface="Arial"/>
                <a:ea typeface="Lato"/>
                <a:cs typeface="Arial"/>
              </a:rPr>
              <a:t>132 stakeholder and community engagement activities across projects that reached</a:t>
            </a:r>
            <a:r>
              <a:rPr lang="en-US" sz="2000" b="1" kern="0" spc="-12">
                <a:solidFill>
                  <a:srgbClr val="006893"/>
                </a:solidFill>
                <a:latin typeface="Arial"/>
                <a:ea typeface="Lato"/>
                <a:cs typeface="Arial"/>
              </a:rPr>
              <a:t> over 7,260 community members </a:t>
            </a:r>
            <a:r>
              <a:rPr lang="en-US" sz="2000" kern="0" spc="-12">
                <a:solidFill>
                  <a:srgbClr val="006893"/>
                </a:solidFill>
                <a:latin typeface="Arial"/>
                <a:ea typeface="Lato"/>
                <a:cs typeface="Arial"/>
              </a:rPr>
              <a:t>and </a:t>
            </a:r>
            <a:r>
              <a:rPr lang="en-US" sz="2000" b="1" kern="0" spc="-12">
                <a:solidFill>
                  <a:srgbClr val="006893"/>
                </a:solidFill>
                <a:latin typeface="Arial"/>
                <a:ea typeface="Lato"/>
                <a:cs typeface="Arial"/>
              </a:rPr>
              <a:t>subject matter experts </a:t>
            </a:r>
            <a:r>
              <a:rPr lang="en-US" sz="2000" kern="0" spc="-12">
                <a:solidFill>
                  <a:srgbClr val="006893"/>
                </a:solidFill>
                <a:latin typeface="Arial"/>
                <a:ea typeface="Lato"/>
                <a:cs typeface="Arial"/>
              </a:rPr>
              <a:t>throughout the region to inform program development.</a:t>
            </a:r>
            <a:endParaRPr lang="en-US" sz="2000">
              <a:latin typeface="Arial"/>
              <a:ea typeface="Calibri"/>
              <a:cs typeface="Arial"/>
            </a:endParaRPr>
          </a:p>
          <a:p>
            <a:pPr algn="l">
              <a:lnSpc>
                <a:spcPts val="1920"/>
              </a:lnSpc>
            </a:pPr>
            <a:endParaRPr lang="en-US" sz="1200" kern="0" spc="-12">
              <a:solidFill>
                <a:srgbClr val="006893"/>
              </a:solidFill>
              <a:latin typeface="Arial" panose="020B0604020202020204" pitchFamily="34" charset="0"/>
              <a:ea typeface="Lato"/>
              <a:cs typeface="Arial" panose="020B060402020202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4985851" y="4496493"/>
            <a:ext cx="4159866" cy="4498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kern="0" spc="-12">
                <a:solidFill>
                  <a:srgbClr val="192332"/>
                </a:solidFill>
                <a:latin typeface="Open Sans"/>
                <a:ea typeface="Open Sans"/>
                <a:cs typeface="Open Sans"/>
              </a:rPr>
              <a:t>Roanoke Cooperative Senior Manager Basil Williams welcomes participants</a:t>
            </a:r>
            <a:endParaRPr lang="en-US" sz="1200"/>
          </a:p>
          <a:p>
            <a:pPr algn="l">
              <a:lnSpc>
                <a:spcPts val="1920"/>
              </a:lnSpc>
            </a:pPr>
            <a:endParaRPr lang="en-US" sz="1200" kern="0" spc="-12">
              <a:solidFill>
                <a:srgbClr val="006893"/>
              </a:solidFill>
              <a:latin typeface="Arial"/>
              <a:ea typeface="Lato"/>
              <a:cs typeface="Arial"/>
            </a:endParaRPr>
          </a:p>
        </p:txBody>
      </p:sp>
      <p:sp>
        <p:nvSpPr>
          <p:cNvPr id="8" name="Shape 4"/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6E591980-2191-8E96-7E41-0A7DB7E89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5672" y="207200"/>
            <a:ext cx="1043274" cy="1678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D2AD6AC-2269-A77F-A1B0-66280CB74B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259" y="1240377"/>
            <a:ext cx="4568687" cy="306829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9ED5782A-D0DB-61E6-AB74-FD802D361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8607" y="248613"/>
            <a:ext cx="1175795" cy="1843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AE5909-FD0B-A4F2-D3A0-8BF33A5EB2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4" y="0"/>
            <a:ext cx="3305556" cy="5143500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DD5B00-FAE2-FC75-D9AC-AB2BF2B10ADD}"/>
              </a:ext>
            </a:extLst>
          </p:cNvPr>
          <p:cNvSpPr txBox="1"/>
          <p:nvPr/>
        </p:nvSpPr>
        <p:spPr>
          <a:xfrm>
            <a:off x="3453847" y="4364934"/>
            <a:ext cx="552615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ea typeface="Calibri"/>
                <a:cs typeface="Calibri"/>
              </a:rPr>
              <a:t>18 new positions hired across coalition partners</a:t>
            </a:r>
          </a:p>
          <a:p>
            <a:endParaRPr lang="en-US" sz="1200"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Currently 16 positions at DNCR to be funded by ACC; </a:t>
            </a:r>
            <a:r>
              <a:rPr lang="en-US" sz="1200" b="1">
                <a:solidFill>
                  <a:srgbClr val="C00000"/>
                </a:solidFill>
                <a:ea typeface="Calibri"/>
                <a:cs typeface="Calibri"/>
              </a:rPr>
              <a:t>two hirings in process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359B81E-6BC0-9D4E-086E-B93EA3A067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6725" y="138153"/>
            <a:ext cx="5369821" cy="422678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99F0D7-33A0-018D-0D97-ABC1C9FE95A7}"/>
              </a:ext>
            </a:extLst>
          </p:cNvPr>
          <p:cNvSpPr/>
          <p:nvPr/>
        </p:nvSpPr>
        <p:spPr>
          <a:xfrm>
            <a:off x="0" y="0"/>
            <a:ext cx="3313042" cy="1283803"/>
          </a:xfrm>
          <a:prstGeom prst="rect">
            <a:avLst/>
          </a:prstGeom>
          <a:solidFill>
            <a:srgbClr val="00689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  <a:latin typeface="Arial"/>
                <a:ea typeface="Calibri"/>
                <a:cs typeface="Arial"/>
              </a:rPr>
              <a:t>DNCR ACC Division </a:t>
            </a:r>
            <a:endParaRPr lang="en-US">
              <a:solidFill>
                <a:schemeClr val="bg1"/>
              </a:solidFill>
              <a:latin typeface="Arial"/>
              <a:ea typeface="Calibri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8774FE-811D-6E33-0AA3-8C217A95DDDC}"/>
              </a:ext>
            </a:extLst>
          </p:cNvPr>
          <p:cNvSpPr txBox="1"/>
          <p:nvPr/>
        </p:nvSpPr>
        <p:spPr>
          <a:xfrm>
            <a:off x="6663690" y="2910839"/>
            <a:ext cx="457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>
                <a:solidFill>
                  <a:srgbClr val="C00000"/>
                </a:solidFill>
                <a:ea typeface="Calibri"/>
                <a:cs typeface="Calibri"/>
              </a:rPr>
              <a:t>*</a:t>
            </a:r>
            <a:endParaRPr lang="en-US" sz="2000" b="1">
              <a:solidFill>
                <a:srgbClr val="C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1901EE-A3AA-D739-6F35-C1E0742D2C59}"/>
              </a:ext>
            </a:extLst>
          </p:cNvPr>
          <p:cNvSpPr txBox="1"/>
          <p:nvPr/>
        </p:nvSpPr>
        <p:spPr>
          <a:xfrm>
            <a:off x="7326630" y="2910839"/>
            <a:ext cx="457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>
                <a:solidFill>
                  <a:srgbClr val="C00000"/>
                </a:solidFill>
                <a:ea typeface="Calibri"/>
                <a:cs typeface="Calibri"/>
              </a:rPr>
              <a:t>*</a:t>
            </a:r>
            <a:endParaRPr lang="en-US" sz="2000" b="1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2430A6-CF6C-D088-CB1A-DAD881940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A1E5B1D9-9459-46A0-7489-DA8F5EBC960A}"/>
              </a:ext>
            </a:extLst>
          </p:cNvPr>
          <p:cNvSpPr/>
          <p:nvPr/>
        </p:nvSpPr>
        <p:spPr>
          <a:xfrm>
            <a:off x="730285" y="719759"/>
            <a:ext cx="7680481" cy="1175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40"/>
              </a:lnSpc>
            </a:pPr>
            <a:r>
              <a:rPr lang="en-US" sz="2400" b="1" kern="0" spc="-24">
                <a:solidFill>
                  <a:srgbClr val="006893"/>
                </a:solidFill>
                <a:latin typeface="Arial"/>
                <a:ea typeface="+mn-lt"/>
                <a:cs typeface="Arial"/>
              </a:rPr>
              <a:t>Innovation and Leveraging ACC Impact</a:t>
            </a:r>
            <a:endParaRPr lang="en-US" sz="2400" b="1">
              <a:solidFill>
                <a:srgbClr val="006893"/>
              </a:solidFill>
              <a:latin typeface="Arial"/>
              <a:cs typeface="Arial"/>
            </a:endParaRPr>
          </a:p>
        </p:txBody>
      </p:sp>
      <p:sp>
        <p:nvSpPr>
          <p:cNvPr id="8" name="Shape 4">
            <a:extLst>
              <a:ext uri="{FF2B5EF4-FFF2-40B4-BE49-F238E27FC236}">
                <a16:creationId xmlns:a16="http://schemas.microsoft.com/office/drawing/2014/main" id="{71CEECC2-6405-9901-4466-190E6AF2FA17}"/>
              </a:ext>
            </a:extLst>
          </p:cNvPr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00BBDB02-5778-3CA0-0540-77EEF2262E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5672" y="207200"/>
            <a:ext cx="1043274" cy="167814"/>
          </a:xfrm>
          <a:prstGeom prst="rect">
            <a:avLst/>
          </a:prstGeom>
        </p:spPr>
      </p:pic>
      <p:sp>
        <p:nvSpPr>
          <p:cNvPr id="9" name="Google Shape;443;p20">
            <a:extLst>
              <a:ext uri="{FF2B5EF4-FFF2-40B4-BE49-F238E27FC236}">
                <a16:creationId xmlns:a16="http://schemas.microsoft.com/office/drawing/2014/main" id="{DFC85447-A56E-4C46-2A21-01A38D3E2906}"/>
              </a:ext>
            </a:extLst>
          </p:cNvPr>
          <p:cNvSpPr txBox="1">
            <a:spLocks/>
          </p:cNvSpPr>
          <p:nvPr/>
        </p:nvSpPr>
        <p:spPr>
          <a:xfrm>
            <a:off x="925487" y="1206475"/>
            <a:ext cx="7293023" cy="2762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ctr" anchorCtr="0">
            <a:normAutofit/>
          </a:bodyPr>
          <a:lstStyle>
            <a:defPPr>
              <a:defRPr lang="en-US"/>
            </a:defPPr>
            <a:lvl1pPr marL="0" indent="-34290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85750" algn="l" defTabSz="6858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-228600" algn="l" defTabSz="6858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6858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-22860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-22860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-22860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90000"/>
              </a:lnSpc>
              <a:spcBef>
                <a:spcPts val="450"/>
              </a:spcBef>
              <a:spcAft>
                <a:spcPts val="450"/>
              </a:spcAft>
              <a:buClr>
                <a:schemeClr val="dk1"/>
              </a:buClr>
              <a:buSzPts val="2000"/>
            </a:pPr>
            <a:r>
              <a:rPr lang="en-US" sz="1400" dirty="0">
                <a:latin typeface="Arial"/>
                <a:cs typeface="Arial"/>
              </a:rPr>
              <a:t>Braided funding to address priority conservation / avoided loss opportunities</a:t>
            </a:r>
          </a:p>
          <a:p>
            <a:pPr marL="171450" indent="-171450">
              <a:lnSpc>
                <a:spcPct val="90000"/>
              </a:lnSpc>
              <a:spcBef>
                <a:spcPts val="450"/>
              </a:spcBef>
              <a:spcAft>
                <a:spcPts val="450"/>
              </a:spcAft>
              <a:buClr>
                <a:schemeClr val="dk1"/>
              </a:buClr>
              <a:buSzPts val="2000"/>
            </a:pPr>
            <a:r>
              <a:rPr lang="en-US" sz="1400" dirty="0">
                <a:latin typeface="Arial"/>
                <a:cs typeface="Arial"/>
              </a:rPr>
              <a:t>Exploring mechanisms to use ACC investments as cost share for other programs</a:t>
            </a:r>
          </a:p>
          <a:p>
            <a:pPr marL="171450" indent="-171450">
              <a:lnSpc>
                <a:spcPct val="90000"/>
              </a:lnSpc>
              <a:spcBef>
                <a:spcPts val="450"/>
              </a:spcBef>
              <a:spcAft>
                <a:spcPts val="450"/>
              </a:spcAft>
              <a:buClr>
                <a:schemeClr val="dk1"/>
              </a:buClr>
              <a:buSzPts val="2000"/>
            </a:pPr>
            <a:r>
              <a:rPr lang="en-US" sz="1400" dirty="0">
                <a:latin typeface="Arial"/>
                <a:cs typeface="Arial"/>
              </a:rPr>
              <a:t>Leveraging regional hubs / partnerships</a:t>
            </a:r>
          </a:p>
          <a:p>
            <a:pPr marL="171450" indent="-171450">
              <a:lnSpc>
                <a:spcPct val="90000"/>
              </a:lnSpc>
              <a:spcBef>
                <a:spcPts val="450"/>
              </a:spcBef>
              <a:spcAft>
                <a:spcPts val="450"/>
              </a:spcAft>
              <a:buClr>
                <a:srgbClr val="000000"/>
              </a:buClr>
              <a:buSzPts val="2000"/>
            </a:pPr>
            <a:r>
              <a:rPr lang="en-US" sz="1400" dirty="0">
                <a:latin typeface="Arial"/>
                <a:cs typeface="Arial"/>
              </a:rPr>
              <a:t>Benefits assessment, business case for nature, and public / private partnerships            </a:t>
            </a:r>
          </a:p>
          <a:p>
            <a:pPr lvl="4">
              <a:lnSpc>
                <a:spcPct val="90000"/>
              </a:lnSpc>
              <a:spcBef>
                <a:spcPts val="450"/>
              </a:spcBef>
              <a:spcAft>
                <a:spcPts val="450"/>
              </a:spcAft>
              <a:buClr>
                <a:srgbClr val="000000"/>
              </a:buClr>
              <a:buSzPts val="2000"/>
            </a:pPr>
            <a:r>
              <a:rPr lang="en-US" sz="1400" dirty="0">
                <a:latin typeface="Arial"/>
                <a:cs typeface="Arial"/>
              </a:rPr>
              <a:t>recruiting Conservation Finance Analyst 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171450" indent="-171450">
              <a:lnSpc>
                <a:spcPct val="90000"/>
              </a:lnSpc>
              <a:spcBef>
                <a:spcPts val="450"/>
              </a:spcBef>
              <a:spcAft>
                <a:spcPts val="450"/>
              </a:spcAft>
              <a:buClr>
                <a:srgbClr val="000000"/>
              </a:buClr>
              <a:buSzPts val="2000"/>
            </a:pPr>
            <a:endParaRPr lang="en-US" sz="1800" dirty="0">
              <a:solidFill>
                <a:srgbClr val="006893"/>
              </a:solidFill>
              <a:latin typeface="Arial"/>
              <a:cs typeface="Arial"/>
            </a:endParaRPr>
          </a:p>
          <a:p>
            <a:pPr marL="171450" indent="-7620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ts val="2000"/>
              <a:buFont typeface="Arial" pitchFamily="34" charset="0"/>
              <a:buNone/>
            </a:pPr>
            <a:endParaRPr lang="en-US" sz="1800" dirty="0">
              <a:solidFill>
                <a:srgbClr val="006893"/>
              </a:solidFill>
              <a:latin typeface="Arial"/>
              <a:cs typeface="Arial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2E6B947-52F3-04F1-8286-40629CF9FB34}"/>
              </a:ext>
            </a:extLst>
          </p:cNvPr>
          <p:cNvSpPr/>
          <p:nvPr/>
        </p:nvSpPr>
        <p:spPr>
          <a:xfrm>
            <a:off x="1092146" y="3544217"/>
            <a:ext cx="1067937" cy="11412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Impact Partner</a:t>
            </a: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Arrow: Down 14">
            <a:extLst>
              <a:ext uri="{FF2B5EF4-FFF2-40B4-BE49-F238E27FC236}">
                <a16:creationId xmlns:a16="http://schemas.microsoft.com/office/drawing/2014/main" id="{41C92BD0-774B-F7E7-E3D8-C774AD2C9F4A}"/>
              </a:ext>
            </a:extLst>
          </p:cNvPr>
          <p:cNvSpPr/>
          <p:nvPr/>
        </p:nvSpPr>
        <p:spPr>
          <a:xfrm rot="16200000">
            <a:off x="2452160" y="3878968"/>
            <a:ext cx="112308" cy="471791"/>
          </a:xfrm>
          <a:prstGeom prst="down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23">
            <a:extLst>
              <a:ext uri="{FF2B5EF4-FFF2-40B4-BE49-F238E27FC236}">
                <a16:creationId xmlns:a16="http://schemas.microsoft.com/office/drawing/2014/main" id="{D736B27D-947D-2AC0-1878-674FFBEC57A0}"/>
              </a:ext>
            </a:extLst>
          </p:cNvPr>
          <p:cNvSpPr txBox="1"/>
          <p:nvPr/>
        </p:nvSpPr>
        <p:spPr>
          <a:xfrm>
            <a:off x="2995025" y="3864746"/>
            <a:ext cx="1196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Environmental and Social outcomes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AF7B3F7-442E-0B09-62D3-5396F50F11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8498" y="3729994"/>
            <a:ext cx="1418540" cy="829112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340C902A-B880-2AE4-56FC-F8ECA03BA5A9}"/>
              </a:ext>
            </a:extLst>
          </p:cNvPr>
          <p:cNvSpPr/>
          <p:nvPr/>
        </p:nvSpPr>
        <p:spPr>
          <a:xfrm>
            <a:off x="2856545" y="3565014"/>
            <a:ext cx="3270706" cy="1083425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6428BD3-65E4-9CC1-012E-80FFA68326BB}"/>
              </a:ext>
            </a:extLst>
          </p:cNvPr>
          <p:cNvSpPr/>
          <p:nvPr/>
        </p:nvSpPr>
        <p:spPr>
          <a:xfrm>
            <a:off x="6946761" y="3533782"/>
            <a:ext cx="1090797" cy="1110814"/>
          </a:xfrm>
          <a:prstGeom prst="roundRect">
            <a:avLst/>
          </a:prstGeom>
          <a:solidFill>
            <a:srgbClr val="0068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Beneficiaries</a:t>
            </a:r>
          </a:p>
        </p:txBody>
      </p:sp>
      <p:sp>
        <p:nvSpPr>
          <p:cNvPr id="25" name="Arrow: Down 24">
            <a:extLst>
              <a:ext uri="{FF2B5EF4-FFF2-40B4-BE49-F238E27FC236}">
                <a16:creationId xmlns:a16="http://schemas.microsoft.com/office/drawing/2014/main" id="{89ED1E08-67FF-96B5-1C0D-64B82418EC33}"/>
              </a:ext>
            </a:extLst>
          </p:cNvPr>
          <p:cNvSpPr/>
          <p:nvPr/>
        </p:nvSpPr>
        <p:spPr>
          <a:xfrm rot="16200000">
            <a:off x="6461484" y="3908654"/>
            <a:ext cx="112308" cy="471791"/>
          </a:xfrm>
          <a:prstGeom prst="downArrow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Graphic 26" descr="Ruler with solid fill">
            <a:extLst>
              <a:ext uri="{FF2B5EF4-FFF2-40B4-BE49-F238E27FC236}">
                <a16:creationId xmlns:a16="http://schemas.microsoft.com/office/drawing/2014/main" id="{BED9DC86-7E9B-D7A9-D91B-DCD6D731C15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25382" y="4327948"/>
            <a:ext cx="241418" cy="241418"/>
          </a:xfrm>
          <a:prstGeom prst="rect">
            <a:avLst/>
          </a:prstGeom>
        </p:spPr>
      </p:pic>
      <p:pic>
        <p:nvPicPr>
          <p:cNvPr id="29" name="Graphic 28" descr="Clipboard with solid fill">
            <a:extLst>
              <a:ext uri="{FF2B5EF4-FFF2-40B4-BE49-F238E27FC236}">
                <a16:creationId xmlns:a16="http://schemas.microsoft.com/office/drawing/2014/main" id="{D9316A10-E07F-D756-1FD5-52EB7F0EE9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48108" y="4293335"/>
            <a:ext cx="270754" cy="270754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F4BE5FA0-55A9-086B-E9E8-67914CCC826E}"/>
              </a:ext>
            </a:extLst>
          </p:cNvPr>
          <p:cNvSpPr txBox="1"/>
          <p:nvPr/>
        </p:nvSpPr>
        <p:spPr>
          <a:xfrm>
            <a:off x="6278562" y="4143253"/>
            <a:ext cx="561870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Measure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6DCEC166-E04B-74B9-C976-CF66109CC7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5981" y="2223523"/>
            <a:ext cx="706755" cy="634365"/>
          </a:xfrm>
          <a:prstGeom prst="rect">
            <a:avLst/>
          </a:prstGeom>
        </p:spPr>
      </p:pic>
      <p:sp>
        <p:nvSpPr>
          <p:cNvPr id="34" name="Arrow: Right 33">
            <a:extLst>
              <a:ext uri="{FF2B5EF4-FFF2-40B4-BE49-F238E27FC236}">
                <a16:creationId xmlns:a16="http://schemas.microsoft.com/office/drawing/2014/main" id="{C490B0E7-490F-0CDE-A277-2D2FFA737556}"/>
              </a:ext>
            </a:extLst>
          </p:cNvPr>
          <p:cNvSpPr/>
          <p:nvPr/>
        </p:nvSpPr>
        <p:spPr>
          <a:xfrm>
            <a:off x="1729493" y="2756881"/>
            <a:ext cx="542925" cy="18722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ight Brace 34">
            <a:extLst>
              <a:ext uri="{FF2B5EF4-FFF2-40B4-BE49-F238E27FC236}">
                <a16:creationId xmlns:a16="http://schemas.microsoft.com/office/drawing/2014/main" id="{2C9209F9-C0E0-D64A-120A-CE72594F2723}"/>
              </a:ext>
            </a:extLst>
          </p:cNvPr>
          <p:cNvSpPr/>
          <p:nvPr/>
        </p:nvSpPr>
        <p:spPr>
          <a:xfrm>
            <a:off x="7496880" y="2291291"/>
            <a:ext cx="542925" cy="78105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4179EE0-CBA9-34BD-3634-26EC81828333}"/>
              </a:ext>
            </a:extLst>
          </p:cNvPr>
          <p:cNvSpPr txBox="1"/>
          <p:nvPr/>
        </p:nvSpPr>
        <p:spPr>
          <a:xfrm>
            <a:off x="8135972" y="2858840"/>
            <a:ext cx="828675" cy="276999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ea typeface="Calibri"/>
                <a:cs typeface="Calibri"/>
              </a:rPr>
              <a:t>Closes 5/7</a:t>
            </a:r>
          </a:p>
        </p:txBody>
      </p:sp>
    </p:spTree>
    <p:extLst>
      <p:ext uri="{BB962C8B-B14F-4D97-AF65-F5344CB8AC3E}">
        <p14:creationId xmlns:p14="http://schemas.microsoft.com/office/powerpoint/2010/main" val="855370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-607722" y="518164"/>
            <a:ext cx="5905499" cy="29717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ts val="2340"/>
              </a:lnSpc>
            </a:pPr>
            <a:r>
              <a:rPr lang="en-US" sz="2400" b="1" kern="0" spc="-24">
                <a:solidFill>
                  <a:srgbClr val="006893"/>
                </a:solidFill>
                <a:latin typeface="Arial"/>
                <a:ea typeface="Space Grotesk"/>
                <a:cs typeface="Arial"/>
              </a:rPr>
              <a:t>Lessons Learned / Challenges </a:t>
            </a:r>
            <a:endParaRPr lang="en-US" sz="2400" b="1">
              <a:latin typeface="Arial"/>
              <a:cs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FF2F9C-4BB6-65D1-58D1-51D656138FE4}"/>
              </a:ext>
            </a:extLst>
          </p:cNvPr>
          <p:cNvSpPr txBox="1"/>
          <p:nvPr/>
        </p:nvSpPr>
        <p:spPr>
          <a:xfrm>
            <a:off x="99390" y="1225825"/>
            <a:ext cx="3820553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400" dirty="0">
                <a:latin typeface="Arial"/>
                <a:cs typeface="Arial"/>
              </a:rPr>
              <a:t>Embracing inflexibility and non-normal grant management needs</a:t>
            </a:r>
            <a:endParaRPr lang="en-US" sz="1400" dirty="0">
              <a:latin typeface="Arial"/>
              <a:ea typeface="Calibri" panose="020F0502020204030204"/>
              <a:cs typeface="Arial"/>
            </a:endParaRPr>
          </a:p>
          <a:p>
            <a:endParaRPr lang="en-US" sz="1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latin typeface="Arial"/>
                <a:cs typeface="Arial"/>
              </a:rPr>
              <a:t>Quality Assurance planning hurdles – risks to implementation timelines</a:t>
            </a:r>
            <a:endParaRPr lang="en-US" sz="1400" dirty="0">
              <a:latin typeface="Arial"/>
              <a:ea typeface="Calibri" panose="020F0502020204030204"/>
              <a:cs typeface="Arial"/>
            </a:endParaRPr>
          </a:p>
          <a:p>
            <a:endParaRPr lang="en-US" sz="1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latin typeface="Arial"/>
                <a:cs typeface="Arial"/>
              </a:rPr>
              <a:t>Real property acquisitions and trailblazing with EPA</a:t>
            </a:r>
          </a:p>
          <a:p>
            <a:endParaRPr lang="en-US" sz="1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latin typeface="Arial"/>
                <a:cs typeface="Arial"/>
              </a:rPr>
              <a:t>CPRG confidence and landowner contacts</a:t>
            </a:r>
            <a:endParaRPr lang="en-US" sz="1400" dirty="0">
              <a:latin typeface="Arial"/>
              <a:ea typeface="Calibri"/>
              <a:cs typeface="Arial"/>
            </a:endParaRPr>
          </a:p>
          <a:p>
            <a:endParaRPr lang="en-US" sz="1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latin typeface="Arial"/>
                <a:cs typeface="Arial"/>
              </a:rPr>
              <a:t>Addressing EPA “cross-cutter” check list with innovation, but timing critical</a:t>
            </a:r>
            <a:endParaRPr lang="en-US" sz="1400" dirty="0">
              <a:ea typeface="Calibri"/>
              <a:cs typeface="Calibri"/>
            </a:endParaRPr>
          </a:p>
          <a:p>
            <a:pPr algn="l"/>
            <a:endParaRPr lang="en-US" dirty="0">
              <a:ea typeface="Calibri"/>
              <a:cs typeface="Calibri"/>
            </a:endParaRPr>
          </a:p>
        </p:txBody>
      </p:sp>
      <p:sp>
        <p:nvSpPr>
          <p:cNvPr id="7" name="Shape 17">
            <a:extLst>
              <a:ext uri="{FF2B5EF4-FFF2-40B4-BE49-F238E27FC236}">
                <a16:creationId xmlns:a16="http://schemas.microsoft.com/office/drawing/2014/main" id="{E3DD8322-12FC-0474-D25C-BB756775E88F}"/>
              </a:ext>
            </a:extLst>
          </p:cNvPr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17">
            <a:extLst>
              <a:ext uri="{FF2B5EF4-FFF2-40B4-BE49-F238E27FC236}">
                <a16:creationId xmlns:a16="http://schemas.microsoft.com/office/drawing/2014/main" id="{8A787BA4-632C-7542-B841-89E636FEA176}"/>
              </a:ext>
            </a:extLst>
          </p:cNvPr>
          <p:cNvSpPr/>
          <p:nvPr/>
        </p:nvSpPr>
        <p:spPr>
          <a:xfrm>
            <a:off x="1354" y="3789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Picture 5" descr="DNCR - North Carolina Department of Natural and Cultural Resources">
            <a:extLst>
              <a:ext uri="{FF2B5EF4-FFF2-40B4-BE49-F238E27FC236}">
                <a16:creationId xmlns:a16="http://schemas.microsoft.com/office/drawing/2014/main" id="{94F7D754-98E1-1ABD-2AA5-C9A2906AF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5672" y="207200"/>
            <a:ext cx="1043274" cy="1678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2A37BC-D9F6-BBA3-5AB3-8DA2AAC82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8653" y="1079500"/>
            <a:ext cx="4956529" cy="331611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430" y="327663"/>
            <a:ext cx="4224130" cy="29717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ts val="2340"/>
              </a:lnSpc>
            </a:pPr>
            <a:r>
              <a:rPr lang="en-US" sz="2400" b="1" kern="0" spc="-24">
                <a:solidFill>
                  <a:srgbClr val="006893"/>
                </a:solidFill>
                <a:latin typeface="Arial"/>
                <a:ea typeface="Space Grotesk"/>
                <a:cs typeface="Arial"/>
              </a:rPr>
              <a:t>A Look Ahead For the ACC</a:t>
            </a:r>
          </a:p>
        </p:txBody>
      </p:sp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5CB027FB-3496-1F1F-3595-E6BFBF18C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042" y="240330"/>
            <a:ext cx="1175795" cy="184379"/>
          </a:xfrm>
          <a:prstGeom prst="rect">
            <a:avLst/>
          </a:prstGeom>
        </p:spPr>
      </p:pic>
      <p:sp>
        <p:nvSpPr>
          <p:cNvPr id="6" name="Shape 17">
            <a:extLst>
              <a:ext uri="{FF2B5EF4-FFF2-40B4-BE49-F238E27FC236}">
                <a16:creationId xmlns:a16="http://schemas.microsoft.com/office/drawing/2014/main" id="{26973341-68DE-E63E-00EA-E09D638F246B}"/>
              </a:ext>
            </a:extLst>
          </p:cNvPr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2C7883-5FD9-09B9-734A-4E8A2A84F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69" y="944217"/>
            <a:ext cx="3807819" cy="39839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1F6329-29BC-3C3C-8A5F-D89E438AC3B6}"/>
              </a:ext>
            </a:extLst>
          </p:cNvPr>
          <p:cNvSpPr txBox="1"/>
          <p:nvPr/>
        </p:nvSpPr>
        <p:spPr>
          <a:xfrm>
            <a:off x="4137990" y="942855"/>
            <a:ext cx="4799748" cy="40626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solidFill>
                  <a:srgbClr val="000000"/>
                </a:solidFill>
                <a:latin typeface="Arial"/>
                <a:ea typeface="Calibri"/>
                <a:cs typeface="Arial"/>
              </a:rPr>
              <a:t>Pending EPA approvals, in the next 6 months the ACC will:</a:t>
            </a:r>
          </a:p>
          <a:p>
            <a:endParaRPr lang="en-US" sz="1400" dirty="0">
              <a:latin typeface="Arial"/>
              <a:ea typeface="+mn-lt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b="1" dirty="0">
                <a:latin typeface="Arial"/>
                <a:ea typeface="+mn-lt"/>
                <a:cs typeface="Arial"/>
              </a:rPr>
              <a:t>Acquire ~12,665 acres of forest land</a:t>
            </a:r>
            <a:r>
              <a:rPr lang="en-US" sz="1400" dirty="0">
                <a:latin typeface="Arial"/>
                <a:ea typeface="+mn-lt"/>
                <a:cs typeface="Arial"/>
              </a:rPr>
              <a:t> (431 acres by TNC in VA, 1,084 acres by TNC in MD, &amp; ~11,150 acres by SC Office of Resilience)</a:t>
            </a:r>
          </a:p>
          <a:p>
            <a:pPr marL="285750" indent="-285750">
              <a:buFont typeface="Arial"/>
              <a:buChar char="•"/>
            </a:pPr>
            <a:endParaRPr lang="en-US" sz="1400" dirty="0"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b="1" dirty="0">
                <a:latin typeface="Arial"/>
                <a:cs typeface="Arial"/>
              </a:rPr>
              <a:t>Launch multiple cost share and other programs </a:t>
            </a:r>
            <a:r>
              <a:rPr lang="en-US" sz="1400" dirty="0">
                <a:latin typeface="Arial"/>
                <a:cs typeface="Arial"/>
              </a:rPr>
              <a:t>in NC, MD, &amp; VA (e.g. Climate Smart Forestry in LIDAC, Urban Tree Planting, Tribal Set-Aside, Roots for Resilience, Agroforestry)</a:t>
            </a:r>
            <a:endParaRPr lang="en-US" sz="1400" dirty="0">
              <a:latin typeface="Arial"/>
              <a:ea typeface="Calibri"/>
              <a:cs typeface="Arial"/>
            </a:endParaRPr>
          </a:p>
          <a:p>
            <a:endParaRPr lang="en-US" sz="1400" dirty="0"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b="1" dirty="0">
                <a:highlight>
                  <a:srgbClr val="FFFFFF"/>
                </a:highlight>
                <a:latin typeface="Arial"/>
                <a:ea typeface="Calibri"/>
                <a:cs typeface="Arial"/>
              </a:rPr>
              <a:t>Data collection, modeling and engagement</a:t>
            </a:r>
            <a:r>
              <a:rPr lang="en-US" sz="1400" dirty="0">
                <a:highlight>
                  <a:srgbClr val="FFFFFF"/>
                </a:highlight>
                <a:latin typeface="Arial"/>
                <a:ea typeface="Calibri"/>
                <a:cs typeface="Arial"/>
              </a:rPr>
              <a:t> to inform site selection and/or design/permitting</a:t>
            </a:r>
            <a:endParaRPr lang="en-US" sz="1400" dirty="0">
              <a:latin typeface="Arial"/>
              <a:ea typeface="Calibri"/>
              <a:cs typeface="Arial"/>
            </a:endParaRPr>
          </a:p>
          <a:p>
            <a:endParaRPr lang="en-US" sz="1400" dirty="0">
              <a:highlight>
                <a:srgbClr val="FFFFFF"/>
              </a:highlight>
              <a:latin typeface="Arial"/>
              <a:ea typeface="Calibri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highlight>
                  <a:srgbClr val="FFFFFF"/>
                </a:highlight>
                <a:latin typeface="Arial"/>
                <a:ea typeface="Calibri"/>
                <a:cs typeface="Arial"/>
              </a:rPr>
              <a:t>NCNHP </a:t>
            </a:r>
            <a:r>
              <a:rPr lang="en-US" sz="1400" b="1" dirty="0">
                <a:highlight>
                  <a:srgbClr val="FFFFFF"/>
                </a:highlight>
                <a:latin typeface="Arial"/>
                <a:ea typeface="Calibri"/>
                <a:cs typeface="Arial"/>
              </a:rPr>
              <a:t>Ecosystem Vulnerability Analysis</a:t>
            </a:r>
            <a:r>
              <a:rPr lang="en-US" sz="1400" dirty="0">
                <a:highlight>
                  <a:srgbClr val="FFFFFF"/>
                </a:highlight>
                <a:latin typeface="Arial"/>
                <a:ea typeface="Calibri"/>
                <a:cs typeface="Arial"/>
              </a:rPr>
              <a:t>  &amp; NC EO 305 dashboard and tracking</a:t>
            </a:r>
            <a:br>
              <a:rPr lang="en-US" dirty="0"/>
            </a:br>
            <a:endParaRPr lang="en-US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1600" dirty="0">
              <a:solidFill>
                <a:srgbClr val="006893"/>
              </a:solidFill>
              <a:latin typeface="Arial"/>
              <a:ea typeface="Calibri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92BBE7-5E1F-626C-CC4D-1806D8DDE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NCR - North Carolina Department of Natural and Cultural Resources">
            <a:extLst>
              <a:ext uri="{FF2B5EF4-FFF2-40B4-BE49-F238E27FC236}">
                <a16:creationId xmlns:a16="http://schemas.microsoft.com/office/drawing/2014/main" id="{23891988-4AA2-9A73-E450-ADCD86ACDB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8607" y="248613"/>
            <a:ext cx="1175795" cy="184379"/>
          </a:xfrm>
          <a:prstGeom prst="rect">
            <a:avLst/>
          </a:prstGeom>
        </p:spPr>
      </p:pic>
      <p:sp>
        <p:nvSpPr>
          <p:cNvPr id="6" name="Shape 2">
            <a:extLst>
              <a:ext uri="{FF2B5EF4-FFF2-40B4-BE49-F238E27FC236}">
                <a16:creationId xmlns:a16="http://schemas.microsoft.com/office/drawing/2014/main" id="{2DEAF3D6-6C9E-A39C-432C-60FA395C9B18}"/>
              </a:ext>
            </a:extLst>
          </p:cNvPr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FBE4E7-A14C-C09D-45BF-2B804B61464E}"/>
              </a:ext>
            </a:extLst>
          </p:cNvPr>
          <p:cNvSpPr/>
          <p:nvPr/>
        </p:nvSpPr>
        <p:spPr>
          <a:xfrm>
            <a:off x="0" y="1"/>
            <a:ext cx="3210954" cy="900544"/>
          </a:xfrm>
          <a:prstGeom prst="rect">
            <a:avLst/>
          </a:prstGeom>
          <a:solidFill>
            <a:srgbClr val="00689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rial"/>
                <a:ea typeface="Calibri"/>
                <a:cs typeface="Arial"/>
              </a:rPr>
              <a:t>Ecosystem Vulnerability Assessment (EVA)</a:t>
            </a:r>
            <a:endParaRPr lang="en-US" sz="1600" dirty="0">
              <a:solidFill>
                <a:schemeClr val="bg1"/>
              </a:solidFill>
              <a:latin typeface="Arial"/>
              <a:ea typeface="Calibri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4B9601E-14C8-4932-88BA-151CA2DA03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852110"/>
            <a:ext cx="3210954" cy="4159155"/>
          </a:xfrm>
          <a:prstGeom prst="rect">
            <a:avLst/>
          </a:prstGeom>
          <a:ln>
            <a:solidFill>
              <a:schemeClr val="accent1">
                <a:shade val="15000"/>
              </a:schemeClr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8C58F6F-6893-8FCB-1568-74CDCD3C640E}"/>
              </a:ext>
            </a:extLst>
          </p:cNvPr>
          <p:cNvSpPr txBox="1"/>
          <p:nvPr/>
        </p:nvSpPr>
        <p:spPr>
          <a:xfrm>
            <a:off x="3396240" y="775685"/>
            <a:ext cx="5255391" cy="252376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400" dirty="0">
                <a:latin typeface="Arial"/>
                <a:cs typeface="Arial"/>
              </a:rPr>
              <a:t>EVA goals </a:t>
            </a:r>
          </a:p>
          <a:p>
            <a:pPr marL="742950" lvl="1" indent="-285750">
              <a:buFont typeface="Arial"/>
              <a:buChar char="•"/>
            </a:pPr>
            <a:r>
              <a:rPr lang="en-US" sz="1400" dirty="0">
                <a:latin typeface="Arial"/>
                <a:cs typeface="Arial"/>
              </a:rPr>
              <a:t>Assess climate and anthropogenic risks to the state’s ecosystems through 2100</a:t>
            </a:r>
          </a:p>
          <a:p>
            <a:pPr marL="742950" lvl="1" indent="-285750">
              <a:buFont typeface="Arial"/>
              <a:buChar char="•"/>
            </a:pPr>
            <a:r>
              <a:rPr lang="en-US" sz="1400" dirty="0">
                <a:latin typeface="Arial"/>
                <a:ea typeface="Calibri" panose="020F0502020204030204"/>
                <a:cs typeface="Arial"/>
              </a:rPr>
              <a:t>Provide </a:t>
            </a:r>
            <a:r>
              <a:rPr lang="en-US" sz="1400" dirty="0"/>
              <a:t>high-level conservation/restoration recommendations taking these risks into account</a:t>
            </a:r>
            <a:endParaRPr lang="en-US" sz="1400" dirty="0">
              <a:latin typeface="Arial"/>
              <a:ea typeface="Calibri" panose="020F0502020204030204"/>
              <a:cs typeface="Arial"/>
            </a:endParaRPr>
          </a:p>
          <a:p>
            <a:endParaRPr lang="en-US" sz="1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latin typeface="Arial"/>
                <a:cs typeface="Arial"/>
              </a:rPr>
              <a:t>EVAs will cover ~40 terrestrial and aquatic ecosystems and will bundle recommendations into a report (target early 2027)</a:t>
            </a:r>
            <a:endParaRPr lang="en-US" sz="1400" dirty="0">
              <a:latin typeface="Arial"/>
              <a:ea typeface="Calibri" panose="020F0502020204030204"/>
              <a:cs typeface="Arial"/>
            </a:endParaRPr>
          </a:p>
          <a:p>
            <a:endParaRPr lang="en-US" sz="1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latin typeface="Arial"/>
                <a:cs typeface="Arial"/>
              </a:rPr>
              <a:t>EVA called for in Executive Order 305</a:t>
            </a:r>
            <a:endParaRPr lang="en-US" sz="1400" dirty="0">
              <a:ea typeface="Calibri"/>
              <a:cs typeface="Calibri"/>
            </a:endParaRPr>
          </a:p>
          <a:p>
            <a:pPr algn="l"/>
            <a:endParaRPr lang="en-US" dirty="0">
              <a:ea typeface="Calibri"/>
              <a:cs typeface="Calibri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FF6D77-556A-A657-FF7A-9BC19C1FB1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0383" y="3299009"/>
            <a:ext cx="3684090" cy="1407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901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D61ED1-6AC1-C6B7-A9F7-FBECB7293B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>
            <a:extLst>
              <a:ext uri="{FF2B5EF4-FFF2-40B4-BE49-F238E27FC236}">
                <a16:creationId xmlns:a16="http://schemas.microsoft.com/office/drawing/2014/main" id="{919549D1-C098-D01C-D5BC-321B98B3348A}"/>
              </a:ext>
            </a:extLst>
          </p:cNvPr>
          <p:cNvSpPr/>
          <p:nvPr/>
        </p:nvSpPr>
        <p:spPr>
          <a:xfrm>
            <a:off x="1980802" y="3876216"/>
            <a:ext cx="5184170" cy="502555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ctr">
              <a:lnSpc>
                <a:spcPts val="3957"/>
              </a:lnSpc>
            </a:pPr>
            <a:r>
              <a:rPr lang="en-US" sz="3300" b="1" kern="0" spc="-24">
                <a:solidFill>
                  <a:srgbClr val="006893"/>
                </a:solidFill>
                <a:latin typeface="Arial"/>
                <a:ea typeface="Space Grotesk"/>
                <a:cs typeface="Arial"/>
              </a:rPr>
              <a:t>Thank You!</a:t>
            </a:r>
            <a:endParaRPr lang="en-US" sz="3298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DNCR - North Carolina Department of Natural and Cultural Resources">
            <a:extLst>
              <a:ext uri="{FF2B5EF4-FFF2-40B4-BE49-F238E27FC236}">
                <a16:creationId xmlns:a16="http://schemas.microsoft.com/office/drawing/2014/main" id="{11FB78A8-B896-83D5-9C54-0466C0379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0803" y="906945"/>
            <a:ext cx="2636736" cy="414303"/>
          </a:xfrm>
          <a:prstGeom prst="rect">
            <a:avLst/>
          </a:prstGeom>
        </p:spPr>
      </p:pic>
      <p:sp>
        <p:nvSpPr>
          <p:cNvPr id="6" name="Shape 17">
            <a:extLst>
              <a:ext uri="{FF2B5EF4-FFF2-40B4-BE49-F238E27FC236}">
                <a16:creationId xmlns:a16="http://schemas.microsoft.com/office/drawing/2014/main" id="{2E170766-305D-37CE-5CB9-D1C37AAE581A}"/>
              </a:ext>
            </a:extLst>
          </p:cNvPr>
          <p:cNvSpPr/>
          <p:nvPr/>
        </p:nvSpPr>
        <p:spPr>
          <a:xfrm>
            <a:off x="-1959" y="5011454"/>
            <a:ext cx="9145959" cy="130351"/>
          </a:xfrm>
          <a:prstGeom prst="roundRect">
            <a:avLst>
              <a:gd name="adj" fmla="val -701491"/>
            </a:avLst>
          </a:prstGeom>
          <a:solidFill>
            <a:srgbClr val="006893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75D8AE-603C-458F-7D7F-0E009B2BD2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5506" y="802998"/>
            <a:ext cx="2071896" cy="63030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3CE6E5-FA03-0F3A-478C-2EBE00BA9D82}"/>
              </a:ext>
            </a:extLst>
          </p:cNvPr>
          <p:cNvSpPr/>
          <p:nvPr/>
        </p:nvSpPr>
        <p:spPr>
          <a:xfrm>
            <a:off x="57977" y="1822174"/>
            <a:ext cx="9036325" cy="1780759"/>
          </a:xfrm>
          <a:prstGeom prst="rect">
            <a:avLst/>
          </a:prstGeom>
          <a:solidFill>
            <a:srgbClr val="00689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15D6252-1684-70CE-345D-A978EC738B48}"/>
              </a:ext>
            </a:extLst>
          </p:cNvPr>
          <p:cNvSpPr/>
          <p:nvPr/>
        </p:nvSpPr>
        <p:spPr>
          <a:xfrm>
            <a:off x="57977" y="1822173"/>
            <a:ext cx="240195" cy="505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684915-9CA5-5B2B-1AE4-A359E59C8C51}"/>
              </a:ext>
            </a:extLst>
          </p:cNvPr>
          <p:cNvSpPr/>
          <p:nvPr/>
        </p:nvSpPr>
        <p:spPr>
          <a:xfrm>
            <a:off x="8854108" y="3097695"/>
            <a:ext cx="240195" cy="505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D5C2DAD-679F-54EE-219F-F7E4A7EC516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6880" r="425" b="6075"/>
          <a:stretch>
            <a:fillRect/>
          </a:stretch>
        </p:blipFill>
        <p:spPr>
          <a:xfrm>
            <a:off x="3415526" y="1830067"/>
            <a:ext cx="2405460" cy="178076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3E654FF-2649-FFD9-394F-81783F1B25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974" y="1831562"/>
            <a:ext cx="2705514" cy="177786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3F71EBA-37EF-371E-799C-0BA99A3A99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4563" y="1828800"/>
            <a:ext cx="2420937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896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C627D90E735D047A075D56786D26E75" ma:contentTypeVersion="16" ma:contentTypeDescription="Create a new document." ma:contentTypeScope="" ma:versionID="f8bc28ef4ef8fe4979f27d4583759297">
  <xsd:schema xmlns:xsd="http://www.w3.org/2001/XMLSchema" xmlns:xs="http://www.w3.org/2001/XMLSchema" xmlns:p="http://schemas.microsoft.com/office/2006/metadata/properties" xmlns:ns2="329af12b-edf0-4ee3-817e-bf900316e933" xmlns:ns3="004387b6-4e8b-4f13-bce1-027597771da4" targetNamespace="http://schemas.microsoft.com/office/2006/metadata/properties" ma:root="true" ma:fieldsID="3551e15c978ec7cca69937e5220d1e69" ns2:_="" ns3:_="">
    <xsd:import namespace="329af12b-edf0-4ee3-817e-bf900316e933"/>
    <xsd:import namespace="004387b6-4e8b-4f13-bce1-027597771d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9af12b-edf0-4ee3-817e-bf900316e9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da2157d8-ccc1-4fc8-a2a4-3f8f655345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4387b6-4e8b-4f13-bce1-027597771da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f6f1dfdf-91d1-446b-a58e-2b18690af4ed}" ma:internalName="TaxCatchAll" ma:showField="CatchAllData" ma:web="004387b6-4e8b-4f13-bce1-027597771d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04387b6-4e8b-4f13-bce1-027597771da4" xsi:nil="true"/>
    <lcf76f155ced4ddcb4097134ff3c332f xmlns="329af12b-edf0-4ee3-817e-bf900316e93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5E5C614-C39E-423C-BD49-38BB49BCA67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CA6917-19BC-486B-AEEB-E2FC5BF6C92B}"/>
</file>

<file path=customXml/itemProps3.xml><?xml version="1.0" encoding="utf-8"?>
<ds:datastoreItem xmlns:ds="http://schemas.openxmlformats.org/officeDocument/2006/customXml" ds:itemID="{1D4D691F-FDA1-40AA-9637-331F0FD115DF}">
  <ds:schemaRefs>
    <ds:schemaRef ds:uri="http://purl.org/dc/dcmitype/"/>
    <ds:schemaRef ds:uri="ac712d7a-cdfb-444d-8d29-2a3549e9dfde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a0de0c3e-9706-4ffe-950f-2df378cf966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1312</TotalTime>
  <Words>793</Words>
  <Application>Microsoft Office PowerPoint</Application>
  <PresentationFormat>On-screen Show (16:9)</PresentationFormat>
  <Paragraphs>121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Aptos Display</vt:lpstr>
      <vt:lpstr>Arial</vt:lpstr>
      <vt:lpstr>Calibri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>PptxGenJS Presentation</dc:subject>
  <dc:creator>Pitch Software GmbH</dc:creator>
  <cp:lastModifiedBy>Feken, Stacey W</cp:lastModifiedBy>
  <cp:revision>6</cp:revision>
  <dcterms:created xsi:type="dcterms:W3CDTF">2025-11-20T17:00:08Z</dcterms:created>
  <dcterms:modified xsi:type="dcterms:W3CDTF">2026-06-23T19:04:43Z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0x0101001C627D90E735D047A075D56786D26E75</vt:lpwstr>
  </property>
  <property fmtid="{D5CDD505-2E9C-101B-9397-08002B2CF9AE}" pid="3" name="MediaServiceImageTags">
    <vt:lpwstr/>
  </property>
</Properties>
</file>